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9"/>
  </p:notesMasterIdLst>
  <p:sldIdLst>
    <p:sldId id="256" r:id="rId2"/>
    <p:sldId id="281" r:id="rId3"/>
    <p:sldId id="282" r:id="rId4"/>
    <p:sldId id="283" r:id="rId5"/>
    <p:sldId id="284" r:id="rId6"/>
    <p:sldId id="296" r:id="rId7"/>
    <p:sldId id="285" r:id="rId8"/>
    <p:sldId id="280" r:id="rId9"/>
    <p:sldId id="286" r:id="rId10"/>
    <p:sldId id="257" r:id="rId11"/>
    <p:sldId id="258" r:id="rId12"/>
    <p:sldId id="259" r:id="rId13"/>
    <p:sldId id="287" r:id="rId14"/>
    <p:sldId id="260" r:id="rId15"/>
    <p:sldId id="289" r:id="rId16"/>
    <p:sldId id="288" r:id="rId17"/>
    <p:sldId id="261" r:id="rId18"/>
    <p:sldId id="292" r:id="rId19"/>
    <p:sldId id="291" r:id="rId20"/>
    <p:sldId id="290" r:id="rId21"/>
    <p:sldId id="262" r:id="rId22"/>
    <p:sldId id="294" r:id="rId23"/>
    <p:sldId id="295" r:id="rId24"/>
    <p:sldId id="297" r:id="rId25"/>
    <p:sldId id="263" r:id="rId26"/>
    <p:sldId id="300" r:id="rId27"/>
    <p:sldId id="299" r:id="rId28"/>
    <p:sldId id="301" r:id="rId29"/>
    <p:sldId id="293" r:id="rId30"/>
    <p:sldId id="298" r:id="rId31"/>
    <p:sldId id="302" r:id="rId32"/>
    <p:sldId id="303" r:id="rId33"/>
    <p:sldId id="304" r:id="rId34"/>
    <p:sldId id="305" r:id="rId35"/>
    <p:sldId id="306" r:id="rId36"/>
    <p:sldId id="272"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D72BE-BB00-4CB2-87D2-1FE650FBD5C7}" type="doc">
      <dgm:prSet loTypeId="urn:microsoft.com/office/officeart/2005/8/layout/vList3" loCatId="picture" qsTypeId="urn:microsoft.com/office/officeart/2005/8/quickstyle/simple3" qsCatId="simple" csTypeId="urn:microsoft.com/office/officeart/2005/8/colors/accent1_2" csCatId="accent1" phldr="1"/>
      <dgm:spPr/>
    </dgm:pt>
    <dgm:pt modelId="{A6E63C4E-0DB6-4C8A-87F1-89CBBF6C5E7A}">
      <dgm:prSet phldrT="[Текст]"/>
      <dgm:spPr/>
      <dgm:t>
        <a:bodyPr/>
        <a:lstStyle/>
        <a:p>
          <a:r>
            <a:rPr lang="en-US" b="1" dirty="0" err="1" smtClean="0">
              <a:solidFill>
                <a:srgbClr val="7030A0"/>
              </a:solidFill>
              <a:latin typeface="Times New Roman" pitchFamily="18" charset="0"/>
              <a:cs typeface="Times New Roman" pitchFamily="18" charset="0"/>
            </a:rPr>
            <a:t>Makedoniya</a:t>
          </a:r>
          <a:r>
            <a:rPr lang="en-US" b="0" dirty="0" smtClean="0">
              <a:solidFill>
                <a:srgbClr val="7030A0"/>
              </a:solidFill>
              <a:latin typeface="Times New Roman" pitchFamily="18" charset="0"/>
              <a:cs typeface="Times New Roman" pitchFamily="18" charset="0"/>
            </a:rPr>
            <a:t> </a:t>
          </a:r>
          <a:r>
            <a:rPr lang="en-US" b="0" dirty="0" smtClean="0">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Antiox</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avlodlariga</a:t>
          </a:r>
          <a:endParaRPr lang="ru-RU" b="1" dirty="0">
            <a:solidFill>
              <a:srgbClr val="002060"/>
            </a:solidFill>
            <a:latin typeface="Times New Roman" pitchFamily="18" charset="0"/>
            <a:cs typeface="Times New Roman" pitchFamily="18" charset="0"/>
          </a:endParaRPr>
        </a:p>
      </dgm:t>
    </dgm:pt>
    <dgm:pt modelId="{5E28158C-7807-440A-A679-507BE1001D1C}" type="parTrans" cxnId="{95208562-461B-40CD-B1FA-58C1D8DC90D7}">
      <dgm:prSet/>
      <dgm:spPr/>
      <dgm:t>
        <a:bodyPr/>
        <a:lstStyle/>
        <a:p>
          <a:endParaRPr lang="ru-RU"/>
        </a:p>
      </dgm:t>
    </dgm:pt>
    <dgm:pt modelId="{58FD395D-964E-4E13-8D29-6627BC18105C}" type="sibTrans" cxnId="{95208562-461B-40CD-B1FA-58C1D8DC90D7}">
      <dgm:prSet/>
      <dgm:spPr/>
      <dgm:t>
        <a:bodyPr/>
        <a:lstStyle/>
        <a:p>
          <a:endParaRPr lang="ru-RU"/>
        </a:p>
      </dgm:t>
    </dgm:pt>
    <dgm:pt modelId="{CB6BF9C4-EBA1-4019-9994-1106F4CA197E}">
      <dgm:prSet phldrT="[Текст]"/>
      <dgm:spPr/>
      <dgm:t>
        <a:bodyPr/>
        <a:lstStyle/>
        <a:p>
          <a:r>
            <a:rPr lang="en-US" b="1" dirty="0" err="1" smtClean="0">
              <a:solidFill>
                <a:srgbClr val="7030A0"/>
              </a:solidFill>
              <a:latin typeface="Times New Roman" pitchFamily="18" charset="0"/>
              <a:cs typeface="Times New Roman" pitchFamily="18" charset="0"/>
            </a:rPr>
            <a:t>Misr</a:t>
          </a:r>
          <a:r>
            <a:rPr lang="en-US" dirty="0" smtClean="0">
              <a:latin typeface="Times New Roman" pitchFamily="18" charset="0"/>
              <a:cs typeface="Times New Roman" pitchFamily="18" charset="0"/>
            </a:rPr>
            <a:t> – </a:t>
          </a:r>
          <a:r>
            <a:rPr lang="en-US" b="1" dirty="0" err="1" smtClean="0">
              <a:solidFill>
                <a:srgbClr val="002060"/>
              </a:solidFill>
              <a:latin typeface="Times New Roman" pitchFamily="18" charset="0"/>
              <a:cs typeface="Times New Roman" pitchFamily="18" charset="0"/>
            </a:rPr>
            <a:t>Ptolamiy</a:t>
          </a:r>
          <a:r>
            <a:rPr lang="en-US" b="1" dirty="0" smtClean="0">
              <a:solidFill>
                <a:srgbClr val="00206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avlodlariga</a:t>
          </a:r>
          <a:endParaRPr lang="ru-RU" dirty="0">
            <a:latin typeface="Times New Roman" pitchFamily="18" charset="0"/>
            <a:cs typeface="Times New Roman" pitchFamily="18" charset="0"/>
          </a:endParaRPr>
        </a:p>
      </dgm:t>
    </dgm:pt>
    <dgm:pt modelId="{A61916B1-D6EB-44AC-9F13-D67A96354F76}" type="parTrans" cxnId="{6ED805D6-B627-43B8-8568-D1B788D6BABF}">
      <dgm:prSet/>
      <dgm:spPr/>
      <dgm:t>
        <a:bodyPr/>
        <a:lstStyle/>
        <a:p>
          <a:endParaRPr lang="ru-RU"/>
        </a:p>
      </dgm:t>
    </dgm:pt>
    <dgm:pt modelId="{2CC5F03C-B412-4DAB-9823-1140AF902B60}" type="sibTrans" cxnId="{6ED805D6-B627-43B8-8568-D1B788D6BABF}">
      <dgm:prSet/>
      <dgm:spPr/>
      <dgm:t>
        <a:bodyPr/>
        <a:lstStyle/>
        <a:p>
          <a:endParaRPr lang="ru-RU"/>
        </a:p>
      </dgm:t>
    </dgm:pt>
    <dgm:pt modelId="{D373D6FD-BF8B-43F8-9B38-3463B8C403E5}">
      <dgm:prSet phldrT="[Текст]"/>
      <dgm:spPr/>
      <dgm:t>
        <a:bodyPr/>
        <a:lstStyle/>
        <a:p>
          <a:r>
            <a:rPr lang="en-US" b="1" dirty="0" err="1" smtClean="0">
              <a:solidFill>
                <a:srgbClr val="7030A0"/>
              </a:solidFill>
              <a:latin typeface="Times New Roman" pitchFamily="18" charset="0"/>
              <a:cs typeface="Times New Roman" pitchFamily="18" charset="0"/>
            </a:rPr>
            <a:t>Suriyadan</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tortib</a:t>
          </a:r>
          <a:r>
            <a:rPr lang="en-US" b="1" dirty="0" smtClean="0">
              <a:solidFill>
                <a:srgbClr val="7030A0"/>
              </a:solidFill>
              <a:latin typeface="Times New Roman" pitchFamily="18" charset="0"/>
              <a:cs typeface="Times New Roman" pitchFamily="18" charset="0"/>
            </a:rPr>
            <a:t> to </a:t>
          </a:r>
          <a:r>
            <a:rPr lang="en-US" b="1" dirty="0" err="1" smtClean="0">
              <a:solidFill>
                <a:srgbClr val="7030A0"/>
              </a:solidFill>
              <a:latin typeface="Times New Roman" pitchFamily="18" charset="0"/>
              <a:cs typeface="Times New Roman" pitchFamily="18" charset="0"/>
            </a:rPr>
            <a:t>Markaziy</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Osiyo</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va</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Hindistongacha</a:t>
          </a:r>
          <a:r>
            <a:rPr lang="en-US" b="1" dirty="0" smtClean="0">
              <a:solidFill>
                <a:srgbClr val="7030A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Salavkaga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tegdi</a:t>
          </a:r>
          <a:r>
            <a:rPr lang="en-US"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dgm:t>
    </dgm:pt>
    <dgm:pt modelId="{545811A4-DC18-4E2A-B731-FC2B75C58165}" type="parTrans" cxnId="{B4D72807-9872-49AE-B50D-D128AFE02FEF}">
      <dgm:prSet/>
      <dgm:spPr/>
      <dgm:t>
        <a:bodyPr/>
        <a:lstStyle/>
        <a:p>
          <a:endParaRPr lang="ru-RU"/>
        </a:p>
      </dgm:t>
    </dgm:pt>
    <dgm:pt modelId="{44F8B8A2-87DF-444E-8585-41D2F882B9EF}" type="sibTrans" cxnId="{B4D72807-9872-49AE-B50D-D128AFE02FEF}">
      <dgm:prSet/>
      <dgm:spPr/>
      <dgm:t>
        <a:bodyPr/>
        <a:lstStyle/>
        <a:p>
          <a:endParaRPr lang="ru-RU"/>
        </a:p>
      </dgm:t>
    </dgm:pt>
    <dgm:pt modelId="{7E4C3460-BB7D-475E-AD5E-C27198D67656}" type="pres">
      <dgm:prSet presAssocID="{9ABD72BE-BB00-4CB2-87D2-1FE650FBD5C7}" presName="linearFlow" presStyleCnt="0">
        <dgm:presLayoutVars>
          <dgm:dir/>
          <dgm:resizeHandles val="exact"/>
        </dgm:presLayoutVars>
      </dgm:prSet>
      <dgm:spPr/>
    </dgm:pt>
    <dgm:pt modelId="{1D36CFBF-9C34-440D-ABCB-B77AF8ADCBF7}" type="pres">
      <dgm:prSet presAssocID="{A6E63C4E-0DB6-4C8A-87F1-89CBBF6C5E7A}" presName="composite" presStyleCnt="0"/>
      <dgm:spPr/>
    </dgm:pt>
    <dgm:pt modelId="{912EDF26-C2C2-46A8-8EFE-5B216FC4AC66}" type="pres">
      <dgm:prSet presAssocID="{A6E63C4E-0DB6-4C8A-87F1-89CBBF6C5E7A}" presName="imgShp" presStyleLbl="fgImgPlace1" presStyleIdx="0" presStyleCnt="3" custLinFactNeighborX="-24117" custLinFactNeighborY="1230"/>
      <dgm:spPr>
        <a:blipFill rotWithShape="1">
          <a:blip xmlns:r="http://schemas.openxmlformats.org/officeDocument/2006/relationships" r:embed="rId1"/>
          <a:stretch>
            <a:fillRect/>
          </a:stretch>
        </a:blipFill>
      </dgm:spPr>
    </dgm:pt>
    <dgm:pt modelId="{0A698721-8C97-4A61-B3C1-2D273BF9DB80}" type="pres">
      <dgm:prSet presAssocID="{A6E63C4E-0DB6-4C8A-87F1-89CBBF6C5E7A}" presName="txShp" presStyleLbl="node1" presStyleIdx="0" presStyleCnt="3" custScaleX="125169">
        <dgm:presLayoutVars>
          <dgm:bulletEnabled val="1"/>
        </dgm:presLayoutVars>
      </dgm:prSet>
      <dgm:spPr/>
      <dgm:t>
        <a:bodyPr/>
        <a:lstStyle/>
        <a:p>
          <a:endParaRPr lang="ru-RU"/>
        </a:p>
      </dgm:t>
    </dgm:pt>
    <dgm:pt modelId="{2F56F48D-EFFE-4470-80BE-043C3B7F7A8F}" type="pres">
      <dgm:prSet presAssocID="{58FD395D-964E-4E13-8D29-6627BC18105C}" presName="spacing" presStyleCnt="0"/>
      <dgm:spPr/>
    </dgm:pt>
    <dgm:pt modelId="{54B76A98-9E07-4E36-8727-5197BF7B5BE1}" type="pres">
      <dgm:prSet presAssocID="{CB6BF9C4-EBA1-4019-9994-1106F4CA197E}" presName="composite" presStyleCnt="0"/>
      <dgm:spPr/>
    </dgm:pt>
    <dgm:pt modelId="{BC577782-0B3D-4040-83CE-08163C543401}" type="pres">
      <dgm:prSet presAssocID="{CB6BF9C4-EBA1-4019-9994-1106F4CA197E}" presName="imgShp" presStyleLbl="fgImgPlace1" presStyleIdx="1" presStyleCnt="3" custLinFactNeighborX="-25604" custLinFactNeighborY="-1035"/>
      <dgm:spPr>
        <a:blipFill rotWithShape="1">
          <a:blip xmlns:r="http://schemas.openxmlformats.org/officeDocument/2006/relationships" r:embed="rId2"/>
          <a:stretch>
            <a:fillRect/>
          </a:stretch>
        </a:blipFill>
      </dgm:spPr>
    </dgm:pt>
    <dgm:pt modelId="{1E878350-1031-4C49-8BD5-B010B2307909}" type="pres">
      <dgm:prSet presAssocID="{CB6BF9C4-EBA1-4019-9994-1106F4CA197E}" presName="txShp" presStyleLbl="node1" presStyleIdx="1" presStyleCnt="3" custScaleX="128061">
        <dgm:presLayoutVars>
          <dgm:bulletEnabled val="1"/>
        </dgm:presLayoutVars>
      </dgm:prSet>
      <dgm:spPr/>
      <dgm:t>
        <a:bodyPr/>
        <a:lstStyle/>
        <a:p>
          <a:endParaRPr lang="ru-RU"/>
        </a:p>
      </dgm:t>
    </dgm:pt>
    <dgm:pt modelId="{92E86F56-B979-4A66-9FBE-59D78A9D5C8B}" type="pres">
      <dgm:prSet presAssocID="{2CC5F03C-B412-4DAB-9823-1140AF902B60}" presName="spacing" presStyleCnt="0"/>
      <dgm:spPr/>
    </dgm:pt>
    <dgm:pt modelId="{47337E5F-1791-4AAD-A312-32E80C88D3FB}" type="pres">
      <dgm:prSet presAssocID="{D373D6FD-BF8B-43F8-9B38-3463B8C403E5}" presName="composite" presStyleCnt="0"/>
      <dgm:spPr/>
    </dgm:pt>
    <dgm:pt modelId="{BBE28FC9-71B3-488D-B3EF-5FC69A5D1671}" type="pres">
      <dgm:prSet presAssocID="{D373D6FD-BF8B-43F8-9B38-3463B8C403E5}" presName="imgShp" presStyleLbl="fgImgPlace1" presStyleIdx="2" presStyleCnt="3" custLinFactNeighborX="-27004" custLinFactNeighborY="-3299"/>
      <dgm:spPr>
        <a:blipFill rotWithShape="1">
          <a:blip xmlns:r="http://schemas.openxmlformats.org/officeDocument/2006/relationships" r:embed="rId3"/>
          <a:stretch>
            <a:fillRect/>
          </a:stretch>
        </a:blipFill>
      </dgm:spPr>
    </dgm:pt>
    <dgm:pt modelId="{50424C44-3878-476F-945D-56F9491B1905}" type="pres">
      <dgm:prSet presAssocID="{D373D6FD-BF8B-43F8-9B38-3463B8C403E5}" presName="txShp" presStyleLbl="node1" presStyleIdx="2" presStyleCnt="3" custScaleX="126285">
        <dgm:presLayoutVars>
          <dgm:bulletEnabled val="1"/>
        </dgm:presLayoutVars>
      </dgm:prSet>
      <dgm:spPr/>
      <dgm:t>
        <a:bodyPr/>
        <a:lstStyle/>
        <a:p>
          <a:endParaRPr lang="ru-RU"/>
        </a:p>
      </dgm:t>
    </dgm:pt>
  </dgm:ptLst>
  <dgm:cxnLst>
    <dgm:cxn modelId="{038EA868-9E07-464E-9105-A9CA4E0C84B9}" type="presOf" srcId="{D373D6FD-BF8B-43F8-9B38-3463B8C403E5}" destId="{50424C44-3878-476F-945D-56F9491B1905}" srcOrd="0" destOrd="0" presId="urn:microsoft.com/office/officeart/2005/8/layout/vList3"/>
    <dgm:cxn modelId="{A148DC95-CF2D-4903-8F8D-4E40EE8A13FF}" type="presOf" srcId="{A6E63C4E-0DB6-4C8A-87F1-89CBBF6C5E7A}" destId="{0A698721-8C97-4A61-B3C1-2D273BF9DB80}" srcOrd="0" destOrd="0" presId="urn:microsoft.com/office/officeart/2005/8/layout/vList3"/>
    <dgm:cxn modelId="{6ED805D6-B627-43B8-8568-D1B788D6BABF}" srcId="{9ABD72BE-BB00-4CB2-87D2-1FE650FBD5C7}" destId="{CB6BF9C4-EBA1-4019-9994-1106F4CA197E}" srcOrd="1" destOrd="0" parTransId="{A61916B1-D6EB-44AC-9F13-D67A96354F76}" sibTransId="{2CC5F03C-B412-4DAB-9823-1140AF902B60}"/>
    <dgm:cxn modelId="{11B5C44D-9C79-4958-AE50-463A4DE151D8}" type="presOf" srcId="{9ABD72BE-BB00-4CB2-87D2-1FE650FBD5C7}" destId="{7E4C3460-BB7D-475E-AD5E-C27198D67656}" srcOrd="0" destOrd="0" presId="urn:microsoft.com/office/officeart/2005/8/layout/vList3"/>
    <dgm:cxn modelId="{B11DDC84-C603-4546-80A7-EB073A27F657}" type="presOf" srcId="{CB6BF9C4-EBA1-4019-9994-1106F4CA197E}" destId="{1E878350-1031-4C49-8BD5-B010B2307909}" srcOrd="0" destOrd="0" presId="urn:microsoft.com/office/officeart/2005/8/layout/vList3"/>
    <dgm:cxn modelId="{95208562-461B-40CD-B1FA-58C1D8DC90D7}" srcId="{9ABD72BE-BB00-4CB2-87D2-1FE650FBD5C7}" destId="{A6E63C4E-0DB6-4C8A-87F1-89CBBF6C5E7A}" srcOrd="0" destOrd="0" parTransId="{5E28158C-7807-440A-A679-507BE1001D1C}" sibTransId="{58FD395D-964E-4E13-8D29-6627BC18105C}"/>
    <dgm:cxn modelId="{B4D72807-9872-49AE-B50D-D128AFE02FEF}" srcId="{9ABD72BE-BB00-4CB2-87D2-1FE650FBD5C7}" destId="{D373D6FD-BF8B-43F8-9B38-3463B8C403E5}" srcOrd="2" destOrd="0" parTransId="{545811A4-DC18-4E2A-B731-FC2B75C58165}" sibTransId="{44F8B8A2-87DF-444E-8585-41D2F882B9EF}"/>
    <dgm:cxn modelId="{0C928211-C8A8-4CBB-B4AD-51F6A74CC6DA}" type="presParOf" srcId="{7E4C3460-BB7D-475E-AD5E-C27198D67656}" destId="{1D36CFBF-9C34-440D-ABCB-B77AF8ADCBF7}" srcOrd="0" destOrd="0" presId="urn:microsoft.com/office/officeart/2005/8/layout/vList3"/>
    <dgm:cxn modelId="{2C2A5690-7A6C-4EEF-BEE6-D2CF0C510D02}" type="presParOf" srcId="{1D36CFBF-9C34-440D-ABCB-B77AF8ADCBF7}" destId="{912EDF26-C2C2-46A8-8EFE-5B216FC4AC66}" srcOrd="0" destOrd="0" presId="urn:microsoft.com/office/officeart/2005/8/layout/vList3"/>
    <dgm:cxn modelId="{620A4F2C-5449-4BD3-A4F5-273BD8C971C0}" type="presParOf" srcId="{1D36CFBF-9C34-440D-ABCB-B77AF8ADCBF7}" destId="{0A698721-8C97-4A61-B3C1-2D273BF9DB80}" srcOrd="1" destOrd="0" presId="urn:microsoft.com/office/officeart/2005/8/layout/vList3"/>
    <dgm:cxn modelId="{262E9D99-0C49-4B55-9B17-E9B0239F8EF1}" type="presParOf" srcId="{7E4C3460-BB7D-475E-AD5E-C27198D67656}" destId="{2F56F48D-EFFE-4470-80BE-043C3B7F7A8F}" srcOrd="1" destOrd="0" presId="urn:microsoft.com/office/officeart/2005/8/layout/vList3"/>
    <dgm:cxn modelId="{195F69E5-00B7-4CAC-8881-87B2D5551A41}" type="presParOf" srcId="{7E4C3460-BB7D-475E-AD5E-C27198D67656}" destId="{54B76A98-9E07-4E36-8727-5197BF7B5BE1}" srcOrd="2" destOrd="0" presId="urn:microsoft.com/office/officeart/2005/8/layout/vList3"/>
    <dgm:cxn modelId="{3386D8F1-3F1B-47B7-BB8A-9DEF8253089F}" type="presParOf" srcId="{54B76A98-9E07-4E36-8727-5197BF7B5BE1}" destId="{BC577782-0B3D-4040-83CE-08163C543401}" srcOrd="0" destOrd="0" presId="urn:microsoft.com/office/officeart/2005/8/layout/vList3"/>
    <dgm:cxn modelId="{21290AC5-A7F5-40AF-BC02-6786B8189EF0}" type="presParOf" srcId="{54B76A98-9E07-4E36-8727-5197BF7B5BE1}" destId="{1E878350-1031-4C49-8BD5-B010B2307909}" srcOrd="1" destOrd="0" presId="urn:microsoft.com/office/officeart/2005/8/layout/vList3"/>
    <dgm:cxn modelId="{D3CDF5E7-E220-4D33-8596-4272009F4BEA}" type="presParOf" srcId="{7E4C3460-BB7D-475E-AD5E-C27198D67656}" destId="{92E86F56-B979-4A66-9FBE-59D78A9D5C8B}" srcOrd="3" destOrd="0" presId="urn:microsoft.com/office/officeart/2005/8/layout/vList3"/>
    <dgm:cxn modelId="{388A93A4-3A8F-4C1E-A67D-68F1209101D7}" type="presParOf" srcId="{7E4C3460-BB7D-475E-AD5E-C27198D67656}" destId="{47337E5F-1791-4AAD-A312-32E80C88D3FB}" srcOrd="4" destOrd="0" presId="urn:microsoft.com/office/officeart/2005/8/layout/vList3"/>
    <dgm:cxn modelId="{956A0CA7-7521-402E-8823-235050DF249F}" type="presParOf" srcId="{47337E5F-1791-4AAD-A312-32E80C88D3FB}" destId="{BBE28FC9-71B3-488D-B3EF-5FC69A5D1671}" srcOrd="0" destOrd="0" presId="urn:microsoft.com/office/officeart/2005/8/layout/vList3"/>
    <dgm:cxn modelId="{948BED2E-16A8-494A-B308-A8CEACE8C88C}" type="presParOf" srcId="{47337E5F-1791-4AAD-A312-32E80C88D3FB}" destId="{50424C44-3878-476F-945D-56F9491B190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0AC39-C295-43BC-849E-C59BC671EF8F}" type="doc">
      <dgm:prSet loTypeId="urn:microsoft.com/office/officeart/2005/8/layout/pyramid2" loCatId="pyramid" qsTypeId="urn:microsoft.com/office/officeart/2005/8/quickstyle/simple1" qsCatId="simple" csTypeId="urn:microsoft.com/office/officeart/2005/8/colors/accent1_2" csCatId="accent1" phldr="1"/>
      <dgm:spPr/>
    </dgm:pt>
    <dgm:pt modelId="{808803EC-B458-4FEA-AA8F-7604B080C72C}">
      <dgm:prSet phldrT="[Текст]"/>
      <dgm:spPr/>
      <dgm:t>
        <a:bodyPr/>
        <a:lstStyle/>
        <a:p>
          <a:r>
            <a:rPr lang="en-US" b="1" dirty="0" err="1" smtClean="0">
              <a:solidFill>
                <a:srgbClr val="7030A0"/>
              </a:solidFill>
              <a:latin typeface="Times New Roman" pitchFamily="18" charset="0"/>
              <a:cs typeface="Times New Roman" pitchFamily="18" charset="0"/>
            </a:rPr>
            <a:t>Mill.avv</a:t>
          </a:r>
          <a:r>
            <a:rPr lang="en-US" b="1" dirty="0" smtClean="0">
              <a:solidFill>
                <a:srgbClr val="7030A0"/>
              </a:solidFill>
              <a:latin typeface="Times New Roman" pitchFamily="18" charset="0"/>
              <a:cs typeface="Times New Roman" pitchFamily="18" charset="0"/>
            </a:rPr>
            <a:t>. 280 </a:t>
          </a:r>
          <a:r>
            <a:rPr lang="en-US" b="1" dirty="0" err="1" smtClean="0">
              <a:solidFill>
                <a:srgbClr val="7030A0"/>
              </a:solidFill>
              <a:latin typeface="Times New Roman" pitchFamily="18" charset="0"/>
              <a:cs typeface="Times New Roman" pitchFamily="18" charset="0"/>
            </a:rPr>
            <a:t>yilda</a:t>
          </a:r>
          <a:r>
            <a:rPr lang="en-US" b="1" dirty="0" smtClean="0">
              <a:solidFill>
                <a:srgbClr val="7030A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Salavka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vafot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etadi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Salavkiylar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davlati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taxtiga</a:t>
          </a:r>
          <a:r>
            <a:rPr lang="en-US" dirty="0" smtClean="0">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Antiox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o’tiradi</a:t>
          </a:r>
          <a:r>
            <a:rPr lang="en-US"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dgm:t>
    </dgm:pt>
    <dgm:pt modelId="{B8A8E4F5-E155-4AC6-BA9D-2DA9AA0F956E}" type="parTrans" cxnId="{ACD776CA-5BFB-4AF9-A88D-F3ED4C464902}">
      <dgm:prSet/>
      <dgm:spPr/>
      <dgm:t>
        <a:bodyPr/>
        <a:lstStyle/>
        <a:p>
          <a:endParaRPr lang="ru-RU"/>
        </a:p>
      </dgm:t>
    </dgm:pt>
    <dgm:pt modelId="{4E17B6CB-17F4-4041-AB43-7C98E4046BDE}" type="sibTrans" cxnId="{ACD776CA-5BFB-4AF9-A88D-F3ED4C464902}">
      <dgm:prSet/>
      <dgm:spPr/>
      <dgm:t>
        <a:bodyPr/>
        <a:lstStyle/>
        <a:p>
          <a:endParaRPr lang="ru-RU"/>
        </a:p>
      </dgm:t>
    </dgm:pt>
    <dgm:pt modelId="{7EEA7DD5-2DB3-4853-BB28-0ACC879B0BDD}">
      <dgm:prSet/>
      <dgm:spPr/>
      <dgm:t>
        <a:bodyPr/>
        <a:lstStyle/>
        <a:p>
          <a:r>
            <a:rPr lang="en-US" dirty="0" err="1" smtClean="0">
              <a:latin typeface="Times New Roman" pitchFamily="18" charset="0"/>
              <a:cs typeface="Times New Roman" pitchFamily="18" charset="0"/>
            </a:rPr>
            <a:t>Chunki</a:t>
          </a:r>
          <a:r>
            <a:rPr lang="en-US" dirty="0" smtClean="0">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g’arbiy</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viloyatdagi</a:t>
          </a:r>
          <a:r>
            <a:rPr lang="en-US" b="1" dirty="0" smtClean="0">
              <a:solidFill>
                <a:srgbClr val="7030A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harbiy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vaziyat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qo’shin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birga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bo’lishini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taqazo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etar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edi</a:t>
          </a:r>
          <a:endParaRPr lang="ru-RU" dirty="0">
            <a:latin typeface="Times New Roman" pitchFamily="18" charset="0"/>
            <a:cs typeface="Times New Roman" pitchFamily="18" charset="0"/>
          </a:endParaRPr>
        </a:p>
      </dgm:t>
    </dgm:pt>
    <dgm:pt modelId="{22D2E7BF-B379-41C6-9C4F-9FE5BF528B2E}" type="parTrans" cxnId="{E1C975B0-2146-4FC9-9531-F0E80B1EC15F}">
      <dgm:prSet/>
      <dgm:spPr/>
      <dgm:t>
        <a:bodyPr/>
        <a:lstStyle/>
        <a:p>
          <a:endParaRPr lang="ru-RU"/>
        </a:p>
      </dgm:t>
    </dgm:pt>
    <dgm:pt modelId="{7B873655-9212-40F0-94C8-C381BA192173}" type="sibTrans" cxnId="{E1C975B0-2146-4FC9-9531-F0E80B1EC15F}">
      <dgm:prSet/>
      <dgm:spPr/>
      <dgm:t>
        <a:bodyPr/>
        <a:lstStyle/>
        <a:p>
          <a:endParaRPr lang="ru-RU"/>
        </a:p>
      </dgm:t>
    </dgm:pt>
    <dgm:pt modelId="{085F3D5C-495B-49D0-A518-C2C6D82D4E57}">
      <dgm:prSet/>
      <dgm:spPr/>
      <dgm:t>
        <a:bodyPr/>
        <a:lstStyle/>
        <a:p>
          <a:r>
            <a:rPr lang="en-US" dirty="0" smtClean="0">
              <a:latin typeface="Times New Roman" pitchFamily="18" charset="0"/>
              <a:cs typeface="Times New Roman" pitchFamily="18" charset="0"/>
            </a:rPr>
            <a:t>Ana </a:t>
          </a:r>
          <a:r>
            <a:rPr lang="en-US" dirty="0" err="1" smtClean="0">
              <a:latin typeface="Times New Roman" pitchFamily="18" charset="0"/>
              <a:cs typeface="Times New Roman" pitchFamily="18" charset="0"/>
            </a:rPr>
            <a:t>shu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davrdan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boshlab</a:t>
          </a:r>
          <a:r>
            <a:rPr lang="en-US" dirty="0" smtClean="0">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sharqiy</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satrapliklar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Antiox</a:t>
          </a:r>
          <a:r>
            <a:rPr lang="en-US" dirty="0" smtClean="0">
              <a:latin typeface="Times New Roman" pitchFamily="18" charset="0"/>
              <a:cs typeface="Times New Roman" pitchFamily="18" charset="0"/>
            </a:rPr>
            <a:t> I </a:t>
          </a:r>
          <a:r>
            <a:rPr lang="en-US" dirty="0" err="1" smtClean="0">
              <a:latin typeface="Times New Roman" pitchFamily="18" charset="0"/>
              <a:cs typeface="Times New Roman" pitchFamily="18" charset="0"/>
            </a:rPr>
            <a:t>e’tibori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faoliyatidan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chetda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qoladi</a:t>
          </a:r>
          <a:r>
            <a:rPr lang="en-US"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dgm:t>
    </dgm:pt>
    <dgm:pt modelId="{0B8D2BC7-6CAB-446A-B3F0-456E1649AFE0}" type="parTrans" cxnId="{7FCF172F-D37D-4801-9FD5-F2EB7075004A}">
      <dgm:prSet/>
      <dgm:spPr/>
      <dgm:t>
        <a:bodyPr/>
        <a:lstStyle/>
        <a:p>
          <a:endParaRPr lang="ru-RU"/>
        </a:p>
      </dgm:t>
    </dgm:pt>
    <dgm:pt modelId="{6E4B418A-B9EF-473A-9411-2B1E4F52D739}" type="sibTrans" cxnId="{7FCF172F-D37D-4801-9FD5-F2EB7075004A}">
      <dgm:prSet/>
      <dgm:spPr/>
      <dgm:t>
        <a:bodyPr/>
        <a:lstStyle/>
        <a:p>
          <a:endParaRPr lang="ru-RU"/>
        </a:p>
      </dgm:t>
    </dgm:pt>
    <dgm:pt modelId="{FE6137A2-1B95-4A9C-BAFB-80DEFFE37906}" type="pres">
      <dgm:prSet presAssocID="{11A0AC39-C295-43BC-849E-C59BC671EF8F}" presName="compositeShape" presStyleCnt="0">
        <dgm:presLayoutVars>
          <dgm:dir/>
          <dgm:resizeHandles/>
        </dgm:presLayoutVars>
      </dgm:prSet>
      <dgm:spPr/>
    </dgm:pt>
    <dgm:pt modelId="{5B71A4A4-F4A8-43DE-990D-AAFD50FC5C22}" type="pres">
      <dgm:prSet presAssocID="{11A0AC39-C295-43BC-849E-C59BC671EF8F}" presName="pyramid" presStyleLbl="node1" presStyleIdx="0" presStyleCnt="1"/>
      <dgm:spPr/>
    </dgm:pt>
    <dgm:pt modelId="{62F3589C-A467-4B58-A87B-5ABA082A6EEF}" type="pres">
      <dgm:prSet presAssocID="{11A0AC39-C295-43BC-849E-C59BC671EF8F}" presName="theList" presStyleCnt="0"/>
      <dgm:spPr/>
    </dgm:pt>
    <dgm:pt modelId="{28F8C91E-C5A3-42C0-A60C-B300741132D3}" type="pres">
      <dgm:prSet presAssocID="{808803EC-B458-4FEA-AA8F-7604B080C72C}" presName="aNode" presStyleLbl="fgAcc1" presStyleIdx="0" presStyleCnt="3" custScaleX="127882" custScaleY="85074" custLinFactNeighborX="-603" custLinFactNeighborY="-41059">
        <dgm:presLayoutVars>
          <dgm:bulletEnabled val="1"/>
        </dgm:presLayoutVars>
      </dgm:prSet>
      <dgm:spPr/>
      <dgm:t>
        <a:bodyPr/>
        <a:lstStyle/>
        <a:p>
          <a:endParaRPr lang="ru-RU"/>
        </a:p>
      </dgm:t>
    </dgm:pt>
    <dgm:pt modelId="{0FBB4471-3CEF-4441-B9E7-158B2E68D45D}" type="pres">
      <dgm:prSet presAssocID="{808803EC-B458-4FEA-AA8F-7604B080C72C}" presName="aSpace" presStyleCnt="0"/>
      <dgm:spPr/>
    </dgm:pt>
    <dgm:pt modelId="{77E83F74-C484-49E8-B65F-516F31645C26}" type="pres">
      <dgm:prSet presAssocID="{085F3D5C-495B-49D0-A518-C2C6D82D4E57}" presName="aNode" presStyleLbl="fgAcc1" presStyleIdx="1" presStyleCnt="3" custScaleX="129763" custLinFactNeighborX="5143" custLinFactNeighborY="-15831">
        <dgm:presLayoutVars>
          <dgm:bulletEnabled val="1"/>
        </dgm:presLayoutVars>
      </dgm:prSet>
      <dgm:spPr/>
      <dgm:t>
        <a:bodyPr/>
        <a:lstStyle/>
        <a:p>
          <a:endParaRPr lang="ru-RU"/>
        </a:p>
      </dgm:t>
    </dgm:pt>
    <dgm:pt modelId="{918B748A-A9AD-4F50-B7A4-8B50C7F30465}" type="pres">
      <dgm:prSet presAssocID="{085F3D5C-495B-49D0-A518-C2C6D82D4E57}" presName="aSpace" presStyleCnt="0"/>
      <dgm:spPr/>
    </dgm:pt>
    <dgm:pt modelId="{1326A361-4D96-4387-B14A-5A2C74B5838F}" type="pres">
      <dgm:prSet presAssocID="{7EEA7DD5-2DB3-4853-BB28-0ACC879B0BDD}" presName="aNode" presStyleLbl="fgAcc1" presStyleIdx="2" presStyleCnt="3" custScaleX="127332" custScaleY="94931" custLinFactNeighborX="5826" custLinFactNeighborY="-11480">
        <dgm:presLayoutVars>
          <dgm:bulletEnabled val="1"/>
        </dgm:presLayoutVars>
      </dgm:prSet>
      <dgm:spPr/>
      <dgm:t>
        <a:bodyPr/>
        <a:lstStyle/>
        <a:p>
          <a:endParaRPr lang="ru-RU"/>
        </a:p>
      </dgm:t>
    </dgm:pt>
    <dgm:pt modelId="{61B4551D-25AD-4E4A-989C-10DF88978475}" type="pres">
      <dgm:prSet presAssocID="{7EEA7DD5-2DB3-4853-BB28-0ACC879B0BDD}" presName="aSpace" presStyleCnt="0"/>
      <dgm:spPr/>
    </dgm:pt>
  </dgm:ptLst>
  <dgm:cxnLst>
    <dgm:cxn modelId="{BC3F6445-78E2-4A35-81D8-CAA6C4DBB3A3}" type="presOf" srcId="{808803EC-B458-4FEA-AA8F-7604B080C72C}" destId="{28F8C91E-C5A3-42C0-A60C-B300741132D3}" srcOrd="0" destOrd="0" presId="urn:microsoft.com/office/officeart/2005/8/layout/pyramid2"/>
    <dgm:cxn modelId="{E1C975B0-2146-4FC9-9531-F0E80B1EC15F}" srcId="{11A0AC39-C295-43BC-849E-C59BC671EF8F}" destId="{7EEA7DD5-2DB3-4853-BB28-0ACC879B0BDD}" srcOrd="2" destOrd="0" parTransId="{22D2E7BF-B379-41C6-9C4F-9FE5BF528B2E}" sibTransId="{7B873655-9212-40F0-94C8-C381BA192173}"/>
    <dgm:cxn modelId="{34A8622F-D217-4BC8-9725-176E127D4864}" type="presOf" srcId="{11A0AC39-C295-43BC-849E-C59BC671EF8F}" destId="{FE6137A2-1B95-4A9C-BAFB-80DEFFE37906}" srcOrd="0" destOrd="0" presId="urn:microsoft.com/office/officeart/2005/8/layout/pyramid2"/>
    <dgm:cxn modelId="{7A0A792F-0C5C-4A69-8F88-7996603AFB04}" type="presOf" srcId="{085F3D5C-495B-49D0-A518-C2C6D82D4E57}" destId="{77E83F74-C484-49E8-B65F-516F31645C26}" srcOrd="0" destOrd="0" presId="urn:microsoft.com/office/officeart/2005/8/layout/pyramid2"/>
    <dgm:cxn modelId="{49685522-6C72-4BB3-BD75-E552EE75A132}" type="presOf" srcId="{7EEA7DD5-2DB3-4853-BB28-0ACC879B0BDD}" destId="{1326A361-4D96-4387-B14A-5A2C74B5838F}" srcOrd="0" destOrd="0" presId="urn:microsoft.com/office/officeart/2005/8/layout/pyramid2"/>
    <dgm:cxn modelId="{ACD776CA-5BFB-4AF9-A88D-F3ED4C464902}" srcId="{11A0AC39-C295-43BC-849E-C59BC671EF8F}" destId="{808803EC-B458-4FEA-AA8F-7604B080C72C}" srcOrd="0" destOrd="0" parTransId="{B8A8E4F5-E155-4AC6-BA9D-2DA9AA0F956E}" sibTransId="{4E17B6CB-17F4-4041-AB43-7C98E4046BDE}"/>
    <dgm:cxn modelId="{7FCF172F-D37D-4801-9FD5-F2EB7075004A}" srcId="{11A0AC39-C295-43BC-849E-C59BC671EF8F}" destId="{085F3D5C-495B-49D0-A518-C2C6D82D4E57}" srcOrd="1" destOrd="0" parTransId="{0B8D2BC7-6CAB-446A-B3F0-456E1649AFE0}" sibTransId="{6E4B418A-B9EF-473A-9411-2B1E4F52D739}"/>
    <dgm:cxn modelId="{5B458EBD-F101-4593-B0A3-9A211674B521}" type="presParOf" srcId="{FE6137A2-1B95-4A9C-BAFB-80DEFFE37906}" destId="{5B71A4A4-F4A8-43DE-990D-AAFD50FC5C22}" srcOrd="0" destOrd="0" presId="urn:microsoft.com/office/officeart/2005/8/layout/pyramid2"/>
    <dgm:cxn modelId="{CACE2D6A-D10A-4CC0-99B8-78F40CA562CC}" type="presParOf" srcId="{FE6137A2-1B95-4A9C-BAFB-80DEFFE37906}" destId="{62F3589C-A467-4B58-A87B-5ABA082A6EEF}" srcOrd="1" destOrd="0" presId="urn:microsoft.com/office/officeart/2005/8/layout/pyramid2"/>
    <dgm:cxn modelId="{06AD74A1-355E-43F8-A0EB-EDE574C64CB6}" type="presParOf" srcId="{62F3589C-A467-4B58-A87B-5ABA082A6EEF}" destId="{28F8C91E-C5A3-42C0-A60C-B300741132D3}" srcOrd="0" destOrd="0" presId="urn:microsoft.com/office/officeart/2005/8/layout/pyramid2"/>
    <dgm:cxn modelId="{78D923AA-84D5-424D-9317-E86979A3EECF}" type="presParOf" srcId="{62F3589C-A467-4B58-A87B-5ABA082A6EEF}" destId="{0FBB4471-3CEF-4441-B9E7-158B2E68D45D}" srcOrd="1" destOrd="0" presId="urn:microsoft.com/office/officeart/2005/8/layout/pyramid2"/>
    <dgm:cxn modelId="{BAC5F1EF-B38B-4E76-90BD-6E8D4E25736C}" type="presParOf" srcId="{62F3589C-A467-4B58-A87B-5ABA082A6EEF}" destId="{77E83F74-C484-49E8-B65F-516F31645C26}" srcOrd="2" destOrd="0" presId="urn:microsoft.com/office/officeart/2005/8/layout/pyramid2"/>
    <dgm:cxn modelId="{3EBE76E0-4D21-46B6-9D75-1D19F72D81C3}" type="presParOf" srcId="{62F3589C-A467-4B58-A87B-5ABA082A6EEF}" destId="{918B748A-A9AD-4F50-B7A4-8B50C7F30465}" srcOrd="3" destOrd="0" presId="urn:microsoft.com/office/officeart/2005/8/layout/pyramid2"/>
    <dgm:cxn modelId="{5069A69F-0C49-43D3-9F70-29890CF1BA40}" type="presParOf" srcId="{62F3589C-A467-4B58-A87B-5ABA082A6EEF}" destId="{1326A361-4D96-4387-B14A-5A2C74B5838F}" srcOrd="4" destOrd="0" presId="urn:microsoft.com/office/officeart/2005/8/layout/pyramid2"/>
    <dgm:cxn modelId="{866F343A-0879-4074-B5DF-BED855CC7983}" type="presParOf" srcId="{62F3589C-A467-4B58-A87B-5ABA082A6EEF}" destId="{61B4551D-25AD-4E4A-989C-10DF88978475}"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98721-8C97-4A61-B3C1-2D273BF9DB80}">
      <dsp:nvSpPr>
        <dsp:cNvPr id="0" name=""/>
        <dsp:cNvSpPr/>
      </dsp:nvSpPr>
      <dsp:spPr>
        <a:xfrm rot="10800000">
          <a:off x="538039" y="1895"/>
          <a:ext cx="5074150" cy="1128772"/>
        </a:xfrm>
        <a:prstGeom prst="homePlate">
          <a:avLst/>
        </a:prstGeom>
        <a:gradFill rotWithShape="0">
          <a:gsLst>
            <a:gs pos="28000">
              <a:schemeClr val="accent1">
                <a:hueOff val="0"/>
                <a:satOff val="0"/>
                <a:lumOff val="0"/>
                <a:alphaOff val="0"/>
                <a:tint val="18000"/>
                <a:satMod val="120000"/>
                <a:lumMod val="88000"/>
              </a:schemeClr>
            </a:gs>
            <a:gs pos="100000">
              <a:schemeClr val="accent1">
                <a:hueOff val="0"/>
                <a:satOff val="0"/>
                <a:lumOff val="0"/>
                <a:alphaOff val="0"/>
                <a:tint val="40000"/>
                <a:satMod val="100000"/>
                <a:lumMod val="78000"/>
              </a:schemeClr>
            </a:gs>
          </a:gsLst>
          <a:lin ang="5400000" scaled="0"/>
        </a:gradFill>
        <a:ln>
          <a:noFill/>
        </a:ln>
        <a:effectLst>
          <a:outerShdw blurRad="63500" dist="50800" dir="5400000" sx="98000" sy="98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757" tIns="87630" rIns="163576" bIns="87630" numCol="1" spcCol="1270" anchor="ctr" anchorCtr="0">
          <a:noAutofit/>
        </a:bodyPr>
        <a:lstStyle/>
        <a:p>
          <a:pPr lvl="0" algn="ctr" defTabSz="1022350">
            <a:lnSpc>
              <a:spcPct val="90000"/>
            </a:lnSpc>
            <a:spcBef>
              <a:spcPct val="0"/>
            </a:spcBef>
            <a:spcAft>
              <a:spcPct val="35000"/>
            </a:spcAft>
          </a:pPr>
          <a:r>
            <a:rPr lang="en-US" sz="2300" b="1" kern="1200" dirty="0" err="1" smtClean="0">
              <a:solidFill>
                <a:srgbClr val="7030A0"/>
              </a:solidFill>
              <a:latin typeface="Times New Roman" pitchFamily="18" charset="0"/>
              <a:cs typeface="Times New Roman" pitchFamily="18" charset="0"/>
            </a:rPr>
            <a:t>Makedoniya</a:t>
          </a:r>
          <a:r>
            <a:rPr lang="en-US" sz="2300" b="0" kern="1200" dirty="0" smtClean="0">
              <a:solidFill>
                <a:srgbClr val="7030A0"/>
              </a:solidFill>
              <a:latin typeface="Times New Roman" pitchFamily="18" charset="0"/>
              <a:cs typeface="Times New Roman" pitchFamily="18" charset="0"/>
            </a:rPr>
            <a:t> </a:t>
          </a:r>
          <a:r>
            <a:rPr lang="en-US" sz="2300" b="0" kern="1200" dirty="0" smtClean="0">
              <a:latin typeface="Times New Roman" pitchFamily="18" charset="0"/>
              <a:cs typeface="Times New Roman" pitchFamily="18" charset="0"/>
            </a:rPr>
            <a:t>– </a:t>
          </a:r>
          <a:r>
            <a:rPr lang="en-US" sz="2300" b="1" kern="1200" dirty="0" err="1" smtClean="0">
              <a:solidFill>
                <a:srgbClr val="002060"/>
              </a:solidFill>
              <a:latin typeface="Times New Roman" pitchFamily="18" charset="0"/>
              <a:cs typeface="Times New Roman" pitchFamily="18" charset="0"/>
            </a:rPr>
            <a:t>Antiox</a:t>
          </a:r>
          <a:r>
            <a:rPr lang="en-US" sz="2300" b="1" kern="1200" dirty="0" smtClean="0">
              <a:solidFill>
                <a:srgbClr val="002060"/>
              </a:solidFill>
              <a:latin typeface="Times New Roman" pitchFamily="18" charset="0"/>
              <a:cs typeface="Times New Roman" pitchFamily="18" charset="0"/>
            </a:rPr>
            <a:t>  </a:t>
          </a:r>
          <a:r>
            <a:rPr lang="en-US" sz="2300" b="1" kern="1200" dirty="0" err="1" smtClean="0">
              <a:solidFill>
                <a:srgbClr val="002060"/>
              </a:solidFill>
              <a:latin typeface="Times New Roman" pitchFamily="18" charset="0"/>
              <a:cs typeface="Times New Roman" pitchFamily="18" charset="0"/>
            </a:rPr>
            <a:t>avlodlariga</a:t>
          </a:r>
          <a:endParaRPr lang="ru-RU" sz="2300" b="1" kern="1200" dirty="0">
            <a:solidFill>
              <a:srgbClr val="002060"/>
            </a:solidFill>
            <a:latin typeface="Times New Roman" pitchFamily="18" charset="0"/>
            <a:cs typeface="Times New Roman" pitchFamily="18" charset="0"/>
          </a:endParaRPr>
        </a:p>
      </dsp:txBody>
      <dsp:txXfrm rot="10800000">
        <a:off x="820232" y="1895"/>
        <a:ext cx="4791957" cy="1128772"/>
      </dsp:txXfrm>
    </dsp:sp>
    <dsp:sp modelId="{912EDF26-C2C2-46A8-8EFE-5B216FC4AC66}">
      <dsp:nvSpPr>
        <dsp:cNvPr id="0" name=""/>
        <dsp:cNvSpPr/>
      </dsp:nvSpPr>
      <dsp:spPr>
        <a:xfrm>
          <a:off x="211583" y="15778"/>
          <a:ext cx="1128772" cy="1128772"/>
        </a:xfrm>
        <a:prstGeom prst="ellipse">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1">
          <a:scrgbClr r="0" g="0" b="0"/>
        </a:lnRef>
        <a:fillRef idx="1">
          <a:scrgbClr r="0" g="0" b="0"/>
        </a:fillRef>
        <a:effectRef idx="1">
          <a:scrgbClr r="0" g="0" b="0"/>
        </a:effectRef>
        <a:fontRef idx="minor"/>
      </dsp:style>
    </dsp:sp>
    <dsp:sp modelId="{1E878350-1031-4C49-8BD5-B010B2307909}">
      <dsp:nvSpPr>
        <dsp:cNvPr id="0" name=""/>
        <dsp:cNvSpPr/>
      </dsp:nvSpPr>
      <dsp:spPr>
        <a:xfrm rot="10800000">
          <a:off x="452305" y="1467613"/>
          <a:ext cx="5191388" cy="1128772"/>
        </a:xfrm>
        <a:prstGeom prst="homePlate">
          <a:avLst/>
        </a:prstGeom>
        <a:gradFill rotWithShape="0">
          <a:gsLst>
            <a:gs pos="28000">
              <a:schemeClr val="accent1">
                <a:hueOff val="0"/>
                <a:satOff val="0"/>
                <a:lumOff val="0"/>
                <a:alphaOff val="0"/>
                <a:tint val="18000"/>
                <a:satMod val="120000"/>
                <a:lumMod val="88000"/>
              </a:schemeClr>
            </a:gs>
            <a:gs pos="100000">
              <a:schemeClr val="accent1">
                <a:hueOff val="0"/>
                <a:satOff val="0"/>
                <a:lumOff val="0"/>
                <a:alphaOff val="0"/>
                <a:tint val="40000"/>
                <a:satMod val="100000"/>
                <a:lumMod val="78000"/>
              </a:schemeClr>
            </a:gs>
          </a:gsLst>
          <a:lin ang="5400000" scaled="0"/>
        </a:gradFill>
        <a:ln>
          <a:noFill/>
        </a:ln>
        <a:effectLst>
          <a:outerShdw blurRad="63500" dist="50800" dir="5400000" sx="98000" sy="98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757" tIns="87630" rIns="163576" bIns="87630" numCol="1" spcCol="1270" anchor="ctr" anchorCtr="0">
          <a:noAutofit/>
        </a:bodyPr>
        <a:lstStyle/>
        <a:p>
          <a:pPr lvl="0" algn="ctr" defTabSz="1022350">
            <a:lnSpc>
              <a:spcPct val="90000"/>
            </a:lnSpc>
            <a:spcBef>
              <a:spcPct val="0"/>
            </a:spcBef>
            <a:spcAft>
              <a:spcPct val="35000"/>
            </a:spcAft>
          </a:pPr>
          <a:r>
            <a:rPr lang="en-US" sz="2300" b="1" kern="1200" dirty="0" err="1" smtClean="0">
              <a:solidFill>
                <a:srgbClr val="7030A0"/>
              </a:solidFill>
              <a:latin typeface="Times New Roman" pitchFamily="18" charset="0"/>
              <a:cs typeface="Times New Roman" pitchFamily="18" charset="0"/>
            </a:rPr>
            <a:t>Misr</a:t>
          </a:r>
          <a:r>
            <a:rPr lang="en-US" sz="2300" kern="1200" dirty="0" smtClean="0">
              <a:latin typeface="Times New Roman" pitchFamily="18" charset="0"/>
              <a:cs typeface="Times New Roman" pitchFamily="18" charset="0"/>
            </a:rPr>
            <a:t> – </a:t>
          </a:r>
          <a:r>
            <a:rPr lang="en-US" sz="2300" b="1" kern="1200" dirty="0" err="1" smtClean="0">
              <a:solidFill>
                <a:srgbClr val="002060"/>
              </a:solidFill>
              <a:latin typeface="Times New Roman" pitchFamily="18" charset="0"/>
              <a:cs typeface="Times New Roman" pitchFamily="18" charset="0"/>
            </a:rPr>
            <a:t>Ptolamiy</a:t>
          </a:r>
          <a:r>
            <a:rPr lang="en-US" sz="2300" b="1" kern="1200" dirty="0" smtClean="0">
              <a:solidFill>
                <a:srgbClr val="002060"/>
              </a:solidFill>
              <a:latin typeface="Times New Roman" pitchFamily="18" charset="0"/>
              <a:cs typeface="Times New Roman" pitchFamily="18" charset="0"/>
            </a:rPr>
            <a:t> </a:t>
          </a:r>
          <a:r>
            <a:rPr lang="en-US" sz="2300" kern="1200" dirty="0" smtClean="0">
              <a:latin typeface="Times New Roman" pitchFamily="18" charset="0"/>
              <a:cs typeface="Times New Roman" pitchFamily="18" charset="0"/>
            </a:rPr>
            <a:t> </a:t>
          </a:r>
          <a:r>
            <a:rPr lang="en-US" sz="2300" kern="1200" dirty="0" err="1" smtClean="0">
              <a:latin typeface="Times New Roman" pitchFamily="18" charset="0"/>
              <a:cs typeface="Times New Roman" pitchFamily="18" charset="0"/>
            </a:rPr>
            <a:t>avlodlariga</a:t>
          </a:r>
          <a:endParaRPr lang="ru-RU" sz="2300" kern="1200" dirty="0">
            <a:latin typeface="Times New Roman" pitchFamily="18" charset="0"/>
            <a:cs typeface="Times New Roman" pitchFamily="18" charset="0"/>
          </a:endParaRPr>
        </a:p>
      </dsp:txBody>
      <dsp:txXfrm rot="10800000">
        <a:off x="734498" y="1467613"/>
        <a:ext cx="4909195" cy="1128772"/>
      </dsp:txXfrm>
    </dsp:sp>
    <dsp:sp modelId="{BC577782-0B3D-4040-83CE-08163C543401}">
      <dsp:nvSpPr>
        <dsp:cNvPr id="0" name=""/>
        <dsp:cNvSpPr/>
      </dsp:nvSpPr>
      <dsp:spPr>
        <a:xfrm>
          <a:off x="167683" y="1455931"/>
          <a:ext cx="1128772" cy="1128772"/>
        </a:xfrm>
        <a:prstGeom prst="ellipse">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1">
          <a:scrgbClr r="0" g="0" b="0"/>
        </a:lnRef>
        <a:fillRef idx="1">
          <a:scrgbClr r="0" g="0" b="0"/>
        </a:fillRef>
        <a:effectRef idx="1">
          <a:scrgbClr r="0" g="0" b="0"/>
        </a:effectRef>
        <a:fontRef idx="minor"/>
      </dsp:style>
    </dsp:sp>
    <dsp:sp modelId="{50424C44-3878-476F-945D-56F9491B1905}">
      <dsp:nvSpPr>
        <dsp:cNvPr id="0" name=""/>
        <dsp:cNvSpPr/>
      </dsp:nvSpPr>
      <dsp:spPr>
        <a:xfrm rot="10800000">
          <a:off x="504109" y="2933332"/>
          <a:ext cx="5119391" cy="1128772"/>
        </a:xfrm>
        <a:prstGeom prst="homePlate">
          <a:avLst/>
        </a:prstGeom>
        <a:gradFill rotWithShape="0">
          <a:gsLst>
            <a:gs pos="28000">
              <a:schemeClr val="accent1">
                <a:hueOff val="0"/>
                <a:satOff val="0"/>
                <a:lumOff val="0"/>
                <a:alphaOff val="0"/>
                <a:tint val="18000"/>
                <a:satMod val="120000"/>
                <a:lumMod val="88000"/>
              </a:schemeClr>
            </a:gs>
            <a:gs pos="100000">
              <a:schemeClr val="accent1">
                <a:hueOff val="0"/>
                <a:satOff val="0"/>
                <a:lumOff val="0"/>
                <a:alphaOff val="0"/>
                <a:tint val="40000"/>
                <a:satMod val="100000"/>
                <a:lumMod val="78000"/>
              </a:schemeClr>
            </a:gs>
          </a:gsLst>
          <a:lin ang="5400000" scaled="0"/>
        </a:gradFill>
        <a:ln>
          <a:noFill/>
        </a:ln>
        <a:effectLst>
          <a:outerShdw blurRad="63500" dist="50800" dir="5400000" sx="98000" sy="98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757" tIns="87630" rIns="163576" bIns="87630" numCol="1" spcCol="1270" anchor="ctr" anchorCtr="0">
          <a:noAutofit/>
        </a:bodyPr>
        <a:lstStyle/>
        <a:p>
          <a:pPr lvl="0" algn="ctr" defTabSz="1022350">
            <a:lnSpc>
              <a:spcPct val="90000"/>
            </a:lnSpc>
            <a:spcBef>
              <a:spcPct val="0"/>
            </a:spcBef>
            <a:spcAft>
              <a:spcPct val="35000"/>
            </a:spcAft>
          </a:pPr>
          <a:r>
            <a:rPr lang="en-US" sz="2300" b="1" kern="1200" dirty="0" err="1" smtClean="0">
              <a:solidFill>
                <a:srgbClr val="7030A0"/>
              </a:solidFill>
              <a:latin typeface="Times New Roman" pitchFamily="18" charset="0"/>
              <a:cs typeface="Times New Roman" pitchFamily="18" charset="0"/>
            </a:rPr>
            <a:t>Suriyadan</a:t>
          </a:r>
          <a:r>
            <a:rPr lang="en-US" sz="2300" b="1" kern="1200" dirty="0" smtClean="0">
              <a:solidFill>
                <a:srgbClr val="7030A0"/>
              </a:solidFill>
              <a:latin typeface="Times New Roman" pitchFamily="18" charset="0"/>
              <a:cs typeface="Times New Roman" pitchFamily="18" charset="0"/>
            </a:rPr>
            <a:t> </a:t>
          </a:r>
          <a:r>
            <a:rPr lang="en-US" sz="2300" b="1" kern="1200" dirty="0" err="1" smtClean="0">
              <a:solidFill>
                <a:srgbClr val="7030A0"/>
              </a:solidFill>
              <a:latin typeface="Times New Roman" pitchFamily="18" charset="0"/>
              <a:cs typeface="Times New Roman" pitchFamily="18" charset="0"/>
            </a:rPr>
            <a:t>tortib</a:t>
          </a:r>
          <a:r>
            <a:rPr lang="en-US" sz="2300" b="1" kern="1200" dirty="0" smtClean="0">
              <a:solidFill>
                <a:srgbClr val="7030A0"/>
              </a:solidFill>
              <a:latin typeface="Times New Roman" pitchFamily="18" charset="0"/>
              <a:cs typeface="Times New Roman" pitchFamily="18" charset="0"/>
            </a:rPr>
            <a:t> to </a:t>
          </a:r>
          <a:r>
            <a:rPr lang="en-US" sz="2300" b="1" kern="1200" dirty="0" err="1" smtClean="0">
              <a:solidFill>
                <a:srgbClr val="7030A0"/>
              </a:solidFill>
              <a:latin typeface="Times New Roman" pitchFamily="18" charset="0"/>
              <a:cs typeface="Times New Roman" pitchFamily="18" charset="0"/>
            </a:rPr>
            <a:t>Markaziy</a:t>
          </a:r>
          <a:r>
            <a:rPr lang="en-US" sz="2300" b="1" kern="1200" dirty="0" smtClean="0">
              <a:solidFill>
                <a:srgbClr val="7030A0"/>
              </a:solidFill>
              <a:latin typeface="Times New Roman" pitchFamily="18" charset="0"/>
              <a:cs typeface="Times New Roman" pitchFamily="18" charset="0"/>
            </a:rPr>
            <a:t> </a:t>
          </a:r>
          <a:r>
            <a:rPr lang="en-US" sz="2300" b="1" kern="1200" dirty="0" err="1" smtClean="0">
              <a:solidFill>
                <a:srgbClr val="7030A0"/>
              </a:solidFill>
              <a:latin typeface="Times New Roman" pitchFamily="18" charset="0"/>
              <a:cs typeface="Times New Roman" pitchFamily="18" charset="0"/>
            </a:rPr>
            <a:t>Osiyo</a:t>
          </a:r>
          <a:r>
            <a:rPr lang="en-US" sz="2300" b="1" kern="1200" dirty="0" smtClean="0">
              <a:solidFill>
                <a:srgbClr val="7030A0"/>
              </a:solidFill>
              <a:latin typeface="Times New Roman" pitchFamily="18" charset="0"/>
              <a:cs typeface="Times New Roman" pitchFamily="18" charset="0"/>
            </a:rPr>
            <a:t> </a:t>
          </a:r>
          <a:r>
            <a:rPr lang="en-US" sz="2300" b="1" kern="1200" dirty="0" err="1" smtClean="0">
              <a:solidFill>
                <a:srgbClr val="7030A0"/>
              </a:solidFill>
              <a:latin typeface="Times New Roman" pitchFamily="18" charset="0"/>
              <a:cs typeface="Times New Roman" pitchFamily="18" charset="0"/>
            </a:rPr>
            <a:t>va</a:t>
          </a:r>
          <a:r>
            <a:rPr lang="en-US" sz="2300" b="1" kern="1200" dirty="0" smtClean="0">
              <a:solidFill>
                <a:srgbClr val="7030A0"/>
              </a:solidFill>
              <a:latin typeface="Times New Roman" pitchFamily="18" charset="0"/>
              <a:cs typeface="Times New Roman" pitchFamily="18" charset="0"/>
            </a:rPr>
            <a:t> </a:t>
          </a:r>
          <a:r>
            <a:rPr lang="en-US" sz="2300" b="1" kern="1200" dirty="0" err="1" smtClean="0">
              <a:solidFill>
                <a:srgbClr val="7030A0"/>
              </a:solidFill>
              <a:latin typeface="Times New Roman" pitchFamily="18" charset="0"/>
              <a:cs typeface="Times New Roman" pitchFamily="18" charset="0"/>
            </a:rPr>
            <a:t>Hindistongacha</a:t>
          </a:r>
          <a:r>
            <a:rPr lang="en-US" sz="2300" b="1" kern="1200" dirty="0" smtClean="0">
              <a:solidFill>
                <a:srgbClr val="7030A0"/>
              </a:solidFill>
              <a:latin typeface="Times New Roman" pitchFamily="18" charset="0"/>
              <a:cs typeface="Times New Roman" pitchFamily="18" charset="0"/>
            </a:rPr>
            <a:t> </a:t>
          </a:r>
          <a:r>
            <a:rPr lang="en-US" sz="2300" b="1" kern="1200" dirty="0" err="1" smtClean="0">
              <a:solidFill>
                <a:srgbClr val="002060"/>
              </a:solidFill>
              <a:latin typeface="Times New Roman" pitchFamily="18" charset="0"/>
              <a:cs typeface="Times New Roman" pitchFamily="18" charset="0"/>
            </a:rPr>
            <a:t>Salavkaga</a:t>
          </a:r>
          <a:r>
            <a:rPr lang="en-US" sz="2300" kern="1200" dirty="0" smtClean="0">
              <a:latin typeface="Times New Roman" pitchFamily="18" charset="0"/>
              <a:cs typeface="Times New Roman" pitchFamily="18" charset="0"/>
            </a:rPr>
            <a:t> </a:t>
          </a:r>
          <a:r>
            <a:rPr lang="en-US" sz="2300" kern="1200" dirty="0" err="1" smtClean="0">
              <a:latin typeface="Times New Roman" pitchFamily="18" charset="0"/>
              <a:cs typeface="Times New Roman" pitchFamily="18" charset="0"/>
            </a:rPr>
            <a:t>tegdi</a:t>
          </a:r>
          <a:r>
            <a:rPr lang="en-US" sz="2300" kern="1200" dirty="0" smtClean="0">
              <a:latin typeface="Times New Roman" pitchFamily="18" charset="0"/>
              <a:cs typeface="Times New Roman" pitchFamily="18" charset="0"/>
            </a:rPr>
            <a:t>.</a:t>
          </a:r>
          <a:endParaRPr lang="ru-RU" sz="2300" kern="1200" dirty="0">
            <a:latin typeface="Times New Roman" pitchFamily="18" charset="0"/>
            <a:cs typeface="Times New Roman" pitchFamily="18" charset="0"/>
          </a:endParaRPr>
        </a:p>
      </dsp:txBody>
      <dsp:txXfrm rot="10800000">
        <a:off x="786302" y="2933332"/>
        <a:ext cx="4837198" cy="1128772"/>
      </dsp:txXfrm>
    </dsp:sp>
    <dsp:sp modelId="{BBE28FC9-71B3-488D-B3EF-5FC69A5D1671}">
      <dsp:nvSpPr>
        <dsp:cNvPr id="0" name=""/>
        <dsp:cNvSpPr/>
      </dsp:nvSpPr>
      <dsp:spPr>
        <a:xfrm>
          <a:off x="167685" y="2896094"/>
          <a:ext cx="1128772" cy="1128772"/>
        </a:xfrm>
        <a:prstGeom prst="ellipse">
          <a:avLst/>
        </a:prstGeom>
        <a:blipFill rotWithShape="1">
          <a:blip xmlns:r="http://schemas.openxmlformats.org/officeDocument/2006/relationships" r:embed="rId3"/>
          <a:stretch>
            <a:fillRect/>
          </a:stretch>
        </a:blipFill>
        <a:ln w="9525"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1A4A4-F4A8-43DE-990D-AAFD50FC5C22}">
      <dsp:nvSpPr>
        <dsp:cNvPr id="0" name=""/>
        <dsp:cNvSpPr/>
      </dsp:nvSpPr>
      <dsp:spPr>
        <a:xfrm>
          <a:off x="1232104" y="0"/>
          <a:ext cx="5357850" cy="535785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8C91E-C5A3-42C0-A60C-B300741132D3}">
      <dsp:nvSpPr>
        <dsp:cNvPr id="0" name=""/>
        <dsp:cNvSpPr/>
      </dsp:nvSpPr>
      <dsp:spPr>
        <a:xfrm>
          <a:off x="3404519" y="466598"/>
          <a:ext cx="4453621" cy="11484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rgbClr val="7030A0"/>
              </a:solidFill>
              <a:latin typeface="Times New Roman" pitchFamily="18" charset="0"/>
              <a:cs typeface="Times New Roman" pitchFamily="18" charset="0"/>
            </a:rPr>
            <a:t>Mill.avv</a:t>
          </a:r>
          <a:r>
            <a:rPr lang="en-US" sz="2000" b="1" kern="1200" dirty="0" smtClean="0">
              <a:solidFill>
                <a:srgbClr val="7030A0"/>
              </a:solidFill>
              <a:latin typeface="Times New Roman" pitchFamily="18" charset="0"/>
              <a:cs typeface="Times New Roman" pitchFamily="18" charset="0"/>
            </a:rPr>
            <a:t>. 280 </a:t>
          </a:r>
          <a:r>
            <a:rPr lang="en-US" sz="2000" b="1" kern="1200" dirty="0" err="1" smtClean="0">
              <a:solidFill>
                <a:srgbClr val="7030A0"/>
              </a:solidFill>
              <a:latin typeface="Times New Roman" pitchFamily="18" charset="0"/>
              <a:cs typeface="Times New Roman" pitchFamily="18" charset="0"/>
            </a:rPr>
            <a:t>yilda</a:t>
          </a:r>
          <a:r>
            <a:rPr lang="en-US" sz="2000" b="1" kern="1200" dirty="0" smtClean="0">
              <a:solidFill>
                <a:srgbClr val="7030A0"/>
              </a:solidFill>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Salavka</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vafot</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etadi</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Salavkiylar</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davlati</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taxtiga</a:t>
          </a:r>
          <a:r>
            <a:rPr lang="en-US" sz="2000" kern="1200" dirty="0" smtClean="0">
              <a:latin typeface="Times New Roman" pitchFamily="18" charset="0"/>
              <a:cs typeface="Times New Roman" pitchFamily="18" charset="0"/>
            </a:rPr>
            <a:t> </a:t>
          </a:r>
          <a:r>
            <a:rPr lang="en-US" sz="2000" b="1" kern="1200" dirty="0" err="1" smtClean="0">
              <a:solidFill>
                <a:srgbClr val="7030A0"/>
              </a:solidFill>
              <a:latin typeface="Times New Roman" pitchFamily="18" charset="0"/>
              <a:cs typeface="Times New Roman" pitchFamily="18" charset="0"/>
            </a:rPr>
            <a:t>Antiox</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o’tiradi</a:t>
          </a:r>
          <a:r>
            <a:rPr lang="en-US" sz="2000" kern="1200" dirty="0" smtClean="0">
              <a:latin typeface="Times New Roman" pitchFamily="18" charset="0"/>
              <a:cs typeface="Times New Roman" pitchFamily="18" charset="0"/>
            </a:rPr>
            <a:t>.</a:t>
          </a:r>
          <a:endParaRPr lang="ru-RU" sz="2000" kern="1200" dirty="0" smtClean="0">
            <a:latin typeface="Times New Roman" pitchFamily="18" charset="0"/>
            <a:cs typeface="Times New Roman" pitchFamily="18" charset="0"/>
          </a:endParaRPr>
        </a:p>
      </dsp:txBody>
      <dsp:txXfrm>
        <a:off x="3460581" y="522660"/>
        <a:ext cx="4341497" cy="1036312"/>
      </dsp:txXfrm>
    </dsp:sp>
    <dsp:sp modelId="{77E83F74-C484-49E8-B65F-516F31645C26}">
      <dsp:nvSpPr>
        <dsp:cNvPr id="0" name=""/>
        <dsp:cNvSpPr/>
      </dsp:nvSpPr>
      <dsp:spPr>
        <a:xfrm>
          <a:off x="3571876" y="1826346"/>
          <a:ext cx="4519129" cy="1349927"/>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Ana </a:t>
          </a:r>
          <a:r>
            <a:rPr lang="en-US" sz="2000" kern="1200" dirty="0" err="1" smtClean="0">
              <a:latin typeface="Times New Roman" pitchFamily="18" charset="0"/>
              <a:cs typeface="Times New Roman" pitchFamily="18" charset="0"/>
            </a:rPr>
            <a:t>shu</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davrdan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boshlab</a:t>
          </a:r>
          <a:r>
            <a:rPr lang="en-US" sz="2000" kern="1200" dirty="0" smtClean="0">
              <a:latin typeface="Times New Roman" pitchFamily="18" charset="0"/>
              <a:cs typeface="Times New Roman" pitchFamily="18" charset="0"/>
            </a:rPr>
            <a:t> </a:t>
          </a:r>
          <a:r>
            <a:rPr lang="en-US" sz="2000" b="1" kern="1200" dirty="0" err="1" smtClean="0">
              <a:solidFill>
                <a:srgbClr val="7030A0"/>
              </a:solidFill>
              <a:latin typeface="Times New Roman" pitchFamily="18" charset="0"/>
              <a:cs typeface="Times New Roman" pitchFamily="18" charset="0"/>
            </a:rPr>
            <a:t>sharqiy</a:t>
          </a:r>
          <a:r>
            <a:rPr lang="en-US" sz="2000" b="1" kern="1200" dirty="0" smtClean="0">
              <a:solidFill>
                <a:srgbClr val="7030A0"/>
              </a:solidFill>
              <a:latin typeface="Times New Roman" pitchFamily="18" charset="0"/>
              <a:cs typeface="Times New Roman" pitchFamily="18" charset="0"/>
            </a:rPr>
            <a:t> </a:t>
          </a:r>
          <a:r>
            <a:rPr lang="en-US" sz="2000" b="1" kern="1200" dirty="0" err="1" smtClean="0">
              <a:solidFill>
                <a:srgbClr val="7030A0"/>
              </a:solidFill>
              <a:latin typeface="Times New Roman" pitchFamily="18" charset="0"/>
              <a:cs typeface="Times New Roman" pitchFamily="18" charset="0"/>
            </a:rPr>
            <a:t>satrapliklar</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Antiox</a:t>
          </a:r>
          <a:r>
            <a:rPr lang="en-US" sz="2000" kern="1200" dirty="0" smtClean="0">
              <a:latin typeface="Times New Roman" pitchFamily="18" charset="0"/>
              <a:cs typeface="Times New Roman" pitchFamily="18" charset="0"/>
            </a:rPr>
            <a:t> I </a:t>
          </a:r>
          <a:r>
            <a:rPr lang="en-US" sz="2000" kern="1200" dirty="0" err="1" smtClean="0">
              <a:latin typeface="Times New Roman" pitchFamily="18" charset="0"/>
              <a:cs typeface="Times New Roman" pitchFamily="18" charset="0"/>
            </a:rPr>
            <a:t>e’tibori</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va</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faoliyatidan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chetda</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qoladi</a:t>
          </a:r>
          <a:r>
            <a:rPr lang="en-US" sz="2000" kern="1200" dirty="0" smtClean="0">
              <a:latin typeface="Times New Roman" pitchFamily="18" charset="0"/>
              <a:cs typeface="Times New Roman" pitchFamily="18" charset="0"/>
            </a:rPr>
            <a:t>.</a:t>
          </a:r>
          <a:endParaRPr lang="ru-RU" sz="2000" kern="1200" dirty="0" smtClean="0">
            <a:latin typeface="Times New Roman" pitchFamily="18" charset="0"/>
            <a:cs typeface="Times New Roman" pitchFamily="18" charset="0"/>
          </a:endParaRPr>
        </a:p>
      </dsp:txBody>
      <dsp:txXfrm>
        <a:off x="3637774" y="1892244"/>
        <a:ext cx="4387333" cy="1218131"/>
      </dsp:txXfrm>
    </dsp:sp>
    <dsp:sp modelId="{1326A361-4D96-4387-B14A-5A2C74B5838F}">
      <dsp:nvSpPr>
        <dsp:cNvPr id="0" name=""/>
        <dsp:cNvSpPr/>
      </dsp:nvSpPr>
      <dsp:spPr>
        <a:xfrm>
          <a:off x="3637993" y="3352356"/>
          <a:ext cx="4434467" cy="128149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latin typeface="Times New Roman" pitchFamily="18" charset="0"/>
              <a:cs typeface="Times New Roman" pitchFamily="18" charset="0"/>
            </a:rPr>
            <a:t>Chunki</a:t>
          </a:r>
          <a:r>
            <a:rPr lang="en-US" sz="1900" kern="1200" dirty="0" smtClean="0">
              <a:latin typeface="Times New Roman" pitchFamily="18" charset="0"/>
              <a:cs typeface="Times New Roman" pitchFamily="18" charset="0"/>
            </a:rPr>
            <a:t>, </a:t>
          </a:r>
          <a:r>
            <a:rPr lang="en-US" sz="1900" b="1" kern="1200" dirty="0" err="1" smtClean="0">
              <a:solidFill>
                <a:srgbClr val="7030A0"/>
              </a:solidFill>
              <a:latin typeface="Times New Roman" pitchFamily="18" charset="0"/>
              <a:cs typeface="Times New Roman" pitchFamily="18" charset="0"/>
            </a:rPr>
            <a:t>g’arbiy</a:t>
          </a:r>
          <a:r>
            <a:rPr lang="en-US" sz="1900" b="1" kern="1200" dirty="0" smtClean="0">
              <a:solidFill>
                <a:srgbClr val="7030A0"/>
              </a:solidFill>
              <a:latin typeface="Times New Roman" pitchFamily="18" charset="0"/>
              <a:cs typeface="Times New Roman" pitchFamily="18" charset="0"/>
            </a:rPr>
            <a:t> </a:t>
          </a:r>
          <a:r>
            <a:rPr lang="en-US" sz="1900" b="1" kern="1200" dirty="0" err="1" smtClean="0">
              <a:solidFill>
                <a:srgbClr val="7030A0"/>
              </a:solidFill>
              <a:latin typeface="Times New Roman" pitchFamily="18" charset="0"/>
              <a:cs typeface="Times New Roman" pitchFamily="18" charset="0"/>
            </a:rPr>
            <a:t>viloyatdagi</a:t>
          </a:r>
          <a:r>
            <a:rPr lang="en-US" sz="1900" b="1" kern="1200" dirty="0" smtClean="0">
              <a:solidFill>
                <a:srgbClr val="7030A0"/>
              </a:solidFill>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harbiy</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vaziyat</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uning</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qo’shin</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bilan</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birga</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bo’lishini</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taqazo</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etar</a:t>
          </a:r>
          <a:r>
            <a:rPr lang="en-US" sz="1900" kern="1200" dirty="0" smtClean="0">
              <a:latin typeface="Times New Roman" pitchFamily="18" charset="0"/>
              <a:cs typeface="Times New Roman" pitchFamily="18" charset="0"/>
            </a:rPr>
            <a:t> </a:t>
          </a:r>
          <a:r>
            <a:rPr lang="en-US" sz="1900" kern="1200" dirty="0" err="1" smtClean="0">
              <a:latin typeface="Times New Roman" pitchFamily="18" charset="0"/>
              <a:cs typeface="Times New Roman" pitchFamily="18" charset="0"/>
            </a:rPr>
            <a:t>edi</a:t>
          </a:r>
          <a:endParaRPr lang="ru-RU" sz="1900" kern="1200" dirty="0">
            <a:latin typeface="Times New Roman" pitchFamily="18" charset="0"/>
            <a:cs typeface="Times New Roman" pitchFamily="18" charset="0"/>
          </a:endParaRPr>
        </a:p>
      </dsp:txBody>
      <dsp:txXfrm>
        <a:off x="3700551" y="3414914"/>
        <a:ext cx="4309351" cy="115638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07CA5-9535-47FA-AC0D-7AC4E0EF6D29}" type="datetimeFigureOut">
              <a:rPr lang="ru-RU" smtClean="0"/>
              <a:t>02.08.2020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591FC-EAAB-46F4-96CB-98B8D8450C8F}" type="slidenum">
              <a:rPr lang="ru-RU" smtClean="0"/>
              <a:t>‹#›</a:t>
            </a:fld>
            <a:endParaRPr lang="ru-RU"/>
          </a:p>
        </p:txBody>
      </p:sp>
    </p:spTree>
    <p:extLst>
      <p:ext uri="{BB962C8B-B14F-4D97-AF65-F5344CB8AC3E}">
        <p14:creationId xmlns:p14="http://schemas.microsoft.com/office/powerpoint/2010/main" val="346687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054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AB3EEB-703A-4AFE-950D-74A4781A5B4D}" type="slidenum">
              <a:rPr lang="ru-RU" altLang="ru-RU"/>
              <a:pPr eaLnBrk="1" hangingPunct="1"/>
              <a:t>79</a:t>
            </a:fld>
            <a:endParaRPr lang="ru-RU" altLang="ru-RU"/>
          </a:p>
        </p:txBody>
      </p:sp>
    </p:spTree>
    <p:extLst>
      <p:ext uri="{BB962C8B-B14F-4D97-AF65-F5344CB8AC3E}">
        <p14:creationId xmlns:p14="http://schemas.microsoft.com/office/powerpoint/2010/main" val="149164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uz-Cyrl-UZ" altLang="ru-RU" smtClean="0"/>
              <a:t>И.М.Дьяконов, В.А.Якобсон. «Номовые государства» ВДИ, 1994 - С. 3-11.</a:t>
            </a:r>
            <a:endParaRPr lang="ru-RU" altLang="ru-RU" smtClean="0"/>
          </a:p>
          <a:p>
            <a:pPr eaLnBrk="1" hangingPunct="1">
              <a:spcBef>
                <a:spcPct val="0"/>
              </a:spcBef>
            </a:pPr>
            <a:endParaRPr lang="ru-RU" altLang="ru-RU" smtClean="0"/>
          </a:p>
        </p:txBody>
      </p:sp>
      <p:sp>
        <p:nvSpPr>
          <p:cNvPr id="10650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BC88D4-67FF-4763-AEEC-E6BFD7333173}" type="slidenum">
              <a:rPr lang="ru-RU" altLang="ru-RU">
                <a:solidFill>
                  <a:srgbClr val="000000"/>
                </a:solidFill>
              </a:rPr>
              <a:pPr eaLnBrk="1" hangingPunct="1"/>
              <a:t>91</a:t>
            </a:fld>
            <a:endParaRPr lang="ru-RU" altLang="ru-RU">
              <a:solidFill>
                <a:srgbClr val="000000"/>
              </a:solidFill>
            </a:endParaRPr>
          </a:p>
        </p:txBody>
      </p:sp>
    </p:spTree>
    <p:extLst>
      <p:ext uri="{BB962C8B-B14F-4D97-AF65-F5344CB8AC3E}">
        <p14:creationId xmlns:p14="http://schemas.microsoft.com/office/powerpoint/2010/main" val="135817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075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90A23E-4725-4F4A-A886-2464DF19D5AC}" type="slidenum">
              <a:rPr lang="ru-RU" altLang="ru-RU"/>
              <a:pPr eaLnBrk="1" hangingPunct="1"/>
              <a:t>111</a:t>
            </a:fld>
            <a:endParaRPr lang="ru-RU" altLang="ru-RU"/>
          </a:p>
        </p:txBody>
      </p:sp>
    </p:spTree>
    <p:extLst>
      <p:ext uri="{BB962C8B-B14F-4D97-AF65-F5344CB8AC3E}">
        <p14:creationId xmlns:p14="http://schemas.microsoft.com/office/powerpoint/2010/main" val="330628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0854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76553F-8307-464F-86B6-9A18E2053856}" type="slidenum">
              <a:rPr lang="ru-RU" altLang="ru-RU"/>
              <a:pPr eaLnBrk="1" hangingPunct="1"/>
              <a:t>112</a:t>
            </a:fld>
            <a:endParaRPr lang="ru-RU" altLang="ru-RU"/>
          </a:p>
        </p:txBody>
      </p:sp>
    </p:spTree>
    <p:extLst>
      <p:ext uri="{BB962C8B-B14F-4D97-AF65-F5344CB8AC3E}">
        <p14:creationId xmlns:p14="http://schemas.microsoft.com/office/powerpoint/2010/main" val="66513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095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827A63-1F41-42F8-BA69-549031241A5C}" type="slidenum">
              <a:rPr lang="ru-RU" altLang="ru-RU"/>
              <a:pPr eaLnBrk="1" hangingPunct="1"/>
              <a:t>113</a:t>
            </a:fld>
            <a:endParaRPr lang="ru-RU" altLang="ru-RU"/>
          </a:p>
        </p:txBody>
      </p:sp>
    </p:spTree>
    <p:extLst>
      <p:ext uri="{BB962C8B-B14F-4D97-AF65-F5344CB8AC3E}">
        <p14:creationId xmlns:p14="http://schemas.microsoft.com/office/powerpoint/2010/main" val="128887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1059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B7945E-D7A4-45EB-AB52-96CFBB9C304D}" type="slidenum">
              <a:rPr lang="ru-RU" altLang="ru-RU"/>
              <a:pPr eaLnBrk="1" hangingPunct="1"/>
              <a:t>114</a:t>
            </a:fld>
            <a:endParaRPr lang="ru-RU" altLang="ru-RU"/>
          </a:p>
        </p:txBody>
      </p:sp>
    </p:spTree>
    <p:extLst>
      <p:ext uri="{BB962C8B-B14F-4D97-AF65-F5344CB8AC3E}">
        <p14:creationId xmlns:p14="http://schemas.microsoft.com/office/powerpoint/2010/main" val="290525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p>
        </p:txBody>
      </p:sp>
      <p:sp>
        <p:nvSpPr>
          <p:cNvPr id="1116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B41A93-12ED-47E0-B03B-834ED7CD1C94}" type="slidenum">
              <a:rPr lang="ru-RU" altLang="ru-RU"/>
              <a:pPr eaLnBrk="1" hangingPunct="1"/>
              <a:t>115</a:t>
            </a:fld>
            <a:endParaRPr lang="ru-RU" altLang="ru-RU"/>
          </a:p>
        </p:txBody>
      </p:sp>
    </p:spTree>
    <p:extLst>
      <p:ext uri="{BB962C8B-B14F-4D97-AF65-F5344CB8AC3E}">
        <p14:creationId xmlns:p14="http://schemas.microsoft.com/office/powerpoint/2010/main" val="223085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ru-RU" smtClean="0"/>
              <a:t>Образец заголовка</a:t>
            </a:r>
            <a:endParaRPr lang="en-US" dirty="0"/>
          </a:p>
        </p:txBody>
      </p:sp>
      <p:sp>
        <p:nvSpPr>
          <p:cNvPr id="8" name="Date Placeholder 3"/>
          <p:cNvSpPr>
            <a:spLocks noGrp="1"/>
          </p:cNvSpPr>
          <p:nvPr>
            <p:ph type="dt" sz="half" idx="10"/>
          </p:nvPr>
        </p:nvSpPr>
        <p:spPr/>
        <p:txBody>
          <a:bodyPr/>
          <a:lstStyle>
            <a:lvl1pPr>
              <a:defRPr/>
            </a:lvl1pPr>
          </a:lstStyle>
          <a:p>
            <a:pPr>
              <a:defRPr/>
            </a:pPr>
            <a:fld id="{3DA1FB07-D68C-4901-8F6C-4C9AFB696C22}" type="datetimeFigureOut">
              <a:rPr lang="ru-RU"/>
              <a:pPr>
                <a:defRPr/>
              </a:pPr>
              <a:t>02.08.2020</a:t>
            </a:fld>
            <a:endParaRPr lang="ru-RU"/>
          </a:p>
        </p:txBody>
      </p:sp>
      <p:sp>
        <p:nvSpPr>
          <p:cNvPr id="9" name="Footer Placeholder 4"/>
          <p:cNvSpPr>
            <a:spLocks noGrp="1"/>
          </p:cNvSpPr>
          <p:nvPr>
            <p:ph type="ftr" sz="quarter" idx="11"/>
          </p:nvPr>
        </p:nvSpPr>
        <p:spPr/>
        <p:txBody>
          <a:bodyPr/>
          <a:lstStyle>
            <a:lvl1pPr>
              <a:defRPr/>
            </a:lvl1pPr>
          </a:lstStyle>
          <a:p>
            <a:pPr>
              <a:defRPr/>
            </a:pPr>
            <a:endParaRPr lang="ru-RU"/>
          </a:p>
        </p:txBody>
      </p:sp>
      <p:sp>
        <p:nvSpPr>
          <p:cNvPr id="10" name="Slide Number Placeholder 5"/>
          <p:cNvSpPr>
            <a:spLocks noGrp="1"/>
          </p:cNvSpPr>
          <p:nvPr>
            <p:ph type="sldNum" sz="quarter" idx="12"/>
          </p:nvPr>
        </p:nvSpPr>
        <p:spPr/>
        <p:txBody>
          <a:bodyPr/>
          <a:lstStyle>
            <a:lvl1pPr>
              <a:defRPr/>
            </a:lvl1pPr>
          </a:lstStyle>
          <a:p>
            <a:fld id="{28801051-E5A4-4124-BAF4-A8E9A0C61AE3}" type="slidenum">
              <a:rPr lang="ru-RU" altLang="ru-RU"/>
              <a:pPr/>
              <a:t>‹#›</a:t>
            </a:fld>
            <a:endParaRPr lang="ru-RU" altLang="ru-RU"/>
          </a:p>
        </p:txBody>
      </p:sp>
    </p:spTree>
    <p:extLst>
      <p:ext uri="{BB962C8B-B14F-4D97-AF65-F5344CB8AC3E}">
        <p14:creationId xmlns:p14="http://schemas.microsoft.com/office/powerpoint/2010/main" val="221420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312E61BD-57EB-41C1-8269-27B912EC8E51}" type="datetimeFigureOut">
              <a:rPr lang="ru-RU"/>
              <a:pPr>
                <a:defRPr/>
              </a:pPr>
              <a:t>02.08.2020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fld id="{4CED6422-2CA5-4588-8687-BFEEA50E5DA6}" type="slidenum">
              <a:rPr lang="ru-RU" altLang="ru-RU"/>
              <a:pPr/>
              <a:t>‹#›</a:t>
            </a:fld>
            <a:endParaRPr lang="ru-RU" altLang="ru-RU"/>
          </a:p>
        </p:txBody>
      </p:sp>
    </p:spTree>
    <p:extLst>
      <p:ext uri="{BB962C8B-B14F-4D97-AF65-F5344CB8AC3E}">
        <p14:creationId xmlns:p14="http://schemas.microsoft.com/office/powerpoint/2010/main" val="392559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fld id="{E9357ED7-3F2D-465F-BAF2-01343731E9A5}" type="datetimeFigureOut">
              <a:rPr lang="ru-RU"/>
              <a:pPr>
                <a:defRPr/>
              </a:pPr>
              <a:t>02.08.2020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fld id="{B7C2E23E-A46A-4B51-88E5-D8CF54DA7325}" type="slidenum">
              <a:rPr lang="ru-RU" altLang="ru-RU"/>
              <a:pPr/>
              <a:t>‹#›</a:t>
            </a:fld>
            <a:endParaRPr lang="ru-RU" altLang="ru-RU"/>
          </a:p>
        </p:txBody>
      </p:sp>
    </p:spTree>
    <p:extLst>
      <p:ext uri="{BB962C8B-B14F-4D97-AF65-F5344CB8AC3E}">
        <p14:creationId xmlns:p14="http://schemas.microsoft.com/office/powerpoint/2010/main" val="4169017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Espace réservé du pied de page 2"/>
          <p:cNvSpPr>
            <a:spLocks noGrp="1"/>
          </p:cNvSpPr>
          <p:nvPr>
            <p:ph type="ftr" sz="quarter" idx="10"/>
          </p:nvPr>
        </p:nvSpPr>
        <p:spPr/>
        <p:txBody>
          <a:bodyPr/>
          <a:lstStyle>
            <a:lvl1pPr>
              <a:defRPr/>
            </a:lvl1pPr>
          </a:lstStyle>
          <a:p>
            <a:pPr>
              <a:defRPr/>
            </a:pPr>
            <a:endParaRPr lang="fr-FR"/>
          </a:p>
        </p:txBody>
      </p:sp>
      <p:sp>
        <p:nvSpPr>
          <p:cNvPr id="4" name="Espace réservé de la date 13"/>
          <p:cNvSpPr>
            <a:spLocks noGrp="1"/>
          </p:cNvSpPr>
          <p:nvPr>
            <p:ph type="dt" sz="half" idx="11"/>
          </p:nvPr>
        </p:nvSpPr>
        <p:spPr/>
        <p:txBody>
          <a:bodyPr/>
          <a:lstStyle>
            <a:lvl1pPr>
              <a:defRPr/>
            </a:lvl1pPr>
          </a:lstStyle>
          <a:p>
            <a:pPr>
              <a:defRPr/>
            </a:pPr>
            <a:endParaRPr lang="fr-FR"/>
          </a:p>
        </p:txBody>
      </p:sp>
      <p:sp>
        <p:nvSpPr>
          <p:cNvPr id="5" name="Espace réservé du numéro de diapositive 22"/>
          <p:cNvSpPr>
            <a:spLocks noGrp="1"/>
          </p:cNvSpPr>
          <p:nvPr>
            <p:ph type="sldNum" sz="quarter" idx="12"/>
          </p:nvPr>
        </p:nvSpPr>
        <p:spPr/>
        <p:txBody>
          <a:bodyPr/>
          <a:lstStyle>
            <a:lvl1pPr>
              <a:defRPr/>
            </a:lvl1pPr>
          </a:lstStyle>
          <a:p>
            <a:fld id="{90303561-7610-4E54-8A42-42B997F11F1C}" type="slidenum">
              <a:rPr lang="fr-FR" altLang="ru-RU"/>
              <a:pPr/>
              <a:t>‹#›</a:t>
            </a:fld>
            <a:endParaRPr lang="fr-FR" altLang="ru-RU"/>
          </a:p>
        </p:txBody>
      </p:sp>
    </p:spTree>
    <p:extLst>
      <p:ext uri="{BB962C8B-B14F-4D97-AF65-F5344CB8AC3E}">
        <p14:creationId xmlns:p14="http://schemas.microsoft.com/office/powerpoint/2010/main" val="3365366589"/>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4"/>
          </p:nvPr>
        </p:nvSpPr>
        <p:spPr/>
        <p:txBody>
          <a:bodyPr/>
          <a:lstStyle>
            <a:lvl1pPr>
              <a:defRPr/>
            </a:lvl1pPr>
          </a:lstStyle>
          <a:p>
            <a:pPr>
              <a:defRPr/>
            </a:pPr>
            <a:fld id="{342EDC69-CB29-4B60-BB07-8CD91B60964B}" type="datetimeFigureOut">
              <a:rPr lang="ru-RU"/>
              <a:pPr>
                <a:defRPr/>
              </a:pPr>
              <a:t>02.08.2020</a:t>
            </a:fld>
            <a:endParaRPr lang="ru-RU"/>
          </a:p>
        </p:txBody>
      </p:sp>
      <p:sp>
        <p:nvSpPr>
          <p:cNvPr id="5" name="Footer Placeholder 4"/>
          <p:cNvSpPr>
            <a:spLocks noGrp="1"/>
          </p:cNvSpPr>
          <p:nvPr>
            <p:ph type="ftr" sz="quarter" idx="15"/>
          </p:nvPr>
        </p:nvSpPr>
        <p:spPr/>
        <p:txBody>
          <a:bodyPr/>
          <a:lstStyle>
            <a:lvl1pPr>
              <a:defRPr/>
            </a:lvl1pPr>
          </a:lstStyle>
          <a:p>
            <a:pPr>
              <a:defRPr/>
            </a:pPr>
            <a:endParaRPr lang="ru-RU"/>
          </a:p>
        </p:txBody>
      </p:sp>
      <p:sp>
        <p:nvSpPr>
          <p:cNvPr id="6" name="Slide Number Placeholder 5"/>
          <p:cNvSpPr>
            <a:spLocks noGrp="1"/>
          </p:cNvSpPr>
          <p:nvPr>
            <p:ph type="sldNum" sz="quarter" idx="16"/>
          </p:nvPr>
        </p:nvSpPr>
        <p:spPr/>
        <p:txBody>
          <a:bodyPr/>
          <a:lstStyle>
            <a:lvl1pPr>
              <a:defRPr/>
            </a:lvl1pPr>
          </a:lstStyle>
          <a:p>
            <a:fld id="{293489FB-61F8-4973-8389-0AB109C09FA0}" type="slidenum">
              <a:rPr lang="ru-RU" altLang="ru-RU"/>
              <a:pPr/>
              <a:t>‹#›</a:t>
            </a:fld>
            <a:endParaRPr lang="ru-RU" altLang="ru-RU"/>
          </a:p>
        </p:txBody>
      </p:sp>
    </p:spTree>
    <p:extLst>
      <p:ext uri="{BB962C8B-B14F-4D97-AF65-F5344CB8AC3E}">
        <p14:creationId xmlns:p14="http://schemas.microsoft.com/office/powerpoint/2010/main" val="150269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8" name="Date Placeholder 3"/>
          <p:cNvSpPr>
            <a:spLocks noGrp="1"/>
          </p:cNvSpPr>
          <p:nvPr>
            <p:ph type="dt" sz="half" idx="10"/>
          </p:nvPr>
        </p:nvSpPr>
        <p:spPr/>
        <p:txBody>
          <a:bodyPr/>
          <a:lstStyle>
            <a:lvl1pPr>
              <a:defRPr/>
            </a:lvl1pPr>
          </a:lstStyle>
          <a:p>
            <a:pPr>
              <a:defRPr/>
            </a:pPr>
            <a:fld id="{C22E56B4-0F10-4200-BE38-37DF1595B9A0}" type="datetimeFigureOut">
              <a:rPr lang="ru-RU"/>
              <a:pPr>
                <a:defRPr/>
              </a:pPr>
              <a:t>02.08.2020</a:t>
            </a:fld>
            <a:endParaRPr lang="ru-RU"/>
          </a:p>
        </p:txBody>
      </p:sp>
      <p:sp>
        <p:nvSpPr>
          <p:cNvPr id="9" name="Footer Placeholder 4"/>
          <p:cNvSpPr>
            <a:spLocks noGrp="1"/>
          </p:cNvSpPr>
          <p:nvPr>
            <p:ph type="ftr" sz="quarter" idx="11"/>
          </p:nvPr>
        </p:nvSpPr>
        <p:spPr/>
        <p:txBody>
          <a:bodyPr/>
          <a:lstStyle>
            <a:lvl1pPr>
              <a:defRPr/>
            </a:lvl1pPr>
          </a:lstStyle>
          <a:p>
            <a:pPr>
              <a:defRPr/>
            </a:pPr>
            <a:endParaRPr lang="ru-RU"/>
          </a:p>
        </p:txBody>
      </p:sp>
      <p:sp>
        <p:nvSpPr>
          <p:cNvPr id="10" name="Slide Number Placeholder 5"/>
          <p:cNvSpPr>
            <a:spLocks noGrp="1"/>
          </p:cNvSpPr>
          <p:nvPr>
            <p:ph type="sldNum" sz="quarter" idx="12"/>
          </p:nvPr>
        </p:nvSpPr>
        <p:spPr/>
        <p:txBody>
          <a:bodyPr/>
          <a:lstStyle>
            <a:lvl1pPr>
              <a:defRPr/>
            </a:lvl1pPr>
          </a:lstStyle>
          <a:p>
            <a:fld id="{F3B5F1EC-90EA-4DE5-98E8-7D20D3F308F3}" type="slidenum">
              <a:rPr lang="ru-RU" altLang="ru-RU"/>
              <a:pPr/>
              <a:t>‹#›</a:t>
            </a:fld>
            <a:endParaRPr lang="ru-RU" altLang="ru-RU"/>
          </a:p>
        </p:txBody>
      </p:sp>
    </p:spTree>
    <p:extLst>
      <p:ext uri="{BB962C8B-B14F-4D97-AF65-F5344CB8AC3E}">
        <p14:creationId xmlns:p14="http://schemas.microsoft.com/office/powerpoint/2010/main" val="403718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5"/>
          </p:nvPr>
        </p:nvSpPr>
        <p:spPr/>
        <p:txBody>
          <a:bodyPr/>
          <a:lstStyle>
            <a:lvl1pPr>
              <a:defRPr/>
            </a:lvl1pPr>
          </a:lstStyle>
          <a:p>
            <a:pPr>
              <a:defRPr/>
            </a:pPr>
            <a:fld id="{40AF7BFD-9223-4336-8327-EF627E751E3E}" type="datetimeFigureOut">
              <a:rPr lang="ru-RU"/>
              <a:pPr>
                <a:defRPr/>
              </a:pPr>
              <a:t>02.08.2020</a:t>
            </a:fld>
            <a:endParaRPr lang="ru-RU"/>
          </a:p>
        </p:txBody>
      </p:sp>
      <p:sp>
        <p:nvSpPr>
          <p:cNvPr id="6" name="Footer Placeholder 4"/>
          <p:cNvSpPr>
            <a:spLocks noGrp="1"/>
          </p:cNvSpPr>
          <p:nvPr>
            <p:ph type="ftr" sz="quarter" idx="16"/>
          </p:nvPr>
        </p:nvSpPr>
        <p:spPr/>
        <p:txBody>
          <a:bodyPr/>
          <a:lstStyle>
            <a:lvl1pPr>
              <a:defRPr/>
            </a:lvl1pPr>
          </a:lstStyle>
          <a:p>
            <a:pPr>
              <a:defRPr/>
            </a:pPr>
            <a:endParaRPr lang="ru-RU"/>
          </a:p>
        </p:txBody>
      </p:sp>
      <p:sp>
        <p:nvSpPr>
          <p:cNvPr id="7" name="Slide Number Placeholder 5"/>
          <p:cNvSpPr>
            <a:spLocks noGrp="1"/>
          </p:cNvSpPr>
          <p:nvPr>
            <p:ph type="sldNum" sz="quarter" idx="17"/>
          </p:nvPr>
        </p:nvSpPr>
        <p:spPr/>
        <p:txBody>
          <a:bodyPr/>
          <a:lstStyle>
            <a:lvl1pPr>
              <a:defRPr/>
            </a:lvl1pPr>
          </a:lstStyle>
          <a:p>
            <a:fld id="{13B2AEA4-E381-4E62-B6CD-99A8C6ABFFCD}" type="slidenum">
              <a:rPr lang="ru-RU" altLang="ru-RU"/>
              <a:pPr/>
              <a:t>‹#›</a:t>
            </a:fld>
            <a:endParaRPr lang="ru-RU" altLang="ru-RU"/>
          </a:p>
        </p:txBody>
      </p:sp>
    </p:spTree>
    <p:extLst>
      <p:ext uri="{BB962C8B-B14F-4D97-AF65-F5344CB8AC3E}">
        <p14:creationId xmlns:p14="http://schemas.microsoft.com/office/powerpoint/2010/main" val="309537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
        <p:nvSpPr>
          <p:cNvPr id="7" name="Date Placeholder 3"/>
          <p:cNvSpPr>
            <a:spLocks noGrp="1"/>
          </p:cNvSpPr>
          <p:nvPr>
            <p:ph type="dt" sz="half" idx="10"/>
          </p:nvPr>
        </p:nvSpPr>
        <p:spPr/>
        <p:txBody>
          <a:bodyPr/>
          <a:lstStyle>
            <a:lvl1pPr>
              <a:defRPr/>
            </a:lvl1pPr>
          </a:lstStyle>
          <a:p>
            <a:pPr>
              <a:defRPr/>
            </a:pPr>
            <a:fld id="{012DC9D2-3BDC-4647-980A-F2D5DA4822E6}" type="datetimeFigureOut">
              <a:rPr lang="ru-RU"/>
              <a:pPr>
                <a:defRPr/>
              </a:pPr>
              <a:t>02.08.2020</a:t>
            </a:fld>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fld id="{D229410A-3389-4036-A749-CF398F3E47F2}" type="slidenum">
              <a:rPr lang="ru-RU" altLang="ru-RU"/>
              <a:pPr/>
              <a:t>‹#›</a:t>
            </a:fld>
            <a:endParaRPr lang="ru-RU" altLang="ru-RU"/>
          </a:p>
        </p:txBody>
      </p:sp>
    </p:spTree>
    <p:extLst>
      <p:ext uri="{BB962C8B-B14F-4D97-AF65-F5344CB8AC3E}">
        <p14:creationId xmlns:p14="http://schemas.microsoft.com/office/powerpoint/2010/main" val="177327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0D2B06AD-5571-41C6-916A-1CF5C5E65C86}" type="datetimeFigureOut">
              <a:rPr lang="ru-RU"/>
              <a:pPr>
                <a:defRPr/>
              </a:pPr>
              <a:t>02.08.2020</a:t>
            </a:fld>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fld id="{9384BC26-82BF-4CEF-8373-A7E65BB1491F}" type="slidenum">
              <a:rPr lang="ru-RU" altLang="ru-RU"/>
              <a:pPr/>
              <a:t>‹#›</a:t>
            </a:fld>
            <a:endParaRPr lang="ru-RU" altLang="ru-RU"/>
          </a:p>
        </p:txBody>
      </p:sp>
    </p:spTree>
    <p:extLst>
      <p:ext uri="{BB962C8B-B14F-4D97-AF65-F5344CB8AC3E}">
        <p14:creationId xmlns:p14="http://schemas.microsoft.com/office/powerpoint/2010/main" val="403418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C09A2F-4ECF-4C44-8EBE-0F11D3D37C80}" type="datetimeFigureOut">
              <a:rPr lang="ru-RU"/>
              <a:pPr>
                <a:defRPr/>
              </a:pPr>
              <a:t>02.08.2020</a:t>
            </a:fld>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fld id="{50106EC7-162D-4852-9F62-8848E2A77498}" type="slidenum">
              <a:rPr lang="ru-RU" altLang="ru-RU"/>
              <a:pPr/>
              <a:t>‹#›</a:t>
            </a:fld>
            <a:endParaRPr lang="ru-RU" altLang="ru-RU"/>
          </a:p>
        </p:txBody>
      </p:sp>
    </p:spTree>
    <p:extLst>
      <p:ext uri="{BB962C8B-B14F-4D97-AF65-F5344CB8AC3E}">
        <p14:creationId xmlns:p14="http://schemas.microsoft.com/office/powerpoint/2010/main" val="408344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fld id="{5291F4B9-C49B-4B49-A3C9-27FC319DB551}" type="datetimeFigureOut">
              <a:rPr lang="ru-RU"/>
              <a:pPr>
                <a:defRPr/>
              </a:pPr>
              <a:t>02.08.2020</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fld id="{33B66568-A969-4AD2-94C8-76A270622660}" type="slidenum">
              <a:rPr lang="ru-RU" altLang="ru-RU"/>
              <a:pPr/>
              <a:t>‹#›</a:t>
            </a:fld>
            <a:endParaRPr lang="ru-RU" altLang="ru-RU"/>
          </a:p>
        </p:txBody>
      </p:sp>
    </p:spTree>
    <p:extLst>
      <p:ext uri="{BB962C8B-B14F-4D97-AF65-F5344CB8AC3E}">
        <p14:creationId xmlns:p14="http://schemas.microsoft.com/office/powerpoint/2010/main" val="328138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ru-RU" smtClean="0"/>
              <a:t>Образец заголовка</a:t>
            </a:r>
            <a:endParaRPr lang="en-US" dirty="0"/>
          </a:p>
        </p:txBody>
      </p:sp>
      <p:sp>
        <p:nvSpPr>
          <p:cNvPr id="9" name="Date Placeholder 4"/>
          <p:cNvSpPr>
            <a:spLocks noGrp="1"/>
          </p:cNvSpPr>
          <p:nvPr>
            <p:ph type="dt" sz="half" idx="10"/>
          </p:nvPr>
        </p:nvSpPr>
        <p:spPr/>
        <p:txBody>
          <a:bodyPr/>
          <a:lstStyle>
            <a:lvl1pPr>
              <a:defRPr/>
            </a:lvl1pPr>
          </a:lstStyle>
          <a:p>
            <a:pPr>
              <a:defRPr/>
            </a:pPr>
            <a:fld id="{215CC5A8-50E4-4EDF-9B21-65AD413B0D8A}" type="datetimeFigureOut">
              <a:rPr lang="ru-RU"/>
              <a:pPr>
                <a:defRPr/>
              </a:pPr>
              <a:t>02.08.2020</a:t>
            </a:fld>
            <a:endParaRPr lang="ru-RU"/>
          </a:p>
        </p:txBody>
      </p:sp>
      <p:sp>
        <p:nvSpPr>
          <p:cNvPr id="10" name="Footer Placeholder 5"/>
          <p:cNvSpPr>
            <a:spLocks noGrp="1"/>
          </p:cNvSpPr>
          <p:nvPr>
            <p:ph type="ftr" sz="quarter" idx="11"/>
          </p:nvPr>
        </p:nvSpPr>
        <p:spPr/>
        <p:txBody>
          <a:bodyPr/>
          <a:lstStyle>
            <a:lvl1pPr>
              <a:defRPr/>
            </a:lvl1pPr>
          </a:lstStyle>
          <a:p>
            <a:pPr>
              <a:defRPr/>
            </a:pPr>
            <a:endParaRPr lang="ru-RU"/>
          </a:p>
        </p:txBody>
      </p:sp>
      <p:sp>
        <p:nvSpPr>
          <p:cNvPr id="11" name="Slide Number Placeholder 6"/>
          <p:cNvSpPr>
            <a:spLocks noGrp="1"/>
          </p:cNvSpPr>
          <p:nvPr>
            <p:ph type="sldNum" sz="quarter" idx="12"/>
          </p:nvPr>
        </p:nvSpPr>
        <p:spPr/>
        <p:txBody>
          <a:bodyPr/>
          <a:lstStyle>
            <a:lvl1pPr>
              <a:defRPr/>
            </a:lvl1pPr>
          </a:lstStyle>
          <a:p>
            <a:fld id="{08270F12-197F-4792-8960-B405FF2CA621}" type="slidenum">
              <a:rPr lang="ru-RU" altLang="ru-RU"/>
              <a:pPr/>
              <a:t>‹#›</a:t>
            </a:fld>
            <a:endParaRPr lang="ru-RU" altLang="ru-RU"/>
          </a:p>
        </p:txBody>
      </p:sp>
    </p:spTree>
    <p:extLst>
      <p:ext uri="{BB962C8B-B14F-4D97-AF65-F5344CB8AC3E}">
        <p14:creationId xmlns:p14="http://schemas.microsoft.com/office/powerpoint/2010/main" val="176627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1037" name="Text Placeholder 2"/>
          <p:cNvSpPr>
            <a:spLocks noGrp="1"/>
          </p:cNvSpPr>
          <p:nvPr>
            <p:ph type="body" idx="1"/>
          </p:nvPr>
        </p:nvSpPr>
        <p:spPr bwMode="auto">
          <a:xfrm>
            <a:off x="1143000" y="731838"/>
            <a:ext cx="64008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latin typeface="Arial" charset="0"/>
                <a:cs typeface="Arial" charset="0"/>
              </a:defRPr>
            </a:lvl1pPr>
          </a:lstStyle>
          <a:p>
            <a:pPr>
              <a:defRPr/>
            </a:pPr>
            <a:fld id="{69528499-0CDC-4BF8-B953-40F07D6CCB5E}" type="datetimeFigureOut">
              <a:rPr lang="ru-RU"/>
              <a:pPr>
                <a:defRPr/>
              </a:pPr>
              <a:t>02.08.2020</a:t>
            </a:fld>
            <a:endParaRPr lang="ru-RU"/>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a:defRPr sz="1100" b="1">
                <a:solidFill>
                  <a:schemeClr val="tx1">
                    <a:lumMod val="50000"/>
                    <a:lumOff val="50000"/>
                  </a:schemeClr>
                </a:solidFill>
                <a:latin typeface="Arial" charset="0"/>
                <a:cs typeface="Arial" charset="0"/>
              </a:defRPr>
            </a:lvl1pPr>
          </a:lstStyle>
          <a:p>
            <a:pPr>
              <a:defRPr/>
            </a:pPr>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7F7F7F"/>
                </a:solidFill>
              </a:defRPr>
            </a:lvl1pPr>
          </a:lstStyle>
          <a:p>
            <a:fld id="{2286508D-C139-4990-A008-12C97A82B4F8}"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747" r:id="rId1"/>
    <p:sldLayoutId id="2147483739" r:id="rId2"/>
    <p:sldLayoutId id="2147483748" r:id="rId3"/>
    <p:sldLayoutId id="2147483740" r:id="rId4"/>
    <p:sldLayoutId id="2147483741" r:id="rId5"/>
    <p:sldLayoutId id="2147483742" r:id="rId6"/>
    <p:sldLayoutId id="2147483743" r:id="rId7"/>
    <p:sldLayoutId id="2147483744" r:id="rId8"/>
    <p:sldLayoutId id="2147483749" r:id="rId9"/>
    <p:sldLayoutId id="2147483745" r:id="rId10"/>
    <p:sldLayoutId id="2147483746" r:id="rId11"/>
    <p:sldLayoutId id="2147483750" r:id="rId12"/>
  </p:sldLayoutIdLst>
  <p:timing>
    <p:tnLst>
      <p:par>
        <p:cTn id="1" dur="indefinite" restart="never" nodeType="tmRoot"/>
      </p:par>
    </p:tnLst>
  </p:timing>
  <p:txStyles>
    <p:titleStyle>
      <a:lvl1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defRPr>
      </a:lvl2pPr>
      <a:lvl3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defRPr>
      </a:lvl3pPr>
      <a:lvl4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defRPr>
      </a:lvl4pPr>
      <a:lvl5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7688" indent="-182563"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563"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6963" indent="-182563"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063" indent="-182563"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uz.wikipedia.org/wiki/Kir_II" TargetMode="External"/><Relationship Id="rId2" Type="http://schemas.openxmlformats.org/officeDocument/2006/relationships/hyperlink" Target="https://uz.wikipedia.org/wiki/O%E2%80%98rta_Osiy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uz.wikipedia.org/wiki/Spitamen" TargetMode="External"/><Relationship Id="rId2" Type="http://schemas.openxmlformats.org/officeDocument/2006/relationships/hyperlink" Target="https://uz.wikipedia.org/w/index.php?title=Sug%E2%80%98diyona&amp;action=edit&amp;redlink=1" TargetMode="External"/><Relationship Id="rId1" Type="http://schemas.openxmlformats.org/officeDocument/2006/relationships/slideLayout" Target="../slideLayouts/slideLayout7.xml"/><Relationship Id="rId5" Type="http://schemas.openxmlformats.org/officeDocument/2006/relationships/hyperlink" Target="https://uz.wikipedia.org/wiki/Tanais_daryosi_bo%E2%80%98yidagi_jang" TargetMode="External"/><Relationship Id="rId4" Type="http://schemas.openxmlformats.org/officeDocument/2006/relationships/hyperlink" Target="https://uz.wikipedia.org/wiki/Marokanda"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4365625"/>
            <a:ext cx="9144000" cy="1700213"/>
          </a:xfrm>
        </p:spPr>
        <p:txBody>
          <a:bodyPr rtlCol="0"/>
          <a:lstStyle/>
          <a:p>
            <a:pPr algn="ctr" eaLnBrk="1" fontAlgn="auto" hangingPunct="1">
              <a:spcAft>
                <a:spcPts val="0"/>
              </a:spcAft>
              <a:buClr>
                <a:schemeClr val="accent6">
                  <a:lumMod val="75000"/>
                </a:schemeClr>
              </a:buClr>
              <a:buFont typeface="Arial" pitchFamily="34" charset="0"/>
              <a:buNone/>
              <a:defRPr/>
            </a:pPr>
            <a:endParaRPr lang="uz-Cyrl-UZ" sz="3200" b="1" dirty="0" smtClean="0">
              <a:solidFill>
                <a:schemeClr val="tx1"/>
              </a:solidFill>
              <a:latin typeface="Times New Roman" pitchFamily="18" charset="0"/>
              <a:cs typeface="Times New Roman" pitchFamily="18" charset="0"/>
            </a:endParaRPr>
          </a:p>
          <a:p>
            <a:pPr algn="ctr" eaLnBrk="1" fontAlgn="auto" hangingPunct="1">
              <a:spcAft>
                <a:spcPts val="0"/>
              </a:spcAft>
              <a:buClr>
                <a:schemeClr val="accent6">
                  <a:lumMod val="75000"/>
                </a:schemeClr>
              </a:buClr>
              <a:buFont typeface="Arial" pitchFamily="34" charset="0"/>
              <a:buNone/>
              <a:defRPr/>
            </a:pPr>
            <a:r>
              <a:rPr lang="en-US" sz="3200" b="1" dirty="0" err="1" smtClean="0">
                <a:solidFill>
                  <a:schemeClr val="tx1"/>
                </a:solidFill>
                <a:latin typeface="Times New Roman" pitchFamily="18" charset="0"/>
                <a:cs typeface="Times New Roman" pitchFamily="18" charset="0"/>
              </a:rPr>
              <a:t>Ma’ruzachi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B.S.Nazirov</a:t>
            </a:r>
            <a:endParaRPr lang="uz-Cyrl-UZ" sz="3200" b="1" dirty="0" smtClean="0">
              <a:solidFill>
                <a:schemeClr val="tx1"/>
              </a:solidFill>
              <a:latin typeface="Times New Roman" pitchFamily="18" charset="0"/>
              <a:cs typeface="Times New Roman" pitchFamily="18" charset="0"/>
            </a:endParaRPr>
          </a:p>
        </p:txBody>
      </p:sp>
      <p:sp>
        <p:nvSpPr>
          <p:cNvPr id="2" name="Заголовок 1"/>
          <p:cNvSpPr>
            <a:spLocks noGrp="1"/>
          </p:cNvSpPr>
          <p:nvPr>
            <p:ph type="ctrTitle"/>
          </p:nvPr>
        </p:nvSpPr>
        <p:spPr>
          <a:xfrm>
            <a:off x="0" y="836712"/>
            <a:ext cx="9144000" cy="2204864"/>
          </a:xfrm>
        </p:spPr>
        <p:txBody>
          <a:bodyPr/>
          <a:lstStyle/>
          <a:p>
            <a:pPr marL="182880" indent="0" algn="ctr" eaLnBrk="1" fontAlgn="auto" hangingPunct="1">
              <a:spcAft>
                <a:spcPts val="0"/>
              </a:spcAft>
              <a:buClr>
                <a:schemeClr val="accent6">
                  <a:lumMod val="75000"/>
                </a:schemeClr>
              </a:buClr>
              <a:buNone/>
              <a:defRPr/>
            </a:pPr>
            <a:r>
              <a:rPr lang="en-US" sz="4400" dirty="0" smtClean="0">
                <a:latin typeface="Times New Roman" pitchFamily="18" charset="0"/>
                <a:cs typeface="Times New Roman" pitchFamily="18" charset="0"/>
              </a:rPr>
              <a:t>3.2. </a:t>
            </a:r>
            <a:r>
              <a:rPr lang="uz-Cyrl-UZ" sz="4400" dirty="0" smtClean="0">
                <a:latin typeface="Times New Roman" pitchFamily="18" charset="0"/>
                <a:cs typeface="Times New Roman" pitchFamily="18" charset="0"/>
              </a:rPr>
              <a:t>–</a:t>
            </a:r>
            <a:r>
              <a:rPr lang="en-US" sz="4400" dirty="0" err="1" smtClean="0">
                <a:latin typeface="Times New Roman" pitchFamily="18" charset="0"/>
                <a:cs typeface="Times New Roman" pitchFamily="18" charset="0"/>
              </a:rPr>
              <a:t>ma’ruza</a:t>
            </a:r>
            <a:r>
              <a:rPr lang="uz-Cyrl-UZ" sz="4400" dirty="0" smtClean="0">
                <a:latin typeface="Times New Roman" pitchFamily="18" charset="0"/>
                <a:cs typeface="Times New Roman" pitchFamily="18" charset="0"/>
              </a:rPr>
              <a:t>: </a:t>
            </a:r>
            <a:r>
              <a:rPr lang="en-US" sz="4400" dirty="0" err="1">
                <a:latin typeface="Times New Roman" pitchFamily="18" charset="0"/>
                <a:cs typeface="Times New Roman" pitchFamily="18" charset="0"/>
              </a:rPr>
              <a:t>Ahamoniylar</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Aleksandr</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Makedonskiy</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va</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yunon-baqtriya</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davlatlari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va</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ularning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boshqaruv</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asoslari</a:t>
            </a:r>
            <a:endParaRPr lang="ru-RU" sz="4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p:cNvSpPr>
            <a:spLocks noGrp="1"/>
          </p:cNvSpPr>
          <p:nvPr>
            <p:ph type="title"/>
          </p:nvPr>
        </p:nvSpPr>
        <p:spPr>
          <a:xfrm>
            <a:off x="214313" y="0"/>
            <a:ext cx="8229600" cy="439738"/>
          </a:xfrm>
        </p:spPr>
        <p:txBody>
          <a:bodyPr>
            <a:normAutofit fontScale="90000"/>
          </a:bodyPr>
          <a:lstStyle/>
          <a:p>
            <a:pPr marL="320040" indent="-320040" eaLnBrk="1" fontAlgn="auto" hangingPunct="1">
              <a:spcAft>
                <a:spcPts val="0"/>
              </a:spcAft>
              <a:buClr>
                <a:schemeClr val="accent6">
                  <a:lumMod val="75000"/>
                </a:schemeClr>
              </a:buClr>
              <a:defRPr/>
            </a:pPr>
            <a:r>
              <a:rPr lang="ru-RU" sz="2800" smtClean="0">
                <a:latin typeface="Times New Roman" pitchFamily="18" charset="0"/>
                <a:cs typeface="Times New Roman" pitchFamily="18" charset="0"/>
              </a:rPr>
              <a:t>А</a:t>
            </a:r>
            <a:r>
              <a:rPr lang="uz-Cyrl-UZ" sz="2800" smtClean="0">
                <a:latin typeface="Times New Roman" pitchFamily="18" charset="0"/>
                <a:cs typeface="Times New Roman" pitchFamily="18" charset="0"/>
              </a:rPr>
              <a:t>ҳамонийларнинг империяни бошқарув тизими</a:t>
            </a:r>
            <a:endParaRPr lang="ru-RU" sz="2800" smtClean="0">
              <a:latin typeface="Times New Roman" pitchFamily="18" charset="0"/>
              <a:cs typeface="Times New Roman" pitchFamily="18" charset="0"/>
            </a:endParaRPr>
          </a:p>
        </p:txBody>
      </p:sp>
      <p:sp>
        <p:nvSpPr>
          <p:cNvPr id="3" name="Содержимое 2"/>
          <p:cNvSpPr>
            <a:spLocks noGrp="1"/>
          </p:cNvSpPr>
          <p:nvPr>
            <p:ph sz="quarter" idx="13"/>
          </p:nvPr>
        </p:nvSpPr>
        <p:spPr>
          <a:xfrm>
            <a:off x="0" y="642938"/>
            <a:ext cx="9144000" cy="6215062"/>
          </a:xfrm>
        </p:spPr>
        <p:txBody>
          <a:bodyPr rtlCol="0">
            <a:normAutofit fontScale="77500" lnSpcReduction="20000"/>
          </a:bodyPr>
          <a:lstStyle/>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Халқ </a:t>
            </a:r>
            <a:r>
              <a:rPr lang="uz-Cyrl-UZ" b="1" dirty="0">
                <a:solidFill>
                  <a:srgbClr val="7030A0"/>
                </a:solidFill>
                <a:latin typeface="Times New Roman" pitchFamily="18" charset="0"/>
                <a:cs typeface="Times New Roman" pitchFamily="18" charset="0"/>
              </a:rPr>
              <a:t>йиғини «Kaрa» </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sym typeface="Symbol"/>
              </a:rPr>
              <a:t>                                                                                 </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rPr>
              <a:t>Шоҳлар шоҳи </a:t>
            </a:r>
            <a:endParaRPr lang="ru-RU" b="1" dirty="0">
              <a:solidFill>
                <a:srgbClr val="7030A0"/>
              </a:solidFill>
              <a:latin typeface="Times New Roman" pitchFamily="18" charset="0"/>
              <a:cs typeface="Times New Roman" pitchFamily="18" charset="0"/>
            </a:endParaRPr>
          </a:p>
          <a:p>
            <a:pPr indent="-182880" algn="just" eaLnBrk="1" fontAlgn="auto">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Кир </a:t>
            </a:r>
            <a:r>
              <a:rPr lang="uz-Cyrl-UZ" b="1" dirty="0">
                <a:solidFill>
                  <a:srgbClr val="7030A0"/>
                </a:solidFill>
                <a:latin typeface="Times New Roman" pitchFamily="18" charset="0"/>
                <a:cs typeface="Times New Roman" pitchFamily="18" charset="0"/>
              </a:rPr>
              <a:t>(</a:t>
            </a:r>
            <a:r>
              <a:rPr lang="uz-Cyrl-UZ" b="1" dirty="0" smtClean="0">
                <a:solidFill>
                  <a:srgbClr val="7030A0"/>
                </a:solidFill>
                <a:latin typeface="Times New Roman" pitchFamily="18" charset="0"/>
                <a:cs typeface="Times New Roman" pitchFamily="18" charset="0"/>
              </a:rPr>
              <a:t>550-530) </a:t>
            </a:r>
            <a:r>
              <a:rPr lang="uz-Cyrl-UZ" b="1" dirty="0">
                <a:solidFill>
                  <a:srgbClr val="7030A0"/>
                </a:solidFill>
                <a:latin typeface="Times New Roman" pitchFamily="18" charset="0"/>
                <a:cs typeface="Times New Roman" pitchFamily="18" charset="0"/>
              </a:rPr>
              <a:t>- Камбиз (530-522) - Доро I (</a:t>
            </a:r>
            <a:r>
              <a:rPr lang="uz-Cyrl-UZ" b="1" dirty="0" smtClean="0">
                <a:solidFill>
                  <a:srgbClr val="7030A0"/>
                </a:solidFill>
                <a:latin typeface="Times New Roman" pitchFamily="18" charset="0"/>
                <a:cs typeface="Times New Roman" pitchFamily="18" charset="0"/>
              </a:rPr>
              <a:t>522-486) </a:t>
            </a:r>
            <a:r>
              <a:rPr lang="uz-Cyrl-UZ" b="1" dirty="0">
                <a:solidFill>
                  <a:srgbClr val="7030A0"/>
                </a:solidFill>
                <a:latin typeface="Times New Roman" pitchFamily="18" charset="0"/>
                <a:cs typeface="Times New Roman" pitchFamily="18" charset="0"/>
              </a:rPr>
              <a:t>- Ксеркс (486-465) - Арта ксеркс I </a:t>
            </a:r>
            <a:r>
              <a:rPr lang="uz-Cyrl-UZ" b="1" dirty="0" smtClean="0">
                <a:solidFill>
                  <a:srgbClr val="7030A0"/>
                </a:solidFill>
                <a:latin typeface="Times New Roman" pitchFamily="18" charset="0"/>
                <a:cs typeface="Times New Roman" pitchFamily="18" charset="0"/>
              </a:rPr>
              <a:t> </a:t>
            </a:r>
          </a:p>
          <a:p>
            <a:pPr indent="-182880" algn="just" eaLnBrk="1" fontAlgn="auto">
              <a:spcAft>
                <a:spcPts val="0"/>
              </a:spcAft>
              <a:buClr>
                <a:schemeClr val="accent6">
                  <a:lumMod val="75000"/>
                </a:schemeClr>
              </a:buClr>
              <a:buFont typeface="Arial" pitchFamily="34" charset="0"/>
              <a:buNone/>
              <a:defRPr/>
            </a:pPr>
            <a:r>
              <a:rPr lang="uz-Cyrl-UZ" b="1" dirty="0">
                <a:solidFill>
                  <a:srgbClr val="7030A0"/>
                </a:solidFill>
                <a:latin typeface="Times New Roman" pitchFamily="18" charset="0"/>
                <a:cs typeface="Times New Roman" pitchFamily="18" charset="0"/>
              </a:rPr>
              <a:t> </a:t>
            </a:r>
            <a:r>
              <a:rPr lang="uz-Cyrl-UZ" b="1" dirty="0" smtClean="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rPr>
              <a:t>465-423) - Доро III (335-330).</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sym typeface="Symbol"/>
              </a:rPr>
              <a:t>                                                                                 </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ru-RU" b="1" dirty="0" smtClean="0">
                <a:solidFill>
                  <a:srgbClr val="7030A0"/>
                </a:solidFill>
                <a:latin typeface="Times New Roman" pitchFamily="18" charset="0"/>
                <a:cs typeface="Times New Roman" pitchFamily="18" charset="0"/>
              </a:rPr>
              <a:t>                                                          </a:t>
            </a:r>
            <a:r>
              <a:rPr lang="ru-RU" b="1" dirty="0" err="1" smtClean="0">
                <a:solidFill>
                  <a:srgbClr val="7030A0"/>
                </a:solidFill>
                <a:latin typeface="Times New Roman" pitchFamily="18" charset="0"/>
                <a:cs typeface="Times New Roman" pitchFamily="18" charset="0"/>
              </a:rPr>
              <a:t>Маслаҳат </a:t>
            </a:r>
            <a:r>
              <a:rPr lang="ru-RU" b="1" dirty="0" err="1">
                <a:solidFill>
                  <a:srgbClr val="7030A0"/>
                </a:solidFill>
                <a:latin typeface="Times New Roman" pitchFamily="18" charset="0"/>
                <a:cs typeface="Times New Roman" pitchFamily="18" charset="0"/>
              </a:rPr>
              <a:t>кенгаши</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аъзолари</a:t>
            </a:r>
            <a:r>
              <a:rPr lang="ru-RU" b="1" dirty="0">
                <a:solidFill>
                  <a:srgbClr val="7030A0"/>
                </a:solidFill>
                <a:latin typeface="Times New Roman" pitchFamily="18" charset="0"/>
                <a:cs typeface="Times New Roman" pitchFamily="18" charset="0"/>
              </a:rPr>
              <a:t> </a:t>
            </a:r>
          </a:p>
          <a:p>
            <a:pPr indent="-182880" algn="just" eaLnBrk="1" fontAlgn="auto" hangingPunct="1">
              <a:spcAft>
                <a:spcPts val="0"/>
              </a:spcAft>
              <a:buClr>
                <a:schemeClr val="accent6">
                  <a:lumMod val="75000"/>
                </a:schemeClr>
              </a:buClr>
              <a:buFont typeface="Arial" pitchFamily="34" charset="0"/>
              <a:buNone/>
              <a:defRPr/>
            </a:pPr>
            <a:r>
              <a:rPr lang="ru-RU" b="1" dirty="0" smtClean="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пасаргад</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уруғидан иборат</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оқсоқоллар, сатраплар</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ҳарбий аристократлар</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ва</a:t>
            </a:r>
            <a:r>
              <a:rPr lang="ru-RU" b="1" dirty="0">
                <a:solidFill>
                  <a:srgbClr val="7030A0"/>
                </a:solidFill>
                <a:latin typeface="Times New Roman" pitchFamily="18" charset="0"/>
                <a:cs typeface="Times New Roman" pitchFamily="18" charset="0"/>
              </a:rPr>
              <a:t> </a:t>
            </a:r>
            <a:endParaRPr lang="ru-RU" b="1" dirty="0" smtClean="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ru-RU" b="1" dirty="0">
                <a:solidFill>
                  <a:srgbClr val="7030A0"/>
                </a:solidFill>
                <a:latin typeface="Times New Roman" pitchFamily="18" charset="0"/>
                <a:cs typeface="Times New Roman" pitchFamily="18" charset="0"/>
              </a:rPr>
              <a:t> </a:t>
            </a:r>
            <a:r>
              <a:rPr lang="ru-RU" b="1" dirty="0" smtClean="0">
                <a:solidFill>
                  <a:srgbClr val="7030A0"/>
                </a:solidFill>
                <a:latin typeface="Times New Roman" pitchFamily="18" charset="0"/>
                <a:cs typeface="Times New Roman" pitchFamily="18" charset="0"/>
              </a:rPr>
              <a:t>                                                                     </a:t>
            </a:r>
            <a:r>
              <a:rPr lang="ru-RU" b="1" dirty="0" err="1" smtClean="0">
                <a:solidFill>
                  <a:srgbClr val="7030A0"/>
                </a:solidFill>
                <a:latin typeface="Times New Roman" pitchFamily="18" charset="0"/>
                <a:cs typeface="Times New Roman" pitchFamily="18" charset="0"/>
              </a:rPr>
              <a:t>амалдорлар</a:t>
            </a:r>
            <a:r>
              <a:rPr lang="ru-RU" b="1" dirty="0">
                <a:solidFill>
                  <a:srgbClr val="7030A0"/>
                </a:solidFill>
                <a:latin typeface="Times New Roman" pitchFamily="18" charset="0"/>
                <a:cs typeface="Times New Roman" pitchFamily="18" charset="0"/>
              </a:rPr>
              <a:t>)</a:t>
            </a: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sym typeface="Symbol"/>
              </a:rPr>
              <a:t>                                                                                 </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ru-RU" b="1" dirty="0" smtClean="0">
                <a:solidFill>
                  <a:srgbClr val="7030A0"/>
                </a:solidFill>
                <a:latin typeface="Times New Roman" pitchFamily="18" charset="0"/>
                <a:cs typeface="Times New Roman" pitchFamily="18" charset="0"/>
              </a:rPr>
              <a:t>                                                               7 </a:t>
            </a:r>
            <a:r>
              <a:rPr lang="ru-RU" b="1" dirty="0" err="1">
                <a:solidFill>
                  <a:srgbClr val="7030A0"/>
                </a:solidFill>
                <a:latin typeface="Times New Roman" pitchFamily="18" charset="0"/>
                <a:cs typeface="Times New Roman" pitchFamily="18" charset="0"/>
              </a:rPr>
              <a:t>нафар</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сарой</a:t>
            </a:r>
            <a:r>
              <a:rPr lang="ru-RU" b="1" dirty="0">
                <a:solidFill>
                  <a:srgbClr val="7030A0"/>
                </a:solidFill>
                <a:latin typeface="Times New Roman" pitchFamily="18" charset="0"/>
                <a:cs typeface="Times New Roman" pitchFamily="18" charset="0"/>
              </a:rPr>
              <a:t> </a:t>
            </a:r>
            <a:r>
              <a:rPr lang="ru-RU" b="1" dirty="0" err="1">
                <a:solidFill>
                  <a:srgbClr val="7030A0"/>
                </a:solidFill>
                <a:latin typeface="Times New Roman" pitchFamily="18" charset="0"/>
                <a:cs typeface="Times New Roman" pitchFamily="18" charset="0"/>
              </a:rPr>
              <a:t>оғалари</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sym typeface="Symbol"/>
              </a:rPr>
              <a:t>                                                                                 </a:t>
            </a:r>
            <a:endParaRPr lang="ru-RU" b="1" dirty="0">
              <a:solidFill>
                <a:srgbClr val="7030A0"/>
              </a:solidFill>
              <a:latin typeface="Times New Roman" pitchFamily="18" charset="0"/>
              <a:cs typeface="Times New Roman" pitchFamily="18" charset="0"/>
            </a:endParaRPr>
          </a:p>
          <a:p>
            <a:pPr indent="-182880" algn="just" eaLnBrk="1" fontAlgn="auto">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Хазарапад </a:t>
            </a:r>
            <a:r>
              <a:rPr lang="uz-Cyrl-UZ" b="1" dirty="0">
                <a:solidFill>
                  <a:srgbClr val="7030A0"/>
                </a:solidFill>
                <a:latin typeface="Times New Roman" pitchFamily="18" charset="0"/>
                <a:cs typeface="Times New Roman" pitchFamily="18" charset="0"/>
              </a:rPr>
              <a:t>(Мингбоши)</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sym typeface="Symbol"/>
              </a:rPr>
              <a:t>                                                                                 </a:t>
            </a:r>
            <a:endParaRPr lang="ru-RU" b="1" dirty="0">
              <a:solidFill>
                <a:srgbClr val="7030A0"/>
              </a:solidFill>
              <a:latin typeface="Times New Roman" pitchFamily="18" charset="0"/>
              <a:cs typeface="Times New Roman" pitchFamily="18" charset="0"/>
            </a:endParaRPr>
          </a:p>
          <a:p>
            <a:pPr indent="-182880" algn="just" eaLnBrk="1" fontAlgn="auto">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Сатраплар </a:t>
            </a:r>
            <a:r>
              <a:rPr lang="uz-Cyrl-UZ" b="1" dirty="0">
                <a:solidFill>
                  <a:srgbClr val="7030A0"/>
                </a:solidFill>
                <a:latin typeface="Times New Roman" pitchFamily="18" charset="0"/>
                <a:cs typeface="Times New Roman" pitchFamily="18" charset="0"/>
              </a:rPr>
              <a:t>(I-XXI)</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uz-Cyrl-UZ" b="1" dirty="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r>
              <a:rPr lang="uz-Cyrl-UZ" b="1" dirty="0" smtClean="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r>
              <a:rPr lang="uz-Cyrl-UZ" b="1" dirty="0">
                <a:solidFill>
                  <a:srgbClr val="7030A0"/>
                </a:solidFill>
                <a:latin typeface="Times New Roman" pitchFamily="18" charset="0"/>
                <a:cs typeface="Times New Roman" pitchFamily="18" charset="0"/>
                <a:sym typeface="Symbol"/>
              </a:rPr>
              <a:t></a:t>
            </a:r>
            <a:r>
              <a:rPr lang="uz-Cyrl-UZ" b="1" dirty="0">
                <a:solidFill>
                  <a:srgbClr val="7030A0"/>
                </a:solidFill>
                <a:latin typeface="Times New Roman" pitchFamily="18" charset="0"/>
                <a:cs typeface="Times New Roman" pitchFamily="18" charset="0"/>
              </a:rPr>
              <a:t> </a:t>
            </a:r>
            <a:endParaRPr lang="ru-RU" b="1" dirty="0">
              <a:solidFill>
                <a:srgbClr val="7030A0"/>
              </a:solidFill>
              <a:latin typeface="Times New Roman" pitchFamily="18" charset="0"/>
              <a:cs typeface="Times New Roman" pitchFamily="18" charset="0"/>
            </a:endParaRPr>
          </a:p>
          <a:p>
            <a:pPr indent="-182880" algn="just" eaLnBrk="1" fontAlgn="auto">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Канцелярия бошлиғи, Хазинабон, Ташаббусни </a:t>
            </a:r>
            <a:r>
              <a:rPr lang="uz-Cyrl-UZ" b="1" dirty="0">
                <a:solidFill>
                  <a:srgbClr val="7030A0"/>
                </a:solidFill>
                <a:latin typeface="Times New Roman" pitchFamily="18" charset="0"/>
                <a:cs typeface="Times New Roman" pitchFamily="18" charset="0"/>
              </a:rPr>
              <a:t>б</a:t>
            </a:r>
            <a:r>
              <a:rPr lang="ru-RU" b="1" dirty="0" err="1">
                <a:solidFill>
                  <a:srgbClr val="7030A0"/>
                </a:solidFill>
                <a:latin typeface="Times New Roman" pitchFamily="18" charset="0"/>
                <a:cs typeface="Times New Roman" pitchFamily="18" charset="0"/>
              </a:rPr>
              <a:t>ў</a:t>
            </a:r>
            <a:r>
              <a:rPr lang="uz-Cyrl-UZ" b="1" dirty="0" smtClean="0">
                <a:solidFill>
                  <a:srgbClr val="7030A0"/>
                </a:solidFill>
                <a:latin typeface="Times New Roman" pitchFamily="18" charset="0"/>
                <a:cs typeface="Times New Roman" pitchFamily="18" charset="0"/>
              </a:rPr>
              <a:t>ғувчилар, Ҳисобчилар,                                                       </a:t>
            </a:r>
          </a:p>
          <a:p>
            <a:pPr indent="-182880" algn="just" eaLnBrk="1" fontAlgn="auto">
              <a:spcAft>
                <a:spcPts val="0"/>
              </a:spcAft>
              <a:buClr>
                <a:schemeClr val="accent6">
                  <a:lumMod val="75000"/>
                </a:schemeClr>
              </a:buClr>
              <a:buFont typeface="Arial" pitchFamily="34" charset="0"/>
              <a:buNone/>
              <a:defRPr/>
            </a:pPr>
            <a:r>
              <a:rPr lang="uz-Cyrl-UZ" b="1" dirty="0">
                <a:solidFill>
                  <a:srgbClr val="7030A0"/>
                </a:solidFill>
                <a:latin typeface="Times New Roman" pitchFamily="18" charset="0"/>
                <a:cs typeface="Times New Roman" pitchFamily="18" charset="0"/>
              </a:rPr>
              <a:t> </a:t>
            </a:r>
            <a:r>
              <a:rPr lang="uz-Cyrl-UZ" b="1" dirty="0" smtClean="0">
                <a:solidFill>
                  <a:srgbClr val="7030A0"/>
                </a:solidFill>
                <a:latin typeface="Times New Roman" pitchFamily="18" charset="0"/>
                <a:cs typeface="Times New Roman" pitchFamily="18" charset="0"/>
              </a:rPr>
              <a:t>                                               Терговчи</a:t>
            </a:r>
            <a:r>
              <a:rPr lang="en-US" b="1" dirty="0" smtClean="0">
                <a:solidFill>
                  <a:srgbClr val="7030A0"/>
                </a:solidFill>
                <a:latin typeface="Times New Roman" pitchFamily="18" charset="0"/>
                <a:cs typeface="Times New Roman" pitchFamily="18" charset="0"/>
              </a:rPr>
              <a:t>-</a:t>
            </a:r>
            <a:r>
              <a:rPr lang="uz-Cyrl-UZ" b="1" dirty="0" smtClean="0">
                <a:solidFill>
                  <a:srgbClr val="7030A0"/>
                </a:solidFill>
                <a:latin typeface="Times New Roman" pitchFamily="18" charset="0"/>
                <a:cs typeface="Times New Roman" pitchFamily="18" charset="0"/>
              </a:rPr>
              <a:t>суд</a:t>
            </a:r>
            <a:r>
              <a:rPr lang="ru-RU" b="1" dirty="0" err="1">
                <a:solidFill>
                  <a:srgbClr val="7030A0"/>
                </a:solidFill>
                <a:latin typeface="Times New Roman" pitchFamily="18" charset="0"/>
                <a:cs typeface="Times New Roman" pitchFamily="18" charset="0"/>
              </a:rPr>
              <a:t>ъ</a:t>
            </a:r>
            <a:r>
              <a:rPr lang="uz-Cyrl-UZ" b="1" dirty="0" smtClean="0">
                <a:solidFill>
                  <a:srgbClr val="7030A0"/>
                </a:solidFill>
                <a:latin typeface="Times New Roman" pitchFamily="18" charset="0"/>
                <a:cs typeface="Times New Roman" pitchFamily="18" charset="0"/>
              </a:rPr>
              <a:t>ялар, Солиқчилар</a:t>
            </a:r>
            <a:endParaRPr lang="ru-RU" b="1" dirty="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None/>
              <a:defRPr/>
            </a:pPr>
            <a:r>
              <a:rPr lang="ru-RU" b="1" dirty="0">
                <a:solidFill>
                  <a:srgbClr val="7030A0"/>
                </a:solidFill>
                <a:latin typeface="Times New Roman" pitchFamily="18" charset="0"/>
                <a:cs typeface="Times New Roman" pitchFamily="18" charset="0"/>
              </a:rPr>
              <a:t> </a:t>
            </a:r>
          </a:p>
          <a:p>
            <a:pPr indent="-182880" algn="just" eaLnBrk="1" fontAlgn="auto" hangingPunct="1">
              <a:spcAft>
                <a:spcPts val="0"/>
              </a:spcAft>
              <a:buClr>
                <a:schemeClr val="accent6">
                  <a:lumMod val="75000"/>
                </a:schemeClr>
              </a:buClr>
              <a:buFont typeface="Arial" pitchFamily="34" charset="0"/>
              <a:buNone/>
              <a:defRPr/>
            </a:pPr>
            <a:r>
              <a:rPr lang="ru-RU" b="1" dirty="0">
                <a:solidFill>
                  <a:srgbClr val="7030A0"/>
                </a:solidFill>
                <a:latin typeface="Times New Roman" pitchFamily="18" charset="0"/>
                <a:cs typeface="Times New Roman" pitchFamily="18" charset="0"/>
              </a:rPr>
              <a:t> </a:t>
            </a:r>
            <a:r>
              <a:rPr lang="ru-RU" b="1" dirty="0" smtClean="0">
                <a:solidFill>
                  <a:srgbClr val="7030A0"/>
                </a:solidFill>
                <a:latin typeface="Times New Roman" pitchFamily="18" charset="0"/>
                <a:cs typeface="Times New Roman" pitchFamily="18" charset="0"/>
              </a:rPr>
              <a:t>       </a:t>
            </a:r>
            <a:endParaRPr lang="ru-RU" b="1" dirty="0">
              <a:solidFill>
                <a:srgbClr val="7030A0"/>
              </a:solidFill>
              <a:latin typeface="Times New Roman" pitchFamily="18" charset="0"/>
              <a:cs typeface="Times New Roman" pitchFamily="18" charset="0"/>
            </a:endParaRPr>
          </a:p>
          <a:p>
            <a:pPr indent="-182880" algn="just" eaLnBrk="1" fontAlgn="auto">
              <a:spcAft>
                <a:spcPts val="0"/>
              </a:spcAft>
              <a:buClr>
                <a:schemeClr val="accent6">
                  <a:lumMod val="75000"/>
                </a:schemeClr>
              </a:buClr>
              <a:buFont typeface="Arial" pitchFamily="34" charset="0"/>
              <a:buNone/>
              <a:defRPr/>
            </a:pPr>
            <a:r>
              <a:rPr lang="uz-Cyrl-UZ" b="1" dirty="0" smtClean="0">
                <a:solidFill>
                  <a:srgbClr val="7030A0"/>
                </a:solidFill>
                <a:latin typeface="Times New Roman" pitchFamily="18" charset="0"/>
                <a:cs typeface="Times New Roman" pitchFamily="18" charset="0"/>
              </a:rPr>
              <a:t>                                               Маҳаллий </a:t>
            </a:r>
            <a:r>
              <a:rPr lang="uz-Cyrl-UZ" b="1" dirty="0">
                <a:solidFill>
                  <a:srgbClr val="7030A0"/>
                </a:solidFill>
                <a:latin typeface="Times New Roman" pitchFamily="18" charset="0"/>
                <a:cs typeface="Times New Roman" pitchFamily="18" charset="0"/>
              </a:rPr>
              <a:t>уруғ бошлиқлари, амалдорлар</a:t>
            </a:r>
            <a:endParaRPr lang="ru-RU" b="1" dirty="0">
              <a:solidFill>
                <a:srgbClr val="7030A0"/>
              </a:solidFill>
              <a:latin typeface="Times New Roman" pitchFamily="18" charset="0"/>
              <a:cs typeface="Times New Roman" pitchFamily="18" charset="0"/>
            </a:endParaRPr>
          </a:p>
          <a:p>
            <a:pPr indent="-182880" eaLnBrk="1" fontAlgn="auto" hangingPunct="1">
              <a:spcAft>
                <a:spcPts val="0"/>
              </a:spcAft>
              <a:buClr>
                <a:schemeClr val="accent6">
                  <a:lumMod val="75000"/>
                </a:schemeClr>
              </a:buClr>
              <a:buFont typeface="Arial" pitchFamily="34" charset="0"/>
              <a:buChar char="•"/>
              <a:defRPr/>
            </a:pPr>
            <a:endParaRPr lang="ru-RU" b="1" dirty="0">
              <a:solidFill>
                <a:srgbClr val="7030A0"/>
              </a:solidFill>
              <a:latin typeface="Times New Roman" pitchFamily="18" charset="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836613"/>
            <a:ext cx="8643937" cy="5735637"/>
          </a:xfrm>
          <a:solidFill>
            <a:schemeClr val="accent1">
              <a:lumMod val="20000"/>
              <a:lumOff val="80000"/>
            </a:schemeClr>
          </a:solidFill>
        </p:spPr>
        <p:txBody>
          <a:bodyPr>
            <a:noAutofit/>
          </a:bodyPr>
          <a:lstStyle/>
          <a:p>
            <a:pPr algn="just" eaLnBrk="1" fontAlgn="auto" hangingPunct="1">
              <a:spcAft>
                <a:spcPts val="0"/>
              </a:spcAft>
              <a:defRPr/>
            </a:pP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Mill.avv</a:t>
            </a:r>
            <a:r>
              <a:rPr lang="en-US" sz="3000" b="1" dirty="0" smtClean="0">
                <a:solidFill>
                  <a:srgbClr val="7030A0"/>
                </a:solidFill>
                <a:latin typeface="Times New Roman" pitchFamily="18" charset="0"/>
                <a:cs typeface="Times New Roman" pitchFamily="18" charset="0"/>
              </a:rPr>
              <a:t>. 206 </a:t>
            </a:r>
            <a:r>
              <a:rPr lang="en-US" sz="3000" b="1" dirty="0" err="1" smtClean="0">
                <a:solidFill>
                  <a:srgbClr val="7030A0"/>
                </a:solidFill>
                <a:latin typeface="Times New Roman" pitchFamily="18" charset="0"/>
                <a:cs typeface="Times New Roman" pitchFamily="18" charset="0"/>
              </a:rPr>
              <a:t>yildan</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boshlab</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Yunon</a:t>
            </a:r>
            <a:r>
              <a:rPr lang="en-US" sz="3000" b="1" dirty="0" smtClean="0">
                <a:solidFill>
                  <a:srgbClr val="100000"/>
                </a:solidFill>
                <a:latin typeface="Times New Roman" pitchFamily="18" charset="0"/>
                <a:cs typeface="Times New Roman" pitchFamily="18" charset="0"/>
              </a:rPr>
              <a:t> – </a:t>
            </a:r>
            <a:r>
              <a:rPr lang="en-US" sz="3000" b="1" dirty="0" err="1" smtClean="0">
                <a:solidFill>
                  <a:srgbClr val="100000"/>
                </a:solidFill>
                <a:latin typeface="Times New Roman" pitchFamily="18" charset="0"/>
                <a:cs typeface="Times New Roman" pitchFamily="18" charset="0"/>
              </a:rPr>
              <a:t>Baqtriya</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davlati</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uchun</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salavkiylar</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xavfi</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yuqoldi</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Chunki</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bu</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davrga</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kelib</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Antiox</a:t>
            </a:r>
            <a:r>
              <a:rPr lang="en-US" sz="3000" b="1" dirty="0" smtClean="0">
                <a:solidFill>
                  <a:srgbClr val="100000"/>
                </a:solidFill>
                <a:latin typeface="Times New Roman" pitchFamily="18" charset="0"/>
                <a:cs typeface="Times New Roman" pitchFamily="18" charset="0"/>
              </a:rPr>
              <a:t> III </a:t>
            </a:r>
            <a:r>
              <a:rPr lang="en-US" sz="3000" b="1" dirty="0" err="1" smtClean="0">
                <a:solidFill>
                  <a:srgbClr val="100000"/>
                </a:solidFill>
                <a:latin typeface="Times New Roman" pitchFamily="18" charset="0"/>
                <a:cs typeface="Times New Roman" pitchFamily="18" charset="0"/>
              </a:rPr>
              <a:t>g’arbda</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Suriya</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uchun</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misrliklar</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bilan</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jang</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olib</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borar</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edi</a:t>
            </a:r>
            <a:r>
              <a:rPr lang="en-US" sz="3000" b="1" dirty="0">
                <a:solidFill>
                  <a:srgbClr val="100000"/>
                </a:solidFill>
                <a:latin typeface="Times New Roman" pitchFamily="18" charset="0"/>
                <a:cs typeface="Times New Roman" pitchFamily="18" charset="0"/>
              </a:rPr>
              <a:t>. </a:t>
            </a:r>
            <a:endParaRPr lang="en-US" sz="3000" b="1" dirty="0" smtClean="0">
              <a:solidFill>
                <a:srgbClr val="100000"/>
              </a:solidFill>
              <a:latin typeface="Times New Roman" pitchFamily="18" charset="0"/>
              <a:cs typeface="Times New Roman" pitchFamily="18" charset="0"/>
            </a:endParaRPr>
          </a:p>
          <a:p>
            <a:pPr algn="just" eaLnBrk="1" fontAlgn="auto" hangingPunct="1">
              <a:spcAft>
                <a:spcPts val="0"/>
              </a:spcAft>
              <a:defRPr/>
            </a:pPr>
            <a:r>
              <a:rPr lang="en-US" sz="3000" b="1" dirty="0">
                <a:solidFill>
                  <a:srgbClr val="100000"/>
                </a:solidFill>
                <a:latin typeface="Times New Roman" pitchFamily="18" charset="0"/>
                <a:cs typeface="Times New Roman" pitchFamily="18" charset="0"/>
              </a:rPr>
              <a:t>	</a:t>
            </a:r>
            <a:r>
              <a:rPr lang="en-US" sz="3000" b="1" dirty="0" smtClean="0">
                <a:solidFill>
                  <a:srgbClr val="100000"/>
                </a:solidFill>
                <a:latin typeface="Times New Roman" pitchFamily="18" charset="0"/>
                <a:cs typeface="Times New Roman" pitchFamily="18" charset="0"/>
              </a:rPr>
              <a:t>Mill. </a:t>
            </a:r>
            <a:r>
              <a:rPr lang="en-US" sz="3000" b="1" dirty="0" err="1">
                <a:solidFill>
                  <a:srgbClr val="100000"/>
                </a:solidFill>
                <a:latin typeface="Times New Roman" pitchFamily="18" charset="0"/>
                <a:cs typeface="Times New Roman" pitchFamily="18" charset="0"/>
              </a:rPr>
              <a:t>avv</a:t>
            </a:r>
            <a:r>
              <a:rPr lang="en-US" sz="3000" b="1" dirty="0">
                <a:solidFill>
                  <a:srgbClr val="100000"/>
                </a:solidFill>
                <a:latin typeface="Times New Roman" pitchFamily="18" charset="0"/>
                <a:cs typeface="Times New Roman" pitchFamily="18" charset="0"/>
              </a:rPr>
              <a:t>. II </a:t>
            </a:r>
            <a:r>
              <a:rPr lang="en-US" sz="3000" b="1" dirty="0" err="1">
                <a:solidFill>
                  <a:srgbClr val="100000"/>
                </a:solidFill>
                <a:latin typeface="Times New Roman" pitchFamily="18" charset="0"/>
                <a:cs typeface="Times New Roman" pitchFamily="18" charset="0"/>
              </a:rPr>
              <a:t>asr</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boshlarida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Salavkiylar</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bilan</a:t>
            </a:r>
            <a:r>
              <a:rPr lang="en-US" sz="3000" b="1" dirty="0">
                <a:solidFill>
                  <a:srgbClr val="100000"/>
                </a:solidFill>
                <a:latin typeface="Times New Roman" pitchFamily="18" charset="0"/>
                <a:cs typeface="Times New Roman" pitchFamily="18" charset="0"/>
              </a:rPr>
              <a:t> Rim </a:t>
            </a:r>
            <a:r>
              <a:rPr lang="en-US" sz="3000" b="1" dirty="0" err="1">
                <a:solidFill>
                  <a:srgbClr val="100000"/>
                </a:solidFill>
                <a:latin typeface="Times New Roman" pitchFamily="18" charset="0"/>
                <a:cs typeface="Times New Roman" pitchFamily="18" charset="0"/>
              </a:rPr>
              <a:t>respublikasi</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o’rtasida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Yunoniston</a:t>
            </a:r>
            <a:r>
              <a:rPr lang="en-US" sz="3000" b="1" dirty="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uchun</a:t>
            </a:r>
            <a:r>
              <a:rPr lang="en-US" sz="3000" b="1" dirty="0" smtClean="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raqobat</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boshlandi</a:t>
            </a:r>
            <a:r>
              <a:rPr lang="en-US" sz="3000" b="1" dirty="0">
                <a:solidFill>
                  <a:srgbClr val="100000"/>
                </a:solidFill>
                <a:latin typeface="Times New Roman" pitchFamily="18" charset="0"/>
                <a:cs typeface="Times New Roman" pitchFamily="18" charset="0"/>
              </a:rPr>
              <a:t>. </a:t>
            </a:r>
            <a:r>
              <a:rPr lang="en-US" sz="3000" b="1" dirty="0" smtClean="0">
                <a:solidFill>
                  <a:srgbClr val="100000"/>
                </a:solidFill>
                <a:latin typeface="Times New Roman" pitchFamily="18" charset="0"/>
                <a:cs typeface="Times New Roman" pitchFamily="18" charset="0"/>
              </a:rPr>
              <a:t>Mill</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avv</a:t>
            </a:r>
            <a:r>
              <a:rPr lang="en-US" sz="3000" b="1" dirty="0">
                <a:solidFill>
                  <a:srgbClr val="100000"/>
                </a:solidFill>
                <a:latin typeface="Times New Roman" pitchFamily="18" charset="0"/>
                <a:cs typeface="Times New Roman" pitchFamily="18" charset="0"/>
              </a:rPr>
              <a:t>. 189-yilda </a:t>
            </a:r>
            <a:r>
              <a:rPr lang="en-US" sz="3000" b="1" dirty="0" err="1" smtClean="0">
                <a:solidFill>
                  <a:srgbClr val="7030A0"/>
                </a:solidFill>
                <a:latin typeface="Times New Roman" pitchFamily="18" charset="0"/>
                <a:cs typeface="Times New Roman" pitchFamily="18" charset="0"/>
              </a:rPr>
              <a:t>Magnesiya</a:t>
            </a:r>
            <a:r>
              <a:rPr lang="en-US" sz="3000" b="1" dirty="0" smtClean="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jangi</a:t>
            </a:r>
            <a:r>
              <a:rPr lang="en-US" sz="3000" b="1" dirty="0" err="1">
                <a:solidFill>
                  <a:srgbClr val="100000"/>
                </a:solidFill>
                <a:latin typeface="Times New Roman" pitchFamily="18" charset="0"/>
                <a:cs typeface="Times New Roman" pitchFamily="18" charset="0"/>
              </a:rPr>
              <a:t>da</a:t>
            </a:r>
            <a:r>
              <a:rPr lang="en-US" sz="3000" b="1" dirty="0">
                <a:solidFill>
                  <a:srgbClr val="10000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rimliklar</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tomonidan</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salavkiylarga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qattiq</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talofot</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yetkazilishi</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natijasida</a:t>
            </a:r>
            <a:r>
              <a:rPr lang="en-US" sz="3000" b="1" dirty="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mustaqil</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bo’lib</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olgan</a:t>
            </a:r>
            <a:r>
              <a:rPr lang="en-US" sz="3000" b="1" dirty="0" smtClean="0">
                <a:solidFill>
                  <a:srgbClr val="100000"/>
                </a:solidFill>
                <a:latin typeface="Times New Roman" pitchFamily="18" charset="0"/>
                <a:cs typeface="Times New Roman" pitchFamily="18" charset="0"/>
              </a:rPr>
              <a:t> </a:t>
            </a:r>
            <a:r>
              <a:rPr lang="en-US" sz="3000" b="1" dirty="0" err="1" smtClean="0">
                <a:solidFill>
                  <a:srgbClr val="100000"/>
                </a:solidFill>
                <a:latin typeface="Times New Roman" pitchFamily="18" charset="0"/>
                <a:cs typeface="Times New Roman" pitchFamily="18" charset="0"/>
              </a:rPr>
              <a:t>Yunon-Baqtriya</a:t>
            </a:r>
            <a:r>
              <a:rPr lang="en-US" sz="3000" b="1" dirty="0" smtClean="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podsholigi</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salavkiylarning</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ittifoqchilari</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bo’lgan</a:t>
            </a:r>
            <a:r>
              <a:rPr lang="en-US" sz="3000" b="1" dirty="0">
                <a:solidFill>
                  <a:srgbClr val="10000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janubiy</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knyazliklarni</a:t>
            </a:r>
            <a:r>
              <a:rPr lang="en-US" sz="3000" b="1" dirty="0">
                <a:solidFill>
                  <a:srgbClr val="7030A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o’ziga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bo’ysundirish</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imkoniyatiga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ega</a:t>
            </a:r>
            <a:r>
              <a:rPr lang="en-US" sz="3000" b="1" dirty="0">
                <a:solidFill>
                  <a:srgbClr val="100000"/>
                </a:solidFill>
                <a:latin typeface="Times New Roman" pitchFamily="18" charset="0"/>
                <a:cs typeface="Times New Roman" pitchFamily="18" charset="0"/>
              </a:rPr>
              <a:t> </a:t>
            </a:r>
            <a:r>
              <a:rPr lang="en-US" sz="3000" b="1" dirty="0" err="1">
                <a:solidFill>
                  <a:srgbClr val="100000"/>
                </a:solidFill>
                <a:latin typeface="Times New Roman" pitchFamily="18" charset="0"/>
                <a:cs typeface="Times New Roman" pitchFamily="18" charset="0"/>
              </a:rPr>
              <a:t>bo’ladi</a:t>
            </a:r>
            <a:r>
              <a:rPr lang="en-US" sz="3000" b="1" dirty="0">
                <a:solidFill>
                  <a:srgbClr val="100000"/>
                </a:solidFill>
                <a:latin typeface="Times New Roman" pitchFamily="18" charset="0"/>
                <a:cs typeface="Times New Roman" pitchFamily="18" charset="0"/>
              </a:rPr>
              <a:t>.  </a:t>
            </a:r>
            <a:endParaRPr lang="en-US" sz="3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162548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1196975"/>
            <a:ext cx="8643937" cy="5375275"/>
          </a:xfrm>
          <a:solidFill>
            <a:schemeClr val="accent1">
              <a:lumMod val="20000"/>
              <a:lumOff val="80000"/>
            </a:schemeClr>
          </a:solidFill>
        </p:spPr>
        <p:txBody>
          <a:bodyPr>
            <a:noAutofit/>
          </a:bodyPr>
          <a:lstStyle/>
          <a:p>
            <a:pPr algn="just" eaLnBrk="1" fontAlgn="auto" hangingPunct="1">
              <a:spcAft>
                <a:spcPts val="0"/>
              </a:spcAft>
              <a:defRPr/>
            </a:pP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Yevtedim</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davrida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tarkibiga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Baqtriya</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So’g’d</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Areya</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Marg’iyona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hududlari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kirgan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Yevtedim</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o’z</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davlatining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hududiy</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chegaralarini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Hindiston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yerlari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hisobiga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kengaytirishni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orzu</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qilardi</a:t>
            </a:r>
            <a:r>
              <a:rPr lang="en-US" sz="2100" b="1" dirty="0" smtClean="0">
                <a:solidFill>
                  <a:srgbClr val="100000"/>
                </a:solidFill>
                <a:latin typeface="Times New Roman" pitchFamily="18" charset="0"/>
                <a:cs typeface="Times New Roman" pitchFamily="18" charset="0"/>
              </a:rPr>
              <a:t>. Ammo </a:t>
            </a:r>
            <a:r>
              <a:rPr lang="en-US" sz="2100" b="1" dirty="0" err="1" smtClean="0">
                <a:solidFill>
                  <a:srgbClr val="100000"/>
                </a:solidFill>
                <a:latin typeface="Times New Roman" pitchFamily="18" charset="0"/>
                <a:cs typeface="Times New Roman" pitchFamily="18" charset="0"/>
              </a:rPr>
              <a:t>bu</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ishni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Yevtidemning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o’g’li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Dimetriy</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mill.avv</a:t>
            </a:r>
            <a:r>
              <a:rPr lang="en-US" sz="2100" b="1" dirty="0" smtClean="0">
                <a:solidFill>
                  <a:srgbClr val="7030A0"/>
                </a:solidFill>
                <a:latin typeface="Times New Roman" pitchFamily="18" charset="0"/>
                <a:cs typeface="Times New Roman" pitchFamily="18" charset="0"/>
              </a:rPr>
              <a:t>. 199-167 </a:t>
            </a:r>
            <a:r>
              <a:rPr lang="en-US" sz="2100" b="1" dirty="0" err="1" smtClean="0">
                <a:solidFill>
                  <a:srgbClr val="7030A0"/>
                </a:solidFill>
                <a:latin typeface="Times New Roman" pitchFamily="18" charset="0"/>
                <a:cs typeface="Times New Roman" pitchFamily="18" charset="0"/>
              </a:rPr>
              <a:t>yy</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amalga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oshirdi</a:t>
            </a:r>
            <a:r>
              <a:rPr lang="en-US" sz="2100" b="1" dirty="0" smtClean="0">
                <a:solidFill>
                  <a:srgbClr val="100000"/>
                </a:solidFill>
                <a:latin typeface="Times New Roman" pitchFamily="18" charset="0"/>
                <a:cs typeface="Times New Roman" pitchFamily="18" charset="0"/>
              </a:rPr>
              <a:t>. </a:t>
            </a:r>
          </a:p>
          <a:p>
            <a:pPr algn="just" eaLnBrk="1" fontAlgn="auto" hangingPunct="1">
              <a:spcAft>
                <a:spcPts val="0"/>
              </a:spcAft>
              <a:defRPr/>
            </a:pPr>
            <a:r>
              <a:rPr lang="en-US" sz="2100" b="1" dirty="0" err="1" smtClean="0">
                <a:solidFill>
                  <a:srgbClr val="100000"/>
                </a:solidFill>
                <a:latin typeface="Times New Roman" pitchFamily="18" charset="0"/>
                <a:cs typeface="Times New Roman" pitchFamily="18" charset="0"/>
              </a:rPr>
              <a:t>Demetriy</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ichki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siyosatda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Aleksandr</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va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Antioxlar</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kabi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yerli</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aslzodalar</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bilan</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til</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topishish</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yo’lini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tutdi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Natijada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chegaralari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kengayib</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har</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jihatdan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taraqqiy</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etdi</a:t>
            </a:r>
            <a:r>
              <a:rPr lang="en-US" sz="2100" b="1" dirty="0" smtClean="0">
                <a:solidFill>
                  <a:srgbClr val="100000"/>
                </a:solidFill>
                <a:latin typeface="Times New Roman" pitchFamily="18" charset="0"/>
                <a:cs typeface="Times New Roman" pitchFamily="18" charset="0"/>
              </a:rPr>
              <a:t>. </a:t>
            </a:r>
            <a:endParaRPr lang="en-US" sz="2100" b="1" dirty="0">
              <a:solidFill>
                <a:srgbClr val="100000"/>
              </a:solidFill>
              <a:latin typeface="Times New Roman" pitchFamily="18" charset="0"/>
              <a:cs typeface="Times New Roman" pitchFamily="18" charset="0"/>
            </a:endParaRPr>
          </a:p>
          <a:p>
            <a:pPr algn="just" eaLnBrk="1" fontAlgn="auto" hangingPunct="1">
              <a:spcAft>
                <a:spcPts val="0"/>
              </a:spcAft>
              <a:defRPr/>
            </a:pP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chegaralarining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Hindiston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hisobiga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kengayishi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munosabati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bilan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Demetriy</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markazini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janubga</a:t>
            </a:r>
            <a:r>
              <a:rPr lang="en-US" sz="2100" b="1" dirty="0" smtClean="0">
                <a:solidFill>
                  <a:srgbClr val="100000"/>
                </a:solidFill>
                <a:latin typeface="Times New Roman" pitchFamily="18" charset="0"/>
                <a:cs typeface="Times New Roman" pitchFamily="18" charset="0"/>
              </a:rPr>
              <a:t> – </a:t>
            </a:r>
            <a:r>
              <a:rPr lang="en-US" sz="2100" b="1" dirty="0" err="1" smtClean="0">
                <a:solidFill>
                  <a:srgbClr val="7030A0"/>
                </a:solidFill>
                <a:latin typeface="Times New Roman" pitchFamily="18" charset="0"/>
                <a:cs typeface="Times New Roman" pitchFamily="18" charset="0"/>
              </a:rPr>
              <a:t>Taksilaga</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ko’chirdi</a:t>
            </a:r>
            <a:r>
              <a:rPr lang="en-US" sz="2100" b="1" dirty="0" smtClean="0">
                <a:solidFill>
                  <a:srgbClr val="100000"/>
                </a:solidFill>
                <a:latin typeface="Times New Roman" pitchFamily="18" charset="0"/>
                <a:cs typeface="Times New Roman" pitchFamily="18" charset="0"/>
              </a:rPr>
              <a:t>. </a:t>
            </a:r>
          </a:p>
          <a:p>
            <a:pPr algn="just" eaLnBrk="1" fontAlgn="auto" hangingPunct="1">
              <a:spcAft>
                <a:spcPts val="0"/>
              </a:spcAft>
              <a:defRPr/>
            </a:pPr>
            <a:r>
              <a:rPr lang="en-US" sz="2100" b="1" dirty="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Mill.avv</a:t>
            </a:r>
            <a:r>
              <a:rPr lang="en-US" sz="2100" b="1" dirty="0" smtClean="0">
                <a:solidFill>
                  <a:srgbClr val="7030A0"/>
                </a:solidFill>
                <a:latin typeface="Times New Roman" pitchFamily="18" charset="0"/>
                <a:cs typeface="Times New Roman" pitchFamily="18" charset="0"/>
              </a:rPr>
              <a:t>. 167 </a:t>
            </a:r>
            <a:r>
              <a:rPr lang="en-US" sz="2100" b="1" dirty="0" err="1" smtClean="0">
                <a:solidFill>
                  <a:srgbClr val="7030A0"/>
                </a:solidFill>
                <a:latin typeface="Times New Roman" pitchFamily="18" charset="0"/>
                <a:cs typeface="Times New Roman" pitchFamily="18" charset="0"/>
              </a:rPr>
              <a:t>yilda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Yunon</a:t>
            </a:r>
            <a:r>
              <a:rPr lang="en-US" sz="2100" b="1" dirty="0" smtClean="0">
                <a:solidFill>
                  <a:srgbClr val="7030A0"/>
                </a:solidFill>
                <a:latin typeface="Times New Roman" pitchFamily="18" charset="0"/>
                <a:cs typeface="Times New Roman" pitchFamily="18" charset="0"/>
              </a:rPr>
              <a:t> – </a:t>
            </a:r>
            <a:r>
              <a:rPr lang="en-US" sz="2100" b="1" dirty="0" err="1" smtClean="0">
                <a:solidFill>
                  <a:srgbClr val="7030A0"/>
                </a:solidFill>
                <a:latin typeface="Times New Roman" pitchFamily="18" charset="0"/>
                <a:cs typeface="Times New Roman" pitchFamily="18" charset="0"/>
              </a:rPr>
              <a:t>Baqtriyada</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davlat</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to’ntarishi</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yuz</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berdi</a:t>
            </a:r>
            <a:r>
              <a:rPr lang="en-US" sz="2100" b="1" dirty="0" smtClean="0">
                <a:solidFill>
                  <a:srgbClr val="100000"/>
                </a:solidFill>
                <a:latin typeface="Times New Roman" pitchFamily="18" charset="0"/>
                <a:cs typeface="Times New Roman" pitchFamily="18" charset="0"/>
              </a:rPr>
              <a:t>. Bu </a:t>
            </a:r>
            <a:r>
              <a:rPr lang="en-US" sz="2100" b="1" dirty="0" err="1" smtClean="0">
                <a:solidFill>
                  <a:srgbClr val="100000"/>
                </a:solidFill>
                <a:latin typeface="Times New Roman" pitchFamily="18" charset="0"/>
                <a:cs typeface="Times New Roman" pitchFamily="18" charset="0"/>
              </a:rPr>
              <a:t>ishning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boshida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yunon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qo’mondoni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Yevkratit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turardi</a:t>
            </a:r>
            <a:r>
              <a:rPr lang="en-US" sz="2100" b="1" dirty="0" smtClean="0">
                <a:solidFill>
                  <a:srgbClr val="100000"/>
                </a:solidFill>
                <a:latin typeface="Times New Roman" pitchFamily="18" charset="0"/>
                <a:cs typeface="Times New Roman" pitchFamily="18" charset="0"/>
              </a:rPr>
              <a:t>. U </a:t>
            </a:r>
            <a:r>
              <a:rPr lang="en-US" sz="2100" b="1" dirty="0" err="1" smtClean="0">
                <a:solidFill>
                  <a:srgbClr val="100000"/>
                </a:solidFill>
                <a:latin typeface="Times New Roman" pitchFamily="18" charset="0"/>
                <a:cs typeface="Times New Roman" pitchFamily="18" charset="0"/>
              </a:rPr>
              <a:t>Demetriyning</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Hindistonda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ekanligidan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foydalandi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Davlat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to’ntarishi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haqidagi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habarni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eshitgach</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Demetriy</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darhol</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Baqtriyaga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qaytadi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va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Yevkratit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bilan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bo’lgan</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jangda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halok</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boladi</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Hokimiyat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shu</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7030A0"/>
                </a:solidFill>
                <a:latin typeface="Times New Roman" pitchFamily="18" charset="0"/>
                <a:cs typeface="Times New Roman" pitchFamily="18" charset="0"/>
              </a:rPr>
              <a:t>yildan</a:t>
            </a:r>
            <a:r>
              <a:rPr lang="en-US" sz="2100" b="1" dirty="0" smtClean="0">
                <a:solidFill>
                  <a:srgbClr val="7030A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Yevkratit</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qo’liga</a:t>
            </a:r>
            <a:r>
              <a:rPr lang="en-US" sz="2100" b="1" dirty="0" smtClean="0">
                <a:solidFill>
                  <a:srgbClr val="100000"/>
                </a:solidFill>
                <a:latin typeface="Times New Roman" pitchFamily="18" charset="0"/>
                <a:cs typeface="Times New Roman" pitchFamily="18" charset="0"/>
              </a:rPr>
              <a:t> </a:t>
            </a:r>
            <a:r>
              <a:rPr lang="en-US" sz="2100" b="1" dirty="0" err="1" smtClean="0">
                <a:solidFill>
                  <a:srgbClr val="100000"/>
                </a:solidFill>
                <a:latin typeface="Times New Roman" pitchFamily="18" charset="0"/>
                <a:cs typeface="Times New Roman" pitchFamily="18" charset="0"/>
              </a:rPr>
              <a:t>o’tadi</a:t>
            </a:r>
            <a:r>
              <a:rPr lang="en-US" sz="2100" b="1" dirty="0" smtClean="0">
                <a:solidFill>
                  <a:srgbClr val="100000"/>
                </a:solidFill>
                <a:latin typeface="Times New Roman" pitchFamily="18" charset="0"/>
                <a:cs typeface="Times New Roman" pitchFamily="18" charset="0"/>
              </a:rPr>
              <a:t>.</a:t>
            </a:r>
            <a:endParaRPr lang="en-US" sz="21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523397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9120188"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372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1196975"/>
            <a:ext cx="8643937" cy="5375275"/>
          </a:xfrm>
          <a:solidFill>
            <a:schemeClr val="accent1">
              <a:lumMod val="20000"/>
              <a:lumOff val="80000"/>
            </a:schemeClr>
          </a:solidFill>
        </p:spPr>
        <p:txBody>
          <a:bodyPr>
            <a:noAutofit/>
          </a:bodyPr>
          <a:lstStyle/>
          <a:p>
            <a:pPr algn="just" eaLnBrk="1" fontAlgn="auto" hangingPunct="1">
              <a:spcAft>
                <a:spcPts val="0"/>
              </a:spcAft>
              <a:defRPr/>
            </a:pP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Yevratit</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davrida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Hindiston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yana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mustaqil</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bo’lib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oladi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Pariyada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hokimiyat</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tepasiga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Metridat</a:t>
            </a:r>
            <a:r>
              <a:rPr lang="en-US" sz="2800" b="1" dirty="0" smtClean="0">
                <a:solidFill>
                  <a:srgbClr val="7030A0"/>
                </a:solidFill>
                <a:latin typeface="Times New Roman" pitchFamily="18" charset="0"/>
                <a:cs typeface="Times New Roman" pitchFamily="18" charset="0"/>
              </a:rPr>
              <a:t> 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kelishi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bilan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Yunon</a:t>
            </a:r>
            <a:r>
              <a:rPr lang="en-US" sz="2800" b="1" dirty="0">
                <a:solidFill>
                  <a:srgbClr val="100000"/>
                </a:solidFill>
                <a:latin typeface="Times New Roman" pitchFamily="18" charset="0"/>
                <a:cs typeface="Times New Roman" pitchFamily="18" charset="0"/>
              </a:rPr>
              <a:t> </a:t>
            </a:r>
            <a:r>
              <a:rPr lang="en-US" sz="2800" b="1" dirty="0" smtClean="0">
                <a:solidFill>
                  <a:srgbClr val="100000"/>
                </a:solidFill>
                <a:latin typeface="Times New Roman" pitchFamily="18" charset="0"/>
                <a:cs typeface="Times New Roman" pitchFamily="18" charset="0"/>
              </a:rPr>
              <a:t>– </a:t>
            </a:r>
            <a:r>
              <a:rPr lang="en-US" sz="2800" b="1" dirty="0" err="1">
                <a:solidFill>
                  <a:srgbClr val="100000"/>
                </a:solidFill>
                <a:latin typeface="Times New Roman" pitchFamily="18" charset="0"/>
                <a:cs typeface="Times New Roman" pitchFamily="18" charset="0"/>
              </a:rPr>
              <a:t>B</a:t>
            </a:r>
            <a:r>
              <a:rPr lang="en-US" sz="2800" b="1" dirty="0" err="1" smtClean="0">
                <a:solidFill>
                  <a:srgbClr val="100000"/>
                </a:solidFill>
                <a:latin typeface="Times New Roman" pitchFamily="18" charset="0"/>
                <a:cs typeface="Times New Roman" pitchFamily="18" charset="0"/>
              </a:rPr>
              <a:t>aqtriyadan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Marg’iyonani</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tortib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oladi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Tez</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orada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Sug’diyona</a:t>
            </a:r>
            <a:r>
              <a:rPr lang="en-US" sz="2800" b="1" dirty="0" smtClean="0">
                <a:solidFill>
                  <a:srgbClr val="7030A0"/>
                </a:solidFill>
                <a:latin typeface="Times New Roman" pitchFamily="18" charset="0"/>
                <a:cs typeface="Times New Roman" pitchFamily="18" charset="0"/>
              </a:rPr>
              <a:t> </a:t>
            </a:r>
            <a:r>
              <a:rPr lang="en-US" sz="2800" b="1" dirty="0" smtClean="0">
                <a:solidFill>
                  <a:srgbClr val="100000"/>
                </a:solidFill>
                <a:latin typeface="Times New Roman" pitchFamily="18" charset="0"/>
                <a:cs typeface="Times New Roman" pitchFamily="18" charset="0"/>
              </a:rPr>
              <a:t>ham </a:t>
            </a:r>
            <a:r>
              <a:rPr lang="en-US" sz="2800" b="1" dirty="0" err="1" smtClean="0">
                <a:solidFill>
                  <a:srgbClr val="100000"/>
                </a:solidFill>
                <a:latin typeface="Times New Roman" pitchFamily="18" charset="0"/>
                <a:cs typeface="Times New Roman" pitchFamily="18" charset="0"/>
              </a:rPr>
              <a:t>Yunon</a:t>
            </a:r>
            <a:r>
              <a:rPr lang="en-US" sz="2800" b="1" dirty="0" smtClean="0">
                <a:solidFill>
                  <a:srgbClr val="100000"/>
                </a:solidFill>
                <a:latin typeface="Times New Roman" pitchFamily="18" charset="0"/>
                <a:cs typeface="Times New Roman" pitchFamily="18" charset="0"/>
              </a:rPr>
              <a:t> – </a:t>
            </a:r>
            <a:r>
              <a:rPr lang="en-US" sz="2800" b="1" dirty="0" err="1" smtClean="0">
                <a:solidFill>
                  <a:srgbClr val="100000"/>
                </a:solidFill>
                <a:latin typeface="Times New Roman" pitchFamily="18" charset="0"/>
                <a:cs typeface="Times New Roman" pitchFamily="18" charset="0"/>
              </a:rPr>
              <a:t>Baqtriya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tarkibidan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ajralib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chiqib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ketadi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Bularning</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bari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davlatda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ichki</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siyosiy</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tanglikni</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keltirib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chiqaradi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Natijada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mill.avv</a:t>
            </a:r>
            <a:r>
              <a:rPr lang="en-US" sz="2800" b="1" dirty="0" smtClean="0">
                <a:solidFill>
                  <a:srgbClr val="7030A0"/>
                </a:solidFill>
                <a:latin typeface="Times New Roman" pitchFamily="18" charset="0"/>
                <a:cs typeface="Times New Roman" pitchFamily="18" charset="0"/>
              </a:rPr>
              <a:t>. 155 </a:t>
            </a:r>
            <a:r>
              <a:rPr lang="en-US" sz="2800" b="1" dirty="0" err="1" smtClean="0">
                <a:solidFill>
                  <a:srgbClr val="7030A0"/>
                </a:solidFill>
                <a:latin typeface="Times New Roman" pitchFamily="18" charset="0"/>
                <a:cs typeface="Times New Roman" pitchFamily="18" charset="0"/>
              </a:rPr>
              <a:t>yilda</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Yevkratit</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o’z</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o’g’li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Geliokl</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tomonidan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o’ldirilari</a:t>
            </a:r>
            <a:r>
              <a:rPr lang="en-US" sz="2800" b="1" dirty="0" smtClean="0">
                <a:solidFill>
                  <a:srgbClr val="100000"/>
                </a:solidFill>
                <a:latin typeface="Times New Roman" pitchFamily="18" charset="0"/>
                <a:cs typeface="Times New Roman" pitchFamily="18" charset="0"/>
              </a:rPr>
              <a:t>. Bu </a:t>
            </a:r>
            <a:r>
              <a:rPr lang="en-US" sz="2800" b="1" dirty="0" err="1" smtClean="0">
                <a:solidFill>
                  <a:srgbClr val="100000"/>
                </a:solidFill>
                <a:latin typeface="Times New Roman" pitchFamily="18" charset="0"/>
                <a:cs typeface="Times New Roman" pitchFamily="18" charset="0"/>
              </a:rPr>
              <a:t>bilan</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Geleokl</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Yunon-baqtriyani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saqlab</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qola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olmaydi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Uning</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qo’lida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faqat</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Baqtriya</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qolgandi</a:t>
            </a:r>
            <a:r>
              <a:rPr lang="en-US" sz="2800" b="1" dirty="0" smtClean="0">
                <a:solidFill>
                  <a:srgbClr val="100000"/>
                </a:solidFill>
                <a:latin typeface="Times New Roman" pitchFamily="18" charset="0"/>
                <a:cs typeface="Times New Roman" pitchFamily="18" charset="0"/>
              </a:rPr>
              <a:t> </a:t>
            </a:r>
            <a:r>
              <a:rPr lang="en-US" sz="2800" b="1" dirty="0" err="1" smtClean="0">
                <a:solidFill>
                  <a:srgbClr val="100000"/>
                </a:solidFill>
                <a:latin typeface="Times New Roman" pitchFamily="18" charset="0"/>
                <a:cs typeface="Times New Roman" pitchFamily="18" charset="0"/>
              </a:rPr>
              <a:t>xolos</a:t>
            </a:r>
            <a:r>
              <a:rPr lang="en-US" sz="2800" b="1" dirty="0" smtClean="0">
                <a:solidFill>
                  <a:srgbClr val="100000"/>
                </a:solidFill>
                <a:latin typeface="Times New Roman" pitchFamily="18" charset="0"/>
                <a:cs typeface="Times New Roman" pitchFamily="18" charset="0"/>
              </a:rPr>
              <a:t>. </a:t>
            </a:r>
          </a:p>
          <a:p>
            <a:pPr algn="just" eaLnBrk="1" fontAlgn="auto" hangingPunct="1">
              <a:spcAft>
                <a:spcPts val="0"/>
              </a:spcAft>
              <a:defRPr/>
            </a:pPr>
            <a:r>
              <a:rPr lang="en-US" sz="2800" b="1" dirty="0" smtClean="0">
                <a:solidFill>
                  <a:srgbClr val="100000"/>
                </a:solidFill>
                <a:latin typeface="Times New Roman" pitchFamily="18" charset="0"/>
                <a:cs typeface="Times New Roman" pitchFamily="18" charset="0"/>
              </a:rPr>
              <a:t> </a:t>
            </a:r>
            <a:endParaRPr lang="en-US" sz="28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340908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2400" b="1" dirty="0" err="1" smtClean="0">
                <a:solidFill>
                  <a:schemeClr val="tx1"/>
                </a:solidFill>
                <a:latin typeface="Times New Roman" pitchFamily="18" charset="0"/>
                <a:cs typeface="Times New Roman" pitchFamily="18" charset="0"/>
              </a:rPr>
              <a:t>Yunon</a:t>
            </a:r>
            <a:r>
              <a:rPr lang="en-US" sz="2400" b="1" dirty="0" smtClean="0">
                <a:solidFill>
                  <a:schemeClr val="tx1"/>
                </a:solidFill>
                <a:latin typeface="Times New Roman" pitchFamily="18" charset="0"/>
                <a:cs typeface="Times New Roman" pitchFamily="18" charset="0"/>
              </a:rPr>
              <a:t> –</a:t>
            </a:r>
            <a:r>
              <a:rPr lang="en-US" sz="2400" b="1" dirty="0" err="1" smtClean="0">
                <a:solidFill>
                  <a:srgbClr val="100000"/>
                </a:solidFill>
                <a:latin typeface="Times New Roman" pitchFamily="18" charset="0"/>
                <a:cs typeface="Times New Roman" pitchFamily="18" charset="0"/>
              </a:rPr>
              <a:t>Baqtriya</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davlati</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barham</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topishi</a:t>
            </a:r>
            <a:endParaRPr lang="en-US" sz="24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1196975"/>
            <a:ext cx="8643937" cy="5375275"/>
          </a:xfrm>
          <a:solidFill>
            <a:schemeClr val="accent1">
              <a:lumMod val="20000"/>
              <a:lumOff val="80000"/>
            </a:schemeClr>
          </a:solidFill>
        </p:spPr>
        <p:txBody>
          <a:bodyPr>
            <a:noAutofit/>
          </a:bodyPr>
          <a:lstStyle/>
          <a:p>
            <a:pPr algn="just" eaLnBrk="1" fontAlgn="auto" hangingPunct="1">
              <a:spcAft>
                <a:spcPts val="0"/>
              </a:spcAft>
              <a:defRPr/>
            </a:pP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Mill.avv</a:t>
            </a:r>
            <a:r>
              <a:rPr lang="en-US" sz="3200" b="1" dirty="0" smtClean="0">
                <a:solidFill>
                  <a:srgbClr val="7030A0"/>
                </a:solidFill>
                <a:latin typeface="Times New Roman" pitchFamily="18" charset="0"/>
                <a:cs typeface="Times New Roman" pitchFamily="18" charset="0"/>
              </a:rPr>
              <a:t>. 165 </a:t>
            </a:r>
            <a:r>
              <a:rPr lang="en-US" sz="3200" b="1" dirty="0" err="1" smtClean="0">
                <a:solidFill>
                  <a:srgbClr val="7030A0"/>
                </a:solidFill>
                <a:latin typeface="Times New Roman" pitchFamily="18" charset="0"/>
                <a:cs typeface="Times New Roman" pitchFamily="18" charset="0"/>
              </a:rPr>
              <a:t>yilda</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turkiy</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xun</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qabilasidan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mag’lubiyatga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uchragan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yuechjilar</a:t>
            </a:r>
            <a:r>
              <a:rPr lang="en-US" sz="3200" b="1" dirty="0" smtClean="0">
                <a:solidFill>
                  <a:srgbClr val="7030A0"/>
                </a:solidFill>
                <a:latin typeface="Times New Roman" pitchFamily="18" charset="0"/>
                <a:cs typeface="Times New Roman" pitchFamily="18" charset="0"/>
              </a:rPr>
              <a:t> </a:t>
            </a:r>
            <a:r>
              <a:rPr lang="en-US" sz="3200" b="1" dirty="0" smtClean="0">
                <a:solidFill>
                  <a:srgbClr val="100000"/>
                </a:solidFill>
                <a:latin typeface="Times New Roman" pitchFamily="18" charset="0"/>
                <a:cs typeface="Times New Roman" pitchFamily="18" charset="0"/>
              </a:rPr>
              <a:t>(</a:t>
            </a:r>
            <a:r>
              <a:rPr lang="en-US" sz="3200" b="1" dirty="0" err="1" smtClean="0">
                <a:solidFill>
                  <a:srgbClr val="7030A0"/>
                </a:solidFill>
                <a:latin typeface="Times New Roman" pitchFamily="18" charset="0"/>
                <a:cs typeface="Times New Roman" pitchFamily="18" charset="0"/>
              </a:rPr>
              <a:t>Sharqiy</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Turkiston</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Shimoliy-sharqiy</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Tibetda</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yashagan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Markaziy</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Osiyoga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kirib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keladi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va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saklarni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mag’lub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etadilar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Yuechjilar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saklar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bilan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birgalikda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janub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tomon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harakatlanib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Yunon</a:t>
            </a:r>
            <a:r>
              <a:rPr lang="en-US" sz="3200" b="1" dirty="0" smtClean="0">
                <a:solidFill>
                  <a:srgbClr val="100000"/>
                </a:solidFill>
                <a:latin typeface="Times New Roman" pitchFamily="18" charset="0"/>
                <a:cs typeface="Times New Roman" pitchFamily="18" charset="0"/>
              </a:rPr>
              <a:t> – </a:t>
            </a:r>
            <a:r>
              <a:rPr lang="en-US" sz="3200" b="1" dirty="0" err="1" smtClean="0">
                <a:solidFill>
                  <a:srgbClr val="100000"/>
                </a:solidFill>
                <a:latin typeface="Times New Roman" pitchFamily="18" charset="0"/>
                <a:cs typeface="Times New Roman" pitchFamily="18" charset="0"/>
              </a:rPr>
              <a:t>Batriyaga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zarba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beradilar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Mill.avv</a:t>
            </a:r>
            <a:r>
              <a:rPr lang="en-US" sz="3200" b="1" dirty="0" smtClean="0">
                <a:solidFill>
                  <a:srgbClr val="7030A0"/>
                </a:solidFill>
                <a:latin typeface="Times New Roman" pitchFamily="18" charset="0"/>
                <a:cs typeface="Times New Roman" pitchFamily="18" charset="0"/>
              </a:rPr>
              <a:t>. 141-128 </a:t>
            </a:r>
            <a:r>
              <a:rPr lang="en-US" sz="3200" b="1" dirty="0" err="1" smtClean="0">
                <a:solidFill>
                  <a:srgbClr val="7030A0"/>
                </a:solidFill>
                <a:latin typeface="Times New Roman" pitchFamily="18" charset="0"/>
                <a:cs typeface="Times New Roman" pitchFamily="18" charset="0"/>
              </a:rPr>
              <a:t>yillarda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Yunon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yuechjelar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tomonidan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uzil-kesil</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bosib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olinadi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Shu</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tariqa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ushbu</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davlat</a:t>
            </a:r>
            <a:r>
              <a:rPr lang="en-US" sz="3200" b="1" dirty="0" smtClean="0">
                <a:solidFill>
                  <a:srgbClr val="10000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120 </a:t>
            </a:r>
            <a:r>
              <a:rPr lang="en-US" sz="3200" b="1" dirty="0" err="1" smtClean="0">
                <a:solidFill>
                  <a:srgbClr val="7030A0"/>
                </a:solidFill>
                <a:latin typeface="Times New Roman" pitchFamily="18" charset="0"/>
                <a:cs typeface="Times New Roman" pitchFamily="18" charset="0"/>
              </a:rPr>
              <a:t>yil</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yashab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barham</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topadi</a:t>
            </a:r>
            <a:r>
              <a:rPr lang="en-US" sz="3200" b="1" dirty="0" smtClean="0">
                <a:solidFill>
                  <a:srgbClr val="10000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49143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476250"/>
            <a:ext cx="8643937" cy="5905500"/>
          </a:xfrm>
          <a:solidFill>
            <a:schemeClr val="accent1">
              <a:lumMod val="20000"/>
              <a:lumOff val="80000"/>
            </a:schemeClr>
          </a:solidFill>
        </p:spPr>
        <p:txBody>
          <a:bodyPr>
            <a:noAutofit/>
          </a:bodyPr>
          <a:lstStyle/>
          <a:p>
            <a:pPr algn="just" eaLnBrk="1" fontAlgn="auto" hangingPunct="1">
              <a:spcAft>
                <a:spcPts val="0"/>
              </a:spcAft>
              <a:defRPr/>
            </a:pPr>
            <a:r>
              <a:rPr lang="en-US" sz="2800" b="1" dirty="0" smtClean="0">
                <a:solidFill>
                  <a:srgbClr val="10000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Yunon-Baqriya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davlati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markazlashgan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davlat</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bo‘lib</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hokimiyatni</a:t>
            </a:r>
            <a:r>
              <a:rPr lang="en-US" sz="2800" b="1" dirty="0">
                <a:solidFill>
                  <a:srgbClr val="7030A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podsho</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boshqarar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edi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Davlat</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bir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necha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viloyatlarga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bo‘lingan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bo‘lib</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bu</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viloyat</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hokimlari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podshoga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bo‘ysunar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edilar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Ba’zi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tadqiqotchilar</a:t>
            </a:r>
            <a:r>
              <a:rPr lang="en-US" sz="2800" b="1" dirty="0">
                <a:solidFill>
                  <a:srgbClr val="7030A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So‘g‘d</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va</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Farg‘ona</a:t>
            </a:r>
            <a:r>
              <a:rPr lang="en-US" sz="2800" b="1" dirty="0">
                <a:solidFill>
                  <a:srgbClr val="C00000"/>
                </a:solidFill>
                <a:latin typeface="Times New Roman" pitchFamily="18" charset="0"/>
                <a:cs typeface="Times New Roman" pitchFamily="18" charset="0"/>
              </a:rPr>
              <a:t> </a:t>
            </a:r>
            <a:r>
              <a:rPr lang="en-US" sz="2800" b="1" dirty="0">
                <a:solidFill>
                  <a:srgbClr val="7030A0"/>
                </a:solidFill>
                <a:latin typeface="Times New Roman" pitchFamily="18" charset="0"/>
                <a:cs typeface="Times New Roman" pitchFamily="18" charset="0"/>
              </a:rPr>
              <a:t>ham </a:t>
            </a:r>
            <a:r>
              <a:rPr lang="en-US" sz="2800" b="1" dirty="0" err="1">
                <a:solidFill>
                  <a:srgbClr val="7030A0"/>
                </a:solidFill>
                <a:latin typeface="Times New Roman" pitchFamily="18" charset="0"/>
                <a:cs typeface="Times New Roman" pitchFamily="18" charset="0"/>
              </a:rPr>
              <a:t>Yunon-Baqtriya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tarkibiga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kirgan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desalar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ayrimlari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bu</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davlatning</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chegaralari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Amudaryodan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nariga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o‘tmagan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deydilar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So‘nggi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yillarda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olib</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borilgan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qazishmalar</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natijasida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topilgan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juda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ko‘plab</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arxeologik</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topilmalar</a:t>
            </a:r>
            <a:r>
              <a:rPr lang="en-US" sz="2800" b="1" dirty="0">
                <a:solidFill>
                  <a:srgbClr val="7030A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Amudaryoning</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o‘ng</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va</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so‘l</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qirg‘og‘i</a:t>
            </a:r>
            <a:r>
              <a:rPr lang="en-US" sz="2800" b="1" dirty="0">
                <a:solidFill>
                  <a:srgbClr val="C0000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aholisining</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mil.avv</a:t>
            </a:r>
            <a:r>
              <a:rPr lang="en-US" sz="2800" b="1" dirty="0">
                <a:solidFill>
                  <a:srgbClr val="7030A0"/>
                </a:solidFill>
                <a:latin typeface="Times New Roman" pitchFamily="18" charset="0"/>
                <a:cs typeface="Times New Roman" pitchFamily="18" charset="0"/>
              </a:rPr>
              <a:t>. III-II </a:t>
            </a:r>
            <a:r>
              <a:rPr lang="en-US" sz="2800" b="1" dirty="0" err="1">
                <a:solidFill>
                  <a:srgbClr val="7030A0"/>
                </a:solidFill>
                <a:latin typeface="Times New Roman" pitchFamily="18" charset="0"/>
                <a:cs typeface="Times New Roman" pitchFamily="18" charset="0"/>
              </a:rPr>
              <a:t>asrlardagi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o‘zaro</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aloqalardan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darak</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beribgina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qolmay</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bu</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erlarni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Yunon-Baqtriya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davlati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tarkibiga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kirganligidan</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dalolat</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beradi</a:t>
            </a:r>
            <a:r>
              <a:rPr lang="en-US" sz="2800" b="1" dirty="0">
                <a:solidFill>
                  <a:srgbClr val="7030A0"/>
                </a:solidFill>
                <a:latin typeface="Times New Roman" pitchFamily="18" charset="0"/>
                <a:cs typeface="Times New Roman" pitchFamily="18" charset="0"/>
              </a:rPr>
              <a:t>.</a:t>
            </a:r>
            <a:endParaRPr lang="en-US" sz="28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993335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476250"/>
            <a:ext cx="8643937" cy="5591175"/>
          </a:xfrm>
          <a:solidFill>
            <a:schemeClr val="accent1">
              <a:lumMod val="20000"/>
              <a:lumOff val="80000"/>
            </a:schemeClr>
          </a:solidFill>
        </p:spPr>
        <p:txBody>
          <a:bodyPr>
            <a:noAutofit/>
          </a:bodyPr>
          <a:lstStyle/>
          <a:p>
            <a:pPr algn="just" eaLnBrk="1" fontAlgn="auto" hangingPunct="1">
              <a:spcAft>
                <a:spcPts val="0"/>
              </a:spcAft>
              <a:defRPr/>
            </a:pPr>
            <a:r>
              <a:rPr lang="en-US" sz="3000" b="1" dirty="0" smtClean="0">
                <a:solidFill>
                  <a:srgbClr val="10000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Yunon-Baqtriya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davlatining</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gullab-yashnagan</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davri</a:t>
            </a:r>
            <a:r>
              <a:rPr lang="en-US" sz="3000" b="1" dirty="0">
                <a:solidFill>
                  <a:srgbClr val="7030A0"/>
                </a:solidFill>
                <a:latin typeface="Times New Roman" pitchFamily="18" charset="0"/>
                <a:cs typeface="Times New Roman" pitchFamily="18" charset="0"/>
              </a:rPr>
              <a:t> mil. </a:t>
            </a:r>
            <a:r>
              <a:rPr lang="en-US" sz="3000" b="1" dirty="0" err="1">
                <a:solidFill>
                  <a:srgbClr val="7030A0"/>
                </a:solidFill>
                <a:latin typeface="Times New Roman" pitchFamily="18" charset="0"/>
                <a:cs typeface="Times New Roman" pitchFamily="18" charset="0"/>
              </a:rPr>
              <a:t>avv</a:t>
            </a:r>
            <a:r>
              <a:rPr lang="en-US" sz="3000" b="1" dirty="0">
                <a:solidFill>
                  <a:srgbClr val="7030A0"/>
                </a:solidFill>
                <a:latin typeface="Times New Roman" pitchFamily="18" charset="0"/>
                <a:cs typeface="Times New Roman" pitchFamily="18" charset="0"/>
              </a:rPr>
              <a:t>. III </a:t>
            </a:r>
            <a:r>
              <a:rPr lang="en-US" sz="3000" b="1" dirty="0" err="1">
                <a:solidFill>
                  <a:srgbClr val="7030A0"/>
                </a:solidFill>
                <a:latin typeface="Times New Roman" pitchFamily="18" charset="0"/>
                <a:cs typeface="Times New Roman" pitchFamily="18" charset="0"/>
              </a:rPr>
              <a:t>asrning</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ikkinchi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yarmi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va</a:t>
            </a:r>
            <a:r>
              <a:rPr lang="en-US" sz="3000" b="1" dirty="0">
                <a:solidFill>
                  <a:srgbClr val="7030A0"/>
                </a:solidFill>
                <a:latin typeface="Times New Roman" pitchFamily="18" charset="0"/>
                <a:cs typeface="Times New Roman" pitchFamily="18" charset="0"/>
              </a:rPr>
              <a:t> mil. </a:t>
            </a:r>
            <a:r>
              <a:rPr lang="en-US" sz="3000" b="1" dirty="0" err="1">
                <a:solidFill>
                  <a:srgbClr val="7030A0"/>
                </a:solidFill>
                <a:latin typeface="Times New Roman" pitchFamily="18" charset="0"/>
                <a:cs typeface="Times New Roman" pitchFamily="18" charset="0"/>
              </a:rPr>
              <a:t>avv</a:t>
            </a:r>
            <a:r>
              <a:rPr lang="en-US" sz="3000" b="1" dirty="0">
                <a:solidFill>
                  <a:srgbClr val="7030A0"/>
                </a:solidFill>
                <a:latin typeface="Times New Roman" pitchFamily="18" charset="0"/>
                <a:cs typeface="Times New Roman" pitchFamily="18" charset="0"/>
              </a:rPr>
              <a:t>. II </a:t>
            </a:r>
            <a:r>
              <a:rPr lang="en-US" sz="3000" b="1" dirty="0" err="1">
                <a:solidFill>
                  <a:srgbClr val="7030A0"/>
                </a:solidFill>
                <a:latin typeface="Times New Roman" pitchFamily="18" charset="0"/>
                <a:cs typeface="Times New Roman" pitchFamily="18" charset="0"/>
              </a:rPr>
              <a:t>asrning</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birinchi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yarmiga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to‘g‘ri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keladi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Janubiy</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hududlardan</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bu</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davrga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oid</a:t>
            </a:r>
            <a:r>
              <a:rPr lang="en-US" sz="3000" b="1" dirty="0">
                <a:solidFill>
                  <a:srgbClr val="7030A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Jondavlattepa</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Dalvarzin</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pastki</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qatlamlar</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Oyxonim</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Qorabog‘tepa</a:t>
            </a:r>
            <a:r>
              <a:rPr lang="en-US" sz="3000" b="1" dirty="0">
                <a:solidFill>
                  <a:srgbClr val="C00000"/>
                </a:solidFill>
                <a:latin typeface="Times New Roman" pitchFamily="18" charset="0"/>
                <a:cs typeface="Times New Roman" pitchFamily="18" charset="0"/>
              </a:rPr>
              <a:t>, </a:t>
            </a:r>
            <a:r>
              <a:rPr lang="en-US" sz="3000" b="1" dirty="0" err="1">
                <a:solidFill>
                  <a:srgbClr val="C00000"/>
                </a:solidFill>
                <a:latin typeface="Times New Roman" pitchFamily="18" charset="0"/>
                <a:cs typeface="Times New Roman" pitchFamily="18" charset="0"/>
              </a:rPr>
              <a:t>Kampirtepa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kabi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yodgorliklardan</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hokimlar</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saroylari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ibodatxonalar</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turar-joylar</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mehnat</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va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jangovar</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qurollar</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turli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hunarmandchilik</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buyumlari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hamda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ko‘plab</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tanga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pullarning</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topilishi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bu</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hududlardagi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ijtimoiy-iqtisodiy</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va</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madaniy</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hayotdagi</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rivojlanish</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jarayonlaridan</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dalolat</a:t>
            </a:r>
            <a:r>
              <a:rPr lang="en-US" sz="3000" b="1" dirty="0">
                <a:solidFill>
                  <a:srgbClr val="7030A0"/>
                </a:solidFill>
                <a:latin typeface="Times New Roman" pitchFamily="18" charset="0"/>
                <a:cs typeface="Times New Roman" pitchFamily="18" charset="0"/>
              </a:rPr>
              <a:t> </a:t>
            </a:r>
            <a:r>
              <a:rPr lang="en-US" sz="3000" b="1" dirty="0" err="1">
                <a:solidFill>
                  <a:srgbClr val="7030A0"/>
                </a:solidFill>
                <a:latin typeface="Times New Roman" pitchFamily="18" charset="0"/>
                <a:cs typeface="Times New Roman" pitchFamily="18" charset="0"/>
              </a:rPr>
              <a:t>beradi</a:t>
            </a:r>
            <a:r>
              <a:rPr lang="en-US" sz="3000" b="1" dirty="0">
                <a:solidFill>
                  <a:srgbClr val="7030A0"/>
                </a:solidFill>
                <a:latin typeface="Times New Roman" pitchFamily="18" charset="0"/>
                <a:cs typeface="Times New Roman" pitchFamily="18" charset="0"/>
              </a:rPr>
              <a:t>.</a:t>
            </a:r>
            <a:endParaRPr lang="en-US" sz="3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60219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2400" b="1" dirty="0" err="1" smtClean="0">
                <a:solidFill>
                  <a:schemeClr val="tx1"/>
                </a:solidFill>
                <a:latin typeface="Times New Roman" pitchFamily="18" charset="0"/>
                <a:cs typeface="Times New Roman" pitchFamily="18" charset="0"/>
              </a:rPr>
              <a:t>Yunon</a:t>
            </a:r>
            <a:r>
              <a:rPr lang="en-US" sz="2400" b="1" dirty="0" smtClean="0">
                <a:solidFill>
                  <a:schemeClr val="tx1"/>
                </a:solidFill>
                <a:latin typeface="Times New Roman" pitchFamily="18" charset="0"/>
                <a:cs typeface="Times New Roman" pitchFamily="18" charset="0"/>
              </a:rPr>
              <a:t> –</a:t>
            </a:r>
            <a:r>
              <a:rPr lang="en-US" sz="2400" b="1" dirty="0" err="1" smtClean="0">
                <a:solidFill>
                  <a:srgbClr val="100000"/>
                </a:solidFill>
                <a:latin typeface="Times New Roman" pitchFamily="18" charset="0"/>
                <a:cs typeface="Times New Roman" pitchFamily="18" charset="0"/>
              </a:rPr>
              <a:t>Baqtriya</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davlati</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madaniyati</a:t>
            </a:r>
            <a:endParaRPr lang="en-US" sz="24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375275"/>
          </a:xfrm>
          <a:solidFill>
            <a:schemeClr val="accent1">
              <a:lumMod val="20000"/>
              <a:lumOff val="80000"/>
            </a:schemeClr>
          </a:solidFill>
        </p:spPr>
        <p:txBody>
          <a:bodyPr>
            <a:noAutofit/>
          </a:bodyPr>
          <a:lstStyle/>
          <a:p>
            <a:pPr algn="just" eaLnBrk="1" fontAlgn="auto" hangingPunct="1">
              <a:spcAft>
                <a:spcPts val="0"/>
              </a:spcAft>
              <a:defRPr/>
            </a:pPr>
            <a:r>
              <a:rPr lang="en-US" sz="3200" b="1" dirty="0" smtClean="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O’rta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Osiyo</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ikki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yuz</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yil</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ellinlar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dunyosining</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bir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qismi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bo’ldi</a:t>
            </a:r>
            <a:r>
              <a:rPr lang="en-US" sz="3200" b="1" dirty="0">
                <a:solidFill>
                  <a:srgbClr val="C00000"/>
                </a:solidFill>
                <a:latin typeface="Times New Roman" pitchFamily="18" charset="0"/>
                <a:cs typeface="Times New Roman" pitchFamily="18" charset="0"/>
              </a:rPr>
              <a:t>. Bu </a:t>
            </a:r>
            <a:r>
              <a:rPr lang="en-US" sz="3200" b="1" dirty="0" err="1">
                <a:solidFill>
                  <a:srgbClr val="C00000"/>
                </a:solidFill>
                <a:latin typeface="Times New Roman" pitchFamily="18" charset="0"/>
                <a:cs typeface="Times New Roman" pitchFamily="18" charset="0"/>
              </a:rPr>
              <a:t>davr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O`rta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Osiyo</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tarixida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jiddiy</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iz</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qoldirgan</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So’g’d</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va</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Baqtriya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ellin-makedon</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harbiy</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guruhlariga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tayangan</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strapiyalarga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aylandi</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Hirot</a:t>
            </a:r>
            <a:r>
              <a:rPr lang="en-US" sz="3200" b="1" dirty="0">
                <a:solidFill>
                  <a:srgbClr val="7030A0"/>
                </a:solidFill>
                <a:latin typeface="Times New Roman" pitchFamily="18" charset="0"/>
                <a:cs typeface="Times New Roman" pitchFamily="18" charset="0"/>
              </a:rPr>
              <a:t>, Marv </a:t>
            </a:r>
            <a:r>
              <a:rPr lang="en-US" sz="3200" b="1" dirty="0" err="1">
                <a:solidFill>
                  <a:srgbClr val="C00000"/>
                </a:solidFill>
                <a:latin typeface="Times New Roman" pitchFamily="18" charset="0"/>
                <a:cs typeface="Times New Roman" pitchFamily="18" charset="0"/>
              </a:rPr>
              <a:t>kabi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yangidan-yangi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shaharlar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vujudga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keldi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Mintaqada</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yunon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standartlari</a:t>
            </a:r>
            <a:r>
              <a:rPr lang="en-US" sz="3200" b="1" dirty="0">
                <a:solidFill>
                  <a:srgbClr val="7030A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bo’yicha</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tangalar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zarb</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etildi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Mintaqaga</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yunon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xudolari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panteoni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yunon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adabiyoti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va</a:t>
            </a:r>
            <a:r>
              <a:rPr lang="en-US" sz="3200" b="1" dirty="0">
                <a:solidFill>
                  <a:srgbClr val="C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teatri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kirib</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keldi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Mahalliy</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va</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yunon</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madaniyatining</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o’zaro</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sintezi</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sodir</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bo’ldi</a:t>
            </a:r>
            <a:r>
              <a:rPr lang="en-US" sz="3200" b="1" dirty="0">
                <a:solidFill>
                  <a:srgbClr val="C00000"/>
                </a:solidFill>
                <a:latin typeface="Times New Roman" pitchFamily="18" charset="0"/>
                <a:cs typeface="Times New Roman" pitchFamily="18" charset="0"/>
              </a:rPr>
              <a:t>.</a:t>
            </a:r>
            <a:endParaRPr lang="en-US" sz="3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09023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692150"/>
            <a:ext cx="8643937" cy="4537075"/>
          </a:xfrm>
          <a:solidFill>
            <a:schemeClr val="accent1">
              <a:lumMod val="20000"/>
              <a:lumOff val="80000"/>
            </a:schemeClr>
          </a:solidFill>
        </p:spPr>
        <p:txBody>
          <a:bodyPr>
            <a:noAutofit/>
          </a:bodyPr>
          <a:lstStyle/>
          <a:p>
            <a:pPr algn="just" eaLnBrk="1" fontAlgn="auto" hangingPunct="1">
              <a:spcAft>
                <a:spcPts val="0"/>
              </a:spcAft>
              <a:defRPr/>
            </a:pPr>
            <a:r>
              <a:rPr lang="en-US" sz="4600" b="1" dirty="0" err="1">
                <a:solidFill>
                  <a:srgbClr val="7030A0"/>
                </a:solidFill>
                <a:latin typeface="Times New Roman" pitchFamily="18" charset="0"/>
                <a:cs typeface="Times New Roman" pitchFamily="18" charset="0"/>
              </a:rPr>
              <a:t>Yevtidem</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ellinistik</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tipdagi</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tangalarni</a:t>
            </a:r>
            <a:r>
              <a:rPr lang="en-US" sz="4600" b="1" dirty="0">
                <a:solidFill>
                  <a:srgbClr val="100000"/>
                </a:solidFill>
                <a:latin typeface="Times New Roman" pitchFamily="18" charset="0"/>
                <a:cs typeface="Times New Roman" pitchFamily="18" charset="0"/>
              </a:rPr>
              <a:t> </a:t>
            </a:r>
            <a:r>
              <a:rPr lang="en-US" sz="4600" b="1" dirty="0" err="1">
                <a:solidFill>
                  <a:srgbClr val="7030A0"/>
                </a:solidFill>
                <a:latin typeface="Times New Roman" pitchFamily="18" charset="0"/>
                <a:cs typeface="Times New Roman" pitchFamily="18" charset="0"/>
              </a:rPr>
              <a:t>Sug’dda</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zarb</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ettirgan</a:t>
            </a:r>
            <a:r>
              <a:rPr lang="en-US" sz="4600" b="1" dirty="0">
                <a:solidFill>
                  <a:srgbClr val="100000"/>
                </a:solidFill>
                <a:latin typeface="Times New Roman" pitchFamily="18" charset="0"/>
                <a:cs typeface="Times New Roman" pitchFamily="18" charset="0"/>
              </a:rPr>
              <a:t> </a:t>
            </a:r>
            <a:r>
              <a:rPr lang="en-US" sz="4600" b="1" dirty="0" err="1">
                <a:solidFill>
                  <a:srgbClr val="7030A0"/>
                </a:solidFill>
                <a:latin typeface="Times New Roman" pitchFamily="18" charset="0"/>
                <a:cs typeface="Times New Roman" pitchFamily="18" charset="0"/>
              </a:rPr>
              <a:t>dastlabki</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podshoh</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edi</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O’rta</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Osiyo</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hududidan</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Yevtidemning</a:t>
            </a:r>
            <a:r>
              <a:rPr lang="en-US" sz="4600" b="1" dirty="0">
                <a:solidFill>
                  <a:srgbClr val="100000"/>
                </a:solidFill>
                <a:latin typeface="Times New Roman" pitchFamily="18" charset="0"/>
                <a:cs typeface="Times New Roman" pitchFamily="18" charset="0"/>
              </a:rPr>
              <a:t> </a:t>
            </a:r>
            <a:r>
              <a:rPr lang="en-US" sz="4600" b="1" dirty="0" err="1">
                <a:solidFill>
                  <a:srgbClr val="7030A0"/>
                </a:solidFill>
                <a:latin typeface="Times New Roman" pitchFamily="18" charset="0"/>
                <a:cs typeface="Times New Roman" pitchFamily="18" charset="0"/>
              </a:rPr>
              <a:t>Sug’d</a:t>
            </a:r>
            <a:r>
              <a:rPr lang="en-US" sz="4600" b="1" dirty="0">
                <a:solidFill>
                  <a:srgbClr val="100000"/>
                </a:solidFill>
                <a:latin typeface="Times New Roman" pitchFamily="18" charset="0"/>
                <a:cs typeface="Times New Roman" pitchFamily="18" charset="0"/>
              </a:rPr>
              <a:t>, </a:t>
            </a:r>
            <a:r>
              <a:rPr lang="en-US" sz="4600" b="1" dirty="0" err="1">
                <a:solidFill>
                  <a:srgbClr val="7030A0"/>
                </a:solidFill>
                <a:latin typeface="Times New Roman" pitchFamily="18" charset="0"/>
                <a:cs typeface="Times New Roman" pitchFamily="18" charset="0"/>
              </a:rPr>
              <a:t>Baktriyada</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zarb</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etgan</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tangalari</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ko’plab</a:t>
            </a:r>
            <a:r>
              <a:rPr lang="en-US" sz="4600" b="1" dirty="0">
                <a:solidFill>
                  <a:srgbClr val="100000"/>
                </a:solidFill>
                <a:latin typeface="Times New Roman" pitchFamily="18" charset="0"/>
                <a:cs typeface="Times New Roman" pitchFamily="18" charset="0"/>
              </a:rPr>
              <a:t> </a:t>
            </a:r>
            <a:r>
              <a:rPr lang="en-US" sz="4600" b="1" dirty="0" err="1">
                <a:solidFill>
                  <a:srgbClr val="100000"/>
                </a:solidFill>
                <a:latin typeface="Times New Roman" pitchFamily="18" charset="0"/>
                <a:cs typeface="Times New Roman" pitchFamily="18" charset="0"/>
              </a:rPr>
              <a:t>topilgan</a:t>
            </a:r>
            <a:endParaRPr lang="en-US" sz="4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265047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a:xfrm>
            <a:off x="250825" y="1916113"/>
            <a:ext cx="8458200" cy="914400"/>
          </a:xfrm>
        </p:spPr>
        <p:txBody>
          <a:bodyPr>
            <a:normAutofit fontScale="77500" lnSpcReduction="20000"/>
          </a:bodyPr>
          <a:lstStyle/>
          <a:p>
            <a:pPr algn="ctr">
              <a:defRPr/>
            </a:pPr>
            <a:r>
              <a:rPr lang="en-US" sz="4400" dirty="0" err="1" smtClean="0">
                <a:latin typeface="Algerian" pitchFamily="82" charset="0"/>
              </a:rPr>
              <a:t>O’rta</a:t>
            </a:r>
            <a:r>
              <a:rPr lang="en-US" sz="4400" dirty="0" smtClean="0">
                <a:latin typeface="Algerian" pitchFamily="82" charset="0"/>
              </a:rPr>
              <a:t> </a:t>
            </a:r>
            <a:r>
              <a:rPr lang="en-US" sz="4400" dirty="0" err="1" smtClean="0">
                <a:latin typeface="Algerian" pitchFamily="82" charset="0"/>
              </a:rPr>
              <a:t>Osiyoda</a:t>
            </a:r>
            <a:r>
              <a:rPr lang="en-US" sz="4400" dirty="0" smtClean="0">
                <a:latin typeface="Algerian" pitchFamily="82" charset="0"/>
              </a:rPr>
              <a:t> </a:t>
            </a:r>
            <a:r>
              <a:rPr lang="en-US" sz="4400" dirty="0" err="1" smtClean="0">
                <a:latin typeface="Algerian" pitchFamily="82" charset="0"/>
              </a:rPr>
              <a:t>Ellinizmning</a:t>
            </a:r>
            <a:r>
              <a:rPr lang="en-US" sz="4400" dirty="0" smtClean="0">
                <a:latin typeface="Algerian" pitchFamily="82" charset="0"/>
              </a:rPr>
              <a:t> </a:t>
            </a:r>
            <a:r>
              <a:rPr lang="en-US" sz="4400" dirty="0" err="1" smtClean="0">
                <a:latin typeface="Algerian" pitchFamily="82" charset="0"/>
              </a:rPr>
              <a:t>yoyilishi</a:t>
            </a:r>
            <a:endParaRPr lang="ru-RU" sz="4400" dirty="0"/>
          </a:p>
        </p:txBody>
      </p:sp>
    </p:spTree>
    <p:extLst>
      <p:ext uri="{BB962C8B-B14F-4D97-AF65-F5344CB8AC3E}">
        <p14:creationId xmlns:p14="http://schemas.microsoft.com/office/powerpoint/2010/main" val="1603816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9244"/>
          </a:xfrm>
          <a:solidFill>
            <a:schemeClr val="bg2">
              <a:lumMod val="75000"/>
            </a:schemeClr>
          </a:solidFill>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Кара</a:t>
            </a:r>
            <a:endParaRPr lang="ru-RU" dirty="0"/>
          </a:p>
        </p:txBody>
      </p:sp>
      <p:sp>
        <p:nvSpPr>
          <p:cNvPr id="7171" name="Содержимое 2"/>
          <p:cNvSpPr>
            <a:spLocks noGrp="1"/>
          </p:cNvSpPr>
          <p:nvPr>
            <p:ph sz="quarter" idx="13"/>
          </p:nvPr>
        </p:nvSpPr>
        <p:spPr>
          <a:xfrm>
            <a:off x="0" y="785813"/>
            <a:ext cx="9144000" cy="6072187"/>
          </a:xfrm>
        </p:spPr>
        <p:txBody>
          <a:bodyPr/>
          <a:lstStyle/>
          <a:p>
            <a:pPr algn="just" eaLnBrk="1" hangingPunct="1">
              <a:spcAft>
                <a:spcPct val="0"/>
              </a:spcAft>
              <a:buFont typeface="Arial" charset="0"/>
              <a:buChar char="•"/>
              <a:defRPr/>
            </a:pPr>
            <a:r>
              <a:rPr lang="uz-Cyrl-UZ" sz="2400" b="1" dirty="0" smtClean="0">
                <a:solidFill>
                  <a:srgbClr val="7030A0"/>
                </a:solidFill>
                <a:latin typeface="Times New Roman" pitchFamily="18" charset="0"/>
                <a:cs typeface="Times New Roman" pitchFamily="18" charset="0"/>
              </a:rPr>
              <a:t>Қадимги эронликларда, умуман шарқ халқларида шоҳ маълум уруғлар, яъни ҳукмронликка даъвогар, хукмронликка тааллуқли уруғлар орасидан, халқ йиғинида сайланган («Kara» - халқ-қўшин). Аҳамоний урф-одатига кўра, бу йиғинда шоҳлар шоҳи сайланган. </a:t>
            </a:r>
          </a:p>
          <a:p>
            <a:pPr algn="just" eaLnBrk="1" hangingPunct="1">
              <a:spcAft>
                <a:spcPct val="0"/>
              </a:spcAft>
              <a:buFont typeface="Arial" charset="0"/>
              <a:buChar char="•"/>
              <a:defRPr/>
            </a:pPr>
            <a:r>
              <a:rPr lang="uz-Cyrl-UZ" sz="2400" b="1" dirty="0" smtClean="0">
                <a:solidFill>
                  <a:srgbClr val="7030A0"/>
                </a:solidFill>
                <a:latin typeface="Times New Roman" pitchFamily="18" charset="0"/>
                <a:cs typeface="Times New Roman" pitchFamily="18" charset="0"/>
              </a:rPr>
              <a:t>Шоҳнинг номи нафақат улуғланиб, балки илоҳийлаштирилиб худоларга тенглаштирилган, илоҳларга «айлантирилган». У давлат билан бир вақтда диний ишларни ва маросимларни ҳам бошқарган. Тож кийиш маросимидан сўнг у «қайта туғилди», деб ҳисобланган. Шоҳ ўлганда эса унинг шарафига доимий ёниб турган алтарлар ҳам ўчирилган. Шоҳни кўмиш маросимида унинг яқин оила аъзолари ёки хизматкорлари ҳам ўзини ўзи ўлдириши лозим бўлган.</a:t>
            </a:r>
            <a:endParaRPr lang="ru-RU" sz="2400" b="1" dirty="0" smtClean="0">
              <a:solidFill>
                <a:srgbClr val="7030A0"/>
              </a:solidFill>
              <a:latin typeface="Times New Roman" pitchFamily="18" charset="0"/>
              <a:cs typeface="Times New Roman" pitchFamily="18" charset="0"/>
            </a:endParaRPr>
          </a:p>
          <a:p>
            <a:pPr marL="46037" indent="0" algn="just" eaLnBrk="1">
              <a:spcAft>
                <a:spcPct val="0"/>
              </a:spcAft>
              <a:buFont typeface="Georgia" panose="02040502050405020303" pitchFamily="18" charset="0"/>
              <a:buNone/>
              <a:defRPr/>
            </a:pPr>
            <a:endParaRPr lang="uz-Cyrl-UZ" sz="1200" b="1" dirty="0" smtClean="0">
              <a:solidFill>
                <a:srgbClr val="7030A0"/>
              </a:solidFill>
              <a:latin typeface="Times New Roman" pitchFamily="18" charset="0"/>
              <a:cs typeface="Times New Roman" pitchFamily="18" charset="0"/>
            </a:endParaRPr>
          </a:p>
          <a:p>
            <a:pPr algn="just" eaLnBrk="1">
              <a:spcAft>
                <a:spcPct val="0"/>
              </a:spcAft>
              <a:buFont typeface="Arial" charset="0"/>
              <a:buChar char="•"/>
              <a:defRPr/>
            </a:pPr>
            <a:r>
              <a:rPr lang="uz-Cyrl-UZ" sz="2000" b="1" dirty="0" smtClean="0">
                <a:solidFill>
                  <a:schemeClr val="tx1"/>
                </a:solidFill>
                <a:latin typeface="Times New Roman" pitchFamily="18" charset="0"/>
                <a:cs typeface="Times New Roman" pitchFamily="18" charset="0"/>
              </a:rPr>
              <a:t>Widengren G. The Sacral Kingship of Iran. «Numen», Supplement, - Leiden, 1959. - P. 242-257.</a:t>
            </a:r>
            <a:endParaRPr lang="ru-RU" sz="2000" b="1" dirty="0" smtClean="0">
              <a:solidFill>
                <a:schemeClr val="tx1"/>
              </a:solidFill>
              <a:latin typeface="Times New Roman" pitchFamily="18" charset="0"/>
              <a:cs typeface="Times New Roman" pitchFamily="18" charset="0"/>
            </a:endParaRPr>
          </a:p>
          <a:p>
            <a:pPr eaLnBrk="1" hangingPunct="1">
              <a:spcAft>
                <a:spcPct val="0"/>
              </a:spcAft>
              <a:buFont typeface="Arial" charset="0"/>
              <a:buChar char="•"/>
              <a:defRPr/>
            </a:pPr>
            <a:endParaRPr lang="ru-RU" sz="2400" b="1" dirty="0" smtClean="0">
              <a:solidFill>
                <a:srgbClr val="7030A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1268413"/>
            <a:ext cx="8643937" cy="5184775"/>
          </a:xfrm>
          <a:solidFill>
            <a:schemeClr val="accent1">
              <a:lumMod val="20000"/>
              <a:lumOff val="80000"/>
            </a:schemeClr>
          </a:solidFill>
        </p:spPr>
        <p:txBody>
          <a:bodyPr>
            <a:noAutofit/>
          </a:bodyPr>
          <a:lstStyle/>
          <a:p>
            <a:pPr algn="just" eaLnBrk="1" fontAlgn="auto" hangingPunct="1">
              <a:spcAft>
                <a:spcPts val="0"/>
              </a:spcAft>
              <a:defRPr/>
            </a:pP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Ozodlik</a:t>
            </a:r>
            <a:r>
              <a:rPr lang="en-US" sz="2800" dirty="0" smtClean="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xarakatini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beshavqat</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maxv</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etgan</a:t>
            </a:r>
            <a:r>
              <a:rPr lang="en-US" sz="2800" dirty="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Aleksandr</a:t>
            </a:r>
            <a:r>
              <a:rPr lang="en-US" sz="2800" dirty="0" smtClean="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yerli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axolining</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ko'magiga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muxtojligini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seza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boshladi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Vaqt</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o'tishi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bilan</a:t>
            </a:r>
            <a:r>
              <a:rPr lang="en-US" sz="2800" dirty="0">
                <a:solidFill>
                  <a:srgbClr val="C00000"/>
                </a:solidFill>
                <a:latin typeface="Times New Roman" pitchFamily="18" charset="0"/>
                <a:cs typeface="Times New Roman" pitchFamily="18" charset="0"/>
              </a:rPr>
              <a:t> u </a:t>
            </a:r>
            <a:r>
              <a:rPr lang="en-US" sz="2800" b="1" i="1" u="sng" dirty="0" err="1">
                <a:solidFill>
                  <a:srgbClr val="7030A0"/>
                </a:solidFill>
                <a:latin typeface="Times New Roman" pitchFamily="18" charset="0"/>
                <a:cs typeface="Times New Roman" pitchFamily="18" charset="0"/>
              </a:rPr>
              <a:t>ongli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tarzda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barcha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etnik</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to'siqlarni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olib</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tashlashga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o'z</a:t>
            </a:r>
            <a:r>
              <a:rPr lang="en-US" sz="2800" b="1" i="1" u="sng" dirty="0">
                <a:solidFill>
                  <a:srgbClr val="7030A0"/>
                </a:solidFill>
                <a:latin typeface="Times New Roman" pitchFamily="18" charset="0"/>
                <a:cs typeface="Times New Roman" pitchFamily="18" charset="0"/>
              </a:rPr>
              <a:t> </a:t>
            </a:r>
            <a:r>
              <a:rPr lang="en-US" sz="2800" b="1" i="1" u="sng" dirty="0" err="1" smtClean="0">
                <a:solidFill>
                  <a:srgbClr val="7030A0"/>
                </a:solidFill>
                <a:latin typeface="Times New Roman" pitchFamily="18" charset="0"/>
                <a:cs typeface="Times New Roman" pitchFamily="18" charset="0"/>
              </a:rPr>
              <a:t>saltanati</a:t>
            </a:r>
            <a:r>
              <a:rPr lang="en-US" sz="2800" b="1" i="1" u="sng" dirty="0" smtClean="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xududida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turli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xarqlarni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qorishib</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ketishi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xamda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yagona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madaniyat</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va</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til</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birligini</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qaror</a:t>
            </a:r>
            <a:r>
              <a:rPr lang="en-US" sz="2800" b="1" i="1" u="sng" dirty="0">
                <a:solidFill>
                  <a:srgbClr val="7030A0"/>
                </a:solidFill>
                <a:latin typeface="Times New Roman" pitchFamily="18" charset="0"/>
                <a:cs typeface="Times New Roman" pitchFamily="18" charset="0"/>
              </a:rPr>
              <a:t> </a:t>
            </a:r>
            <a:r>
              <a:rPr lang="en-US" sz="2800" b="1" i="1" u="sng" dirty="0" err="1">
                <a:solidFill>
                  <a:srgbClr val="7030A0"/>
                </a:solidFill>
                <a:latin typeface="Times New Roman" pitchFamily="18" charset="0"/>
                <a:cs typeface="Times New Roman" pitchFamily="18" charset="0"/>
              </a:rPr>
              <a:t>topdirishga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urindi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Shu</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maqsadda</a:t>
            </a:r>
            <a:r>
              <a:rPr lang="en-US" sz="2800" dirty="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Makedonskiy</a:t>
            </a:r>
            <a:r>
              <a:rPr lang="en-US" sz="2800" dirty="0" smtClean="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o'z</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saroyida</a:t>
            </a:r>
            <a:r>
              <a:rPr lang="en-US" sz="2800" dirty="0">
                <a:solidFill>
                  <a:srgbClr val="C0000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Sharq</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udumlari</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va</a:t>
            </a:r>
            <a:r>
              <a:rPr lang="en-US" sz="2800" b="1" dirty="0">
                <a:solidFill>
                  <a:srgbClr val="7030A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liboslarini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joriy</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etdi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turli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etnik</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gurux</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vakillarining</a:t>
            </a:r>
            <a:r>
              <a:rPr lang="en-US" sz="2800" dirty="0">
                <a:solidFill>
                  <a:srgbClr val="C00000"/>
                </a:solidFill>
                <a:latin typeface="Times New Roman" pitchFamily="18" charset="0"/>
                <a:cs typeface="Times New Roman" pitchFamily="18" charset="0"/>
              </a:rPr>
              <a:t> </a:t>
            </a:r>
            <a:r>
              <a:rPr lang="en-US" sz="2800" b="1" dirty="0" err="1">
                <a:solidFill>
                  <a:srgbClr val="7030A0"/>
                </a:solidFill>
                <a:latin typeface="Times New Roman" pitchFamily="18" charset="0"/>
                <a:cs typeface="Times New Roman" pitchFamily="18" charset="0"/>
              </a:rPr>
              <a:t>nikoxlarini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keng</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yo'lga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qo'ydi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o'z</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armiyasiga</a:t>
            </a:r>
            <a:r>
              <a:rPr lang="en-US" sz="2800" dirty="0">
                <a:solidFill>
                  <a:srgbClr val="C0000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Baqtriyalik</a:t>
            </a:r>
            <a:r>
              <a:rPr lang="en-US" sz="2800" dirty="0">
                <a:solidFill>
                  <a:srgbClr val="7030A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va</a:t>
            </a:r>
            <a:r>
              <a:rPr lang="en-US" sz="2800" dirty="0">
                <a:solidFill>
                  <a:srgbClr val="7030A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sug'dlik</a:t>
            </a:r>
            <a:r>
              <a:rPr lang="en-US" sz="2800" dirty="0">
                <a:solidFill>
                  <a:srgbClr val="7030A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qismlarni</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kiritdi</a:t>
            </a:r>
            <a:r>
              <a:rPr lang="en-US" sz="2800" dirty="0">
                <a:solidFill>
                  <a:srgbClr val="C00000"/>
                </a:solidFill>
                <a:latin typeface="Times New Roman" pitchFamily="18" charset="0"/>
                <a:cs typeface="Times New Roman" pitchFamily="18" charset="0"/>
              </a:rPr>
              <a:t>, </a:t>
            </a:r>
            <a:r>
              <a:rPr lang="en-US" sz="2800" dirty="0">
                <a:solidFill>
                  <a:srgbClr val="7030A0"/>
                </a:solidFill>
                <a:latin typeface="Times New Roman" pitchFamily="18" charset="0"/>
                <a:cs typeface="Times New Roman" pitchFamily="18" charset="0"/>
              </a:rPr>
              <a:t>30 </a:t>
            </a:r>
            <a:r>
              <a:rPr lang="en-US" sz="2800" dirty="0" err="1">
                <a:solidFill>
                  <a:srgbClr val="7030A0"/>
                </a:solidFill>
                <a:latin typeface="Times New Roman" pitchFamily="18" charset="0"/>
                <a:cs typeface="Times New Roman" pitchFamily="18" charset="0"/>
              </a:rPr>
              <a:t>ming</a:t>
            </a:r>
            <a:r>
              <a:rPr lang="en-US" sz="2800" dirty="0" err="1">
                <a:solidFill>
                  <a:srgbClr val="C00000"/>
                </a:solidFill>
                <a:latin typeface="Times New Roman" pitchFamily="18" charset="0"/>
                <a:cs typeface="Times New Roman" pitchFamily="18" charset="0"/>
              </a:rPr>
              <a:t>dan</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ortiq</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o'g'il-bolalarga</a:t>
            </a:r>
            <a:r>
              <a:rPr lang="en-US" sz="2800" dirty="0">
                <a:solidFill>
                  <a:srgbClr val="C0000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yunoncha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tarbiya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berishga</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xukm</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etdi</a:t>
            </a:r>
            <a:r>
              <a:rPr lang="en-US" sz="2800"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Shunday</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qilib</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Aleksandr</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Maqduniy</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Markaziy</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Osiyo</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madaniyatining</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ellinlashtirishni</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boshlab</a:t>
            </a:r>
            <a:r>
              <a:rPr lang="en-US" sz="2800" b="1" i="1" u="sng" dirty="0">
                <a:solidFill>
                  <a:srgbClr val="C00000"/>
                </a:solidFill>
                <a:latin typeface="Times New Roman" pitchFamily="18" charset="0"/>
                <a:cs typeface="Times New Roman" pitchFamily="18" charset="0"/>
              </a:rPr>
              <a:t> </a:t>
            </a:r>
            <a:r>
              <a:rPr lang="en-US" sz="2800" b="1" i="1" u="sng" dirty="0" err="1">
                <a:solidFill>
                  <a:srgbClr val="C00000"/>
                </a:solidFill>
                <a:latin typeface="Times New Roman" pitchFamily="18" charset="0"/>
                <a:cs typeface="Times New Roman" pitchFamily="18" charset="0"/>
              </a:rPr>
              <a:t>berdi</a:t>
            </a:r>
            <a:r>
              <a:rPr lang="en-US" sz="2800" b="1" i="1" u="sng" dirty="0">
                <a:solidFill>
                  <a:srgbClr val="C00000"/>
                </a:solidFill>
                <a:latin typeface="Times New Roman" pitchFamily="18" charset="0"/>
                <a:cs typeface="Times New Roman" pitchFamily="18" charset="0"/>
              </a:rPr>
              <a:t>. </a:t>
            </a: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O’rta</a:t>
            </a:r>
            <a:r>
              <a:rPr lang="en-US" sz="2800" dirty="0"/>
              <a:t> </a:t>
            </a:r>
            <a:r>
              <a:rPr lang="en-US" sz="2800" dirty="0" err="1"/>
              <a:t>Osiyoda</a:t>
            </a:r>
            <a:r>
              <a:rPr lang="en-US" sz="2800" dirty="0"/>
              <a:t> </a:t>
            </a:r>
            <a:r>
              <a:rPr lang="en-US" sz="2800" dirty="0" err="1"/>
              <a:t>ellinizmning</a:t>
            </a:r>
            <a:r>
              <a:rPr lang="en-US" sz="2800" dirty="0"/>
              <a:t>  </a:t>
            </a:r>
            <a:r>
              <a:rPr lang="en-US" sz="2800" dirty="0" err="1"/>
              <a:t>yoyilishini</a:t>
            </a:r>
            <a:r>
              <a:rPr lang="en-US" sz="2800" dirty="0"/>
              <a:t> </a:t>
            </a:r>
            <a:r>
              <a:rPr lang="en-US" sz="2800" dirty="0" err="1"/>
              <a:t>boshlanishi</a:t>
            </a:r>
            <a:endParaRPr lang="ru-RU" sz="2800" dirty="0"/>
          </a:p>
        </p:txBody>
      </p:sp>
    </p:spTree>
    <p:extLst>
      <p:ext uri="{BB962C8B-B14F-4D97-AF65-F5344CB8AC3E}">
        <p14:creationId xmlns:p14="http://schemas.microsoft.com/office/powerpoint/2010/main" val="1591472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80">
                                          <p:stCondLst>
                                            <p:cond delay="0"/>
                                          </p:stCondLst>
                                        </p:cTn>
                                        <p:tgtEl>
                                          <p:spTgt spid="21507">
                                            <p:txEl>
                                              <p:pRg st="0" end="0"/>
                                            </p:txEl>
                                          </p:spTgt>
                                        </p:tgtEl>
                                      </p:cBhvr>
                                    </p:animEffect>
                                    <p:anim calcmode="lin" valueType="num">
                                      <p:cBhvr>
                                        <p:cTn id="8" dur="1822" tmFilter="0,0; 0.14,0.36; 0.43,0.73; 0.71,0.91; 1.0,1.0">
                                          <p:stCondLst>
                                            <p:cond delay="0"/>
                                          </p:stCondLst>
                                        </p:cTn>
                                        <p:tgtEl>
                                          <p:spTgt spid="215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5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5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5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5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507">
                                            <p:txEl>
                                              <p:pRg st="0" end="0"/>
                                            </p:txEl>
                                          </p:spTgt>
                                        </p:tgtEl>
                                      </p:cBhvr>
                                      <p:to x="100000" y="60000"/>
                                    </p:animScale>
                                    <p:animScale>
                                      <p:cBhvr>
                                        <p:cTn id="14" dur="166" decel="50000">
                                          <p:stCondLst>
                                            <p:cond delay="676"/>
                                          </p:stCondLst>
                                        </p:cTn>
                                        <p:tgtEl>
                                          <p:spTgt spid="21507">
                                            <p:txEl>
                                              <p:pRg st="0" end="0"/>
                                            </p:txEl>
                                          </p:spTgt>
                                        </p:tgtEl>
                                      </p:cBhvr>
                                      <p:to x="100000" y="100000"/>
                                    </p:animScale>
                                    <p:animScale>
                                      <p:cBhvr>
                                        <p:cTn id="15" dur="26">
                                          <p:stCondLst>
                                            <p:cond delay="1312"/>
                                          </p:stCondLst>
                                        </p:cTn>
                                        <p:tgtEl>
                                          <p:spTgt spid="21507">
                                            <p:txEl>
                                              <p:pRg st="0" end="0"/>
                                            </p:txEl>
                                          </p:spTgt>
                                        </p:tgtEl>
                                      </p:cBhvr>
                                      <p:to x="100000" y="80000"/>
                                    </p:animScale>
                                    <p:animScale>
                                      <p:cBhvr>
                                        <p:cTn id="16" dur="166" decel="50000">
                                          <p:stCondLst>
                                            <p:cond delay="1338"/>
                                          </p:stCondLst>
                                        </p:cTn>
                                        <p:tgtEl>
                                          <p:spTgt spid="21507">
                                            <p:txEl>
                                              <p:pRg st="0" end="0"/>
                                            </p:txEl>
                                          </p:spTgt>
                                        </p:tgtEl>
                                      </p:cBhvr>
                                      <p:to x="100000" y="100000"/>
                                    </p:animScale>
                                    <p:animScale>
                                      <p:cBhvr>
                                        <p:cTn id="17" dur="26">
                                          <p:stCondLst>
                                            <p:cond delay="1642"/>
                                          </p:stCondLst>
                                        </p:cTn>
                                        <p:tgtEl>
                                          <p:spTgt spid="21507">
                                            <p:txEl>
                                              <p:pRg st="0" end="0"/>
                                            </p:txEl>
                                          </p:spTgt>
                                        </p:tgtEl>
                                      </p:cBhvr>
                                      <p:to x="100000" y="90000"/>
                                    </p:animScale>
                                    <p:animScale>
                                      <p:cBhvr>
                                        <p:cTn id="18" dur="166" decel="50000">
                                          <p:stCondLst>
                                            <p:cond delay="1668"/>
                                          </p:stCondLst>
                                        </p:cTn>
                                        <p:tgtEl>
                                          <p:spTgt spid="21507">
                                            <p:txEl>
                                              <p:pRg st="0" end="0"/>
                                            </p:txEl>
                                          </p:spTgt>
                                        </p:tgtEl>
                                      </p:cBhvr>
                                      <p:to x="100000" y="100000"/>
                                    </p:animScale>
                                    <p:animScale>
                                      <p:cBhvr>
                                        <p:cTn id="19" dur="26">
                                          <p:stCondLst>
                                            <p:cond delay="1808"/>
                                          </p:stCondLst>
                                        </p:cTn>
                                        <p:tgtEl>
                                          <p:spTgt spid="21507">
                                            <p:txEl>
                                              <p:pRg st="0" end="0"/>
                                            </p:txEl>
                                          </p:spTgt>
                                        </p:tgtEl>
                                      </p:cBhvr>
                                      <p:to x="100000" y="95000"/>
                                    </p:animScale>
                                    <p:animScale>
                                      <p:cBhvr>
                                        <p:cTn id="20" dur="166" decel="50000">
                                          <p:stCondLst>
                                            <p:cond delay="1834"/>
                                          </p:stCondLst>
                                        </p:cTn>
                                        <p:tgtEl>
                                          <p:spTgt spid="2150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1268413"/>
            <a:ext cx="8643937" cy="5184775"/>
          </a:xfrm>
          <a:solidFill>
            <a:schemeClr val="accent1">
              <a:lumMod val="20000"/>
              <a:lumOff val="80000"/>
            </a:schemeClr>
          </a:solidFill>
        </p:spPr>
        <p:txBody>
          <a:bodyPr>
            <a:noAutofit/>
          </a:bodyPr>
          <a:lstStyle/>
          <a:p>
            <a:pPr algn="just" eaLnBrk="1" fontAlgn="auto" hangingPunct="1">
              <a:spcAft>
                <a:spcPts val="0"/>
              </a:spcAft>
              <a:defRPr/>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Ellinistik</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jarayon</a:t>
            </a:r>
            <a:r>
              <a:rPr lang="en-US" dirty="0">
                <a:solidFill>
                  <a:srgbClr val="C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salavkiylar</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davlatidan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mustaqil</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bo'lgan</a:t>
            </a:r>
            <a:r>
              <a:rPr lang="en-US" dirty="0">
                <a:solidFill>
                  <a:srgbClr val="C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Parfiya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a:t>
            </a:r>
            <a:r>
              <a:rPr lang="en-US" dirty="0">
                <a:solidFill>
                  <a:srgbClr val="C0000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Yunon-Baqtriyada</a:t>
            </a:r>
            <a:r>
              <a:rPr lang="en-US" dirty="0" smtClean="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o'zining</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yuqori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rivoji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bilan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ajralib</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turadi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Yunon-Baqtriya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davlatida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yunonlar</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maxaliy</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madaniyatlarning</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sintezi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qisqa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vaqtda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o'zining</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ijobiy</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natijalarini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berdi</a:t>
            </a:r>
            <a:r>
              <a:rPr lang="en-US" dirty="0">
                <a:solidFill>
                  <a:srgbClr val="C0000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shaxarlar</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soni</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tez</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suratda</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o'sdi</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dexqonchilik</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chorvachilik</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ayniqsa</a:t>
            </a:r>
            <a:r>
              <a:rPr lang="en-US" b="1" i="1" dirty="0">
                <a:solidFill>
                  <a:srgbClr val="7030A0"/>
                </a:solidFill>
                <a:latin typeface="Times New Roman" pitchFamily="18" charset="0"/>
                <a:cs typeface="Times New Roman" pitchFamily="18" charset="0"/>
              </a:rPr>
              <a:t> </a:t>
            </a:r>
            <a:r>
              <a:rPr lang="en-US" b="1" i="1" dirty="0" err="1">
                <a:solidFill>
                  <a:srgbClr val="7030A0"/>
                </a:solidFill>
                <a:latin typeface="Times New Roman" pitchFamily="18" charset="0"/>
                <a:cs typeface="Times New Roman" pitchFamily="18" charset="0"/>
              </a:rPr>
              <a:t>xunarmandchilik</a:t>
            </a:r>
            <a:r>
              <a:rPr lang="en-US" b="1" i="1" dirty="0">
                <a:solidFill>
                  <a:srgbClr val="7030A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rivojlandi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Markaziy</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Osiyo</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mintaqasi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Buyuk</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ipak</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yo'li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bo'ylab</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o'tgan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xalqaro</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savdoning</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markazi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sifatida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o'ta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muxim</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o'rin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tutadi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Diodotdan</a:t>
            </a:r>
            <a:r>
              <a:rPr lang="en-US" dirty="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Gleokilgacha</a:t>
            </a:r>
            <a:r>
              <a:rPr lang="en-US" dirty="0" smtClean="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bo'lga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yunon-Baqtriya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podsholari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davrida</a:t>
            </a:r>
            <a:r>
              <a:rPr lang="en-US" dirty="0">
                <a:solidFill>
                  <a:srgbClr val="C0000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yuksak</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badiiy</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saviyada</a:t>
            </a:r>
            <a:r>
              <a:rPr lang="en-US"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oltin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kumush</a:t>
            </a:r>
            <a:r>
              <a:rPr lang="en-US" b="1" dirty="0">
                <a:solidFill>
                  <a:srgbClr val="7030A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a:t>
            </a:r>
            <a:r>
              <a:rPr lang="en-US" dirty="0">
                <a:solidFill>
                  <a:srgbClr val="C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misdan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tayyorlangan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turli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qiymatdagi</a:t>
            </a:r>
            <a:r>
              <a:rPr lang="en-US" dirty="0">
                <a:solidFill>
                  <a:srgbClr val="C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tangalar</a:t>
            </a:r>
            <a:r>
              <a:rPr lang="en-US" dirty="0">
                <a:solidFill>
                  <a:srgbClr val="C0000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a:t>
            </a:r>
            <a:r>
              <a:rPr lang="en-US" b="1" dirty="0" err="1">
                <a:solidFill>
                  <a:srgbClr val="7030A0"/>
                </a:solidFill>
                <a:latin typeface="Times New Roman" pitchFamily="18" charset="0"/>
                <a:cs typeface="Times New Roman" pitchFamily="18" charset="0"/>
              </a:rPr>
              <a:t>draxma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obol</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dixalka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xalka</a:t>
            </a:r>
            <a:r>
              <a:rPr lang="en-US" b="1" dirty="0">
                <a:solidFill>
                  <a:srgbClr val="7030A0"/>
                </a:solidFill>
                <a:latin typeface="Times New Roman" pitchFamily="18" charset="0"/>
                <a:cs typeface="Times New Roman" pitchFamily="18" charset="0"/>
              </a:rPr>
              <a:t>)</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zarb</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etildi</a:t>
            </a:r>
            <a:r>
              <a:rPr lang="en-US" dirty="0">
                <a:solidFill>
                  <a:srgbClr val="C00000"/>
                </a:solidFill>
                <a:latin typeface="Times New Roman" pitchFamily="18" charset="0"/>
                <a:cs typeface="Times New Roman" pitchFamily="18" charset="0"/>
              </a:rPr>
              <a:t>. Tovar-</a:t>
            </a:r>
            <a:r>
              <a:rPr lang="en-US" dirty="0" err="1">
                <a:solidFill>
                  <a:srgbClr val="C00000"/>
                </a:solidFill>
                <a:latin typeface="Times New Roman" pitchFamily="18" charset="0"/>
                <a:cs typeface="Times New Roman" pitchFamily="18" charset="0"/>
              </a:rPr>
              <a:t>pul</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munosabatlarini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o'sishida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Baqtriya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shoxlarining</a:t>
            </a:r>
            <a:r>
              <a:rPr lang="en-US" dirty="0">
                <a:solidFill>
                  <a:srgbClr val="C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o'z</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pullarini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zarb</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qilishi</a:t>
            </a:r>
            <a:r>
              <a:rPr lang="en-US" b="1" dirty="0">
                <a:solidFill>
                  <a:srgbClr val="7030A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xalqaro</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savdoning</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rivojiga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ijobiy</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ta'sir</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qilish</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bilan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birga</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yuksak</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badiiy</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darajasi</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bilan</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xam</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ajralib</a:t>
            </a: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turadi</a:t>
            </a:r>
            <a:r>
              <a:rPr lang="en-US" dirty="0">
                <a:solidFill>
                  <a:srgbClr val="C00000"/>
                </a:solidFill>
                <a:latin typeface="Times New Roman" pitchFamily="18" charset="0"/>
                <a:cs typeface="Times New Roman" pitchFamily="18" charset="0"/>
              </a:rPr>
              <a:t>. </a:t>
            </a:r>
            <a:r>
              <a:rPr lang="en-US" b="1" i="1" u="sng" dirty="0" smtClean="0">
                <a:solidFill>
                  <a:srgbClr val="C00000"/>
                </a:solidFill>
                <a:latin typeface="Times New Roman" pitchFamily="18" charset="0"/>
                <a:cs typeface="Times New Roman" pitchFamily="18" charset="0"/>
              </a:rPr>
              <a:t> </a:t>
            </a:r>
            <a:endParaRPr lang="en-US" b="1" i="1" u="sng" dirty="0">
              <a:solidFill>
                <a:srgbClr val="C00000"/>
              </a:solidFill>
              <a:latin typeface="Times New Roman" pitchFamily="18" charset="0"/>
              <a:cs typeface="Times New Roman" pitchFamily="18" charset="0"/>
            </a:endParaRP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Yunon</a:t>
            </a:r>
            <a:r>
              <a:rPr lang="en-US" sz="2800" dirty="0"/>
              <a:t> – </a:t>
            </a:r>
            <a:r>
              <a:rPr lang="en-US" sz="2800" dirty="0" err="1"/>
              <a:t>Baqtriya</a:t>
            </a:r>
            <a:r>
              <a:rPr lang="en-US" sz="2800" dirty="0"/>
              <a:t> </a:t>
            </a:r>
            <a:r>
              <a:rPr lang="en-US" sz="2800" dirty="0" err="1"/>
              <a:t>madaniyati</a:t>
            </a:r>
            <a:r>
              <a:rPr lang="en-US" sz="2800" dirty="0"/>
              <a:t> </a:t>
            </a:r>
            <a:endParaRPr lang="ru-RU" sz="2800" dirty="0"/>
          </a:p>
        </p:txBody>
      </p:sp>
    </p:spTree>
    <p:extLst>
      <p:ext uri="{BB962C8B-B14F-4D97-AF65-F5344CB8AC3E}">
        <p14:creationId xmlns:p14="http://schemas.microsoft.com/office/powerpoint/2010/main" val="2609869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1268413"/>
            <a:ext cx="8643937" cy="5184775"/>
          </a:xfrm>
          <a:solidFill>
            <a:schemeClr val="accent1">
              <a:lumMod val="20000"/>
              <a:lumOff val="80000"/>
            </a:schemeClr>
          </a:solidFill>
        </p:spPr>
        <p:txBody>
          <a:bodyPr>
            <a:noAutofit/>
          </a:bodyPr>
          <a:lstStyle/>
          <a:p>
            <a:pPr algn="just" eaLnBrk="1" fontAlgn="auto" hangingPunct="1">
              <a:spcAft>
                <a:spcPts val="0"/>
              </a:spcAft>
              <a:defRPr/>
            </a:pP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Yunon-Baqtriya</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davrida</a:t>
            </a:r>
            <a:r>
              <a:rPr lang="en-US" sz="2700" dirty="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Oyxonum</a:t>
            </a:r>
            <a:r>
              <a:rPr lang="en-US" sz="2700" dirty="0">
                <a:solidFill>
                  <a:srgbClr val="C00000"/>
                </a:solidFill>
                <a:latin typeface="Times New Roman" pitchFamily="18" charset="0"/>
                <a:cs typeface="Times New Roman" pitchFamily="18" charset="0"/>
              </a:rPr>
              <a:t> (Shim. </a:t>
            </a:r>
            <a:r>
              <a:rPr lang="en-US" sz="2700" dirty="0" err="1">
                <a:solidFill>
                  <a:srgbClr val="C00000"/>
                </a:solidFill>
                <a:latin typeface="Times New Roman" pitchFamily="18" charset="0"/>
                <a:cs typeface="Times New Roman" pitchFamily="18" charset="0"/>
              </a:rPr>
              <a:t>Afg'oniston</a:t>
            </a:r>
            <a:r>
              <a:rPr lang="en-US" sz="2700" dirty="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Saksanoxur</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va</a:t>
            </a:r>
            <a:r>
              <a:rPr lang="en-US" sz="2700" dirty="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Taxtisangin</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Tojikiston</a:t>
            </a:r>
            <a:r>
              <a:rPr lang="en-US" sz="2700" dirty="0">
                <a:solidFill>
                  <a:srgbClr val="C00000"/>
                </a:solidFill>
                <a:latin typeface="Times New Roman" pitchFamily="18" charset="0"/>
                <a:cs typeface="Times New Roman" pitchFamily="18" charset="0"/>
              </a:rPr>
              <a:t>), </a:t>
            </a:r>
            <a:r>
              <a:rPr lang="en-US" sz="2700" b="1" dirty="0" err="1" smtClean="0">
                <a:solidFill>
                  <a:srgbClr val="7030A0"/>
                </a:solidFill>
                <a:latin typeface="Times New Roman" pitchFamily="18" charset="0"/>
                <a:cs typeface="Times New Roman" pitchFamily="18" charset="0"/>
              </a:rPr>
              <a:t>Dalvarzintepa</a:t>
            </a:r>
            <a:r>
              <a:rPr lang="en-US" sz="2700" dirty="0">
                <a:solidFill>
                  <a:srgbClr val="C00000"/>
                </a:solidFill>
                <a:latin typeface="Times New Roman" pitchFamily="18" charset="0"/>
                <a:cs typeface="Times New Roman" pitchFamily="18" charset="0"/>
              </a:rPr>
              <a:t>, </a:t>
            </a:r>
            <a:r>
              <a:rPr lang="en-US" sz="2700" b="1" dirty="0" err="1" smtClean="0">
                <a:solidFill>
                  <a:srgbClr val="7030A0"/>
                </a:solidFill>
                <a:latin typeface="Times New Roman" pitchFamily="18" charset="0"/>
                <a:cs typeface="Times New Roman" pitchFamily="18" charset="0"/>
              </a:rPr>
              <a:t>Talibarzi</a:t>
            </a:r>
            <a:r>
              <a:rPr lang="en-US" sz="2700" dirty="0" smtClean="0">
                <a:solidFill>
                  <a:srgbClr val="C00000"/>
                </a:solidFill>
                <a:latin typeface="Times New Roman" pitchFamily="18" charset="0"/>
                <a:cs typeface="Times New Roman" pitchFamily="18" charset="0"/>
              </a:rPr>
              <a:t> </a:t>
            </a:r>
            <a:r>
              <a:rPr lang="en-US" sz="2700" dirty="0">
                <a:solidFill>
                  <a:srgbClr val="C00000"/>
                </a:solidFill>
                <a:latin typeface="Times New Roman" pitchFamily="18" charset="0"/>
                <a:cs typeface="Times New Roman" pitchFamily="18" charset="0"/>
              </a:rPr>
              <a:t>(</a:t>
            </a:r>
            <a:r>
              <a:rPr lang="en-US" sz="2700" dirty="0" err="1">
                <a:solidFill>
                  <a:srgbClr val="C00000"/>
                </a:solidFill>
                <a:latin typeface="Times New Roman" pitchFamily="18" charset="0"/>
                <a:cs typeface="Times New Roman" pitchFamily="18" charset="0"/>
              </a:rPr>
              <a:t>O'zbekiston</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kabi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shaxarlar</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qurildi</a:t>
            </a:r>
            <a:r>
              <a:rPr lang="en-US" sz="2700" dirty="0">
                <a:solidFill>
                  <a:srgbClr val="C00000"/>
                </a:solidFill>
                <a:latin typeface="Times New Roman" pitchFamily="18" charset="0"/>
                <a:cs typeface="Times New Roman" pitchFamily="18" charset="0"/>
              </a:rPr>
              <a:t>. </a:t>
            </a:r>
            <a:endParaRPr lang="en-US" sz="2700" dirty="0" smtClean="0">
              <a:solidFill>
                <a:srgbClr val="C00000"/>
              </a:solidFill>
              <a:latin typeface="Times New Roman" pitchFamily="18" charset="0"/>
              <a:cs typeface="Times New Roman" pitchFamily="18" charset="0"/>
            </a:endParaRPr>
          </a:p>
          <a:p>
            <a:pPr algn="just" eaLnBrk="1" fontAlgn="auto" hangingPunct="1">
              <a:spcAft>
                <a:spcPts val="0"/>
              </a:spcAft>
              <a:defRPr/>
            </a:pPr>
            <a:r>
              <a:rPr lang="en-US" sz="2700" dirty="0">
                <a:solidFill>
                  <a:srgbClr val="C00000"/>
                </a:solidFill>
                <a:latin typeface="Times New Roman" pitchFamily="18" charset="0"/>
                <a:cs typeface="Times New Roman" pitchFamily="18" charset="0"/>
              </a:rPr>
              <a:t>	</a:t>
            </a:r>
            <a:r>
              <a:rPr lang="en-US" sz="2700" dirty="0" err="1" smtClean="0">
                <a:solidFill>
                  <a:srgbClr val="C00000"/>
                </a:solidFill>
                <a:latin typeface="Times New Roman" pitchFamily="18" charset="0"/>
                <a:cs typeface="Times New Roman" pitchFamily="18" charset="0"/>
              </a:rPr>
              <a:t>Yunon</a:t>
            </a:r>
            <a:r>
              <a:rPr lang="en-US" sz="2700" dirty="0" smtClean="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xarbiy</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manzilgoxlari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axolisining</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turmush</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tarzi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va</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madaniyatini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aks</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ettiruvchi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ellinistik</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uslublar</a:t>
            </a:r>
            <a:r>
              <a:rPr lang="en-US" sz="2700" dirty="0">
                <a:solidFill>
                  <a:srgbClr val="C0000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Yunon-Baqtriya</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shaxarlarda</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ochib</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o'rganildi</a:t>
            </a:r>
            <a:r>
              <a:rPr lang="en-US" sz="2700" b="1" i="1" u="sng" dirty="0">
                <a:solidFill>
                  <a:srgbClr val="7030A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Inshoatlar</a:t>
            </a:r>
            <a:r>
              <a:rPr lang="en-US" sz="2700" dirty="0">
                <a:solidFill>
                  <a:srgbClr val="C00000"/>
                </a:solidFill>
                <a:latin typeface="Times New Roman" pitchFamily="18" charset="0"/>
                <a:cs typeface="Times New Roman" pitchFamily="18" charset="0"/>
              </a:rPr>
              <a:t> </a:t>
            </a:r>
            <a:r>
              <a:rPr lang="en-US" sz="2700" dirty="0">
                <a:solidFill>
                  <a:srgbClr val="7030A0"/>
                </a:solidFill>
                <a:latin typeface="Times New Roman" pitchFamily="18" charset="0"/>
                <a:cs typeface="Times New Roman" pitchFamily="18" charset="0"/>
              </a:rPr>
              <a:t>tosh, </a:t>
            </a:r>
            <a:r>
              <a:rPr lang="en-US" sz="2700" dirty="0" err="1">
                <a:solidFill>
                  <a:srgbClr val="7030A0"/>
                </a:solidFill>
                <a:latin typeface="Times New Roman" pitchFamily="18" charset="0"/>
                <a:cs typeface="Times New Roman" pitchFamily="18" charset="0"/>
              </a:rPr>
              <a:t>xom</a:t>
            </a:r>
            <a:r>
              <a:rPr lang="en-US" sz="2700" dirty="0">
                <a:solidFill>
                  <a:srgbClr val="7030A0"/>
                </a:solidFill>
                <a:latin typeface="Times New Roman" pitchFamily="18" charset="0"/>
                <a:cs typeface="Times New Roman" pitchFamily="18" charset="0"/>
              </a:rPr>
              <a:t> </a:t>
            </a:r>
            <a:r>
              <a:rPr lang="en-US" sz="2700" dirty="0" err="1">
                <a:solidFill>
                  <a:srgbClr val="7030A0"/>
                </a:solidFill>
                <a:latin typeface="Times New Roman" pitchFamily="18" charset="0"/>
                <a:cs typeface="Times New Roman" pitchFamily="18" charset="0"/>
              </a:rPr>
              <a:t>va</a:t>
            </a:r>
            <a:r>
              <a:rPr lang="en-US" sz="2700" dirty="0">
                <a:solidFill>
                  <a:srgbClr val="7030A0"/>
                </a:solidFill>
                <a:latin typeface="Times New Roman" pitchFamily="18" charset="0"/>
                <a:cs typeface="Times New Roman" pitchFamily="18" charset="0"/>
              </a:rPr>
              <a:t> </a:t>
            </a:r>
            <a:r>
              <a:rPr lang="en-US" sz="2700" dirty="0" err="1">
                <a:solidFill>
                  <a:srgbClr val="7030A0"/>
                </a:solidFill>
                <a:latin typeface="Times New Roman" pitchFamily="18" charset="0"/>
                <a:cs typeface="Times New Roman" pitchFamily="18" charset="0"/>
              </a:rPr>
              <a:t>pishiq</a:t>
            </a:r>
            <a:r>
              <a:rPr lang="en-US" sz="2700" dirty="0">
                <a:solidFill>
                  <a:srgbClr val="7030A0"/>
                </a:solidFill>
                <a:latin typeface="Times New Roman" pitchFamily="18" charset="0"/>
                <a:cs typeface="Times New Roman" pitchFamily="18" charset="0"/>
              </a:rPr>
              <a:t> </a:t>
            </a:r>
            <a:r>
              <a:rPr lang="en-US" sz="2700" dirty="0" err="1">
                <a:solidFill>
                  <a:srgbClr val="7030A0"/>
                </a:solidFill>
                <a:latin typeface="Times New Roman" pitchFamily="18" charset="0"/>
                <a:cs typeface="Times New Roman" pitchFamily="18" charset="0"/>
              </a:rPr>
              <a:t>g'ishtdan</a:t>
            </a:r>
            <a:r>
              <a:rPr lang="en-US" sz="2700" dirty="0">
                <a:solidFill>
                  <a:srgbClr val="7030A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tiklangan</a:t>
            </a:r>
            <a:r>
              <a:rPr lang="en-US" sz="2700" dirty="0">
                <a:solidFill>
                  <a:srgbClr val="C00000"/>
                </a:solidFill>
                <a:latin typeface="Times New Roman" pitchFamily="18" charset="0"/>
                <a:cs typeface="Times New Roman" pitchFamily="18" charset="0"/>
              </a:rPr>
              <a:t>. </a:t>
            </a:r>
            <a:r>
              <a:rPr lang="en-US" sz="2700" dirty="0" err="1">
                <a:solidFill>
                  <a:srgbClr val="7030A0"/>
                </a:solidFill>
                <a:latin typeface="Times New Roman" pitchFamily="18" charset="0"/>
                <a:cs typeface="Times New Roman" pitchFamily="18" charset="0"/>
              </a:rPr>
              <a:t>Ustunlar</a:t>
            </a:r>
            <a:r>
              <a:rPr lang="en-US" sz="2700" dirty="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korinf</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usulida</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ishlangan</a:t>
            </a:r>
            <a:r>
              <a:rPr lang="en-US" sz="2700" dirty="0">
                <a:solidFill>
                  <a:srgbClr val="C0000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Saroy</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va</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ibodat</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majmualari</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gimnaziya</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teatr</a:t>
            </a:r>
            <a:r>
              <a:rPr lang="en-US" sz="2700" b="1" dirty="0">
                <a:solidFill>
                  <a:srgbClr val="7030A0"/>
                </a:solidFill>
                <a:latin typeface="Times New Roman" pitchFamily="18" charset="0"/>
                <a:cs typeface="Times New Roman" pitchFamily="18" charset="0"/>
              </a:rPr>
              <a:t> </a:t>
            </a:r>
            <a:r>
              <a:rPr lang="en-US" sz="2700" b="1" dirty="0" err="1">
                <a:solidFill>
                  <a:srgbClr val="7030A0"/>
                </a:solidFill>
                <a:latin typeface="Times New Roman" pitchFamily="18" charset="0"/>
                <a:cs typeface="Times New Roman" pitchFamily="18" charset="0"/>
              </a:rPr>
              <a:t>binolari</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ochib</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tekshirilganda</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ustunlar</a:t>
            </a:r>
            <a:r>
              <a:rPr lang="en-US" sz="2700" dirty="0">
                <a:solidFill>
                  <a:srgbClr val="C0000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attik</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bazaltlar</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akant</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yaproqlari</a:t>
            </a:r>
            <a:r>
              <a:rPr lang="en-US" sz="2700" b="1" i="1" u="sng" dirty="0">
                <a:solidFill>
                  <a:srgbClr val="7030A0"/>
                </a:solidFill>
                <a:latin typeface="Times New Roman" pitchFamily="18" charset="0"/>
                <a:cs typeface="Times New Roman" pitchFamily="18" charset="0"/>
              </a:rPr>
              <a:t>, pal</a:t>
            </a:r>
            <a:r>
              <a:rPr lang="ru-RU" sz="2700" b="1" i="1" u="sng" dirty="0">
                <a:solidFill>
                  <a:srgbClr val="7030A0"/>
                </a:solidFill>
                <a:latin typeface="Times New Roman" pitchFamily="18" charset="0"/>
                <a:cs typeface="Times New Roman" pitchFamily="18" charset="0"/>
              </a:rPr>
              <a:t>ь</a:t>
            </a:r>
            <a:r>
              <a:rPr lang="en-US" sz="2700" b="1" i="1" u="sng" dirty="0" err="1">
                <a:solidFill>
                  <a:srgbClr val="7030A0"/>
                </a:solidFill>
                <a:latin typeface="Times New Roman" pitchFamily="18" charset="0"/>
                <a:cs typeface="Times New Roman" pitchFamily="18" charset="0"/>
              </a:rPr>
              <a:t>metallar</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cheti</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naqshlangan</a:t>
            </a:r>
            <a:r>
              <a:rPr lang="en-US" sz="2700" b="1" i="1" u="sng" dirty="0">
                <a:solidFill>
                  <a:srgbClr val="7030A0"/>
                </a:solidFill>
                <a:latin typeface="Times New Roman" pitchFamily="18" charset="0"/>
                <a:cs typeface="Times New Roman" pitchFamily="18" charset="0"/>
              </a:rPr>
              <a:t> </a:t>
            </a:r>
            <a:r>
              <a:rPr lang="en-US" sz="2700" b="1" i="1" u="sng" dirty="0" err="1">
                <a:solidFill>
                  <a:srgbClr val="7030A0"/>
                </a:solidFill>
                <a:latin typeface="Times New Roman" pitchFamily="18" charset="0"/>
                <a:cs typeface="Times New Roman" pitchFamily="18" charset="0"/>
              </a:rPr>
              <a:t>cherepitsa-antifikslar</a:t>
            </a:r>
            <a:r>
              <a:rPr lang="en-US" sz="2700" b="1" i="1" u="sng" dirty="0">
                <a:solidFill>
                  <a:srgbClr val="7030A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singari</a:t>
            </a:r>
            <a:r>
              <a:rPr lang="en-US" sz="2700" dirty="0">
                <a:solidFill>
                  <a:srgbClr val="C00000"/>
                </a:solidFill>
                <a:latin typeface="Times New Roman" pitchFamily="18" charset="0"/>
                <a:cs typeface="Times New Roman" pitchFamily="18" charset="0"/>
              </a:rPr>
              <a:t> </a:t>
            </a:r>
            <a:r>
              <a:rPr lang="en-US" sz="2700" dirty="0" err="1" smtClean="0">
                <a:solidFill>
                  <a:srgbClr val="C00000"/>
                </a:solidFill>
                <a:latin typeface="Times New Roman" pitchFamily="18" charset="0"/>
                <a:cs typeface="Times New Roman" pitchFamily="18" charset="0"/>
              </a:rPr>
              <a:t>unsurlandan</a:t>
            </a:r>
            <a:r>
              <a:rPr lang="en-US" sz="2700" dirty="0" smtClean="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foydalangan</a:t>
            </a:r>
            <a:r>
              <a:rPr lang="en-US" sz="2700" dirty="0">
                <a:solidFill>
                  <a:srgbClr val="C00000"/>
                </a:solidFill>
                <a:latin typeface="Times New Roman" pitchFamily="18" charset="0"/>
                <a:cs typeface="Times New Roman" pitchFamily="18" charset="0"/>
              </a:rPr>
              <a:t> </a:t>
            </a:r>
            <a:r>
              <a:rPr lang="en-US" sz="2700" dirty="0" err="1">
                <a:solidFill>
                  <a:srgbClr val="C00000"/>
                </a:solidFill>
                <a:latin typeface="Times New Roman" pitchFamily="18" charset="0"/>
                <a:cs typeface="Times New Roman" pitchFamily="18" charset="0"/>
              </a:rPr>
              <a:t>xolda</a:t>
            </a:r>
            <a:r>
              <a:rPr lang="en-US" sz="2700" dirty="0">
                <a:solidFill>
                  <a:srgbClr val="C00000"/>
                </a:solidFill>
                <a:latin typeface="Times New Roman" pitchFamily="18" charset="0"/>
                <a:cs typeface="Times New Roman" pitchFamily="18" charset="0"/>
              </a:rPr>
              <a:t> </a:t>
            </a:r>
            <a:r>
              <a:rPr lang="en-US" sz="2700" dirty="0" err="1" smtClean="0">
                <a:solidFill>
                  <a:srgbClr val="C00000"/>
                </a:solidFill>
                <a:latin typeface="Times New Roman" pitchFamily="18" charset="0"/>
                <a:cs typeface="Times New Roman" pitchFamily="18" charset="0"/>
              </a:rPr>
              <a:t>qurilgan</a:t>
            </a:r>
            <a:r>
              <a:rPr lang="en-US" sz="2700" dirty="0">
                <a:solidFill>
                  <a:srgbClr val="C00000"/>
                </a:solidFill>
                <a:latin typeface="Times New Roman" pitchFamily="18" charset="0"/>
                <a:cs typeface="Times New Roman" pitchFamily="18" charset="0"/>
              </a:rPr>
              <a:t>.</a:t>
            </a:r>
            <a:endParaRPr lang="en-US" sz="2700" b="1" i="1" u="sng" dirty="0">
              <a:solidFill>
                <a:srgbClr val="C00000"/>
              </a:solidFill>
              <a:latin typeface="Times New Roman" pitchFamily="18" charset="0"/>
              <a:cs typeface="Times New Roman" pitchFamily="18" charset="0"/>
            </a:endParaRP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Yunon</a:t>
            </a:r>
            <a:r>
              <a:rPr lang="en-US" sz="2800" dirty="0"/>
              <a:t> – </a:t>
            </a:r>
            <a:r>
              <a:rPr lang="en-US" sz="2800" dirty="0" err="1"/>
              <a:t>Baqtriya</a:t>
            </a:r>
            <a:r>
              <a:rPr lang="en-US" sz="2800" dirty="0"/>
              <a:t> </a:t>
            </a:r>
            <a:r>
              <a:rPr lang="en-US" sz="2800" dirty="0" err="1"/>
              <a:t>madaniyati</a:t>
            </a:r>
            <a:r>
              <a:rPr lang="en-US" sz="2800" dirty="0"/>
              <a:t> </a:t>
            </a:r>
            <a:endParaRPr lang="ru-RU" sz="2800" dirty="0"/>
          </a:p>
        </p:txBody>
      </p:sp>
    </p:spTree>
    <p:extLst>
      <p:ext uri="{BB962C8B-B14F-4D97-AF65-F5344CB8AC3E}">
        <p14:creationId xmlns:p14="http://schemas.microsoft.com/office/powerpoint/2010/main" val="3558792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1268413"/>
            <a:ext cx="8643937" cy="5184775"/>
          </a:xfrm>
          <a:solidFill>
            <a:schemeClr val="accent1">
              <a:lumMod val="20000"/>
              <a:lumOff val="80000"/>
            </a:schemeClr>
          </a:solidFill>
        </p:spPr>
        <p:txBody>
          <a:bodyPr>
            <a:noAutofit/>
          </a:bodyPr>
          <a:lstStyle/>
          <a:p>
            <a:pPr algn="just" eaLnBrk="1" fontAlgn="auto" hangingPunct="1">
              <a:spcAft>
                <a:spcPts val="0"/>
              </a:spcAft>
              <a:defRPr/>
            </a:pP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Maxalliy</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zodagonlarning</a:t>
            </a:r>
            <a:r>
              <a:rPr lang="en-US" sz="2900" dirty="0">
                <a:solidFill>
                  <a:srgbClr val="C00000"/>
                </a:solidFill>
                <a:latin typeface="Times New Roman" pitchFamily="18" charset="0"/>
                <a:cs typeface="Times New Roman" pitchFamily="18" charset="0"/>
              </a:rPr>
              <a:t> </a:t>
            </a:r>
            <a:r>
              <a:rPr lang="en-US" sz="2900" dirty="0" err="1" smtClean="0">
                <a:solidFill>
                  <a:srgbClr val="C00000"/>
                </a:solidFill>
                <a:latin typeface="Times New Roman" pitchFamily="18" charset="0"/>
                <a:cs typeface="Times New Roman" pitchFamily="18" charset="0"/>
              </a:rPr>
              <a:t>ellinistik</a:t>
            </a:r>
            <a:r>
              <a:rPr lang="en-US" sz="2900" dirty="0" smtClean="0">
                <a:solidFill>
                  <a:srgbClr val="C00000"/>
                </a:solidFill>
                <a:latin typeface="Times New Roman" pitchFamily="18" charset="0"/>
                <a:cs typeface="Times New Roman" pitchFamily="18" charset="0"/>
              </a:rPr>
              <a:t> </a:t>
            </a:r>
            <a:r>
              <a:rPr lang="en-US" sz="2900" dirty="0" err="1" smtClean="0">
                <a:solidFill>
                  <a:srgbClr val="C00000"/>
                </a:solidFill>
                <a:latin typeface="Times New Roman" pitchFamily="18" charset="0"/>
                <a:cs typeface="Times New Roman" pitchFamily="18" charset="0"/>
              </a:rPr>
              <a:t>didi</a:t>
            </a:r>
            <a:r>
              <a:rPr lang="en-US" sz="2900" dirty="0" smtClean="0">
                <a:solidFill>
                  <a:srgbClr val="C00000"/>
                </a:solidFill>
                <a:latin typeface="Times New Roman" pitchFamily="18" charset="0"/>
                <a:cs typeface="Times New Roman" pitchFamily="18" charset="0"/>
              </a:rPr>
              <a:t> </a:t>
            </a:r>
            <a:r>
              <a:rPr lang="en-US" sz="2900" b="1" dirty="0">
                <a:solidFill>
                  <a:srgbClr val="7030A0"/>
                </a:solidFill>
                <a:latin typeface="Times New Roman" pitchFamily="18" charset="0"/>
                <a:cs typeface="Times New Roman" pitchFamily="18" charset="0"/>
              </a:rPr>
              <a:t>monumental</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va</a:t>
            </a:r>
            <a:r>
              <a:rPr lang="en-US" sz="2900" dirty="0">
                <a:solidFill>
                  <a:srgbClr val="C0000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ixcham</a:t>
            </a:r>
            <a:r>
              <a:rPr lang="en-US" sz="2900" b="1" dirty="0">
                <a:solidFill>
                  <a:srgbClr val="7030A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xaykaltaroshlikni</a:t>
            </a:r>
            <a:r>
              <a:rPr lang="en-US" sz="2900" b="1" dirty="0">
                <a:solidFill>
                  <a:srgbClr val="7030A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rivojlanishiga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turtki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berdi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Terakt</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xaykalchalar</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va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turli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muxrlardagi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obrazlarning</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miqyosi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keng</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Unda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xosildorlik</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xudosi</a:t>
            </a:r>
            <a:r>
              <a:rPr lang="en-US" sz="2900" dirty="0">
                <a:solidFill>
                  <a:srgbClr val="C0000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Anaxit</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yunonlarning</a:t>
            </a:r>
            <a:r>
              <a:rPr lang="en-US" sz="2900" dirty="0">
                <a:solidFill>
                  <a:srgbClr val="C00000"/>
                </a:solidFill>
                <a:latin typeface="Times New Roman" pitchFamily="18" charset="0"/>
                <a:cs typeface="Times New Roman" pitchFamily="18" charset="0"/>
              </a:rPr>
              <a:t> bosh </a:t>
            </a:r>
            <a:r>
              <a:rPr lang="en-US" sz="2900" dirty="0" err="1">
                <a:solidFill>
                  <a:srgbClr val="C00000"/>
                </a:solidFill>
                <a:latin typeface="Times New Roman" pitchFamily="18" charset="0"/>
                <a:cs typeface="Times New Roman" pitchFamily="18" charset="0"/>
              </a:rPr>
              <a:t>va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maxalliy</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xudolari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fantastik</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va</a:t>
            </a:r>
            <a:r>
              <a:rPr lang="en-US" sz="2900" dirty="0">
                <a:solidFill>
                  <a:srgbClr val="C00000"/>
                </a:solidFill>
                <a:latin typeface="Times New Roman" pitchFamily="18" charset="0"/>
                <a:cs typeface="Times New Roman" pitchFamily="18" charset="0"/>
              </a:rPr>
              <a:t> real </a:t>
            </a:r>
            <a:r>
              <a:rPr lang="en-US" sz="2900" dirty="0" err="1">
                <a:solidFill>
                  <a:srgbClr val="C00000"/>
                </a:solidFill>
                <a:latin typeface="Times New Roman" pitchFamily="18" charset="0"/>
                <a:cs typeface="Times New Roman" pitchFamily="18" charset="0"/>
              </a:rPr>
              <a:t>xayvonlarning</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timsollari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ifodalangan</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Xaykaltaroshlik</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san'ati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namunalari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kam</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saqlanib</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qolganligiga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qaramay</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zarb</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etilgan</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yunon-baqtriya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tangalarining</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orqa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tomonida</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mashxur</a:t>
            </a:r>
            <a:r>
              <a:rPr lang="en-US" sz="2900" dirty="0">
                <a:solidFill>
                  <a:srgbClr val="C0000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yunon</a:t>
            </a:r>
            <a:r>
              <a:rPr lang="en-US" sz="2900" b="1" dirty="0">
                <a:solidFill>
                  <a:srgbClr val="7030A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san'atkorlarining</a:t>
            </a:r>
            <a:r>
              <a:rPr lang="en-US" sz="2900" b="1" dirty="0">
                <a:solidFill>
                  <a:srgbClr val="7030A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rasmi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tushurilganligi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bu</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yerda</a:t>
            </a:r>
            <a:r>
              <a:rPr lang="en-US" sz="2900" dirty="0">
                <a:solidFill>
                  <a:srgbClr val="C0000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yunon</a:t>
            </a:r>
            <a:r>
              <a:rPr lang="en-US" sz="2900" b="1" dirty="0">
                <a:solidFill>
                  <a:srgbClr val="7030A0"/>
                </a:solidFill>
                <a:latin typeface="Times New Roman" pitchFamily="18" charset="0"/>
                <a:cs typeface="Times New Roman" pitchFamily="18" charset="0"/>
              </a:rPr>
              <a:t> </a:t>
            </a:r>
            <a:r>
              <a:rPr lang="en-US" sz="2900" b="1" dirty="0" err="1">
                <a:solidFill>
                  <a:srgbClr val="7030A0"/>
                </a:solidFill>
                <a:latin typeface="Times New Roman" pitchFamily="18" charset="0"/>
                <a:cs typeface="Times New Roman" pitchFamily="18" charset="0"/>
              </a:rPr>
              <a:t>xaykaltaroshligi</a:t>
            </a:r>
            <a:r>
              <a:rPr lang="en-US" sz="2900" b="1" dirty="0">
                <a:solidFill>
                  <a:srgbClr val="7030A0"/>
                </a:solidFill>
                <a:latin typeface="Times New Roman" pitchFamily="18" charset="0"/>
                <a:cs typeface="Times New Roman" pitchFamily="18" charset="0"/>
              </a:rPr>
              <a:t> </a:t>
            </a:r>
            <a:r>
              <a:rPr lang="en-US" sz="2900" dirty="0" err="1" smtClean="0">
                <a:solidFill>
                  <a:srgbClr val="C00000"/>
                </a:solidFill>
                <a:latin typeface="Times New Roman" pitchFamily="18" charset="0"/>
                <a:cs typeface="Times New Roman" pitchFamily="18" charset="0"/>
              </a:rPr>
              <a:t>ta'siri</a:t>
            </a:r>
            <a:r>
              <a:rPr lang="en-US" sz="2900" dirty="0" smtClean="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kuchli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bo'lganligini</a:t>
            </a:r>
            <a:r>
              <a:rPr lang="en-US" sz="2900" dirty="0">
                <a:solidFill>
                  <a:srgbClr val="C00000"/>
                </a:solidFill>
                <a:latin typeface="Times New Roman" pitchFamily="18" charset="0"/>
                <a:cs typeface="Times New Roman" pitchFamily="18" charset="0"/>
              </a:rPr>
              <a:t> </a:t>
            </a:r>
            <a:r>
              <a:rPr lang="en-US" sz="2900" dirty="0" err="1">
                <a:solidFill>
                  <a:srgbClr val="C00000"/>
                </a:solidFill>
                <a:latin typeface="Times New Roman" pitchFamily="18" charset="0"/>
                <a:cs typeface="Times New Roman" pitchFamily="18" charset="0"/>
              </a:rPr>
              <a:t>bildiradi</a:t>
            </a:r>
            <a:r>
              <a:rPr lang="en-US" sz="2900" dirty="0">
                <a:solidFill>
                  <a:srgbClr val="C00000"/>
                </a:solidFill>
                <a:latin typeface="Times New Roman" pitchFamily="18" charset="0"/>
                <a:cs typeface="Times New Roman" pitchFamily="18" charset="0"/>
              </a:rPr>
              <a:t>. </a:t>
            </a:r>
            <a:endParaRPr lang="en-US" sz="2900" b="1" i="1" u="sng" dirty="0">
              <a:solidFill>
                <a:srgbClr val="C00000"/>
              </a:solidFill>
              <a:latin typeface="Times New Roman" pitchFamily="18" charset="0"/>
              <a:cs typeface="Times New Roman" pitchFamily="18" charset="0"/>
            </a:endParaRP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Yunon</a:t>
            </a:r>
            <a:r>
              <a:rPr lang="en-US" sz="2800" dirty="0"/>
              <a:t> – </a:t>
            </a:r>
            <a:r>
              <a:rPr lang="en-US" sz="2800" dirty="0" err="1"/>
              <a:t>Baqtriya</a:t>
            </a:r>
            <a:r>
              <a:rPr lang="en-US" sz="2800" dirty="0"/>
              <a:t> </a:t>
            </a:r>
            <a:r>
              <a:rPr lang="en-US" sz="2800" dirty="0" err="1"/>
              <a:t>madaniyati</a:t>
            </a:r>
            <a:r>
              <a:rPr lang="en-US" sz="2800" dirty="0"/>
              <a:t> </a:t>
            </a:r>
            <a:endParaRPr lang="ru-RU" sz="2800" dirty="0"/>
          </a:p>
        </p:txBody>
      </p:sp>
    </p:spTree>
    <p:extLst>
      <p:ext uri="{BB962C8B-B14F-4D97-AF65-F5344CB8AC3E}">
        <p14:creationId xmlns:p14="http://schemas.microsoft.com/office/powerpoint/2010/main" val="1479427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981075"/>
            <a:ext cx="8643937" cy="5472113"/>
          </a:xfrm>
          <a:solidFill>
            <a:schemeClr val="accent1">
              <a:lumMod val="20000"/>
              <a:lumOff val="80000"/>
            </a:schemeClr>
          </a:solidFill>
        </p:spPr>
        <p:txBody>
          <a:bodyPr>
            <a:noAutofit/>
          </a:bodyPr>
          <a:lstStyle/>
          <a:p>
            <a:pPr algn="just" eaLnBrk="1" fontAlgn="auto" hangingPunct="1">
              <a:spcAft>
                <a:spcPts val="0"/>
              </a:spcAft>
              <a:defRPr/>
            </a:pP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Yunon-Baqtriya</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madaniyati</a:t>
            </a:r>
            <a:r>
              <a:rPr lang="en-US" sz="3600" dirty="0">
                <a:solidFill>
                  <a:srgbClr val="C00000"/>
                </a:solidFill>
                <a:latin typeface="Times New Roman" pitchFamily="18" charset="0"/>
                <a:cs typeface="Times New Roman" pitchFamily="18" charset="0"/>
              </a:rPr>
              <a:t> </a:t>
            </a:r>
            <a:r>
              <a:rPr lang="en-US" sz="3600" b="1" dirty="0" err="1">
                <a:solidFill>
                  <a:srgbClr val="7030A0"/>
                </a:solidFill>
                <a:latin typeface="Times New Roman" pitchFamily="18" charset="0"/>
                <a:cs typeface="Times New Roman" pitchFamily="18" charset="0"/>
              </a:rPr>
              <a:t>sinkretizmi</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qorishiqligi</a:t>
            </a:r>
            <a:r>
              <a:rPr lang="en-US" sz="3600" dirty="0">
                <a:solidFill>
                  <a:srgbClr val="C0000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turli</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tillarni</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yonma</a:t>
            </a:r>
            <a:r>
              <a:rPr lang="en-US" sz="3600" b="1" i="1" u="sng" dirty="0">
                <a:solidFill>
                  <a:srgbClr val="7030A0"/>
                </a:solidFill>
                <a:latin typeface="Times New Roman" pitchFamily="18" charset="0"/>
                <a:cs typeface="Times New Roman" pitchFamily="18" charset="0"/>
              </a:rPr>
              <a:t>-yon </a:t>
            </a:r>
            <a:r>
              <a:rPr lang="en-US" sz="3600" b="1" i="1" u="sng" dirty="0" err="1">
                <a:solidFill>
                  <a:srgbClr val="7030A0"/>
                </a:solidFill>
                <a:latin typeface="Times New Roman" pitchFamily="18" charset="0"/>
                <a:cs typeface="Times New Roman" pitchFamily="18" charset="0"/>
              </a:rPr>
              <a:t>faoliyat</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ko'rsatishi</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xar</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xil</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yozuvlar</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tizimi</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va</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dinlarning</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o'zaro</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singishib</a:t>
            </a:r>
            <a:r>
              <a:rPr lang="en-US" sz="3600" b="1" i="1" u="sng" dirty="0">
                <a:solidFill>
                  <a:srgbClr val="7030A0"/>
                </a:solidFill>
                <a:latin typeface="Times New Roman" pitchFamily="18" charset="0"/>
                <a:cs typeface="Times New Roman" pitchFamily="18" charset="0"/>
              </a:rPr>
              <a:t> </a:t>
            </a:r>
            <a:r>
              <a:rPr lang="en-US" sz="3600" b="1" i="1" u="sng" dirty="0" err="1">
                <a:solidFill>
                  <a:srgbClr val="7030A0"/>
                </a:solidFill>
                <a:latin typeface="Times New Roman" pitchFamily="18" charset="0"/>
                <a:cs typeface="Times New Roman" pitchFamily="18" charset="0"/>
              </a:rPr>
              <a:t>ketishida</a:t>
            </a:r>
            <a:r>
              <a:rPr lang="en-US" sz="3600" b="1" i="1" u="sng" dirty="0">
                <a:solidFill>
                  <a:srgbClr val="7030A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xam</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ko'rinadi</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Eramizdan</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avvalgi</a:t>
            </a:r>
            <a:r>
              <a:rPr lang="en-US" sz="3600" dirty="0">
                <a:solidFill>
                  <a:srgbClr val="C00000"/>
                </a:solidFill>
                <a:latin typeface="Times New Roman" pitchFamily="18" charset="0"/>
                <a:cs typeface="Times New Roman" pitchFamily="18" charset="0"/>
              </a:rPr>
              <a:t> </a:t>
            </a:r>
            <a:r>
              <a:rPr lang="en-US" sz="3600" b="1" dirty="0">
                <a:solidFill>
                  <a:srgbClr val="7030A0"/>
                </a:solidFill>
                <a:latin typeface="Times New Roman" pitchFamily="18" charset="0"/>
                <a:cs typeface="Times New Roman" pitchFamily="18" charset="0"/>
              </a:rPr>
              <a:t>III-II </a:t>
            </a:r>
            <a:r>
              <a:rPr lang="en-US" sz="3600" dirty="0" err="1">
                <a:solidFill>
                  <a:srgbClr val="C00000"/>
                </a:solidFill>
                <a:latin typeface="Times New Roman" pitchFamily="18" charset="0"/>
                <a:cs typeface="Times New Roman" pitchFamily="18" charset="0"/>
              </a:rPr>
              <a:t>asrlarda</a:t>
            </a:r>
            <a:r>
              <a:rPr lang="en-US" sz="3600" dirty="0">
                <a:solidFill>
                  <a:srgbClr val="C00000"/>
                </a:solidFill>
                <a:latin typeface="Times New Roman" pitchFamily="18" charset="0"/>
                <a:cs typeface="Times New Roman" pitchFamily="18" charset="0"/>
              </a:rPr>
              <a:t> </a:t>
            </a:r>
            <a:r>
              <a:rPr lang="en-US" sz="3600" b="1" dirty="0" err="1">
                <a:solidFill>
                  <a:srgbClr val="7030A0"/>
                </a:solidFill>
                <a:latin typeface="Times New Roman" pitchFamily="18" charset="0"/>
                <a:cs typeface="Times New Roman" pitchFamily="18" charset="0"/>
              </a:rPr>
              <a:t>oromiy</a:t>
            </a:r>
            <a:r>
              <a:rPr lang="en-US" sz="3600" b="1" dirty="0">
                <a:solidFill>
                  <a:srgbClr val="7030A0"/>
                </a:solidFill>
                <a:latin typeface="Times New Roman" pitchFamily="18" charset="0"/>
                <a:cs typeface="Times New Roman" pitchFamily="18" charset="0"/>
              </a:rPr>
              <a:t>, </a:t>
            </a:r>
            <a:r>
              <a:rPr lang="en-US" sz="3600" b="1" dirty="0" err="1">
                <a:solidFill>
                  <a:srgbClr val="7030A0"/>
                </a:solidFill>
                <a:latin typeface="Times New Roman" pitchFamily="18" charset="0"/>
                <a:cs typeface="Times New Roman" pitchFamily="18" charset="0"/>
              </a:rPr>
              <a:t>yunon-baqtriya</a:t>
            </a:r>
            <a:r>
              <a:rPr lang="en-US" sz="3600" b="1" dirty="0">
                <a:solidFill>
                  <a:srgbClr val="7030A0"/>
                </a:solidFill>
                <a:latin typeface="Times New Roman" pitchFamily="18" charset="0"/>
                <a:cs typeface="Times New Roman" pitchFamily="18" charset="0"/>
              </a:rPr>
              <a:t> </a:t>
            </a:r>
            <a:r>
              <a:rPr lang="en-US" sz="3600" b="1" dirty="0" err="1">
                <a:solidFill>
                  <a:srgbClr val="7030A0"/>
                </a:solidFill>
                <a:latin typeface="Times New Roman" pitchFamily="18" charset="0"/>
                <a:cs typeface="Times New Roman" pitchFamily="18" charset="0"/>
              </a:rPr>
              <a:t>yozuvlari</a:t>
            </a:r>
            <a:r>
              <a:rPr lang="en-US" sz="3600" b="1" dirty="0">
                <a:solidFill>
                  <a:srgbClr val="7030A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keng</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ishlatilgan</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keyingisi</a:t>
            </a:r>
            <a:r>
              <a:rPr lang="en-US" sz="3600" dirty="0">
                <a:solidFill>
                  <a:srgbClr val="C00000"/>
                </a:solidFill>
                <a:latin typeface="Times New Roman" pitchFamily="18" charset="0"/>
                <a:cs typeface="Times New Roman" pitchFamily="18" charset="0"/>
              </a:rPr>
              <a:t> </a:t>
            </a:r>
            <a:r>
              <a:rPr lang="en-US" sz="3600" dirty="0" err="1">
                <a:solidFill>
                  <a:srgbClr val="7030A0"/>
                </a:solidFill>
                <a:latin typeface="Times New Roman" pitchFamily="18" charset="0"/>
                <a:cs typeface="Times New Roman" pitchFamily="18" charset="0"/>
              </a:rPr>
              <a:t>yunon</a:t>
            </a:r>
            <a:r>
              <a:rPr lang="en-US" sz="3600" dirty="0">
                <a:solidFill>
                  <a:srgbClr val="7030A0"/>
                </a:solidFill>
                <a:latin typeface="Times New Roman" pitchFamily="18" charset="0"/>
                <a:cs typeface="Times New Roman" pitchFamily="18" charset="0"/>
              </a:rPr>
              <a:t> </a:t>
            </a:r>
            <a:r>
              <a:rPr lang="en-US" sz="3600" dirty="0" err="1">
                <a:solidFill>
                  <a:srgbClr val="7030A0"/>
                </a:solidFill>
                <a:latin typeface="Times New Roman" pitchFamily="18" charset="0"/>
                <a:cs typeface="Times New Roman" pitchFamily="18" charset="0"/>
              </a:rPr>
              <a:t>alfaviti</a:t>
            </a:r>
            <a:r>
              <a:rPr lang="en-US" sz="3600" dirty="0">
                <a:solidFill>
                  <a:srgbClr val="7030A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asosida</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unga</a:t>
            </a:r>
            <a:r>
              <a:rPr lang="en-US" sz="3600" dirty="0">
                <a:solidFill>
                  <a:srgbClr val="C00000"/>
                </a:solidFill>
                <a:latin typeface="Times New Roman" pitchFamily="18" charset="0"/>
                <a:cs typeface="Times New Roman" pitchFamily="18" charset="0"/>
              </a:rPr>
              <a:t> </a:t>
            </a:r>
            <a:r>
              <a:rPr lang="en-US" sz="3600" dirty="0" err="1">
                <a:solidFill>
                  <a:srgbClr val="7030A0"/>
                </a:solidFill>
                <a:latin typeface="Times New Roman" pitchFamily="18" charset="0"/>
                <a:cs typeface="Times New Roman" pitchFamily="18" charset="0"/>
              </a:rPr>
              <a:t>bitta</a:t>
            </a:r>
            <a:r>
              <a:rPr lang="en-US" sz="3600" dirty="0">
                <a:solidFill>
                  <a:srgbClr val="7030A0"/>
                </a:solidFill>
                <a:latin typeface="Times New Roman" pitchFamily="18" charset="0"/>
                <a:cs typeface="Times New Roman" pitchFamily="18" charset="0"/>
              </a:rPr>
              <a:t> </a:t>
            </a:r>
            <a:r>
              <a:rPr lang="en-US" sz="3600" dirty="0" err="1">
                <a:solidFill>
                  <a:srgbClr val="7030A0"/>
                </a:solidFill>
                <a:latin typeface="Times New Roman" pitchFamily="18" charset="0"/>
                <a:cs typeface="Times New Roman" pitchFamily="18" charset="0"/>
              </a:rPr>
              <a:t>xarf</a:t>
            </a:r>
            <a:r>
              <a:rPr lang="en-US" sz="3600" dirty="0">
                <a:solidFill>
                  <a:srgbClr val="7030A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qo'shib</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ja'mi</a:t>
            </a:r>
            <a:r>
              <a:rPr lang="en-US" sz="3600" dirty="0">
                <a:solidFill>
                  <a:srgbClr val="C00000"/>
                </a:solidFill>
                <a:latin typeface="Times New Roman" pitchFamily="18" charset="0"/>
                <a:cs typeface="Times New Roman" pitchFamily="18" charset="0"/>
              </a:rPr>
              <a:t> </a:t>
            </a:r>
            <a:r>
              <a:rPr lang="en-US" sz="3600" dirty="0">
                <a:solidFill>
                  <a:srgbClr val="7030A0"/>
                </a:solidFill>
                <a:latin typeface="Times New Roman" pitchFamily="18" charset="0"/>
                <a:cs typeface="Times New Roman" pitchFamily="18" charset="0"/>
              </a:rPr>
              <a:t>25 ta </a:t>
            </a:r>
            <a:r>
              <a:rPr lang="en-US" sz="3600" dirty="0" err="1">
                <a:solidFill>
                  <a:srgbClr val="C00000"/>
                </a:solidFill>
                <a:latin typeface="Times New Roman" pitchFamily="18" charset="0"/>
                <a:cs typeface="Times New Roman" pitchFamily="18" charset="0"/>
              </a:rPr>
              <a:t>xarf</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baqtriya</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yozuvi</a:t>
            </a:r>
            <a:r>
              <a:rPr lang="en-US" sz="3600" dirty="0">
                <a:solidFill>
                  <a:srgbClr val="C00000"/>
                </a:solidFill>
                <a:latin typeface="Times New Roman" pitchFamily="18" charset="0"/>
                <a:cs typeface="Times New Roman" pitchFamily="18" charset="0"/>
              </a:rPr>
              <a:t> </a:t>
            </a:r>
            <a:r>
              <a:rPr lang="en-US" sz="3600" dirty="0" err="1">
                <a:solidFill>
                  <a:srgbClr val="C00000"/>
                </a:solidFill>
                <a:latin typeface="Times New Roman" pitchFamily="18" charset="0"/>
                <a:cs typeface="Times New Roman" pitchFamily="18" charset="0"/>
              </a:rPr>
              <a:t>vujudga</a:t>
            </a:r>
            <a:r>
              <a:rPr lang="en-US" sz="3600" dirty="0">
                <a:solidFill>
                  <a:srgbClr val="C00000"/>
                </a:solidFill>
                <a:latin typeface="Times New Roman" pitchFamily="18" charset="0"/>
                <a:cs typeface="Times New Roman" pitchFamily="18" charset="0"/>
              </a:rPr>
              <a:t> </a:t>
            </a:r>
            <a:r>
              <a:rPr lang="en-US" sz="3600" dirty="0" err="1" smtClean="0">
                <a:solidFill>
                  <a:srgbClr val="C00000"/>
                </a:solidFill>
                <a:latin typeface="Times New Roman" pitchFamily="18" charset="0"/>
                <a:cs typeface="Times New Roman" pitchFamily="18" charset="0"/>
              </a:rPr>
              <a:t>kelgan</a:t>
            </a:r>
            <a:r>
              <a:rPr lang="en-US" sz="3600" dirty="0" smtClean="0">
                <a:solidFill>
                  <a:srgbClr val="C00000"/>
                </a:solidFill>
                <a:latin typeface="Times New Roman" pitchFamily="18" charset="0"/>
                <a:cs typeface="Times New Roman" pitchFamily="18" charset="0"/>
              </a:rPr>
              <a:t>. </a:t>
            </a:r>
            <a:endParaRPr lang="en-US" sz="3600" b="1" i="1" u="sng" dirty="0">
              <a:solidFill>
                <a:srgbClr val="C00000"/>
              </a:solidFill>
              <a:latin typeface="Times New Roman" pitchFamily="18" charset="0"/>
              <a:cs typeface="Times New Roman" pitchFamily="18" charset="0"/>
            </a:endParaRP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Yunon</a:t>
            </a:r>
            <a:r>
              <a:rPr lang="en-US" sz="2800" dirty="0"/>
              <a:t> – </a:t>
            </a:r>
            <a:r>
              <a:rPr lang="en-US" sz="2800" dirty="0" err="1"/>
              <a:t>Baqtriya</a:t>
            </a:r>
            <a:r>
              <a:rPr lang="en-US" sz="2800" dirty="0"/>
              <a:t> </a:t>
            </a:r>
            <a:r>
              <a:rPr lang="en-US" sz="2800" dirty="0" err="1"/>
              <a:t>madaniyati</a:t>
            </a:r>
            <a:r>
              <a:rPr lang="en-US" sz="2800" dirty="0"/>
              <a:t> </a:t>
            </a:r>
            <a:endParaRPr lang="ru-RU" sz="2800" dirty="0"/>
          </a:p>
        </p:txBody>
      </p:sp>
    </p:spTree>
    <p:extLst>
      <p:ext uri="{BB962C8B-B14F-4D97-AF65-F5344CB8AC3E}">
        <p14:creationId xmlns:p14="http://schemas.microsoft.com/office/powerpoint/2010/main" val="1784280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Подзаголовок 2"/>
          <p:cNvSpPr>
            <a:spLocks noGrp="1"/>
          </p:cNvSpPr>
          <p:nvPr>
            <p:ph type="subTitle" idx="1"/>
          </p:nvPr>
        </p:nvSpPr>
        <p:spPr>
          <a:xfrm>
            <a:off x="179388" y="981075"/>
            <a:ext cx="8643937" cy="5616575"/>
          </a:xfrm>
          <a:solidFill>
            <a:schemeClr val="accent1">
              <a:lumMod val="20000"/>
              <a:lumOff val="80000"/>
            </a:schemeClr>
          </a:solidFill>
        </p:spPr>
        <p:txBody>
          <a:bodyPr>
            <a:noAutofit/>
          </a:bodyPr>
          <a:lstStyle/>
          <a:p>
            <a:pPr algn="just" eaLnBrk="1" fontAlgn="auto" hangingPunct="1">
              <a:spcAft>
                <a:spcPts val="0"/>
              </a:spcAft>
              <a:defRPr/>
            </a:pPr>
            <a:r>
              <a:rPr lang="en-US" sz="2600" dirty="0">
                <a:solidFill>
                  <a:srgbClr val="C00000"/>
                </a:solidFill>
                <a:latin typeface="Times New Roman" pitchFamily="18" charset="0"/>
                <a:cs typeface="Times New Roman" pitchFamily="18" charset="0"/>
              </a:rPr>
              <a:t>	</a:t>
            </a:r>
            <a:r>
              <a:rPr lang="en-US" sz="2600" dirty="0" smtClean="0">
                <a:solidFill>
                  <a:srgbClr val="C00000"/>
                </a:solidFill>
                <a:latin typeface="Times New Roman" pitchFamily="18" charset="0"/>
                <a:cs typeface="Times New Roman" pitchFamily="18" charset="0"/>
              </a:rPr>
              <a:t>Bu </a:t>
            </a:r>
            <a:r>
              <a:rPr lang="en-US" sz="2600" dirty="0" err="1" smtClean="0">
                <a:solidFill>
                  <a:srgbClr val="C00000"/>
                </a:solidFill>
                <a:latin typeface="Times New Roman" pitchFamily="18" charset="0"/>
                <a:cs typeface="Times New Roman" pitchFamily="18" charset="0"/>
              </a:rPr>
              <a:t>davrda</a:t>
            </a:r>
            <a:r>
              <a:rPr lang="en-US" sz="2600" dirty="0" smtClean="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mahalliy</a:t>
            </a:r>
            <a:r>
              <a:rPr lang="en-US" sz="2600" dirty="0" smtClean="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aholi</a:t>
            </a:r>
            <a:r>
              <a:rPr lang="en-US" sz="2600" dirty="0" smtClean="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orasida</a:t>
            </a:r>
            <a:r>
              <a:rPr lang="en-US" sz="2600"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Zardo'shtiylik</a:t>
            </a:r>
            <a:r>
              <a:rPr lang="en-US" sz="2600" dirty="0" smtClean="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xukmron</a:t>
            </a:r>
            <a:r>
              <a:rPr lang="en-US" sz="2600" dirty="0">
                <a:solidFill>
                  <a:srgbClr val="C00000"/>
                </a:solidFill>
                <a:latin typeface="Times New Roman" pitchFamily="18" charset="0"/>
                <a:cs typeface="Times New Roman" pitchFamily="18" charset="0"/>
              </a:rPr>
              <a:t> din </a:t>
            </a:r>
            <a:r>
              <a:rPr lang="en-US" sz="2600" dirty="0" err="1">
                <a:solidFill>
                  <a:srgbClr val="C00000"/>
                </a:solidFill>
                <a:latin typeface="Times New Roman" pitchFamily="18" charset="0"/>
                <a:cs typeface="Times New Roman" pitchFamily="18" charset="0"/>
              </a:rPr>
              <a:t>sifatida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saqlansada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axolini</a:t>
            </a:r>
            <a:r>
              <a:rPr lang="en-US" sz="2600" dirty="0">
                <a:solidFill>
                  <a:srgbClr val="C0000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yunon</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xudolari</a:t>
            </a:r>
            <a:r>
              <a:rPr lang="en-US" sz="2600" dirty="0">
                <a:solidFill>
                  <a:srgbClr val="7030A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timsollariga</a:t>
            </a:r>
            <a:r>
              <a:rPr lang="en-US" sz="2600" dirty="0" smtClean="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sig'inish</a:t>
            </a:r>
            <a:r>
              <a:rPr lang="en-US" sz="2600" dirty="0" smtClean="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alomatlari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paydo</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bo'lgan</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Maxalliy</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axoli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nazarida</a:t>
            </a:r>
            <a:r>
              <a:rPr lang="en-US" sz="2600" dirty="0">
                <a:solidFill>
                  <a:srgbClr val="C0000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Olimp</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xudolarining</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obrazlari</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bilan</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zardo'shtiylik</a:t>
            </a:r>
            <a:r>
              <a:rPr lang="en-US" sz="2600" dirty="0">
                <a:solidFill>
                  <a:srgbClr val="7030A0"/>
                </a:solidFill>
                <a:latin typeface="Times New Roman" pitchFamily="18" charset="0"/>
                <a:cs typeface="Times New Roman" pitchFamily="18" charset="0"/>
              </a:rPr>
              <a:t> </a:t>
            </a:r>
            <a:r>
              <a:rPr lang="en-US" sz="2600" dirty="0" err="1">
                <a:solidFill>
                  <a:srgbClr val="7030A0"/>
                </a:solidFill>
                <a:latin typeface="Times New Roman" pitchFamily="18" charset="0"/>
                <a:cs typeface="Times New Roman" pitchFamily="18" charset="0"/>
              </a:rPr>
              <a:t>xudolarining</a:t>
            </a:r>
            <a:r>
              <a:rPr lang="en-US" sz="2600" dirty="0">
                <a:solidFill>
                  <a:srgbClr val="7030A0"/>
                </a:solidFill>
                <a:latin typeface="Times New Roman" pitchFamily="18" charset="0"/>
                <a:cs typeface="Times New Roman" pitchFamily="18" charset="0"/>
              </a:rPr>
              <a:t> </a:t>
            </a:r>
            <a:r>
              <a:rPr lang="en-US" sz="2600" dirty="0" err="1" smtClean="0">
                <a:solidFill>
                  <a:srgbClr val="7030A0"/>
                </a:solidFill>
                <a:latin typeface="Times New Roman" pitchFamily="18" charset="0"/>
                <a:cs typeface="Times New Roman" pitchFamily="18" charset="0"/>
              </a:rPr>
              <a:t>timsollari</a:t>
            </a:r>
            <a:r>
              <a:rPr lang="en-US" sz="2600" dirty="0" smtClean="0">
                <a:solidFill>
                  <a:srgbClr val="7030A0"/>
                </a:solidFill>
                <a:latin typeface="Times New Roman" pitchFamily="18" charset="0"/>
                <a:cs typeface="Times New Roman" pitchFamily="18" charset="0"/>
              </a:rPr>
              <a:t>-</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Zevs</a:t>
            </a:r>
            <a:r>
              <a:rPr lang="en-US" sz="2600" dirty="0" smtClean="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va</a:t>
            </a:r>
            <a:r>
              <a:rPr lang="en-US" sz="2600" dirty="0">
                <a:solidFill>
                  <a:srgbClr val="C0000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Axuramazda</a:t>
            </a:r>
            <a:r>
              <a:rPr lang="en-US" sz="2600" dirty="0">
                <a:solidFill>
                  <a:srgbClr val="C0000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Appolon</a:t>
            </a:r>
            <a:r>
              <a:rPr lang="en-US" sz="2600" b="1" dirty="0">
                <a:solidFill>
                  <a:srgbClr val="7030A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Cheshos</a:t>
            </a:r>
            <a:r>
              <a:rPr lang="en-US" sz="2600" b="1" dirty="0">
                <a:solidFill>
                  <a:srgbClr val="7030A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va</a:t>
            </a:r>
            <a:r>
              <a:rPr lang="en-US" sz="2600" b="1" dirty="0">
                <a:solidFill>
                  <a:srgbClr val="7030A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Mitra</a:t>
            </a:r>
            <a:r>
              <a:rPr lang="en-US" sz="2600" b="1" dirty="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Afrodita</a:t>
            </a:r>
            <a:r>
              <a:rPr lang="en-US" sz="2600" b="1" dirty="0" smtClean="0">
                <a:solidFill>
                  <a:srgbClr val="7030A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va</a:t>
            </a:r>
            <a:r>
              <a:rPr lang="en-US" sz="2600" b="1" dirty="0">
                <a:solidFill>
                  <a:srgbClr val="7030A0"/>
                </a:solidFill>
                <a:latin typeface="Times New Roman" pitchFamily="18" charset="0"/>
                <a:cs typeface="Times New Roman" pitchFamily="18" charset="0"/>
              </a:rPr>
              <a:t> </a:t>
            </a:r>
            <a:r>
              <a:rPr lang="en-US" sz="2600" b="1" dirty="0" err="1">
                <a:solidFill>
                  <a:srgbClr val="7030A0"/>
                </a:solidFill>
                <a:latin typeface="Times New Roman" pitchFamily="18" charset="0"/>
                <a:cs typeface="Times New Roman" pitchFamily="18" charset="0"/>
              </a:rPr>
              <a:t>Apaxit</a:t>
            </a:r>
            <a:r>
              <a:rPr lang="en-US" sz="2600" b="1" dirty="0">
                <a:solidFill>
                  <a:srgbClr val="7030A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obrazlari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uyg'unlashib</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ketdi</a:t>
            </a:r>
            <a:r>
              <a:rPr lang="en-US" sz="2600" dirty="0">
                <a:solidFill>
                  <a:srgbClr val="C00000"/>
                </a:solidFill>
                <a:latin typeface="Times New Roman" pitchFamily="18" charset="0"/>
                <a:cs typeface="Times New Roman" pitchFamily="18" charset="0"/>
              </a:rPr>
              <a:t>. Agar </a:t>
            </a:r>
            <a:r>
              <a:rPr lang="en-US" sz="2600" dirty="0" err="1">
                <a:solidFill>
                  <a:srgbClr val="C00000"/>
                </a:solidFill>
                <a:latin typeface="Times New Roman" pitchFamily="18" charset="0"/>
                <a:cs typeface="Times New Roman" pitchFamily="18" charset="0"/>
              </a:rPr>
              <a:t>yerli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axoli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o'rtasida</a:t>
            </a:r>
            <a:r>
              <a:rPr lang="en-US" sz="2600"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Afina</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Gerakl</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Nika</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Dionis</a:t>
            </a:r>
            <a:r>
              <a:rPr lang="en-US" sz="2600" b="1"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timsollariga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sig'inish</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qanchalik</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tarqalsa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Yunonistonda</a:t>
            </a:r>
            <a:r>
              <a:rPr lang="en-US" sz="2600"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mitra</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Oksa</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Oksho-Amudaryo</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Buyuk</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onaga</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sig'inish</a:t>
            </a:r>
            <a:r>
              <a:rPr lang="en-US" sz="2600" b="1"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shuncha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tarqaldi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Buni</a:t>
            </a:r>
            <a:r>
              <a:rPr lang="en-US" sz="2600"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Oyxonim</a:t>
            </a:r>
            <a:r>
              <a:rPr lang="en-US" sz="2600"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Taxti</a:t>
            </a:r>
            <a:r>
              <a:rPr lang="en-US" sz="2600" b="1" dirty="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Sangin</a:t>
            </a:r>
            <a:r>
              <a:rPr lang="en-US" sz="2600" b="1" dirty="0" smtClean="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manzilgoxlaridan</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topilgan</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tasvir</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mazmunida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yunoncha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va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maxalliy</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an'analar</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ifodalangan</a:t>
            </a:r>
            <a:r>
              <a:rPr lang="en-US" sz="2600" dirty="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san'at</a:t>
            </a:r>
            <a:r>
              <a:rPr lang="en-US" sz="2600" dirty="0" smtClean="0">
                <a:solidFill>
                  <a:srgbClr val="C00000"/>
                </a:solidFill>
                <a:latin typeface="Times New Roman" pitchFamily="18" charset="0"/>
                <a:cs typeface="Times New Roman" pitchFamily="18" charset="0"/>
              </a:rPr>
              <a:t> </a:t>
            </a:r>
            <a:r>
              <a:rPr lang="en-US" sz="2600" dirty="0" err="1" smtClean="0">
                <a:solidFill>
                  <a:srgbClr val="C00000"/>
                </a:solidFill>
                <a:latin typeface="Times New Roman" pitchFamily="18" charset="0"/>
                <a:cs typeface="Times New Roman" pitchFamily="18" charset="0"/>
              </a:rPr>
              <a:t>yodgorliklaridan</a:t>
            </a:r>
            <a:r>
              <a:rPr lang="en-US" sz="2600" dirty="0" smtClean="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xam</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ko'rish</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mumkin</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Yunon-Baqtriya</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madaniyati</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odatda</a:t>
            </a:r>
            <a:r>
              <a:rPr lang="en-US" sz="2600"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Sharq</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ellinistik</a:t>
            </a:r>
            <a:r>
              <a:rPr lang="en-US" sz="2600" b="1" dirty="0">
                <a:solidFill>
                  <a:srgbClr val="C00000"/>
                </a:solidFill>
                <a:latin typeface="Times New Roman" pitchFamily="18" charset="0"/>
                <a:cs typeface="Times New Roman" pitchFamily="18" charset="0"/>
              </a:rPr>
              <a:t> </a:t>
            </a:r>
            <a:r>
              <a:rPr lang="en-US" sz="2600" b="1" dirty="0" err="1">
                <a:solidFill>
                  <a:srgbClr val="C00000"/>
                </a:solidFill>
                <a:latin typeface="Times New Roman" pitchFamily="18" charset="0"/>
                <a:cs typeface="Times New Roman" pitchFamily="18" charset="0"/>
              </a:rPr>
              <a:t>madaniyati</a:t>
            </a:r>
            <a:r>
              <a:rPr lang="en-US" sz="2600" b="1" dirty="0">
                <a:solidFill>
                  <a:srgbClr val="C00000"/>
                </a:solidFill>
                <a:latin typeface="Times New Roman" pitchFamily="18" charset="0"/>
                <a:cs typeface="Times New Roman" pitchFamily="18" charset="0"/>
              </a:rPr>
              <a:t> </a:t>
            </a:r>
            <a:r>
              <a:rPr lang="en-US" sz="2600" dirty="0">
                <a:solidFill>
                  <a:srgbClr val="C00000"/>
                </a:solidFill>
                <a:latin typeface="Times New Roman" pitchFamily="18" charset="0"/>
                <a:cs typeface="Times New Roman" pitchFamily="18" charset="0"/>
              </a:rPr>
              <a:t>deb </a:t>
            </a:r>
            <a:r>
              <a:rPr lang="en-US" sz="2600" dirty="0" err="1">
                <a:solidFill>
                  <a:srgbClr val="C00000"/>
                </a:solidFill>
                <a:latin typeface="Times New Roman" pitchFamily="18" charset="0"/>
                <a:cs typeface="Times New Roman" pitchFamily="18" charset="0"/>
              </a:rPr>
              <a:t>ta'kidlanadi</a:t>
            </a:r>
            <a:r>
              <a:rPr lang="en-US" sz="2600" dirty="0">
                <a:solidFill>
                  <a:srgbClr val="C00000"/>
                </a:solidFill>
                <a:latin typeface="Times New Roman" pitchFamily="18" charset="0"/>
                <a:cs typeface="Times New Roman" pitchFamily="18" charset="0"/>
              </a:rPr>
              <a:t>. </a:t>
            </a:r>
            <a:endParaRPr lang="en-US" sz="2600" b="1" i="1" u="sng" dirty="0">
              <a:solidFill>
                <a:srgbClr val="C00000"/>
              </a:solidFill>
              <a:latin typeface="Times New Roman" pitchFamily="18" charset="0"/>
              <a:cs typeface="Times New Roman" pitchFamily="18" charset="0"/>
            </a:endParaRPr>
          </a:p>
        </p:txBody>
      </p:sp>
      <p:sp>
        <p:nvSpPr>
          <p:cNvPr id="2" name="Скругленный прямоугольник 1"/>
          <p:cNvSpPr/>
          <p:nvPr/>
        </p:nvSpPr>
        <p:spPr>
          <a:xfrm>
            <a:off x="468313" y="115888"/>
            <a:ext cx="8351837"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t>Yunon</a:t>
            </a:r>
            <a:r>
              <a:rPr lang="en-US" sz="2800" dirty="0"/>
              <a:t> – </a:t>
            </a:r>
            <a:r>
              <a:rPr lang="en-US" sz="2800" dirty="0" err="1"/>
              <a:t>Baqtriya</a:t>
            </a:r>
            <a:r>
              <a:rPr lang="en-US" sz="2800" dirty="0"/>
              <a:t> </a:t>
            </a:r>
            <a:r>
              <a:rPr lang="en-US" sz="2800" dirty="0" err="1"/>
              <a:t>madaniyati</a:t>
            </a:r>
            <a:r>
              <a:rPr lang="en-US" sz="2800" dirty="0"/>
              <a:t> </a:t>
            </a:r>
            <a:endParaRPr lang="ru-RU" sz="2800" dirty="0"/>
          </a:p>
        </p:txBody>
      </p:sp>
    </p:spTree>
    <p:extLst>
      <p:ext uri="{BB962C8B-B14F-4D97-AF65-F5344CB8AC3E}">
        <p14:creationId xmlns:p14="http://schemas.microsoft.com/office/powerpoint/2010/main" val="863140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Заголовок 1"/>
          <p:cNvSpPr>
            <a:spLocks noGrp="1"/>
          </p:cNvSpPr>
          <p:nvPr>
            <p:ph type="title"/>
          </p:nvPr>
        </p:nvSpPr>
        <p:spPr>
          <a:xfrm>
            <a:off x="457200" y="274638"/>
            <a:ext cx="8229600" cy="511175"/>
          </a:xfrm>
        </p:spPr>
        <p:txBody>
          <a:bodyPr/>
          <a:lstStyle/>
          <a:p>
            <a:pPr eaLnBrk="1" hangingPunct="1"/>
            <a:r>
              <a:rPr lang="uz-Cyrl-UZ" altLang="ru-RU" sz="2400" smtClean="0">
                <a:latin typeface="Times New Roman" panose="02020603050405020304" pitchFamily="18" charset="0"/>
                <a:cs typeface="Times New Roman" panose="02020603050405020304" pitchFamily="18" charset="0"/>
              </a:rPr>
              <a:t>Юнон Бақтрия даври ёдгорликлари</a:t>
            </a:r>
            <a:endParaRPr lang="ru-RU" altLang="ru-RU" sz="2400" smtClean="0">
              <a:latin typeface="Times New Roman" panose="02020603050405020304" pitchFamily="18" charset="0"/>
              <a:cs typeface="Times New Roman" panose="02020603050405020304" pitchFamily="18" charset="0"/>
            </a:endParaRPr>
          </a:p>
        </p:txBody>
      </p:sp>
      <p:pic>
        <p:nvPicPr>
          <p:cNvPr id="81923" name="Picture 2" descr="Бактрия7"/>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00063" y="701675"/>
            <a:ext cx="8142287" cy="6156325"/>
          </a:xfrm>
        </p:spPr>
      </p:pic>
    </p:spTree>
    <p:extLst>
      <p:ext uri="{BB962C8B-B14F-4D97-AF65-F5344CB8AC3E}">
        <p14:creationId xmlns:p14="http://schemas.microsoft.com/office/powerpoint/2010/main" val="2634941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WordArt 6"/>
          <p:cNvSpPr>
            <a:spLocks noChangeArrowheads="1" noChangeShapeType="1" noTextEdit="1"/>
          </p:cNvSpPr>
          <p:nvPr/>
        </p:nvSpPr>
        <p:spPr bwMode="auto">
          <a:xfrm>
            <a:off x="1187450" y="2708275"/>
            <a:ext cx="5546725" cy="14414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cs typeface="Arial" panose="020B0604020202020204" pitchFamily="34" charset="0"/>
              </a:rPr>
              <a:t>E'tiboringiz uchun raxmat</a:t>
            </a:r>
            <a:endParaRPr lang="ru-RU"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cs typeface="Arial" panose="020B0604020202020204" pitchFamily="34" charset="0"/>
            </a:endParaRPr>
          </a:p>
        </p:txBody>
      </p:sp>
      <p:pic>
        <p:nvPicPr>
          <p:cNvPr id="43012" name="Picture 7" descr="000da8c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60350"/>
            <a:ext cx="2159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8"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9" descr="000da8c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60350"/>
            <a:ext cx="2159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0"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88913"/>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1" descr="000da8c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211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12"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88913"/>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13"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292600"/>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Picture 14" descr="000da8c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2211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0" name="Picture 15"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292600"/>
            <a:ext cx="2024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882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a:xfrm>
            <a:off x="0" y="0"/>
            <a:ext cx="9144000" cy="642938"/>
          </a:xfrm>
          <a:solidFill>
            <a:schemeClr val="accent4">
              <a:lumMod val="75000"/>
            </a:schemeClr>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smtClean="0">
                <a:latin typeface="Times New Roman" pitchFamily="18" charset="0"/>
                <a:cs typeface="Times New Roman" pitchFamily="18" charset="0"/>
              </a:rPr>
              <a:t>Маслаҳатчилар кенгаши, Сарой оғалари</a:t>
            </a:r>
            <a:endParaRPr lang="ru-RU" sz="2800" dirty="0" smtClean="0">
              <a:latin typeface="Times New Roman" pitchFamily="18" charset="0"/>
              <a:cs typeface="Times New Roman" pitchFamily="18" charset="0"/>
            </a:endParaRPr>
          </a:p>
        </p:txBody>
      </p:sp>
      <p:sp>
        <p:nvSpPr>
          <p:cNvPr id="3" name="Содержимое 2"/>
          <p:cNvSpPr>
            <a:spLocks noGrp="1"/>
          </p:cNvSpPr>
          <p:nvPr>
            <p:ph sz="quarter" idx="13"/>
          </p:nvPr>
        </p:nvSpPr>
        <p:spPr>
          <a:xfrm>
            <a:off x="0" y="642938"/>
            <a:ext cx="9144000" cy="6215062"/>
          </a:xfrm>
          <a:solidFill>
            <a:schemeClr val="accent4">
              <a:lumMod val="60000"/>
              <a:lumOff val="40000"/>
            </a:schemeClr>
          </a:solidFill>
        </p:spPr>
        <p:txBody>
          <a:bodyPr rtlCol="0">
            <a:noAutofit/>
          </a:bodyPr>
          <a:lstStyle/>
          <a:p>
            <a:pPr indent="-182880" algn="just" eaLnBrk="1" fontAlgn="auto" hangingPunct="1">
              <a:spcAft>
                <a:spcPts val="0"/>
              </a:spcAft>
              <a:buClr>
                <a:schemeClr val="accent6">
                  <a:lumMod val="75000"/>
                </a:schemeClr>
              </a:buClr>
              <a:buFont typeface="Arial" pitchFamily="34" charset="0"/>
              <a:buChar char="•"/>
              <a:defRPr/>
            </a:pPr>
            <a:endParaRPr lang="uz-Cyrl-UZ" sz="2400" dirty="0" smtClean="0">
              <a:solidFill>
                <a:schemeClr val="tx1"/>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Char char="•"/>
              <a:defRPr/>
            </a:pPr>
            <a:r>
              <a:rPr lang="uz-Cyrl-UZ" sz="2400" dirty="0" smtClean="0">
                <a:solidFill>
                  <a:schemeClr val="tx1"/>
                </a:solidFill>
                <a:latin typeface="Times New Roman" pitchFamily="18" charset="0"/>
                <a:cs typeface="Times New Roman" pitchFamily="18" charset="0"/>
              </a:rPr>
              <a:t>Форслар Осиёга ўзларининг мулки сифатида қараган ва Осиёни ҳукмдор форс шоҳининг ерлари сифатида билганлар. Шоҳни «...юқоридан берилган, Ахурамазданинг ердаги сояси ва бутун ернинг эгаси» сифатида билганлар. Аҳамонийларнинг давлатни идора қилиш усули ҳақиқий </a:t>
            </a:r>
            <a:r>
              <a:rPr lang="uz-Cyrl-UZ" sz="2400" b="1" dirty="0" smtClean="0">
                <a:solidFill>
                  <a:srgbClr val="7030A0"/>
                </a:solidFill>
                <a:latin typeface="Times New Roman" pitchFamily="18" charset="0"/>
                <a:cs typeface="Times New Roman" pitchFamily="18" charset="0"/>
              </a:rPr>
              <a:t>ҳарбий</a:t>
            </a:r>
            <a:r>
              <a:rPr lang="uz-Cyrl-UZ" sz="2400" dirty="0" smtClean="0">
                <a:solidFill>
                  <a:schemeClr val="tx1"/>
                </a:solidFill>
                <a:latin typeface="Times New Roman" pitchFamily="18" charset="0"/>
                <a:cs typeface="Times New Roman" pitchFamily="18" charset="0"/>
              </a:rPr>
              <a:t> </a:t>
            </a:r>
            <a:r>
              <a:rPr lang="uz-Cyrl-UZ" sz="2400" b="1" dirty="0" smtClean="0">
                <a:solidFill>
                  <a:srgbClr val="7030A0"/>
                </a:solidFill>
                <a:latin typeface="Times New Roman" pitchFamily="18" charset="0"/>
                <a:cs typeface="Times New Roman" pitchFamily="18" charset="0"/>
              </a:rPr>
              <a:t>деспотизмдир</a:t>
            </a:r>
            <a:r>
              <a:rPr lang="uz-Cyrl-UZ" sz="2400" dirty="0" smtClean="0">
                <a:solidFill>
                  <a:schemeClr val="tx1"/>
                </a:solidFill>
                <a:latin typeface="Times New Roman" pitchFamily="18" charset="0"/>
                <a:cs typeface="Times New Roman" pitchFamily="18" charset="0"/>
              </a:rPr>
              <a:t>. Негаки, аҳамонийларга давлатни идора қилишнинг қонун чиқарувчи, ижро ёки суд органлари каби бошқарув усуллари умуман бегона бўлган. </a:t>
            </a:r>
            <a:r>
              <a:rPr lang="uz-Cyrl-UZ" sz="2400" b="1" i="1" dirty="0" smtClean="0">
                <a:solidFill>
                  <a:srgbClr val="7030A0"/>
                </a:solidFill>
                <a:latin typeface="Times New Roman" pitchFamily="18" charset="0"/>
                <a:cs typeface="Times New Roman" pitchFamily="18" charset="0"/>
              </a:rPr>
              <a:t>Шоҳ ёки шоҳлар шоҳи бутун ҳокимият эгаси ҳисобланган.</a:t>
            </a:r>
            <a:endParaRPr lang="ru-RU" sz="2400" b="1" i="1" dirty="0" smtClean="0">
              <a:solidFill>
                <a:srgbClr val="7030A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Char char="•"/>
              <a:defRPr/>
            </a:pPr>
            <a:r>
              <a:rPr lang="uz-Cyrl-UZ" sz="2400" b="1" dirty="0" smtClean="0">
                <a:solidFill>
                  <a:srgbClr val="7030A0"/>
                </a:solidFill>
                <a:latin typeface="Times New Roman" pitchFamily="18" charset="0"/>
                <a:cs typeface="Times New Roman" pitchFamily="18" charset="0"/>
              </a:rPr>
              <a:t>Эсфир</a:t>
            </a:r>
            <a:r>
              <a:rPr lang="uz-Cyrl-UZ" sz="2400" dirty="0" smtClean="0">
                <a:solidFill>
                  <a:schemeClr val="tx1"/>
                </a:solidFill>
                <a:latin typeface="Times New Roman" pitchFamily="18" charset="0"/>
                <a:cs typeface="Times New Roman" pitchFamily="18" charset="0"/>
              </a:rPr>
              <a:t> маълумотларига қараганда, шоҳнинг атрофида доимий </a:t>
            </a:r>
            <a:r>
              <a:rPr lang="uz-Cyrl-UZ" sz="2400" b="1" i="1" dirty="0" smtClean="0">
                <a:solidFill>
                  <a:srgbClr val="7030A0"/>
                </a:solidFill>
                <a:latin typeface="Times New Roman" pitchFamily="18" charset="0"/>
                <a:cs typeface="Times New Roman" pitchFamily="18" charset="0"/>
              </a:rPr>
              <a:t>маслаҳатчилар кенгаши </a:t>
            </a:r>
            <a:r>
              <a:rPr lang="uz-Cyrl-UZ" sz="2400" dirty="0" smtClean="0">
                <a:solidFill>
                  <a:schemeClr val="tx1"/>
                </a:solidFill>
                <a:latin typeface="Times New Roman" pitchFamily="18" charset="0"/>
                <a:cs typeface="Times New Roman" pitchFamily="18" charset="0"/>
              </a:rPr>
              <a:t>бўлган. Маслаҳат кенгаши аъзолари давлатни бошқаришда </a:t>
            </a:r>
            <a:r>
              <a:rPr lang="uz-Cyrl-UZ" sz="2400" b="1" i="1" dirty="0" smtClean="0">
                <a:solidFill>
                  <a:srgbClr val="7030A0"/>
                </a:solidFill>
                <a:latin typeface="Times New Roman" pitchFamily="18" charset="0"/>
                <a:cs typeface="Times New Roman" pitchFamily="18" charset="0"/>
              </a:rPr>
              <a:t>вазирлик</a:t>
            </a:r>
            <a:r>
              <a:rPr lang="uz-Cyrl-UZ" sz="2400" dirty="0" smtClean="0">
                <a:solidFill>
                  <a:schemeClr val="tx1"/>
                </a:solidFill>
                <a:latin typeface="Times New Roman" pitchFamily="18" charset="0"/>
                <a:cs typeface="Times New Roman" pitchFamily="18" charset="0"/>
              </a:rPr>
              <a:t> вазифасини бажарган. Улар давлат ишларини бажаришда шоҳдан кейинги бош вазифани бажарган. Бутун жамоатчилик ишлари уларнинг бевосита раҳбарлигида амалга оширилган. </a:t>
            </a:r>
            <a:endParaRPr lang="ru-RU" sz="24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a:xfrm>
            <a:off x="0" y="0"/>
            <a:ext cx="9144000" cy="642938"/>
          </a:xfrm>
          <a:solidFill>
            <a:schemeClr val="accent4">
              <a:lumMod val="75000"/>
            </a:schemeClr>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smtClean="0">
                <a:latin typeface="Times New Roman" pitchFamily="18" charset="0"/>
                <a:cs typeface="Times New Roman" pitchFamily="18" charset="0"/>
              </a:rPr>
              <a:t>Маслаҳатчилар кенгаши, Сарой оғалари</a:t>
            </a:r>
            <a:endParaRPr lang="ru-RU" sz="2800" dirty="0" smtClean="0">
              <a:latin typeface="Times New Roman" pitchFamily="18" charset="0"/>
              <a:cs typeface="Times New Roman" pitchFamily="18" charset="0"/>
            </a:endParaRPr>
          </a:p>
        </p:txBody>
      </p:sp>
      <p:sp>
        <p:nvSpPr>
          <p:cNvPr id="3" name="Содержимое 2"/>
          <p:cNvSpPr>
            <a:spLocks noGrp="1"/>
          </p:cNvSpPr>
          <p:nvPr>
            <p:ph sz="quarter" idx="13"/>
          </p:nvPr>
        </p:nvSpPr>
        <p:spPr>
          <a:xfrm>
            <a:off x="0" y="642938"/>
            <a:ext cx="9144000" cy="6215062"/>
          </a:xfrm>
          <a:solidFill>
            <a:schemeClr val="accent4">
              <a:lumMod val="60000"/>
              <a:lumOff val="40000"/>
            </a:schemeClr>
          </a:solidFill>
        </p:spPr>
        <p:txBody>
          <a:bodyPr rtlCol="0">
            <a:noAutofit/>
          </a:bodyPr>
          <a:lstStyle/>
          <a:p>
            <a:pPr indent="-182880" algn="just" eaLnBrk="1" fontAlgn="auto" hangingPunct="1">
              <a:spcAft>
                <a:spcPts val="0"/>
              </a:spcAft>
              <a:buClr>
                <a:schemeClr val="accent6">
                  <a:lumMod val="75000"/>
                </a:schemeClr>
              </a:buClr>
              <a:buFont typeface="Arial" pitchFamily="34" charset="0"/>
              <a:buChar char="•"/>
              <a:defRPr/>
            </a:pPr>
            <a:endParaRPr lang="uz-Cyrl-UZ" sz="2400" dirty="0" smtClean="0">
              <a:solidFill>
                <a:schemeClr val="tx1"/>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Char char="•"/>
              <a:defRPr/>
            </a:pPr>
            <a:r>
              <a:rPr lang="uz-Cyrl-UZ" sz="2400" dirty="0">
                <a:solidFill>
                  <a:schemeClr val="tx1"/>
                </a:solidFill>
                <a:latin typeface="Times New Roman" pitchFamily="18" charset="0"/>
                <a:cs typeface="Times New Roman" pitchFamily="18" charset="0"/>
              </a:rPr>
              <a:t>Маслаҳат кенгашидан сўнг </a:t>
            </a:r>
            <a:r>
              <a:rPr lang="uz-Cyrl-UZ" sz="2400" b="1" i="1" dirty="0">
                <a:solidFill>
                  <a:srgbClr val="7030A0"/>
                </a:solidFill>
                <a:latin typeface="Times New Roman" pitchFamily="18" charset="0"/>
                <a:cs typeface="Times New Roman" pitchFamily="18" charset="0"/>
              </a:rPr>
              <a:t>еттита сарой оғалари </a:t>
            </a:r>
            <a:r>
              <a:rPr lang="uz-Cyrl-UZ" sz="2400" dirty="0">
                <a:solidFill>
                  <a:schemeClr val="tx1"/>
                </a:solidFill>
                <a:latin typeface="Times New Roman" pitchFamily="18" charset="0"/>
                <a:cs typeface="Times New Roman" pitchFamily="18" charset="0"/>
              </a:rPr>
              <a:t>ёки </a:t>
            </a:r>
            <a:r>
              <a:rPr lang="uz-Cyrl-UZ" sz="2400" b="1" i="1" dirty="0">
                <a:solidFill>
                  <a:srgbClr val="7030A0"/>
                </a:solidFill>
                <a:latin typeface="Times New Roman" pitchFamily="18" charset="0"/>
                <a:cs typeface="Times New Roman" pitchFamily="18" charset="0"/>
              </a:rPr>
              <a:t>сарой аъёнлари бошлиқлари, </a:t>
            </a:r>
            <a:r>
              <a:rPr lang="uz-Cyrl-UZ" sz="2400" dirty="0">
                <a:solidFill>
                  <a:schemeClr val="tx1"/>
                </a:solidFill>
                <a:latin typeface="Times New Roman" pitchFamily="18" charset="0"/>
                <a:cs typeface="Times New Roman" pitchFamily="18" charset="0"/>
              </a:rPr>
              <a:t>яъни </a:t>
            </a:r>
            <a:r>
              <a:rPr lang="uz-Cyrl-UZ" sz="2400" b="1" i="1" dirty="0">
                <a:solidFill>
                  <a:srgbClr val="7030A0"/>
                </a:solidFill>
                <a:latin typeface="Times New Roman" pitchFamily="18" charset="0"/>
                <a:cs typeface="Times New Roman" pitchFamily="18" charset="0"/>
              </a:rPr>
              <a:t>шоҳнинг шахсий ҳизматкорлари </a:t>
            </a:r>
            <a:r>
              <a:rPr lang="uz-Cyrl-UZ" sz="2400" dirty="0">
                <a:solidFill>
                  <a:schemeClr val="tx1"/>
                </a:solidFill>
                <a:latin typeface="Times New Roman" pitchFamily="18" charset="0"/>
                <a:cs typeface="Times New Roman" pitchFamily="18" charset="0"/>
              </a:rPr>
              <a:t>турган. Улар асосан шоҳнинг истагини бажаришган. Саройдаги ички хизматлардан тортиб, сатрапликлар ҳудудларида </a:t>
            </a:r>
            <a:r>
              <a:rPr lang="uz-Cyrl-UZ" sz="2400" b="1" i="1" dirty="0">
                <a:solidFill>
                  <a:srgbClr val="7030A0"/>
                </a:solidFill>
                <a:latin typeface="Times New Roman" pitchFamily="18" charset="0"/>
                <a:cs typeface="Times New Roman" pitchFamily="18" charset="0"/>
              </a:rPr>
              <a:t>комиссарлик </a:t>
            </a:r>
            <a:r>
              <a:rPr lang="uz-Cyrl-UZ" sz="2400" dirty="0">
                <a:solidFill>
                  <a:schemeClr val="tx1"/>
                </a:solidFill>
                <a:latin typeface="Times New Roman" pitchFamily="18" charset="0"/>
                <a:cs typeface="Times New Roman" pitchFamily="18" charset="0"/>
              </a:rPr>
              <a:t>вазифаларини ҳам амалга оширган.</a:t>
            </a:r>
          </a:p>
          <a:p>
            <a:pPr indent="-182880" algn="just" eaLnBrk="1" fontAlgn="auto" hangingPunct="1">
              <a:spcAft>
                <a:spcPts val="0"/>
              </a:spcAft>
              <a:buClr>
                <a:schemeClr val="accent6">
                  <a:lumMod val="75000"/>
                </a:schemeClr>
              </a:buClr>
              <a:buFont typeface="Arial" pitchFamily="34" charset="0"/>
              <a:buChar char="•"/>
              <a:defRPr/>
            </a:pPr>
            <a:r>
              <a:rPr lang="uz-Cyrl-UZ" sz="2400" dirty="0">
                <a:solidFill>
                  <a:schemeClr val="tx1"/>
                </a:solidFill>
                <a:latin typeface="Times New Roman" pitchFamily="18" charset="0"/>
                <a:cs typeface="Times New Roman" pitchFamily="18" charset="0"/>
              </a:rPr>
              <a:t>Аҳамонийлар империясида давлат миқёсидаги йирик масалалар, жумладан уруш масалалари </a:t>
            </a:r>
            <a:r>
              <a:rPr lang="uz-Cyrl-UZ" sz="2400" b="1" dirty="0">
                <a:solidFill>
                  <a:srgbClr val="7030A0"/>
                </a:solidFill>
                <a:latin typeface="Times New Roman" pitchFamily="18" charset="0"/>
                <a:cs typeface="Times New Roman" pitchFamily="18" charset="0"/>
              </a:rPr>
              <a:t>«кенгаш»да </a:t>
            </a:r>
            <a:r>
              <a:rPr lang="uz-Cyrl-UZ" sz="2400" dirty="0">
                <a:solidFill>
                  <a:schemeClr val="tx1"/>
                </a:solidFill>
                <a:latin typeface="Times New Roman" pitchFamily="18" charset="0"/>
                <a:cs typeface="Times New Roman" pitchFamily="18" charset="0"/>
              </a:rPr>
              <a:t>муҳокама қилинган. Бу кенгашга </a:t>
            </a:r>
            <a:r>
              <a:rPr lang="uz-Cyrl-UZ" sz="2400" b="1" i="1" u="sng" dirty="0">
                <a:solidFill>
                  <a:srgbClr val="7030A0"/>
                </a:solidFill>
                <a:latin typeface="Times New Roman" pitchFamily="18" charset="0"/>
                <a:cs typeface="Times New Roman" pitchFamily="18" charset="0"/>
              </a:rPr>
              <a:t>пасаргад уруғи оқсоқоллари, сатраплар, давлатнинг йирик ҳарбий амалдорлари</a:t>
            </a:r>
            <a:r>
              <a:rPr lang="uz-Cyrl-UZ" sz="2400" dirty="0">
                <a:solidFill>
                  <a:schemeClr val="tx1"/>
                </a:solidFill>
                <a:latin typeface="Times New Roman" pitchFamily="18" charset="0"/>
                <a:cs typeface="Times New Roman" pitchFamily="18" charset="0"/>
              </a:rPr>
              <a:t> ва </a:t>
            </a:r>
            <a:r>
              <a:rPr lang="uz-Cyrl-UZ" sz="2400" b="1" i="1" u="sng" dirty="0">
                <a:solidFill>
                  <a:srgbClr val="7030A0"/>
                </a:solidFill>
                <a:latin typeface="Times New Roman" pitchFamily="18" charset="0"/>
                <a:cs typeface="Times New Roman" pitchFamily="18" charset="0"/>
              </a:rPr>
              <a:t>ҳарбий аристократлари </a:t>
            </a:r>
            <a:r>
              <a:rPr lang="uz-Cyrl-UZ" sz="2400" dirty="0">
                <a:solidFill>
                  <a:schemeClr val="tx1"/>
                </a:solidFill>
                <a:latin typeface="Times New Roman" pitchFamily="18" charset="0"/>
                <a:cs typeface="Times New Roman" pitchFamily="18" charset="0"/>
              </a:rPr>
              <a:t>таклиф этилган. Кенгашда муҳокама қилинаётган масала бўйича кимнинг таклифи қабул қилинса, ўша киши шу ишга мутасадди, бошлиқ қилиб тайинланган. У шу ишнинг бажарилишига боши билан жавоб берган</a:t>
            </a:r>
            <a:r>
              <a:rPr lang="uz-Cyrl-UZ" sz="2400" dirty="0" smtClean="0">
                <a:solidFill>
                  <a:schemeClr val="tx1"/>
                </a:solidFill>
                <a:latin typeface="Times New Roman" pitchFamily="18" charset="0"/>
                <a:cs typeface="Times New Roman" pitchFamily="18" charset="0"/>
              </a:rPr>
              <a:t>.</a:t>
            </a:r>
            <a:endParaRPr lang="uz-Cyrl-UZ" sz="2400" dirty="0">
              <a:solidFill>
                <a:schemeClr val="tx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75"/>
          </a:xfrm>
          <a:solidFill>
            <a:schemeClr val="accent3">
              <a:lumMod val="40000"/>
              <a:lumOff val="60000"/>
            </a:schemeClr>
          </a:solidFill>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Сарой</a:t>
            </a:r>
            <a:endParaRPr lang="ru-RU" dirty="0"/>
          </a:p>
        </p:txBody>
      </p:sp>
      <p:sp>
        <p:nvSpPr>
          <p:cNvPr id="3" name="Содержимое 2"/>
          <p:cNvSpPr>
            <a:spLocks noGrp="1"/>
          </p:cNvSpPr>
          <p:nvPr>
            <p:ph sz="quarter" idx="13"/>
          </p:nvPr>
        </p:nvSpPr>
        <p:spPr>
          <a:xfrm>
            <a:off x="0" y="785813"/>
            <a:ext cx="9144000" cy="6072187"/>
          </a:xfrm>
        </p:spPr>
        <p:txBody>
          <a:bodyPr rtlCol="0">
            <a:normAutofit/>
          </a:bodyPr>
          <a:lstStyle/>
          <a:p>
            <a:pPr indent="-182880" algn="just" eaLnBrk="1" fontAlgn="auto" hangingPunct="1">
              <a:spcAft>
                <a:spcPts val="0"/>
              </a:spcAft>
              <a:buClr>
                <a:schemeClr val="accent6">
                  <a:lumMod val="75000"/>
                </a:schemeClr>
              </a:buClr>
              <a:buFont typeface="Arial" pitchFamily="34" charset="0"/>
              <a:buChar char="•"/>
              <a:defRPr/>
            </a:pPr>
            <a:r>
              <a:rPr lang="uz-Cyrl-UZ" sz="2800" b="1" dirty="0" smtClean="0">
                <a:solidFill>
                  <a:schemeClr val="tx2"/>
                </a:solidFill>
                <a:latin typeface="Times New Roman" pitchFamily="18" charset="0"/>
                <a:cs typeface="Times New Roman" pitchFamily="18" charset="0"/>
              </a:rPr>
              <a:t>Кир ва Камбиз замонида Аҳамонийлар империясининг тайинли сиёсий маркази, саройи ҳам йўқ эди. Ҳарбий фаолиятга қараб, шоҳ ҳамда унинг мажлислар ўтказадиган </a:t>
            </a:r>
            <a:r>
              <a:rPr lang="uz-Cyrl-UZ" sz="2800" b="1" dirty="0" smtClean="0">
                <a:solidFill>
                  <a:srgbClr val="7030A0"/>
                </a:solidFill>
                <a:latin typeface="Times New Roman" pitchFamily="18" charset="0"/>
                <a:cs typeface="Times New Roman" pitchFamily="18" charset="0"/>
              </a:rPr>
              <a:t>«сарой»и </a:t>
            </a:r>
            <a:r>
              <a:rPr lang="uz-Cyrl-UZ" sz="2800" b="1" dirty="0" smtClean="0">
                <a:solidFill>
                  <a:schemeClr val="tx2"/>
                </a:solidFill>
                <a:latin typeface="Times New Roman" pitchFamily="18" charset="0"/>
                <a:cs typeface="Times New Roman" pitchFamily="18" charset="0"/>
              </a:rPr>
              <a:t>ҳам кўчиб юрган. Кир резиденцияси </a:t>
            </a:r>
            <a:r>
              <a:rPr lang="uz-Cyrl-UZ" sz="2800" b="1" dirty="0" smtClean="0">
                <a:solidFill>
                  <a:srgbClr val="7030A0"/>
                </a:solidFill>
                <a:latin typeface="Times New Roman" pitchFamily="18" charset="0"/>
                <a:cs typeface="Times New Roman" pitchFamily="18" charset="0"/>
              </a:rPr>
              <a:t>Экбатан</a:t>
            </a:r>
            <a:r>
              <a:rPr lang="uz-Cyrl-UZ" sz="2800" b="1" dirty="0" smtClean="0">
                <a:solidFill>
                  <a:schemeClr val="tx2"/>
                </a:solidFill>
                <a:latin typeface="Times New Roman" pitchFamily="18" charset="0"/>
                <a:cs typeface="Times New Roman" pitchFamily="18" charset="0"/>
              </a:rPr>
              <a:t>да, Дейок қурдирган саройда жойлашган бўлса, Камбиз </a:t>
            </a:r>
            <a:r>
              <a:rPr lang="uz-Cyrl-UZ" sz="2800" b="1" dirty="0" smtClean="0">
                <a:solidFill>
                  <a:srgbClr val="7030A0"/>
                </a:solidFill>
                <a:latin typeface="Times New Roman" pitchFamily="18" charset="0"/>
                <a:cs typeface="Times New Roman" pitchFamily="18" charset="0"/>
              </a:rPr>
              <a:t>Мисрни</a:t>
            </a:r>
            <a:r>
              <a:rPr lang="uz-Cyrl-UZ" sz="2800" b="1" dirty="0" smtClean="0">
                <a:solidFill>
                  <a:schemeClr val="tx2"/>
                </a:solidFill>
                <a:latin typeface="Times New Roman" pitchFamily="18" charset="0"/>
                <a:cs typeface="Times New Roman" pitchFamily="18" charset="0"/>
              </a:rPr>
              <a:t> деярли тарк этмаган. Доро I </a:t>
            </a:r>
            <a:r>
              <a:rPr lang="uz-Cyrl-UZ" sz="2800" b="1" dirty="0" smtClean="0">
                <a:solidFill>
                  <a:srgbClr val="7030A0"/>
                </a:solidFill>
                <a:latin typeface="Times New Roman" pitchFamily="18" charset="0"/>
                <a:cs typeface="Times New Roman" pitchFamily="18" charset="0"/>
              </a:rPr>
              <a:t>Суза</a:t>
            </a:r>
            <a:r>
              <a:rPr lang="uz-Cyrl-UZ" sz="2800" b="1" dirty="0" smtClean="0">
                <a:solidFill>
                  <a:schemeClr val="tx2"/>
                </a:solidFill>
                <a:latin typeface="Times New Roman" pitchFamily="18" charset="0"/>
                <a:cs typeface="Times New Roman" pitchFamily="18" charset="0"/>
              </a:rPr>
              <a:t> шаҳрини империянинг пойтахти сифатида танлади ва </a:t>
            </a:r>
            <a:r>
              <a:rPr lang="ru-RU" sz="2800" b="1" dirty="0" smtClean="0">
                <a:solidFill>
                  <a:schemeClr val="tx2"/>
                </a:solidFill>
                <a:latin typeface="Times New Roman" pitchFamily="18" charset="0"/>
                <a:cs typeface="Times New Roman" pitchFamily="18" charset="0"/>
              </a:rPr>
              <a:t>с</a:t>
            </a:r>
            <a:r>
              <a:rPr lang="uz-Cyrl-UZ" sz="2800" b="1" dirty="0" smtClean="0">
                <a:solidFill>
                  <a:schemeClr val="tx2"/>
                </a:solidFill>
                <a:latin typeface="Times New Roman" pitchFamily="18" charset="0"/>
                <a:cs typeface="Times New Roman" pitchFamily="18" charset="0"/>
              </a:rPr>
              <a:t>арой қурдиришга фатво берди. </a:t>
            </a:r>
            <a:r>
              <a:rPr lang="uz-Cyrl-UZ" sz="2800" b="1" dirty="0" smtClean="0">
                <a:solidFill>
                  <a:srgbClr val="7030A0"/>
                </a:solidFill>
                <a:latin typeface="Times New Roman" pitchFamily="18" charset="0"/>
                <a:cs typeface="Times New Roman" pitchFamily="18" charset="0"/>
              </a:rPr>
              <a:t>Персеполни</a:t>
            </a:r>
            <a:r>
              <a:rPr lang="uz-Cyrl-UZ" sz="2800" b="1" dirty="0" smtClean="0">
                <a:solidFill>
                  <a:schemeClr val="tx2"/>
                </a:solidFill>
                <a:latin typeface="Times New Roman" pitchFamily="18" charset="0"/>
                <a:cs typeface="Times New Roman" pitchFamily="18" charset="0"/>
              </a:rPr>
              <a:t> эса ўз династияси аъзоларининг хилхонасига айлантирди ва у ерда ҳам </a:t>
            </a:r>
            <a:r>
              <a:rPr lang="uz-Cyrl-UZ" sz="2800" b="1" dirty="0" smtClean="0">
                <a:solidFill>
                  <a:srgbClr val="7030A0"/>
                </a:solidFill>
                <a:latin typeface="Times New Roman" pitchFamily="18" charset="0"/>
                <a:cs typeface="Times New Roman" pitchFamily="18" charset="0"/>
              </a:rPr>
              <a:t>сарой</a:t>
            </a:r>
            <a:r>
              <a:rPr lang="uz-Cyrl-UZ" sz="2800" b="1" dirty="0" smtClean="0">
                <a:solidFill>
                  <a:schemeClr val="tx2"/>
                </a:solidFill>
                <a:latin typeface="Times New Roman" pitchFamily="18" charset="0"/>
                <a:cs typeface="Times New Roman" pitchFamily="18" charset="0"/>
              </a:rPr>
              <a:t> қурдиришга эришди.</a:t>
            </a:r>
            <a:endParaRPr lang="ru-RU" sz="2800" b="1" dirty="0" smtClean="0">
              <a:solidFill>
                <a:schemeClr val="tx2"/>
              </a:solidFill>
              <a:latin typeface="Times New Roman" pitchFamily="18" charset="0"/>
              <a:cs typeface="Times New Roman" pitchFamily="18" charset="0"/>
            </a:endParaRPr>
          </a:p>
          <a:p>
            <a:pPr marL="45720" indent="0" eaLnBrk="1" fontAlgn="auto" hangingPunct="1">
              <a:spcAft>
                <a:spcPts val="0"/>
              </a:spcAft>
              <a:buClr>
                <a:schemeClr val="accent6">
                  <a:lumMod val="75000"/>
                </a:schemeClr>
              </a:buClr>
              <a:buFont typeface="Georgia" panose="02040502050405020303" pitchFamily="18" charset="0"/>
              <a:buNone/>
              <a:defRPr/>
            </a:pPr>
            <a:endParaRPr lang="ru-RU" sz="2800" b="1"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75"/>
          </a:xfrm>
          <a:solidFill>
            <a:schemeClr val="accent3">
              <a:lumMod val="40000"/>
              <a:lumOff val="60000"/>
            </a:schemeClr>
          </a:solidFill>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Сарой</a:t>
            </a:r>
            <a:endParaRPr lang="ru-RU" dirty="0"/>
          </a:p>
        </p:txBody>
      </p:sp>
      <p:sp>
        <p:nvSpPr>
          <p:cNvPr id="3" name="Содержимое 2"/>
          <p:cNvSpPr>
            <a:spLocks noGrp="1"/>
          </p:cNvSpPr>
          <p:nvPr>
            <p:ph sz="quarter" idx="13"/>
          </p:nvPr>
        </p:nvSpPr>
        <p:spPr>
          <a:xfrm>
            <a:off x="0" y="785813"/>
            <a:ext cx="9144000" cy="6072187"/>
          </a:xfrm>
          <a:solidFill>
            <a:schemeClr val="bg1">
              <a:lumMod val="85000"/>
            </a:schemeClr>
          </a:solidFill>
        </p:spPr>
        <p:txBody>
          <a:bodyPr rtlCol="0">
            <a:normAutofit/>
          </a:bodyPr>
          <a:lstStyle/>
          <a:p>
            <a:pPr marL="45720" indent="0" algn="just" eaLnBrk="1" fontAlgn="auto" hangingPunct="1">
              <a:spcAft>
                <a:spcPts val="0"/>
              </a:spcAft>
              <a:buClr>
                <a:schemeClr val="accent6">
                  <a:lumMod val="75000"/>
                </a:schemeClr>
              </a:buClr>
              <a:buFont typeface="Georgia" panose="02040502050405020303" pitchFamily="18" charset="0"/>
              <a:buNone/>
              <a:defRPr/>
            </a:pPr>
            <a:r>
              <a:rPr lang="uz-Cyrl-UZ" sz="3600" dirty="0" smtClean="0">
                <a:solidFill>
                  <a:schemeClr val="tx1">
                    <a:lumMod val="75000"/>
                    <a:lumOff val="25000"/>
                  </a:schemeClr>
                </a:solidFill>
                <a:latin typeface="Times New Roman" pitchFamily="18" charset="0"/>
                <a:cs typeface="Times New Roman" pitchFamily="18" charset="0"/>
              </a:rPr>
              <a:t>Сарой форслар тилида «duvara» деб аталиб, шоҳнинг олдига киришнинг маълум тартиб қоидалари ишлаб чиқилган. Вазирларга тенглаштирилган маслаҳат кенгаши аъзолари, сарой оғалари ва бошқа сарой ҳизматкорлари сарой дарвозаси олдида, эгаллаган мансаби бўйича қатор туришган. Ишлаб чиқилган қоидага риоя қилмай, шоҳ қабулига киришга уринганлар ўлим жазосига ҳукм этилган. </a:t>
            </a:r>
            <a:endParaRPr lang="ru-RU" sz="3600" dirty="0" smtClean="0">
              <a:solidFill>
                <a:schemeClr val="tx1">
                  <a:lumMod val="75000"/>
                  <a:lumOff val="25000"/>
                </a:schemeClr>
              </a:solidFill>
              <a:latin typeface="Times New Roman" pitchFamily="18" charset="0"/>
              <a:cs typeface="Times New Roman" pitchFamily="18" charset="0"/>
            </a:endParaRPr>
          </a:p>
          <a:p>
            <a:pPr marL="45720" indent="0" eaLnBrk="1" fontAlgn="auto" hangingPunct="1">
              <a:spcAft>
                <a:spcPts val="0"/>
              </a:spcAft>
              <a:buClr>
                <a:schemeClr val="accent6">
                  <a:lumMod val="75000"/>
                </a:schemeClr>
              </a:buClr>
              <a:buFont typeface="Georgia" panose="02040502050405020303" pitchFamily="18" charset="0"/>
              <a:buNone/>
              <a:defRPr/>
            </a:pPr>
            <a:endParaRPr lang="ru-RU" sz="3600" dirty="0">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75"/>
          </a:xfrm>
          <a:solidFill>
            <a:schemeClr val="accent3">
              <a:lumMod val="40000"/>
              <a:lumOff val="60000"/>
            </a:schemeClr>
          </a:solidFill>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Сарой</a:t>
            </a:r>
            <a:endParaRPr lang="ru-RU" dirty="0"/>
          </a:p>
        </p:txBody>
      </p:sp>
      <p:sp>
        <p:nvSpPr>
          <p:cNvPr id="3" name="Содержимое 2"/>
          <p:cNvSpPr>
            <a:spLocks noGrp="1"/>
          </p:cNvSpPr>
          <p:nvPr>
            <p:ph sz="quarter" idx="13"/>
          </p:nvPr>
        </p:nvSpPr>
        <p:spPr>
          <a:xfrm>
            <a:off x="0" y="785813"/>
            <a:ext cx="9144000" cy="6072187"/>
          </a:xfrm>
          <a:solidFill>
            <a:srgbClr val="92D050"/>
          </a:solidFill>
        </p:spPr>
        <p:txBody>
          <a:bodyPr rtlCol="0">
            <a:normAutofit lnSpcReduction="10000"/>
          </a:bodyPr>
          <a:lstStyle/>
          <a:p>
            <a:pPr marL="45720" indent="0" algn="just" eaLnBrk="1" fontAlgn="auto">
              <a:spcAft>
                <a:spcPts val="0"/>
              </a:spcAft>
              <a:buClr>
                <a:schemeClr val="accent6">
                  <a:lumMod val="75000"/>
                </a:schemeClr>
              </a:buClr>
              <a:buFont typeface="Georgia" panose="02040502050405020303" pitchFamily="18" charset="0"/>
              <a:buNone/>
              <a:defRPr/>
            </a:pPr>
            <a:r>
              <a:rPr lang="uz-Cyrl-UZ" sz="3200" dirty="0" smtClean="0">
                <a:solidFill>
                  <a:schemeClr val="tx1">
                    <a:lumMod val="75000"/>
                    <a:lumOff val="25000"/>
                  </a:schemeClr>
                </a:solidFill>
                <a:latin typeface="Times New Roman" pitchFamily="18" charset="0"/>
                <a:cs typeface="Times New Roman" pitchFamily="18" charset="0"/>
              </a:rPr>
              <a:t>	</a:t>
            </a:r>
            <a:r>
              <a:rPr lang="uz-Cyrl-UZ" sz="3200" b="1" dirty="0" smtClean="0">
                <a:solidFill>
                  <a:srgbClr val="C00000"/>
                </a:solidFill>
                <a:latin typeface="Times New Roman" pitchFamily="18" charset="0"/>
                <a:cs typeface="Times New Roman" pitchFamily="18" charset="0"/>
              </a:rPr>
              <a:t>Шоҳлар шоҳи </a:t>
            </a:r>
            <a:r>
              <a:rPr lang="uz-Cyrl-UZ" sz="3200" b="1" dirty="0" smtClean="0">
                <a:solidFill>
                  <a:srgbClr val="7030A0"/>
                </a:solidFill>
                <a:latin typeface="Times New Roman" pitchFamily="18" charset="0"/>
                <a:cs typeface="Times New Roman" pitchFamily="18" charset="0"/>
              </a:rPr>
              <a:t>Доро I</a:t>
            </a:r>
            <a:r>
              <a:rPr lang="uz-Cyrl-UZ" sz="3200" b="1" dirty="0" smtClean="0">
                <a:solidFill>
                  <a:srgbClr val="C00000"/>
                </a:solidFill>
                <a:latin typeface="Times New Roman" pitchFamily="18" charset="0"/>
                <a:cs typeface="Times New Roman" pitchFamily="18" charset="0"/>
              </a:rPr>
              <a:t> </a:t>
            </a:r>
            <a:r>
              <a:rPr lang="ru-RU" sz="3200" b="1" dirty="0" smtClean="0">
                <a:solidFill>
                  <a:srgbClr val="C00000"/>
                </a:solidFill>
                <a:latin typeface="Times New Roman" pitchFamily="18" charset="0"/>
                <a:cs typeface="Times New Roman" pitchFamily="18" charset="0"/>
              </a:rPr>
              <a:t>а</a:t>
            </a:r>
            <a:r>
              <a:rPr lang="uz-Cyrl-UZ" sz="3200" b="1" dirty="0" smtClean="0">
                <a:solidFill>
                  <a:srgbClr val="C00000"/>
                </a:solidFill>
                <a:latin typeface="Times New Roman" pitchFamily="18" charset="0"/>
                <a:cs typeface="Times New Roman" pitchFamily="18" charset="0"/>
              </a:rPr>
              <a:t>ҳамонийлар давлатчилигида янги реформаларни амалга оширди. У бошқарув ва молия ишларини янги поғонага кўтарди, бутун империя ҳудудини сатрапликларга бўлиб бошқариш усулини жорий этди. Сатраплик ҳудудлари собиқ маҳаллий давлатлар ва аҳолининг этник гуруҳлар яшайдиган чегаралари асосида бўлиб чиқилди. </a:t>
            </a:r>
            <a:r>
              <a:rPr lang="uz-Cyrl-UZ" sz="3200" b="1" dirty="0" smtClean="0">
                <a:solidFill>
                  <a:srgbClr val="7030A0"/>
                </a:solidFill>
                <a:latin typeface="Times New Roman" pitchFamily="18" charset="0"/>
                <a:cs typeface="Times New Roman" pitchFamily="18" charset="0"/>
              </a:rPr>
              <a:t>Кир ёки Камбиз </a:t>
            </a:r>
            <a:r>
              <a:rPr lang="uz-Cyrl-UZ" sz="3200" b="1" dirty="0" smtClean="0">
                <a:solidFill>
                  <a:srgbClr val="C00000"/>
                </a:solidFill>
                <a:latin typeface="Times New Roman" pitchFamily="18" charset="0"/>
                <a:cs typeface="Times New Roman" pitchFamily="18" charset="0"/>
              </a:rPr>
              <a:t>даврида босиб олинган ерлар маҳаллий ҳукмдорлар томонидан бошқарилган бўлса</a:t>
            </a:r>
            <a:r>
              <a:rPr lang="uz-Cyrl-UZ" sz="3200" dirty="0" smtClean="0">
                <a:solidFill>
                  <a:schemeClr val="tx1">
                    <a:lumMod val="75000"/>
                    <a:lumOff val="25000"/>
                  </a:schemeClr>
                </a:solidFill>
                <a:latin typeface="Times New Roman" pitchFamily="18" charset="0"/>
                <a:cs typeface="Times New Roman" pitchFamily="18" charset="0"/>
              </a:rPr>
              <a:t>, </a:t>
            </a:r>
            <a:r>
              <a:rPr lang="uz-Cyrl-UZ" sz="3200" b="1" dirty="0" smtClean="0">
                <a:solidFill>
                  <a:srgbClr val="C00000"/>
                </a:solidFill>
                <a:latin typeface="Times New Roman" pitchFamily="18" charset="0"/>
                <a:cs typeface="Times New Roman" pitchFamily="18" charset="0"/>
              </a:rPr>
              <a:t>янги реформага биноан, сатраплик бошлиқлари </a:t>
            </a:r>
            <a:r>
              <a:rPr lang="uz-Cyrl-UZ" sz="3200" b="1" dirty="0" smtClean="0">
                <a:solidFill>
                  <a:srgbClr val="7030A0"/>
                </a:solidFill>
                <a:latin typeface="Times New Roman" pitchFamily="18" charset="0"/>
                <a:cs typeface="Times New Roman" pitchFamily="18" charset="0"/>
              </a:rPr>
              <a:t>форсийлардан</a:t>
            </a:r>
            <a:r>
              <a:rPr lang="uz-Cyrl-UZ" sz="3200" dirty="0" smtClean="0">
                <a:solidFill>
                  <a:schemeClr val="tx1">
                    <a:lumMod val="75000"/>
                    <a:lumOff val="25000"/>
                  </a:schemeClr>
                </a:solidFill>
                <a:latin typeface="Times New Roman" pitchFamily="18" charset="0"/>
                <a:cs typeface="Times New Roman" pitchFamily="18" charset="0"/>
              </a:rPr>
              <a:t> </a:t>
            </a:r>
            <a:r>
              <a:rPr lang="uz-Cyrl-UZ" sz="3200" b="1" dirty="0" smtClean="0">
                <a:solidFill>
                  <a:srgbClr val="C00000"/>
                </a:solidFill>
                <a:latin typeface="Times New Roman" pitchFamily="18" charset="0"/>
                <a:cs typeface="Times New Roman" pitchFamily="18" charset="0"/>
              </a:rPr>
              <a:t>тайинланадиган бўлган.</a:t>
            </a:r>
            <a:r>
              <a:rPr lang="ru-RU" sz="3200" b="1" dirty="0" smtClean="0">
                <a:solidFill>
                  <a:srgbClr val="C00000"/>
                </a:solidFill>
                <a:latin typeface="Times New Roman" pitchFamily="18" charset="0"/>
                <a:cs typeface="Times New Roman" pitchFamily="18" charset="0"/>
              </a:rPr>
              <a:t> </a:t>
            </a:r>
          </a:p>
          <a:p>
            <a:pPr marL="45720" indent="0" eaLnBrk="1" fontAlgn="auto" hangingPunct="1">
              <a:spcAft>
                <a:spcPts val="0"/>
              </a:spcAft>
              <a:buClr>
                <a:schemeClr val="accent6">
                  <a:lumMod val="75000"/>
                </a:schemeClr>
              </a:buClr>
              <a:buFont typeface="Georgia" panose="02040502050405020303" pitchFamily="18" charset="0"/>
              <a:buNone/>
              <a:defRPr/>
            </a:pPr>
            <a:endParaRPr lang="ru-RU" sz="3200"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a:xfrm>
            <a:off x="0" y="0"/>
            <a:ext cx="9144000" cy="714375"/>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smtClean="0">
                <a:latin typeface="Times New Roman" pitchFamily="18" charset="0"/>
                <a:cs typeface="Times New Roman" pitchFamily="18" charset="0"/>
              </a:rPr>
              <a:t>Хазарапад, сатраплик тизими, концелярия</a:t>
            </a:r>
            <a:endParaRPr lang="ru-RU" sz="2800" dirty="0" smtClean="0">
              <a:latin typeface="Times New Roman" pitchFamily="18" charset="0"/>
              <a:cs typeface="Times New Roman" pitchFamily="18" charset="0"/>
            </a:endParaRPr>
          </a:p>
        </p:txBody>
      </p:sp>
      <p:sp>
        <p:nvSpPr>
          <p:cNvPr id="3" name="Содержимое 2"/>
          <p:cNvSpPr>
            <a:spLocks noGrp="1"/>
          </p:cNvSpPr>
          <p:nvPr>
            <p:ph sz="quarter" idx="13"/>
          </p:nvPr>
        </p:nvSpPr>
        <p:spPr>
          <a:xfrm>
            <a:off x="0" y="642938"/>
            <a:ext cx="9144000" cy="6215062"/>
          </a:xfrm>
          <a:solidFill>
            <a:schemeClr val="bg2">
              <a:lumMod val="90000"/>
            </a:schemeClr>
          </a:solidFill>
        </p:spPr>
        <p:txBody>
          <a:bodyPr rtlCol="0">
            <a:normAutofit fontScale="92500"/>
          </a:bodyPr>
          <a:lstStyle/>
          <a:p>
            <a:pPr indent="-182880" algn="just" eaLnBrk="1" fontAlgn="auto" hangingPunct="1">
              <a:spcAft>
                <a:spcPts val="0"/>
              </a:spcAft>
              <a:buClr>
                <a:schemeClr val="accent6">
                  <a:lumMod val="75000"/>
                </a:schemeClr>
              </a:buClr>
              <a:buFont typeface="Arial" pitchFamily="34" charset="0"/>
              <a:buChar char="•"/>
              <a:defRPr/>
            </a:pPr>
            <a:r>
              <a:rPr lang="uz-Cyrl-UZ" sz="3400" dirty="0" smtClean="0">
                <a:solidFill>
                  <a:schemeClr val="tx1">
                    <a:lumMod val="75000"/>
                    <a:lumOff val="25000"/>
                  </a:schemeClr>
                </a:solidFill>
                <a:latin typeface="Times New Roman" pitchFamily="18" charset="0"/>
                <a:cs typeface="Times New Roman" pitchFamily="18" charset="0"/>
              </a:rPr>
              <a:t>Сатраплар ва ундаги ҳарбий бошлиқлар шоҳлар шоҳи ва марказий давлат бошқарувининг доимий назоратида бўлган. Давлат бошқаруви ва текширувлар </a:t>
            </a:r>
            <a:r>
              <a:rPr lang="uz-Cyrl-UZ" sz="3400" b="1" dirty="0" smtClean="0">
                <a:solidFill>
                  <a:srgbClr val="7030A0"/>
                </a:solidFill>
                <a:latin typeface="Times New Roman" pitchFamily="18" charset="0"/>
                <a:cs typeface="Times New Roman" pitchFamily="18" charset="0"/>
              </a:rPr>
              <a:t>Хазарапад</a:t>
            </a:r>
            <a:r>
              <a:rPr lang="uz-Cyrl-UZ" sz="3400" dirty="0" smtClean="0">
                <a:solidFill>
                  <a:schemeClr val="tx1">
                    <a:lumMod val="75000"/>
                    <a:lumOff val="25000"/>
                  </a:schemeClr>
                </a:solidFill>
                <a:latin typeface="Times New Roman" pitchFamily="18" charset="0"/>
                <a:cs typeface="Times New Roman" pitchFamily="18" charset="0"/>
              </a:rPr>
              <a:t> томонидан амалга оширилган. У бир вақтнинг ўзида шоҳлар шоҳининг </a:t>
            </a:r>
            <a:r>
              <a:rPr lang="uz-Cyrl-UZ" sz="3400" b="1" i="1" dirty="0" smtClean="0">
                <a:solidFill>
                  <a:srgbClr val="7030A0"/>
                </a:solidFill>
                <a:latin typeface="Times New Roman" pitchFamily="18" charset="0"/>
                <a:cs typeface="Times New Roman" pitchFamily="18" charset="0"/>
              </a:rPr>
              <a:t>шахсий гвардиясини </a:t>
            </a:r>
            <a:r>
              <a:rPr lang="uz-Cyrl-UZ" sz="3400" dirty="0" smtClean="0">
                <a:solidFill>
                  <a:schemeClr val="tx1">
                    <a:lumMod val="75000"/>
                    <a:lumOff val="25000"/>
                  </a:schemeClr>
                </a:solidFill>
                <a:latin typeface="Times New Roman" pitchFamily="18" charset="0"/>
                <a:cs typeface="Times New Roman" pitchFamily="18" charset="0"/>
              </a:rPr>
              <a:t>ҳам бошқарган.</a:t>
            </a:r>
            <a:endParaRPr lang="ru-RU" sz="3400" dirty="0" smtClean="0">
              <a:solidFill>
                <a:schemeClr val="tx1">
                  <a:lumMod val="75000"/>
                  <a:lumOff val="25000"/>
                </a:schemeClr>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Char char="•"/>
              <a:defRPr/>
            </a:pPr>
            <a:r>
              <a:rPr lang="uz-Cyrl-UZ" sz="3400" dirty="0" smtClean="0">
                <a:solidFill>
                  <a:schemeClr val="tx1">
                    <a:lumMod val="75000"/>
                    <a:lumOff val="25000"/>
                  </a:schemeClr>
                </a:solidFill>
                <a:latin typeface="Times New Roman" pitchFamily="18" charset="0"/>
                <a:cs typeface="Times New Roman" pitchFamily="18" charset="0"/>
              </a:rPr>
              <a:t>Жойлардаги сатрапликларни бошқариш усули ва канцелярия таркиби Сузадаги бош канцелярия тузилишини айнан такрорлаган, яъни </a:t>
            </a:r>
            <a:r>
              <a:rPr lang="uz-Cyrl-UZ" sz="3400" b="1" i="1" u="sng" dirty="0" smtClean="0">
                <a:solidFill>
                  <a:srgbClr val="7030A0"/>
                </a:solidFill>
                <a:latin typeface="Times New Roman" pitchFamily="18" charset="0"/>
                <a:cs typeface="Times New Roman" pitchFamily="18" charset="0"/>
              </a:rPr>
              <a:t>канцелярия бошлиғи, хазинабон, ташаббусни бўғувчилар, ҳисобчилар, судъялар, ҳуснихатчилар </a:t>
            </a:r>
            <a:r>
              <a:rPr lang="uz-Cyrl-UZ" sz="3400" dirty="0" smtClean="0">
                <a:solidFill>
                  <a:schemeClr val="tx1">
                    <a:lumMod val="75000"/>
                    <a:lumOff val="25000"/>
                  </a:schemeClr>
                </a:solidFill>
                <a:latin typeface="Times New Roman" pitchFamily="18" charset="0"/>
                <a:cs typeface="Times New Roman" pitchFamily="18" charset="0"/>
              </a:rPr>
              <a:t>ва бошқалар.</a:t>
            </a:r>
            <a:endParaRPr lang="ru-RU" sz="34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a:xfrm>
            <a:off x="0" y="0"/>
            <a:ext cx="9144000" cy="714375"/>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smtClean="0">
                <a:latin typeface="Times New Roman" pitchFamily="18" charset="0"/>
                <a:cs typeface="Times New Roman" pitchFamily="18" charset="0"/>
              </a:rPr>
              <a:t>Хазарапад, сатраплик тизими, концелярия</a:t>
            </a:r>
            <a:endParaRPr lang="ru-RU" sz="2800" dirty="0" smtClean="0">
              <a:latin typeface="Times New Roman" pitchFamily="18" charset="0"/>
              <a:cs typeface="Times New Roman" pitchFamily="18" charset="0"/>
            </a:endParaRPr>
          </a:p>
        </p:txBody>
      </p:sp>
      <p:sp>
        <p:nvSpPr>
          <p:cNvPr id="3" name="Содержимое 2"/>
          <p:cNvSpPr>
            <a:spLocks noGrp="1"/>
          </p:cNvSpPr>
          <p:nvPr>
            <p:ph sz="quarter" idx="13"/>
          </p:nvPr>
        </p:nvSpPr>
        <p:spPr>
          <a:xfrm>
            <a:off x="0" y="642938"/>
            <a:ext cx="9144000" cy="6215062"/>
          </a:xfrm>
        </p:spPr>
        <p:txBody>
          <a:bodyPr rtlCol="0">
            <a:normAutofit fontScale="70000" lnSpcReduction="20000"/>
          </a:bodyPr>
          <a:lstStyle/>
          <a:p>
            <a:pPr indent="-182880" algn="just" eaLnBrk="1" fontAlgn="auto" hangingPunct="1">
              <a:spcAft>
                <a:spcPts val="0"/>
              </a:spcAft>
              <a:buClr>
                <a:schemeClr val="accent6">
                  <a:lumMod val="75000"/>
                </a:schemeClr>
              </a:buClr>
              <a:buFont typeface="Arial" pitchFamily="34" charset="0"/>
              <a:buChar char="•"/>
              <a:defRPr/>
            </a:pPr>
            <a:r>
              <a:rPr lang="uz-Cyrl-UZ" sz="3400" dirty="0" smtClean="0">
                <a:solidFill>
                  <a:schemeClr val="tx1">
                    <a:lumMod val="75000"/>
                    <a:lumOff val="25000"/>
                  </a:schemeClr>
                </a:solidFill>
                <a:latin typeface="Times New Roman" pitchFamily="18" charset="0"/>
                <a:cs typeface="Times New Roman" pitchFamily="18" charset="0"/>
              </a:rPr>
              <a:t>Оромий тили империянинг ягона давлат тили ва ёзувига айлантирилган, деган ғоя Совет шарқшунослиги адабиётларида ўрнашиб қолган эди. Янги маълумотларга кўра, Доро I бир неча тилни империянинг давлат тили сифатида қабул қилишга мажбур бўлган. Кичик Осиёда канцелярия ишлари грек тилида, Каппадокия, Киликия, Сурия ва Фаластинда оромий тилида олиб борилган, Мисрда эса Фиръавнлар замонидан қўлланиб келинаётган иероглифика давом этган бўлса, форсларда ва Ўрта Осиёда миххатсимон ва оромий ёзувлари қўлланилган. Бу маълумотдан шундай хулоса қилиш мумкинки, империя ҳудудида ягона оромий тили канцелярия тили вазифасини бажармаган ва бажариши ҳам мумкин бўлмаган. Негаки, оромий тили ва ёзуви бунчалик нуфузга эришмаган ва бошқа ривожланган халқлар бу ёзувни қабул қилиши ҳам мумкин эмас эди. «Оромий тили аҳамонийлар империясининг ягона канцелярия тили, ёзувига айлантирилди», деган фикрни рус адабиётларидан бошқа адабиётларда учратмадик ва ўйлаймизки, бу рус совет тарихшунослигининг уйдирмасидан бошқа нарса эмас.</a:t>
            </a:r>
            <a:endParaRPr lang="ru-RU" sz="34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3"/>
          </p:nvPr>
        </p:nvSpPr>
        <p:spPr>
          <a:xfrm>
            <a:off x="0" y="642938"/>
            <a:ext cx="9144000" cy="6215062"/>
          </a:xfrm>
        </p:spPr>
        <p:txBody>
          <a:bodyPr rtlCol="0">
            <a:normAutofit/>
          </a:bodyPr>
          <a:lstStyle/>
          <a:p>
            <a:pPr marL="45720" indent="0" algn="just" eaLnBrk="1" fontAlgn="auto" hangingPunct="1">
              <a:spcAft>
                <a:spcPts val="0"/>
              </a:spcAft>
              <a:buClr>
                <a:schemeClr val="accent6">
                  <a:lumMod val="75000"/>
                </a:schemeClr>
              </a:buClr>
              <a:buFont typeface="Georgia" panose="02040502050405020303" pitchFamily="18" charset="0"/>
              <a:buNone/>
              <a:defRPr/>
            </a:pPr>
            <a:r>
              <a:rPr lang="uz-Cyrl-UZ" sz="4400" dirty="0" smtClean="0">
                <a:solidFill>
                  <a:schemeClr val="tx1">
                    <a:lumMod val="75000"/>
                    <a:lumOff val="25000"/>
                  </a:schemeClr>
                </a:solidFill>
                <a:latin typeface="Times New Roman" pitchFamily="18" charset="0"/>
                <a:cs typeface="Times New Roman" pitchFamily="18" charset="0"/>
              </a:rPr>
              <a:t>Доро I империянинг ҳамма ҳудудида амал қиладиган ягона қонун системасини ишлаб чиқди. Бу қонунни фақат шоҳлар шоҳи худо Ахурамазда номи билан ўзгартириши мумкин бўлган.</a:t>
            </a:r>
            <a:endParaRPr lang="ru-RU" sz="4400" dirty="0" smtClean="0">
              <a:solidFill>
                <a:schemeClr val="tx1">
                  <a:lumMod val="75000"/>
                  <a:lumOff val="25000"/>
                </a:schemeClr>
              </a:solidFill>
              <a:latin typeface="Times New Roman" pitchFamily="18" charset="0"/>
              <a:cs typeface="Times New Roman" pitchFamily="18" charset="0"/>
            </a:endParaRPr>
          </a:p>
          <a:p>
            <a:pPr marL="45720" indent="0" eaLnBrk="1" fontAlgn="auto" hangingPunct="1">
              <a:spcAft>
                <a:spcPts val="0"/>
              </a:spcAft>
              <a:buClr>
                <a:schemeClr val="accent6">
                  <a:lumMod val="75000"/>
                </a:schemeClr>
              </a:buClr>
              <a:buFont typeface="Georgia" panose="02040502050405020303" pitchFamily="18" charset="0"/>
              <a:buNone/>
              <a:defRPr/>
            </a:pPr>
            <a:endParaRPr lang="ru-RU" sz="32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одзаголовок 2"/>
          <p:cNvSpPr>
            <a:spLocks noGrp="1"/>
          </p:cNvSpPr>
          <p:nvPr>
            <p:ph type="subTitle" idx="1"/>
          </p:nvPr>
        </p:nvSpPr>
        <p:spPr>
          <a:xfrm>
            <a:off x="19050" y="1052513"/>
            <a:ext cx="9144000" cy="5013325"/>
          </a:xfrm>
        </p:spPr>
        <p:txBody>
          <a:bodyPr/>
          <a:lstStyle/>
          <a:p>
            <a:pPr marL="457200" indent="-457200" algn="just" eaLnBrk="1" hangingPunct="1">
              <a:buFont typeface="Wingdings" panose="05000000000000000000" pitchFamily="2" charset="2"/>
              <a:buChar char="v"/>
            </a:pPr>
            <a:r>
              <a:rPr lang="en-US" altLang="ru-RU" sz="3200" b="1" dirty="0" smtClean="0">
                <a:solidFill>
                  <a:srgbClr val="FF0000"/>
                </a:solidFill>
                <a:latin typeface="Times New Roman" panose="02020603050405020304" pitchFamily="18" charset="0"/>
                <a:cs typeface="Times New Roman" panose="02020603050405020304" pitchFamily="18" charset="0"/>
              </a:rPr>
              <a:t>1</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smtClean="0">
                <a:solidFill>
                  <a:srgbClr val="FF0000"/>
                </a:solidFill>
                <a:latin typeface="Times New Roman" panose="02020603050405020304" pitchFamily="18" charset="0"/>
                <a:cs typeface="Times New Roman" panose="02020603050405020304" pitchFamily="18" charset="0"/>
              </a:rPr>
              <a:t>O’rta</a:t>
            </a:r>
            <a:r>
              <a:rPr lang="en-US" altLang="ru-RU" sz="3200" b="1" dirty="0" smtClean="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Osiyoda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Axamoniylar</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davri</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smtClean="0">
                <a:solidFill>
                  <a:srgbClr val="FF0000"/>
                </a:solidFill>
                <a:latin typeface="Times New Roman" panose="02020603050405020304" pitchFamily="18" charset="0"/>
                <a:cs typeface="Times New Roman" panose="02020603050405020304" pitchFamily="18" charset="0"/>
              </a:rPr>
              <a:t>boshqaruvi</a:t>
            </a:r>
            <a:r>
              <a:rPr lang="en-US" altLang="ru-RU" sz="3200" b="1" dirty="0" smtClean="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va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davlatchiligi</a:t>
            </a:r>
            <a:r>
              <a:rPr lang="en-US" altLang="ru-RU" sz="3200" b="1" dirty="0">
                <a:solidFill>
                  <a:srgbClr val="FF0000"/>
                </a:solidFill>
                <a:latin typeface="Times New Roman" panose="02020603050405020304" pitchFamily="18" charset="0"/>
                <a:cs typeface="Times New Roman" panose="02020603050405020304" pitchFamily="18" charset="0"/>
              </a:rPr>
              <a:t>.</a:t>
            </a:r>
          </a:p>
          <a:p>
            <a:pPr marL="457200" indent="-457200" algn="just" eaLnBrk="1" hangingPunct="1">
              <a:buFont typeface="Wingdings" panose="05000000000000000000" pitchFamily="2" charset="2"/>
              <a:buChar char="v"/>
            </a:pPr>
            <a:r>
              <a:rPr lang="en-US" altLang="ru-RU" sz="3200" b="1" dirty="0">
                <a:solidFill>
                  <a:srgbClr val="FF0000"/>
                </a:solidFill>
                <a:latin typeface="Times New Roman" panose="02020603050405020304" pitchFamily="18" charset="0"/>
                <a:cs typeface="Times New Roman" panose="02020603050405020304" pitchFamily="18" charset="0"/>
              </a:rPr>
              <a:t>2.	</a:t>
            </a:r>
            <a:r>
              <a:rPr lang="en-US" altLang="ru-RU" sz="3200" b="1" dirty="0" err="1">
                <a:solidFill>
                  <a:srgbClr val="FF0000"/>
                </a:solidFill>
                <a:latin typeface="Times New Roman" panose="02020603050405020304" pitchFamily="18" charset="0"/>
                <a:cs typeface="Times New Roman" panose="02020603050405020304" pitchFamily="18" charset="0"/>
              </a:rPr>
              <a:t>Aleksandr</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Makedonskiy</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davrida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davlat</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smtClean="0">
                <a:solidFill>
                  <a:srgbClr val="FF0000"/>
                </a:solidFill>
                <a:latin typeface="Times New Roman" panose="02020603050405020304" pitchFamily="18" charset="0"/>
                <a:cs typeface="Times New Roman" panose="02020603050405020304" pitchFamily="18" charset="0"/>
              </a:rPr>
              <a:t>boshqaruvi</a:t>
            </a:r>
            <a:endParaRPr lang="en-US" altLang="ru-RU" sz="3200" b="1" dirty="0">
              <a:solidFill>
                <a:srgbClr val="FF0000"/>
              </a:solidFill>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v"/>
            </a:pPr>
            <a:r>
              <a:rPr lang="en-US" altLang="ru-RU" sz="3200" b="1" dirty="0">
                <a:solidFill>
                  <a:srgbClr val="FF0000"/>
                </a:solidFill>
                <a:latin typeface="Times New Roman" panose="02020603050405020304" pitchFamily="18" charset="0"/>
                <a:cs typeface="Times New Roman" panose="02020603050405020304" pitchFamily="18" charset="0"/>
              </a:rPr>
              <a:t>3.	</a:t>
            </a:r>
            <a:r>
              <a:rPr lang="en-US" altLang="ru-RU" sz="3200" b="1" dirty="0" err="1" smtClean="0">
                <a:solidFill>
                  <a:srgbClr val="FF0000"/>
                </a:solidFill>
                <a:latin typeface="Times New Roman" panose="02020603050405020304" pitchFamily="18" charset="0"/>
                <a:cs typeface="Times New Roman" panose="02020603050405020304" pitchFamily="18" charset="0"/>
              </a:rPr>
              <a:t>Salavkiylar</a:t>
            </a:r>
            <a:r>
              <a:rPr lang="en-US" altLang="ru-RU" sz="3200" b="1" dirty="0" smtClean="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va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Yunon-Baktriya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davrida</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a:solidFill>
                  <a:srgbClr val="FF0000"/>
                </a:solidFill>
                <a:latin typeface="Times New Roman" panose="02020603050405020304" pitchFamily="18" charset="0"/>
                <a:cs typeface="Times New Roman" panose="02020603050405020304" pitchFamily="18" charset="0"/>
              </a:rPr>
              <a:t>davlat</a:t>
            </a:r>
            <a:r>
              <a:rPr lang="en-US" altLang="ru-RU" sz="3200" b="1" dirty="0">
                <a:solidFill>
                  <a:srgbClr val="FF0000"/>
                </a:solidFill>
                <a:latin typeface="Times New Roman" panose="02020603050405020304" pitchFamily="18" charset="0"/>
                <a:cs typeface="Times New Roman" panose="02020603050405020304" pitchFamily="18" charset="0"/>
              </a:rPr>
              <a:t> </a:t>
            </a:r>
            <a:r>
              <a:rPr lang="en-US" altLang="ru-RU" sz="3200" b="1" dirty="0" err="1" smtClean="0">
                <a:solidFill>
                  <a:srgbClr val="FF0000"/>
                </a:solidFill>
                <a:latin typeface="Times New Roman" panose="02020603050405020304" pitchFamily="18" charset="0"/>
                <a:cs typeface="Times New Roman" panose="02020603050405020304" pitchFamily="18" charset="0"/>
              </a:rPr>
              <a:t>boshqaruvi</a:t>
            </a:r>
            <a:r>
              <a:rPr lang="en-US" altLang="ru-RU" sz="3200" b="1" dirty="0">
                <a:solidFill>
                  <a:srgbClr val="FF0000"/>
                </a:solidFill>
                <a:latin typeface="Times New Roman" panose="02020603050405020304" pitchFamily="18" charset="0"/>
                <a:cs typeface="Times New Roman" panose="02020603050405020304" pitchFamily="18" charset="0"/>
              </a:rPr>
              <a:t>.</a:t>
            </a:r>
          </a:p>
        </p:txBody>
      </p:sp>
      <p:sp>
        <p:nvSpPr>
          <p:cNvPr id="2" name="Заголовок 1"/>
          <p:cNvSpPr>
            <a:spLocks noGrp="1"/>
          </p:cNvSpPr>
          <p:nvPr>
            <p:ph type="ctrTitle"/>
          </p:nvPr>
        </p:nvSpPr>
        <p:spPr>
          <a:xfrm>
            <a:off x="0" y="116632"/>
            <a:ext cx="9144000" cy="864096"/>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en-US" sz="4400" dirty="0" err="1" smtClean="0">
                <a:latin typeface="Times New Roman" pitchFamily="18" charset="0"/>
                <a:cs typeface="Times New Roman" pitchFamily="18" charset="0"/>
              </a:rPr>
              <a:t>Reja</a:t>
            </a:r>
            <a:r>
              <a:rPr lang="en-US" sz="4400" dirty="0" smtClean="0">
                <a:latin typeface="Times New Roman" pitchFamily="18" charset="0"/>
                <a:cs typeface="Times New Roman" pitchFamily="18" charset="0"/>
              </a:rPr>
              <a:t>:</a:t>
            </a:r>
            <a:endParaRPr lang="ru-RU" sz="4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a:xfrm>
            <a:off x="0" y="0"/>
            <a:ext cx="9144000" cy="714375"/>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a:solidFill>
                  <a:srgbClr val="7030A0"/>
                </a:solidFill>
                <a:latin typeface="Times New Roman" pitchFamily="18" charset="0"/>
                <a:cs typeface="Times New Roman" pitchFamily="18" charset="0"/>
              </a:rPr>
              <a:t>Аҳамонийлар империяси жамоалари асосан учта ижтимоий гуруҳдан иборат бўлган: </a:t>
            </a:r>
            <a:endParaRPr lang="ru-RU" sz="2800" dirty="0" smtClean="0">
              <a:solidFill>
                <a:srgbClr val="7030A0"/>
              </a:solidFill>
              <a:latin typeface="Times New Roman" pitchFamily="18" charset="0"/>
              <a:cs typeface="Times New Roman" pitchFamily="18" charset="0"/>
            </a:endParaRPr>
          </a:p>
        </p:txBody>
      </p:sp>
      <p:sp>
        <p:nvSpPr>
          <p:cNvPr id="3" name="Содержимое 2"/>
          <p:cNvSpPr>
            <a:spLocks noGrp="1"/>
          </p:cNvSpPr>
          <p:nvPr>
            <p:ph sz="quarter" idx="13"/>
          </p:nvPr>
        </p:nvSpPr>
        <p:spPr>
          <a:xfrm>
            <a:off x="0" y="981075"/>
            <a:ext cx="9144000" cy="5876925"/>
          </a:xfrm>
        </p:spPr>
        <p:txBody>
          <a:bodyPr rtlCol="0">
            <a:normAutofit/>
          </a:bodyPr>
          <a:lstStyle/>
          <a:p>
            <a:pPr marL="560070" indent="-514350" algn="just" eaLnBrk="1" fontAlgn="auto">
              <a:spcAft>
                <a:spcPts val="0"/>
              </a:spcAft>
              <a:buClr>
                <a:schemeClr val="accent6">
                  <a:lumMod val="75000"/>
                </a:schemeClr>
              </a:buClr>
              <a:buFont typeface="Georgia" panose="02040502050405020303" pitchFamily="18" charset="0"/>
              <a:buAutoNum type="arabicPeriod"/>
              <a:defRPr/>
            </a:pPr>
            <a:r>
              <a:rPr lang="uz-Cyrl-UZ" sz="3200" b="1" dirty="0" smtClean="0">
                <a:solidFill>
                  <a:schemeClr val="tx1">
                    <a:lumMod val="75000"/>
                    <a:lumOff val="25000"/>
                  </a:schemeClr>
                </a:solidFill>
                <a:latin typeface="Times New Roman" pitchFamily="18" charset="0"/>
                <a:cs typeface="Times New Roman" pitchFamily="18" charset="0"/>
              </a:rPr>
              <a:t>Эркин фуқаролар; </a:t>
            </a:r>
          </a:p>
          <a:p>
            <a:pPr marL="560070" indent="-514350" algn="just" eaLnBrk="1" fontAlgn="auto">
              <a:spcAft>
                <a:spcPts val="0"/>
              </a:spcAft>
              <a:buClr>
                <a:schemeClr val="accent6">
                  <a:lumMod val="75000"/>
                </a:schemeClr>
              </a:buClr>
              <a:buFont typeface="Georgia" panose="02040502050405020303" pitchFamily="18" charset="0"/>
              <a:buAutoNum type="arabicPeriod"/>
              <a:defRPr/>
            </a:pPr>
            <a:r>
              <a:rPr lang="uz-Cyrl-UZ" sz="3200" b="1" dirty="0" smtClean="0">
                <a:solidFill>
                  <a:schemeClr val="tx1">
                    <a:lumMod val="75000"/>
                    <a:lumOff val="25000"/>
                  </a:schemeClr>
                </a:solidFill>
                <a:latin typeface="Times New Roman" pitchFamily="18" charset="0"/>
                <a:cs typeface="Times New Roman" pitchFamily="18" charset="0"/>
              </a:rPr>
              <a:t>Қарам кишилар </a:t>
            </a:r>
          </a:p>
          <a:p>
            <a:pPr marL="560070" indent="-514350" algn="just" eaLnBrk="1" fontAlgn="auto">
              <a:spcAft>
                <a:spcPts val="0"/>
              </a:spcAft>
              <a:buClr>
                <a:schemeClr val="accent6">
                  <a:lumMod val="75000"/>
                </a:schemeClr>
              </a:buClr>
              <a:buFont typeface="Georgia" panose="02040502050405020303" pitchFamily="18" charset="0"/>
              <a:buAutoNum type="arabicPeriod"/>
              <a:defRPr/>
            </a:pPr>
            <a:r>
              <a:rPr lang="uz-Cyrl-UZ" sz="3200" b="1" dirty="0" smtClean="0">
                <a:solidFill>
                  <a:schemeClr val="tx1">
                    <a:lumMod val="75000"/>
                    <a:lumOff val="25000"/>
                  </a:schemeClr>
                </a:solidFill>
                <a:latin typeface="Times New Roman" pitchFamily="18" charset="0"/>
                <a:cs typeface="Times New Roman" pitchFamily="18" charset="0"/>
              </a:rPr>
              <a:t>Қуллар. </a:t>
            </a:r>
          </a:p>
          <a:p>
            <a:pPr marL="45720" indent="0" algn="just" eaLnBrk="1" fontAlgn="auto">
              <a:spcAft>
                <a:spcPts val="0"/>
              </a:spcAft>
              <a:buClr>
                <a:schemeClr val="accent6">
                  <a:lumMod val="75000"/>
                </a:schemeClr>
              </a:buClr>
              <a:buFont typeface="Georgia" panose="02040502050405020303" pitchFamily="18" charset="0"/>
              <a:buNone/>
              <a:defRPr/>
            </a:pPr>
            <a:endParaRPr lang="uz-Cyrl-UZ" sz="1800" dirty="0">
              <a:solidFill>
                <a:schemeClr val="tx1">
                  <a:lumMod val="75000"/>
                  <a:lumOff val="25000"/>
                </a:schemeClr>
              </a:solidFill>
              <a:latin typeface="Times New Roman" pitchFamily="18" charset="0"/>
              <a:cs typeface="Times New Roman" pitchFamily="18" charset="0"/>
            </a:endParaRPr>
          </a:p>
          <a:p>
            <a:pPr marL="45720" indent="0" algn="just" eaLnBrk="1" fontAlgn="auto">
              <a:spcAft>
                <a:spcPts val="0"/>
              </a:spcAft>
              <a:buClr>
                <a:schemeClr val="accent6">
                  <a:lumMod val="75000"/>
                </a:schemeClr>
              </a:buClr>
              <a:buFont typeface="Georgia" panose="02040502050405020303" pitchFamily="18" charset="0"/>
              <a:buNone/>
              <a:defRPr/>
            </a:pPr>
            <a:r>
              <a:rPr lang="uz-Cyrl-UZ" sz="3400" b="1" i="1" dirty="0" smtClean="0">
                <a:solidFill>
                  <a:schemeClr val="tx1">
                    <a:lumMod val="75000"/>
                    <a:lumOff val="25000"/>
                  </a:schemeClr>
                </a:solidFill>
                <a:latin typeface="Times New Roman" pitchFamily="18" charset="0"/>
                <a:cs typeface="Times New Roman" pitchFamily="18" charset="0"/>
              </a:rPr>
              <a:t>Қулларга ҳайвонлар ва бошқа мулк шакллари сингари шахсий мулк сифатида қаралган, уларни сотиш ёки бировга бериб юбориш мумкин бўлган</a:t>
            </a:r>
            <a:endParaRPr lang="ru-RU" sz="3400" b="1" i="1"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14375"/>
          </a:xfrm>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Сатраплар</a:t>
            </a:r>
            <a:endParaRPr lang="ru-RU" dirty="0"/>
          </a:p>
        </p:txBody>
      </p:sp>
      <p:sp>
        <p:nvSpPr>
          <p:cNvPr id="3" name="Содержимое 2"/>
          <p:cNvSpPr>
            <a:spLocks noGrp="1"/>
          </p:cNvSpPr>
          <p:nvPr>
            <p:ph sz="quarter" idx="13"/>
          </p:nvPr>
        </p:nvSpPr>
        <p:spPr>
          <a:xfrm>
            <a:off x="0" y="785813"/>
            <a:ext cx="9144000" cy="6072187"/>
          </a:xfrm>
        </p:spPr>
        <p:txBody>
          <a:bodyPr rtlCol="0">
            <a:normAutofit/>
          </a:bodyPr>
          <a:lstStyle/>
          <a:p>
            <a:pPr indent="-182880" algn="just" eaLnBrk="1" fontAlgn="auto" hangingPunct="1">
              <a:spcAft>
                <a:spcPts val="0"/>
              </a:spcAft>
              <a:buClr>
                <a:schemeClr val="accent6">
                  <a:lumMod val="75000"/>
                </a:schemeClr>
              </a:buClr>
              <a:buFont typeface="Arial" pitchFamily="34" charset="0"/>
              <a:buChar char="•"/>
              <a:defRPr/>
            </a:pPr>
            <a:r>
              <a:rPr lang="uz-Cyrl-UZ" sz="3200" dirty="0" smtClean="0">
                <a:solidFill>
                  <a:srgbClr val="C00000"/>
                </a:solidFill>
                <a:latin typeface="Times New Roman" pitchFamily="18" charset="0"/>
                <a:cs typeface="Times New Roman" pitchFamily="18" charset="0"/>
              </a:rPr>
              <a:t>Аҳамонийлар империяси даврида ягона пул бирлигини жорий этишга эришилган. Шоҳлар шоҳи томонидан зарб қилинган олтин </a:t>
            </a:r>
            <a:r>
              <a:rPr lang="uz-Cyrl-UZ" sz="3200" b="1" dirty="0" smtClean="0">
                <a:solidFill>
                  <a:srgbClr val="7030A0"/>
                </a:solidFill>
                <a:latin typeface="Times New Roman" pitchFamily="18" charset="0"/>
                <a:cs typeface="Times New Roman" pitchFamily="18" charset="0"/>
              </a:rPr>
              <a:t>«дарик» </a:t>
            </a:r>
            <a:r>
              <a:rPr lang="uz-Cyrl-UZ" sz="3200" dirty="0" smtClean="0">
                <a:solidFill>
                  <a:srgbClr val="C00000"/>
                </a:solidFill>
                <a:latin typeface="Times New Roman" pitchFamily="18" charset="0"/>
                <a:cs typeface="Times New Roman" pitchFamily="18" charset="0"/>
              </a:rPr>
              <a:t>нинг оғирлиги </a:t>
            </a:r>
            <a:r>
              <a:rPr lang="uz-Cyrl-UZ" sz="3200" b="1" dirty="0" smtClean="0">
                <a:solidFill>
                  <a:srgbClr val="7030A0"/>
                </a:solidFill>
                <a:latin typeface="Times New Roman" pitchFamily="18" charset="0"/>
                <a:cs typeface="Times New Roman" pitchFamily="18" charset="0"/>
              </a:rPr>
              <a:t>8,4 граммни </a:t>
            </a:r>
            <a:r>
              <a:rPr lang="uz-Cyrl-UZ" sz="3200" dirty="0" smtClean="0">
                <a:solidFill>
                  <a:srgbClr val="C00000"/>
                </a:solidFill>
                <a:latin typeface="Times New Roman" pitchFamily="18" charset="0"/>
                <a:cs typeface="Times New Roman" pitchFamily="18" charset="0"/>
              </a:rPr>
              <a:t>ташкил этган. Сатрапликлар ҳам ўзининг кумуш ва мис тангаларини зарб қилиш ҳуқуқларига эга бўлган.</a:t>
            </a:r>
            <a:endParaRPr lang="ru-RU" sz="3200" dirty="0" smtClean="0">
              <a:solidFill>
                <a:srgbClr val="C00000"/>
              </a:solidFill>
              <a:latin typeface="Times New Roman" pitchFamily="18" charset="0"/>
              <a:cs typeface="Times New Roman" pitchFamily="18" charset="0"/>
            </a:endParaRPr>
          </a:p>
          <a:p>
            <a:pPr indent="-182880" algn="just" eaLnBrk="1" fontAlgn="auto" hangingPunct="1">
              <a:spcAft>
                <a:spcPts val="0"/>
              </a:spcAft>
              <a:buClr>
                <a:schemeClr val="accent6">
                  <a:lumMod val="75000"/>
                </a:schemeClr>
              </a:buClr>
              <a:buFont typeface="Arial" pitchFamily="34" charset="0"/>
              <a:buChar char="•"/>
              <a:defRPr/>
            </a:pPr>
            <a:r>
              <a:rPr lang="uz-Cyrl-UZ" sz="3200" dirty="0" smtClean="0">
                <a:solidFill>
                  <a:srgbClr val="C00000"/>
                </a:solidFill>
                <a:latin typeface="Times New Roman" pitchFamily="18" charset="0"/>
                <a:cs typeface="Times New Roman" pitchFamily="18" charset="0"/>
              </a:rPr>
              <a:t>Аҳамонийлар империяси таркибига кирган сатраплар тўғрисидаги манбалар </a:t>
            </a:r>
            <a:r>
              <a:rPr lang="uz-Cyrl-UZ" sz="3200" b="1" i="1" u="sng" dirty="0" smtClean="0">
                <a:solidFill>
                  <a:srgbClr val="7030A0"/>
                </a:solidFill>
                <a:latin typeface="Times New Roman" pitchFamily="18" charset="0"/>
                <a:cs typeface="Times New Roman" pitchFamily="18" charset="0"/>
              </a:rPr>
              <a:t>Геродот, Беҳустун қоя тош ёзувларида, Доро I нинг Нақши Рустам ёзувларид</a:t>
            </a:r>
            <a:r>
              <a:rPr lang="uz-Cyrl-UZ" sz="3200" dirty="0" smtClean="0">
                <a:solidFill>
                  <a:srgbClr val="C00000"/>
                </a:solidFill>
                <a:latin typeface="Times New Roman" pitchFamily="18" charset="0"/>
                <a:cs typeface="Times New Roman" pitchFamily="18" charset="0"/>
              </a:rPr>
              <a:t>а сақланиб қолган.</a:t>
            </a:r>
            <a:endParaRPr lang="ru-RU" sz="3200" dirty="0" smtClean="0">
              <a:solidFill>
                <a:srgbClr val="C0000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80728"/>
            <a:ext cx="8229600" cy="4968552"/>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5400" dirty="0">
                <a:solidFill>
                  <a:srgbClr val="FF0000"/>
                </a:solidFill>
                <a:latin typeface="Times New Roman" pitchFamily="18" charset="0"/>
                <a:cs typeface="Times New Roman" pitchFamily="18" charset="0"/>
              </a:rPr>
              <a:t>Аҳомонийлар давлатининг Ўрта Осиёга босқинчилик юришлари</a:t>
            </a:r>
            <a:endParaRPr lang="ru-RU" sz="5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949280"/>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en-US" sz="4000" dirty="0" err="1" smtClean="0">
                <a:latin typeface="Times New Roman" pitchFamily="18" charset="0"/>
                <a:cs typeface="Times New Roman" pitchFamily="18" charset="0"/>
              </a:rPr>
              <a:t>Ahomoniylardan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dastlab</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O’rta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Osiyoga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bosqinchilik</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yurushlari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Kir</a:t>
            </a:r>
            <a:r>
              <a:rPr lang="en-US" sz="4000" dirty="0" smtClean="0">
                <a:latin typeface="Times New Roman" pitchFamily="18" charset="0"/>
                <a:cs typeface="Times New Roman" pitchFamily="18" charset="0"/>
              </a:rPr>
              <a:t> II </a:t>
            </a:r>
            <a:r>
              <a:rPr lang="en-US" sz="4000" dirty="0" err="1" smtClean="0">
                <a:latin typeface="Times New Roman" pitchFamily="18" charset="0"/>
                <a:cs typeface="Times New Roman" pitchFamily="18" charset="0"/>
              </a:rPr>
              <a:t>davrida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amalga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oshirilgan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Yunon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muarrixlaridan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Ksenafont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Kteseylar</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o’z</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asarlarida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mill.avv</a:t>
            </a:r>
            <a:r>
              <a:rPr lang="en-US" sz="4000" dirty="0" smtClean="0">
                <a:latin typeface="Times New Roman" pitchFamily="18" charset="0"/>
                <a:cs typeface="Times New Roman" pitchFamily="18" charset="0"/>
              </a:rPr>
              <a:t>. 545-540 </a:t>
            </a:r>
            <a:r>
              <a:rPr lang="en-US" sz="4000" dirty="0" err="1" smtClean="0">
                <a:latin typeface="Times New Roman" pitchFamily="18" charset="0"/>
                <a:cs typeface="Times New Roman" pitchFamily="18" charset="0"/>
              </a:rPr>
              <a:t>yillarda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Kir</a:t>
            </a:r>
            <a:r>
              <a:rPr lang="en-US" sz="4000" dirty="0" smtClean="0">
                <a:latin typeface="Times New Roman" pitchFamily="18" charset="0"/>
                <a:cs typeface="Times New Roman" pitchFamily="18" charset="0"/>
              </a:rPr>
              <a:t> II </a:t>
            </a:r>
            <a:r>
              <a:rPr lang="en-US" sz="4000" dirty="0" err="1" smtClean="0">
                <a:latin typeface="Times New Roman" pitchFamily="18" charset="0"/>
                <a:cs typeface="Times New Roman" pitchFamily="18" charset="0"/>
              </a:rPr>
              <a:t>tomanidan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Baqtriya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Parfiya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Marg’iyona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hududlari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bosib</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olinganligini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ta’kidlab</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o’tadi</a:t>
            </a:r>
            <a:r>
              <a:rPr lang="en-US" sz="4000" dirty="0" smtClean="0">
                <a:latin typeface="Times New Roman" pitchFamily="18" charset="0"/>
                <a:cs typeface="Times New Roman" pitchFamily="18" charset="0"/>
              </a:rPr>
              <a:t>.</a:t>
            </a:r>
            <a:endParaRPr lang="ru-RU" sz="4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949280"/>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en-US" sz="4000" dirty="0" err="1">
                <a:latin typeface="Times New Roman" pitchFamily="18" charset="0"/>
                <a:cs typeface="Times New Roman" pitchFamily="18" charset="0"/>
              </a:rPr>
              <a:t>Geradot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bergan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ma’lumotlarga</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qaraganda</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Kir</a:t>
            </a:r>
            <a:r>
              <a:rPr lang="en-US" sz="4000" dirty="0">
                <a:latin typeface="Times New Roman" pitchFamily="18" charset="0"/>
                <a:cs typeface="Times New Roman" pitchFamily="18" charset="0"/>
              </a:rPr>
              <a:t> II </a:t>
            </a:r>
            <a:r>
              <a:rPr lang="en-US" sz="4000" dirty="0" err="1">
                <a:latin typeface="Times New Roman" pitchFamily="18" charset="0"/>
                <a:cs typeface="Times New Roman" pitchFamily="18" charset="0"/>
              </a:rPr>
              <a:t>mill.avv</a:t>
            </a:r>
            <a:r>
              <a:rPr lang="en-US" sz="4000" dirty="0">
                <a:latin typeface="Times New Roman" pitchFamily="18" charset="0"/>
                <a:cs typeface="Times New Roman" pitchFamily="18" charset="0"/>
              </a:rPr>
              <a:t> 530 </a:t>
            </a:r>
            <a:r>
              <a:rPr lang="en-US" sz="4000" dirty="0" err="1">
                <a:latin typeface="Times New Roman" pitchFamily="18" charset="0"/>
                <a:cs typeface="Times New Roman" pitchFamily="18" charset="0"/>
              </a:rPr>
              <a:t>yilda</a:t>
            </a:r>
            <a:r>
              <a:rPr lang="en-US" sz="4000" dirty="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masagetlar</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ustiga</a:t>
            </a:r>
            <a:r>
              <a:rPr lang="en-US" sz="4000" dirty="0" smtClean="0">
                <a:latin typeface="Times New Roman" pitchFamily="18" charset="0"/>
                <a:cs typeface="Times New Roman" pitchFamily="18" charset="0"/>
              </a:rPr>
              <a:t> 20 </a:t>
            </a:r>
            <a:r>
              <a:rPr lang="en-US" sz="4000" dirty="0" err="1" smtClean="0">
                <a:latin typeface="Times New Roman" pitchFamily="18" charset="0"/>
                <a:cs typeface="Times New Roman" pitchFamily="18" charset="0"/>
              </a:rPr>
              <a:t>minglik</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qushin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bilan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bostirib</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keladi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Kir</a:t>
            </a:r>
            <a:r>
              <a:rPr lang="en-US" sz="4000" dirty="0" smtClean="0">
                <a:latin typeface="Times New Roman" pitchFamily="18" charset="0"/>
                <a:cs typeface="Times New Roman" pitchFamily="18" charset="0"/>
              </a:rPr>
              <a:t> II </a:t>
            </a:r>
            <a:r>
              <a:rPr lang="en-US" sz="4000" dirty="0" err="1" smtClean="0">
                <a:latin typeface="Times New Roman" pitchFamily="18" charset="0"/>
                <a:cs typeface="Times New Roman" pitchFamily="18" charset="0"/>
              </a:rPr>
              <a:t>ning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yurishi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masagetlar</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malikasi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Tumarisning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jasorati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tufayli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uning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mag’lubiyati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bilan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tugaydi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Geradot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bergan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ma’lumotlarga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qaraganda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urushda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Kir</a:t>
            </a:r>
            <a:r>
              <a:rPr lang="en-US" sz="4000" dirty="0" smtClean="0">
                <a:latin typeface="Times New Roman" pitchFamily="18" charset="0"/>
                <a:cs typeface="Times New Roman" pitchFamily="18" charset="0"/>
              </a:rPr>
              <a:t> II </a:t>
            </a:r>
            <a:r>
              <a:rPr lang="en-US" sz="4000" dirty="0" err="1" smtClean="0">
                <a:latin typeface="Times New Roman" pitchFamily="18" charset="0"/>
                <a:cs typeface="Times New Roman" pitchFamily="18" charset="0"/>
              </a:rPr>
              <a:t>ning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o’zi</a:t>
            </a:r>
            <a:r>
              <a:rPr lang="en-US" sz="4000" dirty="0" smtClean="0">
                <a:latin typeface="Times New Roman" pitchFamily="18" charset="0"/>
                <a:cs typeface="Times New Roman" pitchFamily="18" charset="0"/>
              </a:rPr>
              <a:t> ham </a:t>
            </a:r>
            <a:r>
              <a:rPr lang="en-US" sz="4000" dirty="0" err="1" smtClean="0">
                <a:latin typeface="Times New Roman" pitchFamily="18" charset="0"/>
                <a:cs typeface="Times New Roman" pitchFamily="18" charset="0"/>
              </a:rPr>
              <a:t>halok</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bo’ladi</a:t>
            </a:r>
            <a:r>
              <a:rPr lang="en-US" sz="4000" dirty="0" smtClean="0">
                <a:latin typeface="Times New Roman" pitchFamily="18" charset="0"/>
                <a:cs typeface="Times New Roman" pitchFamily="18" charset="0"/>
              </a:rPr>
              <a:t>.</a:t>
            </a:r>
            <a:endParaRPr lang="ru-RU" sz="4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Содержимое 2"/>
          <p:cNvSpPr>
            <a:spLocks noGrp="1"/>
          </p:cNvSpPr>
          <p:nvPr>
            <p:ph sz="quarter" idx="13"/>
          </p:nvPr>
        </p:nvSpPr>
        <p:spPr>
          <a:xfrm>
            <a:off x="0" y="404813"/>
            <a:ext cx="9144000" cy="6453187"/>
          </a:xfrm>
        </p:spPr>
        <p:txBody>
          <a:bodyPr/>
          <a:lstStyle/>
          <a:p>
            <a:pPr marL="44450" indent="0" algn="just" eaLnBrk="1" hangingPunct="1">
              <a:spcAft>
                <a:spcPct val="0"/>
              </a:spcAft>
              <a:buFont typeface="Georgia" panose="02040502050405020303" pitchFamily="18" charset="0"/>
              <a:buNone/>
            </a:pPr>
            <a:r>
              <a:rPr lang="en-US" altLang="ru-RU" sz="2600" b="1" smtClean="0">
                <a:latin typeface="Times New Roman" panose="02020603050405020304" pitchFamily="18" charset="0"/>
                <a:cs typeface="Times New Roman" panose="02020603050405020304" pitchFamily="18" charset="0"/>
              </a:rPr>
              <a:t>	Ammo Kir II ning o’limi O’rta Osiyoni Eron ahomoniylariga tobelikdan saqlab qola olmadi. Kir II ning o’g’li Kambiz mamlakatda boshlangan erk va ozodlik qo’zg’alonini bostirdi. Va hatto o’z otasinbi jasadini toptirib maxsus dahmaga solib dafn ham etadi.</a:t>
            </a:r>
          </a:p>
          <a:p>
            <a:pPr marL="44450" indent="0" algn="just" eaLnBrk="1" hangingPunct="1">
              <a:spcAft>
                <a:spcPct val="0"/>
              </a:spcAft>
              <a:buFont typeface="Georgia" panose="02040502050405020303" pitchFamily="18" charset="0"/>
              <a:buNone/>
            </a:pPr>
            <a:r>
              <a:rPr lang="en-US" altLang="ru-RU" sz="2600" b="1" smtClean="0">
                <a:latin typeface="Times New Roman" panose="02020603050405020304" pitchFamily="18" charset="0"/>
                <a:cs typeface="Times New Roman" panose="02020603050405020304" pitchFamily="18" charset="0"/>
              </a:rPr>
              <a:t>	Kambiz taxtda utirgandan so’ng </a:t>
            </a:r>
            <a:r>
              <a:rPr lang="en-US" altLang="ru-RU" sz="2600" b="1" smtClean="0">
                <a:solidFill>
                  <a:srgbClr val="7030A0"/>
                </a:solidFill>
                <a:latin typeface="Times New Roman" panose="02020603050405020304" pitchFamily="18" charset="0"/>
                <a:cs typeface="Times New Roman" panose="02020603050405020304" pitchFamily="18" charset="0"/>
              </a:rPr>
              <a:t>Bardiya </a:t>
            </a:r>
            <a:r>
              <a:rPr lang="en-US" altLang="ru-RU" sz="2600" b="1" smtClean="0">
                <a:latin typeface="Times New Roman" panose="02020603050405020304" pitchFamily="18" charset="0"/>
                <a:cs typeface="Times New Roman" panose="02020603050405020304" pitchFamily="18" charset="0"/>
              </a:rPr>
              <a:t>ismli ukasini o’ldirib, buni xalqdan pinhona tutgan. </a:t>
            </a:r>
            <a:r>
              <a:rPr lang="en-US" altLang="ru-RU" sz="2600" b="1" smtClean="0">
                <a:solidFill>
                  <a:srgbClr val="7030A0"/>
                </a:solidFill>
                <a:latin typeface="Times New Roman" panose="02020603050405020304" pitchFamily="18" charset="0"/>
                <a:cs typeface="Times New Roman" panose="02020603050405020304" pitchFamily="18" charset="0"/>
              </a:rPr>
              <a:t>Mill.avv. 525 </a:t>
            </a:r>
            <a:r>
              <a:rPr lang="en-US" altLang="ru-RU" sz="2600" b="1" smtClean="0">
                <a:latin typeface="Times New Roman" panose="02020603050405020304" pitchFamily="18" charset="0"/>
                <a:cs typeface="Times New Roman" panose="02020603050405020304" pitchFamily="18" charset="0"/>
              </a:rPr>
              <a:t>yilda u Misrni bosib olish uchun ketgan vaqtda Bardiyaning o’limidan xalq xabar topadi. Mill.avv. 522 yilda zardushtiy kohinlardan </a:t>
            </a:r>
            <a:r>
              <a:rPr lang="en-US" altLang="ru-RU" sz="2600" b="1" smtClean="0">
                <a:solidFill>
                  <a:srgbClr val="7030A0"/>
                </a:solidFill>
                <a:latin typeface="Times New Roman" panose="02020603050405020304" pitchFamily="18" charset="0"/>
                <a:cs typeface="Times New Roman" panose="02020603050405020304" pitchFamily="18" charset="0"/>
              </a:rPr>
              <a:t>Gautama</a:t>
            </a:r>
            <a:r>
              <a:rPr lang="en-US" altLang="ru-RU" sz="2600" b="1" smtClean="0">
                <a:latin typeface="Times New Roman" panose="02020603050405020304" pitchFamily="18" charset="0"/>
                <a:cs typeface="Times New Roman" panose="02020603050405020304" pitchFamily="18" charset="0"/>
              </a:rPr>
              <a:t> ismli shaxs o’zini Kir II ning o’g’li Bardiya deb e’lon qiladi va xalqqa murojaat qilib, Kambizga qarshi bosh ko’taradi. Voqeadan xabar topgan Kambiz Misrdan zudlik bilan Eronga qaytadi. Biroq yo’lda no’malum sabablarga ko’ra halok bo’ladi. </a:t>
            </a:r>
            <a:endParaRPr lang="ru-RU" altLang="ru-RU" sz="2600" b="1"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Содержимое 2"/>
          <p:cNvSpPr>
            <a:spLocks noGrp="1"/>
          </p:cNvSpPr>
          <p:nvPr>
            <p:ph sz="quarter" idx="13"/>
          </p:nvPr>
        </p:nvSpPr>
        <p:spPr>
          <a:xfrm>
            <a:off x="0" y="404813"/>
            <a:ext cx="9144000" cy="6453187"/>
          </a:xfrm>
        </p:spPr>
        <p:txBody>
          <a:bodyPr/>
          <a:lstStyle/>
          <a:p>
            <a:pPr marL="46037" indent="0" algn="just" eaLnBrk="1" hangingPunct="1">
              <a:spcAft>
                <a:spcPct val="0"/>
              </a:spcAft>
              <a:buFont typeface="Georgia" panose="02040502050405020303" pitchFamily="18" charset="0"/>
              <a:buNone/>
              <a:defRPr/>
            </a:pPr>
            <a:r>
              <a:rPr lang="en-US" sz="2600" b="1" dirty="0" smtClean="0">
                <a:solidFill>
                  <a:srgbClr val="C00000"/>
                </a:solidFill>
                <a:latin typeface="Times New Roman" pitchFamily="18" charset="0"/>
                <a:cs typeface="Times New Roman" pitchFamily="18" charset="0"/>
              </a:rPr>
              <a:t>	Gautama </a:t>
            </a:r>
            <a:r>
              <a:rPr lang="en-US" sz="2600" b="1" dirty="0" err="1" smtClean="0">
                <a:solidFill>
                  <a:srgbClr val="C00000"/>
                </a:solidFill>
                <a:latin typeface="Times New Roman" pitchFamily="18" charset="0"/>
                <a:cs typeface="Times New Roman" pitchFamily="18" charset="0"/>
              </a:rPr>
              <a:t>Bardiya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nomi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bilan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taxtga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o’tiradi</a:t>
            </a:r>
            <a:r>
              <a:rPr lang="en-US" sz="2600" b="1" dirty="0" smtClean="0">
                <a:solidFill>
                  <a:srgbClr val="C00000"/>
                </a:solidFill>
                <a:latin typeface="Times New Roman" pitchFamily="18" charset="0"/>
                <a:cs typeface="Times New Roman" pitchFamily="18" charset="0"/>
              </a:rPr>
              <a:t>. U </a:t>
            </a:r>
            <a:r>
              <a:rPr lang="en-US" sz="2600" b="1" dirty="0" err="1" smtClean="0">
                <a:solidFill>
                  <a:srgbClr val="C00000"/>
                </a:solidFill>
                <a:latin typeface="Times New Roman" pitchFamily="18" charset="0"/>
                <a:cs typeface="Times New Roman" pitchFamily="18" charset="0"/>
              </a:rPr>
              <a:t>hokimiyatni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qo’lga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kiritish</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jarayonida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keng</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xalq</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ommasiga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tayanadi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va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zodagonlarga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qarshi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choralar</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ko’radi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Jumladan</a:t>
            </a:r>
            <a:r>
              <a:rPr lang="en-US" sz="2600" b="1" dirty="0" smtClean="0">
                <a:solidFill>
                  <a:srgbClr val="C00000"/>
                </a:solidFill>
                <a:latin typeface="Times New Roman" pitchFamily="18" charset="0"/>
                <a:cs typeface="Times New Roman" pitchFamily="18" charset="0"/>
              </a:rPr>
              <a:t>,  </a:t>
            </a:r>
          </a:p>
          <a:p>
            <a:pPr algn="just" eaLnBrk="1" hangingPunct="1">
              <a:spcAft>
                <a:spcPct val="0"/>
              </a:spcAft>
              <a:buFont typeface="Wingdings" pitchFamily="2" charset="2"/>
              <a:buChar char="§"/>
              <a:defRPr/>
            </a:pPr>
            <a:r>
              <a:rPr lang="en-US" sz="2600" b="1" dirty="0" err="1" smtClean="0">
                <a:solidFill>
                  <a:srgbClr val="7030A0"/>
                </a:solidFill>
                <a:latin typeface="Times New Roman" pitchFamily="18" charset="0"/>
                <a:cs typeface="Times New Roman" pitchFamily="18" charset="0"/>
              </a:rPr>
              <a:t>Aholini</a:t>
            </a:r>
            <a:r>
              <a:rPr lang="en-US" sz="2600" b="1" dirty="0" smtClean="0">
                <a:solidFill>
                  <a:srgbClr val="7030A0"/>
                </a:solidFill>
                <a:latin typeface="Times New Roman" pitchFamily="18" charset="0"/>
                <a:cs typeface="Times New Roman" pitchFamily="18" charset="0"/>
              </a:rPr>
              <a:t> 3 </a:t>
            </a:r>
            <a:r>
              <a:rPr lang="en-US" sz="2600" b="1" dirty="0" err="1" smtClean="0">
                <a:solidFill>
                  <a:srgbClr val="7030A0"/>
                </a:solidFill>
                <a:latin typeface="Times New Roman" pitchFamily="18" charset="0"/>
                <a:cs typeface="Times New Roman" pitchFamily="18" charset="0"/>
              </a:rPr>
              <a:t>yilgacha</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davlat</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soliqlaridan</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ozod</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qiladi</a:t>
            </a:r>
            <a:endParaRPr lang="en-US" sz="2600" b="1" dirty="0" smtClean="0">
              <a:solidFill>
                <a:srgbClr val="7030A0"/>
              </a:solidFill>
              <a:latin typeface="Times New Roman" pitchFamily="18" charset="0"/>
              <a:cs typeface="Times New Roman" pitchFamily="18" charset="0"/>
            </a:endParaRPr>
          </a:p>
          <a:p>
            <a:pPr algn="just" eaLnBrk="1" hangingPunct="1">
              <a:spcAft>
                <a:spcPct val="0"/>
              </a:spcAft>
              <a:buFont typeface="Wingdings" pitchFamily="2" charset="2"/>
              <a:buChar char="§"/>
              <a:defRPr/>
            </a:pPr>
            <a:r>
              <a:rPr lang="en-US" sz="2600" b="1" dirty="0" err="1" smtClean="0">
                <a:solidFill>
                  <a:srgbClr val="7030A0"/>
                </a:solidFill>
                <a:latin typeface="Times New Roman" pitchFamily="18" charset="0"/>
                <a:cs typeface="Times New Roman" pitchFamily="18" charset="0"/>
              </a:rPr>
              <a:t>harbiy</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xizmatdan</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ozod</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qiladi</a:t>
            </a:r>
            <a:r>
              <a:rPr lang="en-US" sz="2600" b="1" dirty="0" smtClean="0">
                <a:solidFill>
                  <a:srgbClr val="7030A0"/>
                </a:solidFill>
                <a:latin typeface="Times New Roman" pitchFamily="18" charset="0"/>
                <a:cs typeface="Times New Roman" pitchFamily="18" charset="0"/>
              </a:rPr>
              <a:t>. </a:t>
            </a:r>
          </a:p>
          <a:p>
            <a:pPr marL="46037" indent="0" algn="just" eaLnBrk="1" hangingPunct="1">
              <a:spcAft>
                <a:spcPct val="0"/>
              </a:spcAft>
              <a:buFont typeface="Georgia" panose="02040502050405020303" pitchFamily="18" charset="0"/>
              <a:buNone/>
              <a:defRPr/>
            </a:pPr>
            <a:endParaRPr lang="en-US" sz="1200" b="1" dirty="0">
              <a:solidFill>
                <a:srgbClr val="C00000"/>
              </a:solidFill>
              <a:latin typeface="Times New Roman" pitchFamily="18" charset="0"/>
              <a:cs typeface="Times New Roman" pitchFamily="18" charset="0"/>
            </a:endParaRPr>
          </a:p>
          <a:p>
            <a:pPr marL="46037" indent="0" algn="just" eaLnBrk="1" hangingPunct="1">
              <a:spcAft>
                <a:spcPct val="0"/>
              </a:spcAft>
              <a:buFont typeface="Georgia" panose="02040502050405020303" pitchFamily="18" charset="0"/>
              <a:buNone/>
              <a:defRPr/>
            </a:pPr>
            <a:r>
              <a:rPr lang="en-US" sz="2600" b="1" dirty="0" smtClean="0">
                <a:solidFill>
                  <a:srgbClr val="C00000"/>
                </a:solidFill>
                <a:latin typeface="Times New Roman" pitchFamily="18" charset="0"/>
                <a:cs typeface="Times New Roman" pitchFamily="18" charset="0"/>
              </a:rPr>
              <a:t>Bu </a:t>
            </a:r>
            <a:r>
              <a:rPr lang="en-US" sz="2600" b="1" dirty="0" err="1" smtClean="0">
                <a:solidFill>
                  <a:srgbClr val="C00000"/>
                </a:solidFill>
                <a:latin typeface="Times New Roman" pitchFamily="18" charset="0"/>
                <a:cs typeface="Times New Roman" pitchFamily="18" charset="0"/>
              </a:rPr>
              <a:t>saroy</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zodogonlarining</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noroziligiga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sabab</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bo’ladi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Saroy</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oqsuyaklari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mill.avv</a:t>
            </a:r>
            <a:r>
              <a:rPr lang="en-US" sz="2600" b="1" dirty="0" smtClean="0">
                <a:solidFill>
                  <a:srgbClr val="7030A0"/>
                </a:solidFill>
                <a:latin typeface="Times New Roman" pitchFamily="18" charset="0"/>
                <a:cs typeface="Times New Roman" pitchFamily="18" charset="0"/>
              </a:rPr>
              <a:t>. 522 </a:t>
            </a:r>
            <a:r>
              <a:rPr lang="en-US" sz="2600" b="1" dirty="0" err="1" smtClean="0">
                <a:solidFill>
                  <a:srgbClr val="7030A0"/>
                </a:solidFill>
                <a:latin typeface="Times New Roman" pitchFamily="18" charset="0"/>
                <a:cs typeface="Times New Roman" pitchFamily="18" charset="0"/>
              </a:rPr>
              <a:t>yil</a:t>
            </a:r>
            <a:r>
              <a:rPr lang="en-US" sz="2600" b="1" dirty="0" smtClean="0">
                <a:solidFill>
                  <a:srgbClr val="7030A0"/>
                </a:solidFill>
                <a:latin typeface="Times New Roman" pitchFamily="18" charset="0"/>
                <a:cs typeface="Times New Roman" pitchFamily="18" charset="0"/>
              </a:rPr>
              <a:t> 29 </a:t>
            </a:r>
            <a:r>
              <a:rPr lang="en-US" sz="2600" b="1" dirty="0" err="1" smtClean="0">
                <a:solidFill>
                  <a:srgbClr val="7030A0"/>
                </a:solidFill>
                <a:latin typeface="Times New Roman" pitchFamily="18" charset="0"/>
                <a:cs typeface="Times New Roman" pitchFamily="18" charset="0"/>
              </a:rPr>
              <a:t>sentabrda</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Gautamani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o’ldirib</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ahamoniy</a:t>
            </a:r>
            <a:r>
              <a:rPr lang="en-US" sz="2600" b="1" dirty="0" smtClean="0">
                <a:solidFill>
                  <a:srgbClr val="C00000"/>
                </a:solidFill>
                <a:latin typeface="Times New Roman" pitchFamily="18" charset="0"/>
                <a:cs typeface="Times New Roman" pitchFamily="18" charset="0"/>
              </a:rPr>
              <a:t> Doro I </a:t>
            </a:r>
            <a:r>
              <a:rPr lang="en-US" sz="2600" b="1" dirty="0" err="1" smtClean="0">
                <a:solidFill>
                  <a:srgbClr val="C00000"/>
                </a:solidFill>
                <a:latin typeface="Times New Roman" pitchFamily="18" charset="0"/>
                <a:cs typeface="Times New Roman" pitchFamily="18" charset="0"/>
              </a:rPr>
              <a:t>ni</a:t>
            </a:r>
            <a:r>
              <a:rPr lang="en-US" sz="2600" b="1" dirty="0" smtClean="0">
                <a:solidFill>
                  <a:srgbClr val="C00000"/>
                </a:solidFill>
                <a:latin typeface="Times New Roman" pitchFamily="18" charset="0"/>
                <a:cs typeface="Times New Roman" pitchFamily="18" charset="0"/>
              </a:rPr>
              <a:t> shah </a:t>
            </a:r>
            <a:r>
              <a:rPr lang="en-US" sz="2600" b="1" dirty="0" err="1" smtClean="0">
                <a:solidFill>
                  <a:srgbClr val="C00000"/>
                </a:solidFill>
                <a:latin typeface="Times New Roman" pitchFamily="18" charset="0"/>
                <a:cs typeface="Times New Roman" pitchFamily="18" charset="0"/>
              </a:rPr>
              <a:t>etib</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ko’taradi</a:t>
            </a:r>
            <a:r>
              <a:rPr lang="en-US" sz="2600" b="1" dirty="0" smtClean="0">
                <a:solidFill>
                  <a:srgbClr val="C00000"/>
                </a:solidFill>
                <a:latin typeface="Times New Roman" pitchFamily="18" charset="0"/>
                <a:cs typeface="Times New Roman" pitchFamily="18" charset="0"/>
              </a:rPr>
              <a:t> . </a:t>
            </a:r>
            <a:r>
              <a:rPr lang="en-US" sz="2600" b="1" dirty="0" err="1" smtClean="0">
                <a:solidFill>
                  <a:srgbClr val="C00000"/>
                </a:solidFill>
                <a:latin typeface="Times New Roman" pitchFamily="18" charset="0"/>
                <a:cs typeface="Times New Roman" pitchFamily="18" charset="0"/>
              </a:rPr>
              <a:t>Bundan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xalq</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norozi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bo’lib</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butun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mamlakat</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bo’ylab</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qo’zg’alonlar</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boshlanadi</a:t>
            </a:r>
            <a:r>
              <a:rPr lang="en-US" sz="2600" b="1" dirty="0" smtClean="0">
                <a:solidFill>
                  <a:srgbClr val="C00000"/>
                </a:solidFill>
                <a:latin typeface="Times New Roman" pitchFamily="18" charset="0"/>
                <a:cs typeface="Times New Roman" pitchFamily="18" charset="0"/>
              </a:rPr>
              <a:t>.</a:t>
            </a:r>
          </a:p>
          <a:p>
            <a:pPr marL="46037" indent="0" algn="just" eaLnBrk="1" hangingPunct="1">
              <a:spcAft>
                <a:spcPct val="0"/>
              </a:spcAft>
              <a:buFont typeface="Georgia" panose="02040502050405020303" pitchFamily="18" charset="0"/>
              <a:buNone/>
              <a:defRPr/>
            </a:pPr>
            <a:r>
              <a:rPr lang="en-US" sz="2600" b="1" dirty="0" err="1" smtClean="0">
                <a:solidFill>
                  <a:srgbClr val="C00000"/>
                </a:solidFill>
                <a:latin typeface="Times New Roman" pitchFamily="18" charset="0"/>
                <a:cs typeface="Times New Roman" pitchFamily="18" charset="0"/>
              </a:rPr>
              <a:t>Jumladan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mill.avv</a:t>
            </a:r>
            <a:r>
              <a:rPr lang="en-US" sz="2600" b="1" dirty="0" smtClean="0">
                <a:solidFill>
                  <a:srgbClr val="7030A0"/>
                </a:solidFill>
                <a:latin typeface="Times New Roman" pitchFamily="18" charset="0"/>
                <a:cs typeface="Times New Roman" pitchFamily="18" charset="0"/>
              </a:rPr>
              <a:t>. 522 </a:t>
            </a:r>
            <a:r>
              <a:rPr lang="en-US" sz="2600" b="1" dirty="0" err="1" smtClean="0">
                <a:solidFill>
                  <a:srgbClr val="7030A0"/>
                </a:solidFill>
                <a:latin typeface="Times New Roman" pitchFamily="18" charset="0"/>
                <a:cs typeface="Times New Roman" pitchFamily="18" charset="0"/>
              </a:rPr>
              <a:t>yil</a:t>
            </a:r>
            <a:r>
              <a:rPr lang="en-US" sz="2600" b="1" dirty="0" smtClean="0">
                <a:solidFill>
                  <a:srgbClr val="7030A0"/>
                </a:solidFill>
                <a:latin typeface="Times New Roman" pitchFamily="18" charset="0"/>
                <a:cs typeface="Times New Roman" pitchFamily="18" charset="0"/>
              </a:rPr>
              <a:t> 30 </a:t>
            </a:r>
            <a:r>
              <a:rPr lang="en-US" sz="2600" b="1" dirty="0" err="1" smtClean="0">
                <a:solidFill>
                  <a:srgbClr val="7030A0"/>
                </a:solidFill>
                <a:latin typeface="Times New Roman" pitchFamily="18" charset="0"/>
                <a:cs typeface="Times New Roman" pitchFamily="18" charset="0"/>
              </a:rPr>
              <a:t>sentabrda</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Marg’iyonada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Frada</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boshchiligida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qo’zg’alon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ko’tariladi</a:t>
            </a:r>
            <a:r>
              <a:rPr lang="en-US" sz="2600" b="1" dirty="0" smtClean="0">
                <a:solidFill>
                  <a:srgbClr val="C00000"/>
                </a:solidFill>
                <a:latin typeface="Times New Roman" pitchFamily="18" charset="0"/>
                <a:cs typeface="Times New Roman" pitchFamily="18" charset="0"/>
              </a:rPr>
              <a:t>. Bu </a:t>
            </a:r>
            <a:r>
              <a:rPr lang="en-US" sz="2600" b="1" dirty="0" err="1" smtClean="0">
                <a:solidFill>
                  <a:srgbClr val="C00000"/>
                </a:solidFill>
                <a:latin typeface="Times New Roman" pitchFamily="18" charset="0"/>
                <a:cs typeface="Times New Roman" pitchFamily="18" charset="0"/>
              </a:rPr>
              <a:t>qo’zg’alon</a:t>
            </a:r>
            <a:r>
              <a:rPr lang="en-US" sz="2600" b="1" dirty="0" smtClean="0">
                <a:solidFill>
                  <a:srgbClr val="C00000"/>
                </a:solidFill>
                <a:latin typeface="Times New Roman" pitchFamily="18" charset="0"/>
                <a:cs typeface="Times New Roman" pitchFamily="18" charset="0"/>
              </a:rPr>
              <a:t> Doro I </a:t>
            </a:r>
            <a:r>
              <a:rPr lang="en-US" sz="2600" b="1" dirty="0" err="1" smtClean="0">
                <a:solidFill>
                  <a:srgbClr val="C00000"/>
                </a:solidFill>
                <a:latin typeface="Times New Roman" pitchFamily="18" charset="0"/>
                <a:cs typeface="Times New Roman" pitchFamily="18" charset="0"/>
              </a:rPr>
              <a:t>tomonidan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Baqtriya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satrapi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Dadarshish</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qo’shini</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bilan</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7030A0"/>
                </a:solidFill>
                <a:latin typeface="Times New Roman" pitchFamily="18" charset="0"/>
                <a:cs typeface="Times New Roman" pitchFamily="18" charset="0"/>
              </a:rPr>
              <a:t>mill.avv</a:t>
            </a:r>
            <a:r>
              <a:rPr lang="en-US" sz="2600" b="1" dirty="0" smtClean="0">
                <a:solidFill>
                  <a:srgbClr val="7030A0"/>
                </a:solidFill>
                <a:latin typeface="Times New Roman" pitchFamily="18" charset="0"/>
                <a:cs typeface="Times New Roman" pitchFamily="18" charset="0"/>
              </a:rPr>
              <a:t>. 522 </a:t>
            </a:r>
            <a:r>
              <a:rPr lang="en-US" sz="2600" b="1" dirty="0" err="1" smtClean="0">
                <a:solidFill>
                  <a:srgbClr val="7030A0"/>
                </a:solidFill>
                <a:latin typeface="Times New Roman" pitchFamily="18" charset="0"/>
                <a:cs typeface="Times New Roman" pitchFamily="18" charset="0"/>
              </a:rPr>
              <a:t>yil</a:t>
            </a:r>
            <a:r>
              <a:rPr lang="en-US" sz="2600" b="1" dirty="0" smtClean="0">
                <a:solidFill>
                  <a:srgbClr val="7030A0"/>
                </a:solidFill>
                <a:latin typeface="Times New Roman" pitchFamily="18" charset="0"/>
                <a:cs typeface="Times New Roman" pitchFamily="18" charset="0"/>
              </a:rPr>
              <a:t> 10 </a:t>
            </a:r>
            <a:r>
              <a:rPr lang="en-US" sz="2600" b="1" dirty="0" err="1" smtClean="0">
                <a:solidFill>
                  <a:srgbClr val="7030A0"/>
                </a:solidFill>
                <a:latin typeface="Times New Roman" pitchFamily="18" charset="0"/>
                <a:cs typeface="Times New Roman" pitchFamily="18" charset="0"/>
              </a:rPr>
              <a:t>dekabrda</a:t>
            </a:r>
            <a:r>
              <a:rPr lang="en-US" sz="2600" b="1" dirty="0" smtClean="0">
                <a:solidFill>
                  <a:srgbClr val="7030A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shafqatsizlik</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ravishda</a:t>
            </a:r>
            <a:r>
              <a:rPr lang="en-US" sz="2600" b="1" dirty="0" smtClean="0">
                <a:solidFill>
                  <a:srgbClr val="C00000"/>
                </a:solidFill>
                <a:latin typeface="Times New Roman" pitchFamily="18" charset="0"/>
                <a:cs typeface="Times New Roman" pitchFamily="18" charset="0"/>
              </a:rPr>
              <a:t> </a:t>
            </a:r>
            <a:r>
              <a:rPr lang="en-US" sz="2600" b="1" dirty="0" err="1" smtClean="0">
                <a:solidFill>
                  <a:srgbClr val="C00000"/>
                </a:solidFill>
                <a:latin typeface="Times New Roman" pitchFamily="18" charset="0"/>
                <a:cs typeface="Times New Roman" pitchFamily="18" charset="0"/>
              </a:rPr>
              <a:t>bostiriladi</a:t>
            </a:r>
            <a:r>
              <a:rPr lang="en-US" sz="2600" b="1" dirty="0" smtClean="0">
                <a:solidFill>
                  <a:srgbClr val="C00000"/>
                </a:solidFill>
                <a:latin typeface="Times New Roman" pitchFamily="18" charset="0"/>
                <a:cs typeface="Times New Roman"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Содержимое 2"/>
          <p:cNvSpPr>
            <a:spLocks noGrp="1"/>
          </p:cNvSpPr>
          <p:nvPr>
            <p:ph sz="quarter" idx="13"/>
          </p:nvPr>
        </p:nvSpPr>
        <p:spPr>
          <a:xfrm>
            <a:off x="0" y="404813"/>
            <a:ext cx="9144000" cy="6453187"/>
          </a:xfrm>
        </p:spPr>
        <p:txBody>
          <a:bodyPr/>
          <a:lstStyle/>
          <a:p>
            <a:pPr marL="44450" indent="0" algn="just" eaLnBrk="1" hangingPunct="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	Doro I ga qarshi Marg’iyonadagi qo’zg’alon yagona qo’zg’alon emasdi. Bunday qo’zg’alon </a:t>
            </a:r>
            <a:r>
              <a:rPr lang="en-US" altLang="ru-RU" sz="3200" b="1" smtClean="0">
                <a:solidFill>
                  <a:srgbClr val="7030A0"/>
                </a:solidFill>
                <a:latin typeface="Times New Roman" panose="02020603050405020304" pitchFamily="18" charset="0"/>
                <a:cs typeface="Times New Roman" panose="02020603050405020304" pitchFamily="18" charset="0"/>
              </a:rPr>
              <a:t>Parfiyada </a:t>
            </a:r>
            <a:r>
              <a:rPr lang="en-US" altLang="ru-RU" sz="3200" b="1" smtClean="0">
                <a:solidFill>
                  <a:srgbClr val="C00000"/>
                </a:solidFill>
                <a:latin typeface="Times New Roman" panose="02020603050405020304" pitchFamily="18" charset="0"/>
                <a:cs typeface="Times New Roman" panose="02020603050405020304" pitchFamily="18" charset="0"/>
              </a:rPr>
              <a:t>ham ko’tarilgan. Bu qo’zg’alon mill.avv. </a:t>
            </a:r>
            <a:r>
              <a:rPr lang="en-US" altLang="ru-RU" sz="3200" b="1" smtClean="0">
                <a:solidFill>
                  <a:srgbClr val="7030A0"/>
                </a:solidFill>
                <a:latin typeface="Times New Roman" panose="02020603050405020304" pitchFamily="18" charset="0"/>
                <a:cs typeface="Times New Roman" panose="02020603050405020304" pitchFamily="18" charset="0"/>
              </a:rPr>
              <a:t>521 yilning yozigacha </a:t>
            </a:r>
            <a:r>
              <a:rPr lang="en-US" altLang="ru-RU" sz="3200" b="1" smtClean="0">
                <a:solidFill>
                  <a:srgbClr val="C00000"/>
                </a:solidFill>
                <a:latin typeface="Times New Roman" panose="02020603050405020304" pitchFamily="18" charset="0"/>
                <a:cs typeface="Times New Roman" panose="02020603050405020304" pitchFamily="18" charset="0"/>
              </a:rPr>
              <a:t>davom etgan. </a:t>
            </a:r>
          </a:p>
          <a:p>
            <a:pPr marL="44450" indent="0" algn="just" eaLnBrk="1" hangingPunct="1">
              <a:spcAft>
                <a:spcPct val="0"/>
              </a:spcAft>
              <a:buFont typeface="Georgia" panose="02040502050405020303" pitchFamily="18" charset="0"/>
              <a:buNone/>
            </a:pPr>
            <a:r>
              <a:rPr lang="en-US" altLang="ru-RU" sz="3200" b="1" smtClean="0">
                <a:solidFill>
                  <a:srgbClr val="7030A0"/>
                </a:solidFill>
                <a:latin typeface="Times New Roman" panose="02020603050405020304" pitchFamily="18" charset="0"/>
                <a:cs typeface="Times New Roman" panose="02020603050405020304" pitchFamily="18" charset="0"/>
              </a:rPr>
              <a:t>Behustun qoyatosh bitiklari</a:t>
            </a:r>
            <a:r>
              <a:rPr lang="en-US" altLang="ru-RU" sz="3200" b="1" smtClean="0">
                <a:solidFill>
                  <a:srgbClr val="C00000"/>
                </a:solidFill>
                <a:latin typeface="Times New Roman" panose="02020603050405020304" pitchFamily="18" charset="0"/>
                <a:cs typeface="Times New Roman" panose="02020603050405020304" pitchFamily="18" charset="0"/>
              </a:rPr>
              <a:t>da keltirilgan ma’lumotlarga qaraganda Doro I davrida erk va ozodlik uchun saklar ham bosh ko’targan. Doro I saklarni quvib </a:t>
            </a:r>
            <a:r>
              <a:rPr lang="en-US" altLang="ru-RU" sz="3200" b="1" smtClean="0">
                <a:solidFill>
                  <a:srgbClr val="7030A0"/>
                </a:solidFill>
                <a:latin typeface="Times New Roman" panose="02020603050405020304" pitchFamily="18" charset="0"/>
                <a:cs typeface="Times New Roman" panose="02020603050405020304" pitchFamily="18" charset="0"/>
              </a:rPr>
              <a:t>Orol sohillarigacha </a:t>
            </a:r>
            <a:r>
              <a:rPr lang="en-US" altLang="ru-RU" sz="3200" b="1" smtClean="0">
                <a:solidFill>
                  <a:srgbClr val="C00000"/>
                </a:solidFill>
                <a:latin typeface="Times New Roman" panose="02020603050405020304" pitchFamily="18" charset="0"/>
                <a:cs typeface="Times New Roman" panose="02020603050405020304" pitchFamily="18" charset="0"/>
              </a:rPr>
              <a:t>borgan. Saklar yetakchisi asir olingan. </a:t>
            </a:r>
            <a:r>
              <a:rPr lang="en-US" altLang="ru-RU" sz="3200" b="1" smtClean="0">
                <a:solidFill>
                  <a:srgbClr val="7030A0"/>
                </a:solidFill>
                <a:latin typeface="Times New Roman" panose="02020603050405020304" pitchFamily="18" charset="0"/>
                <a:cs typeface="Times New Roman" panose="02020603050405020304" pitchFamily="18" charset="0"/>
              </a:rPr>
              <a:t>Skunxa</a:t>
            </a:r>
            <a:r>
              <a:rPr lang="en-US" altLang="ru-RU" sz="3200" b="1" smtClean="0">
                <a:solidFill>
                  <a:srgbClr val="C00000"/>
                </a:solidFill>
                <a:latin typeface="Times New Roman" panose="02020603050405020304" pitchFamily="18" charset="0"/>
                <a:cs typeface="Times New Roman" panose="02020603050405020304" pitchFamily="18" charset="0"/>
              </a:rPr>
              <a:t> ismli lashkarboshisini saklarning o’zi Doro Iga topshirgan. Bu voqealar </a:t>
            </a:r>
            <a:r>
              <a:rPr lang="en-US" altLang="ru-RU" sz="3200" b="1" smtClean="0">
                <a:solidFill>
                  <a:srgbClr val="7030A0"/>
                </a:solidFill>
                <a:latin typeface="Times New Roman" panose="02020603050405020304" pitchFamily="18" charset="0"/>
                <a:cs typeface="Times New Roman" panose="02020603050405020304" pitchFamily="18" charset="0"/>
              </a:rPr>
              <a:t>mill.avv. 520-518 yillarda</a:t>
            </a:r>
            <a:r>
              <a:rPr lang="en-US" altLang="ru-RU" sz="3200" b="1" smtClean="0">
                <a:solidFill>
                  <a:srgbClr val="C00000"/>
                </a:solidFill>
                <a:latin typeface="Times New Roman" panose="02020603050405020304" pitchFamily="18" charset="0"/>
                <a:cs typeface="Times New Roman" panose="02020603050405020304" pitchFamily="18" charset="0"/>
              </a:rPr>
              <a:t> bo’lib o’tgan. </a:t>
            </a:r>
          </a:p>
          <a:p>
            <a:pPr marL="44450" indent="0" algn="just" eaLnBrk="1" hangingPunct="1">
              <a:spcAft>
                <a:spcPct val="0"/>
              </a:spcAft>
              <a:buFont typeface="Georgia" panose="02040502050405020303" pitchFamily="18" charset="0"/>
              <a:buNone/>
            </a:pPr>
            <a:endParaRPr lang="en-US" altLang="ru-RU" sz="3200" b="1"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Содержимое 2"/>
          <p:cNvSpPr>
            <a:spLocks noGrp="1"/>
          </p:cNvSpPr>
          <p:nvPr>
            <p:ph sz="quarter" idx="13"/>
          </p:nvPr>
        </p:nvSpPr>
        <p:spPr>
          <a:xfrm>
            <a:off x="0" y="404813"/>
            <a:ext cx="9144000" cy="6453187"/>
          </a:xfrm>
        </p:spPr>
        <p:txBody>
          <a:bodyPr/>
          <a:lstStyle/>
          <a:p>
            <a:pPr marL="44450" indent="0" algn="just" eaLnBrk="1" hangingPunct="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	Yunon tarixchisi </a:t>
            </a:r>
            <a:r>
              <a:rPr lang="en-US" altLang="ru-RU" sz="3200" b="1" smtClean="0">
                <a:solidFill>
                  <a:srgbClr val="7030A0"/>
                </a:solidFill>
                <a:latin typeface="Times New Roman" panose="02020603050405020304" pitchFamily="18" charset="0"/>
                <a:cs typeface="Times New Roman" panose="02020603050405020304" pitchFamily="18" charset="0"/>
              </a:rPr>
              <a:t>Polien</a:t>
            </a:r>
            <a:r>
              <a:rPr lang="en-US" altLang="ru-RU" sz="3200" b="1" smtClean="0">
                <a:solidFill>
                  <a:srgbClr val="C00000"/>
                </a:solidFill>
                <a:latin typeface="Times New Roman" panose="02020603050405020304" pitchFamily="18" charset="0"/>
                <a:cs typeface="Times New Roman" panose="02020603050405020304" pitchFamily="18" charset="0"/>
              </a:rPr>
              <a:t> o’zining </a:t>
            </a:r>
            <a:r>
              <a:rPr lang="en-US" altLang="ru-RU" sz="3200" b="1" smtClean="0">
                <a:solidFill>
                  <a:srgbClr val="7030A0"/>
                </a:solidFill>
                <a:latin typeface="Times New Roman" panose="02020603050405020304" pitchFamily="18" charset="0"/>
                <a:cs typeface="Times New Roman" panose="02020603050405020304" pitchFamily="18" charset="0"/>
              </a:rPr>
              <a:t>“Harbiy hiylalar”</a:t>
            </a:r>
            <a:r>
              <a:rPr lang="en-US" altLang="ru-RU" sz="3200" b="1" smtClean="0">
                <a:solidFill>
                  <a:srgbClr val="C00000"/>
                </a:solidFill>
                <a:latin typeface="Times New Roman" panose="02020603050405020304" pitchFamily="18" charset="0"/>
                <a:cs typeface="Times New Roman" panose="02020603050405020304" pitchFamily="18" charset="0"/>
              </a:rPr>
              <a:t> asarida Ahomoniylar hukmronligiga qarshi ozodlik va erk uchun kurashgan xalq qahramoni </a:t>
            </a:r>
            <a:r>
              <a:rPr lang="en-US" altLang="ru-RU" sz="3200" b="1" smtClean="0">
                <a:solidFill>
                  <a:srgbClr val="7030A0"/>
                </a:solidFill>
                <a:latin typeface="Times New Roman" panose="02020603050405020304" pitchFamily="18" charset="0"/>
                <a:cs typeface="Times New Roman" panose="02020603050405020304" pitchFamily="18" charset="0"/>
              </a:rPr>
              <a:t>Shiroq </a:t>
            </a:r>
            <a:r>
              <a:rPr lang="en-US" altLang="ru-RU" sz="3200" b="1" smtClean="0">
                <a:solidFill>
                  <a:srgbClr val="C00000"/>
                </a:solidFill>
                <a:latin typeface="Times New Roman" panose="02020603050405020304" pitchFamily="18" charset="0"/>
                <a:cs typeface="Times New Roman" panose="02020603050405020304" pitchFamily="18" charset="0"/>
              </a:rPr>
              <a:t>afsonasini keltirib o’tadi. </a:t>
            </a:r>
          </a:p>
          <a:p>
            <a:pPr marL="44450" indent="0" algn="just" eaLnBrk="1" hangingPunct="1">
              <a:spcAft>
                <a:spcPct val="0"/>
              </a:spcAft>
              <a:buFont typeface="Georgia" panose="02040502050405020303" pitchFamily="18" charset="0"/>
              <a:buNone/>
            </a:pPr>
            <a:endParaRPr lang="en-US" altLang="ru-RU" sz="3200" b="1" smtClean="0">
              <a:solidFill>
                <a:srgbClr val="C00000"/>
              </a:solidFill>
              <a:latin typeface="Times New Roman" panose="02020603050405020304" pitchFamily="18" charset="0"/>
              <a:cs typeface="Times New Roman" panose="02020603050405020304" pitchFamily="18" charset="0"/>
            </a:endParaRPr>
          </a:p>
          <a:p>
            <a:pPr marL="44450" indent="0" algn="just" eaLnBrk="1" hangingPunct="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Bu quzg’alonlardan so’ng Doro I qator islohotlar o’tkazishga majbur bo’lgan. Ulardan biri mamlakatni harbiy–ma’muriy o’lkalarga – </a:t>
            </a:r>
            <a:r>
              <a:rPr lang="en-US" altLang="ru-RU" sz="3200" b="1" smtClean="0">
                <a:solidFill>
                  <a:srgbClr val="7030A0"/>
                </a:solidFill>
                <a:latin typeface="Times New Roman" panose="02020603050405020304" pitchFamily="18" charset="0"/>
                <a:cs typeface="Times New Roman" panose="02020603050405020304" pitchFamily="18" charset="0"/>
              </a:rPr>
              <a:t>satrapliklar</a:t>
            </a:r>
            <a:r>
              <a:rPr lang="en-US" altLang="ru-RU" sz="3200" b="1" smtClean="0">
                <a:solidFill>
                  <a:srgbClr val="C00000"/>
                </a:solidFill>
                <a:latin typeface="Times New Roman" panose="02020603050405020304" pitchFamily="18" charset="0"/>
                <a:cs typeface="Times New Roman" panose="02020603050405020304" pitchFamily="18" charset="0"/>
              </a:rPr>
              <a:t>ga bo’lib idora qila boshlaydi.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14375"/>
          </a:xfrm>
        </p:spPr>
        <p:txBody>
          <a:bodyPr>
            <a:normAutofit fontScale="90000"/>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dirty="0" smtClean="0"/>
              <a:t>Сатраплар</a:t>
            </a:r>
            <a:endParaRPr lang="ru-RU" dirty="0"/>
          </a:p>
        </p:txBody>
      </p:sp>
      <p:sp>
        <p:nvSpPr>
          <p:cNvPr id="3" name="Содержимое 2"/>
          <p:cNvSpPr>
            <a:spLocks noGrp="1"/>
          </p:cNvSpPr>
          <p:nvPr>
            <p:ph sz="quarter" idx="13"/>
          </p:nvPr>
        </p:nvSpPr>
        <p:spPr>
          <a:xfrm>
            <a:off x="0" y="785813"/>
            <a:ext cx="9144000" cy="6072187"/>
          </a:xfrm>
        </p:spPr>
        <p:txBody>
          <a:bodyPr rtlCol="0">
            <a:normAutofit/>
          </a:bodyPr>
          <a:lstStyle/>
          <a:p>
            <a:pPr marL="45720" indent="0" algn="just" eaLnBrk="1" fontAlgn="auto" hangingPunct="1">
              <a:spcAft>
                <a:spcPts val="0"/>
              </a:spcAft>
              <a:buClr>
                <a:schemeClr val="accent6">
                  <a:lumMod val="75000"/>
                </a:schemeClr>
              </a:buClr>
              <a:buFont typeface="Georgia" panose="02040502050405020303" pitchFamily="18" charset="0"/>
              <a:buNone/>
              <a:defRPr/>
            </a:pPr>
            <a:r>
              <a:rPr lang="uz-Cyrl-UZ" sz="2800" dirty="0" smtClean="0">
                <a:solidFill>
                  <a:schemeClr val="tx1">
                    <a:lumMod val="75000"/>
                    <a:lumOff val="25000"/>
                  </a:schemeClr>
                </a:solidFill>
                <a:latin typeface="Times New Roman" pitchFamily="18" charset="0"/>
                <a:cs typeface="Times New Roman" pitchFamily="18" charset="0"/>
              </a:rPr>
              <a:t>«Тарих отаси» қолдирган Аҳамонийлар империяси сатраплари рўйхатида энг яқин қўшни мамлакатлар бўлган </a:t>
            </a:r>
            <a:r>
              <a:rPr lang="uz-Cyrl-UZ" sz="2800" b="1" dirty="0" smtClean="0">
                <a:solidFill>
                  <a:srgbClr val="7030A0"/>
                </a:solidFill>
                <a:latin typeface="Times New Roman" pitchFamily="18" charset="0"/>
                <a:cs typeface="Times New Roman" pitchFamily="18" charset="0"/>
              </a:rPr>
              <a:t>Бақтрия ва Сўғдиёна </a:t>
            </a:r>
            <a:r>
              <a:rPr lang="uz-Cyrl-UZ" sz="2800" dirty="0" smtClean="0">
                <a:solidFill>
                  <a:schemeClr val="tx1">
                    <a:lumMod val="75000"/>
                    <a:lumOff val="25000"/>
                  </a:schemeClr>
                </a:solidFill>
                <a:latin typeface="Times New Roman" pitchFamily="18" charset="0"/>
                <a:cs typeface="Times New Roman" pitchFamily="18" charset="0"/>
              </a:rPr>
              <a:t>алоҳида сатрапликлар сифатида тилга олинади, яъни </a:t>
            </a:r>
            <a:r>
              <a:rPr lang="uz-Cyrl-UZ" sz="2800" b="1" dirty="0" smtClean="0">
                <a:solidFill>
                  <a:srgbClr val="7030A0"/>
                </a:solidFill>
                <a:latin typeface="Times New Roman" pitchFamily="18" charset="0"/>
                <a:cs typeface="Times New Roman" pitchFamily="18" charset="0"/>
              </a:rPr>
              <a:t>Бақтрия XII</a:t>
            </a:r>
            <a:r>
              <a:rPr lang="uz-Cyrl-UZ" sz="2800" dirty="0" smtClean="0">
                <a:solidFill>
                  <a:schemeClr val="tx1">
                    <a:lumMod val="75000"/>
                    <a:lumOff val="25000"/>
                  </a:schemeClr>
                </a:solidFill>
                <a:latin typeface="Times New Roman" pitchFamily="18" charset="0"/>
                <a:cs typeface="Times New Roman" pitchFamily="18" charset="0"/>
              </a:rPr>
              <a:t>, </a:t>
            </a:r>
            <a:r>
              <a:rPr lang="ru-RU" sz="2800" b="1" dirty="0" err="1" smtClean="0">
                <a:solidFill>
                  <a:srgbClr val="7030A0"/>
                </a:solidFill>
                <a:latin typeface="Times New Roman" pitchFamily="18" charset="0"/>
                <a:cs typeface="Times New Roman" pitchFamily="18" charset="0"/>
              </a:rPr>
              <a:t>саклар</a:t>
            </a:r>
            <a:r>
              <a:rPr lang="ru-RU" sz="2800" b="1" dirty="0" smtClean="0">
                <a:solidFill>
                  <a:srgbClr val="7030A0"/>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XV, </a:t>
            </a:r>
            <a:r>
              <a:rPr lang="uz-Cyrl-UZ" sz="2800" b="1" dirty="0" smtClean="0">
                <a:solidFill>
                  <a:srgbClr val="7030A0"/>
                </a:solidFill>
                <a:latin typeface="Times New Roman" pitchFamily="18" charset="0"/>
                <a:cs typeface="Times New Roman" pitchFamily="18" charset="0"/>
              </a:rPr>
              <a:t>Сўғдиёна эса Хоразм</a:t>
            </a:r>
            <a:r>
              <a:rPr lang="en-US" sz="2800" b="1" dirty="0" smtClean="0">
                <a:solidFill>
                  <a:srgbClr val="7030A0"/>
                </a:solidFill>
                <a:latin typeface="Times New Roman" pitchFamily="18" charset="0"/>
                <a:cs typeface="Times New Roman" pitchFamily="18" charset="0"/>
              </a:rPr>
              <a:t>, </a:t>
            </a:r>
            <a:r>
              <a:rPr lang="en-US" sz="2800" b="1" dirty="0" err="1" smtClean="0">
                <a:solidFill>
                  <a:srgbClr val="7030A0"/>
                </a:solidFill>
                <a:latin typeface="Times New Roman" pitchFamily="18" charset="0"/>
                <a:cs typeface="Times New Roman" pitchFamily="18" charset="0"/>
              </a:rPr>
              <a:t>Parfiya</a:t>
            </a:r>
            <a:r>
              <a:rPr lang="uz-Cyrl-UZ" sz="2800" dirty="0" smtClean="0">
                <a:solidFill>
                  <a:schemeClr val="tx1">
                    <a:lumMod val="75000"/>
                    <a:lumOff val="25000"/>
                  </a:schemeClr>
                </a:solidFill>
                <a:latin typeface="Times New Roman" pitchFamily="18" charset="0"/>
                <a:cs typeface="Times New Roman" pitchFamily="18" charset="0"/>
              </a:rPr>
              <a:t> билан бирга </a:t>
            </a:r>
            <a:r>
              <a:rPr lang="uz-Cyrl-UZ" sz="2800" b="1" dirty="0" smtClean="0">
                <a:solidFill>
                  <a:srgbClr val="7030A0"/>
                </a:solidFill>
                <a:latin typeface="Times New Roman" pitchFamily="18" charset="0"/>
                <a:cs typeface="Times New Roman" pitchFamily="18" charset="0"/>
              </a:rPr>
              <a:t>XVI сатраплик </a:t>
            </a:r>
            <a:r>
              <a:rPr lang="uz-Cyrl-UZ" sz="2800" dirty="0" smtClean="0">
                <a:solidFill>
                  <a:schemeClr val="tx1">
                    <a:lumMod val="75000"/>
                    <a:lumOff val="25000"/>
                  </a:schemeClr>
                </a:solidFill>
                <a:latin typeface="Times New Roman" pitchFamily="18" charset="0"/>
                <a:cs typeface="Times New Roman" pitchFamily="18" charset="0"/>
              </a:rPr>
              <a:t>сифатида талқин қилинади. Бу ҳақда тадқиқотчиларнинг турли хил фикрлари мавжуд. В.В. Бартольд ва В.М. Массон бу Геродотнинг хатоси деган фикрда бўлсалар, бошқа тадқиқотчилар эса Доро I нинг </a:t>
            </a:r>
            <a:r>
              <a:rPr lang="uz-Cyrl-UZ" sz="2800" b="1" dirty="0" smtClean="0">
                <a:solidFill>
                  <a:srgbClr val="7030A0"/>
                </a:solidFill>
                <a:latin typeface="Times New Roman" pitchFamily="18" charset="0"/>
                <a:cs typeface="Times New Roman" pitchFamily="18" charset="0"/>
              </a:rPr>
              <a:t>Марғиёна, Бақтрия, Сўғдиёна</a:t>
            </a:r>
            <a:r>
              <a:rPr lang="uz-Cyrl-UZ" sz="2800" dirty="0" smtClean="0">
                <a:solidFill>
                  <a:schemeClr val="tx1">
                    <a:lumMod val="75000"/>
                    <a:lumOff val="25000"/>
                  </a:schemeClr>
                </a:solidFill>
                <a:latin typeface="Times New Roman" pitchFamily="18" charset="0"/>
                <a:cs typeface="Times New Roman" pitchFamily="18" charset="0"/>
              </a:rPr>
              <a:t>нинг иқтисодий ва ҳарбий мавқеини бўлиб қўйиш сиёсати натижасида </a:t>
            </a:r>
            <a:r>
              <a:rPr lang="uz-Cyrl-UZ" sz="2800" b="1" dirty="0" smtClean="0">
                <a:solidFill>
                  <a:srgbClr val="7030A0"/>
                </a:solidFill>
                <a:latin typeface="Times New Roman" pitchFamily="18" charset="0"/>
                <a:cs typeface="Times New Roman" pitchFamily="18" charset="0"/>
              </a:rPr>
              <a:t>Сўғдиёна XVI сатраплик </a:t>
            </a:r>
            <a:r>
              <a:rPr lang="uz-Cyrl-UZ" sz="2800" dirty="0" smtClean="0">
                <a:solidFill>
                  <a:schemeClr val="tx1">
                    <a:lumMod val="75000"/>
                    <a:lumOff val="25000"/>
                  </a:schemeClr>
                </a:solidFill>
                <a:latin typeface="Times New Roman" pitchFamily="18" charset="0"/>
                <a:cs typeface="Times New Roman" pitchFamily="18" charset="0"/>
              </a:rPr>
              <a:t>таркибига киритилган деган фикрда.</a:t>
            </a:r>
            <a:endParaRPr lang="ru-RU" sz="2800" dirty="0" smtClean="0">
              <a:solidFill>
                <a:schemeClr val="tx1">
                  <a:lumMod val="75000"/>
                  <a:lumOff val="25000"/>
                </a:schemeClr>
              </a:solidFill>
              <a:latin typeface="Times New Roman" pitchFamily="18" charset="0"/>
              <a:cs typeface="Times New Roman" pitchFamily="18" charset="0"/>
            </a:endParaRPr>
          </a:p>
          <a:p>
            <a:pPr indent="-182880" eaLnBrk="1" fontAlgn="auto" hangingPunct="1">
              <a:spcAft>
                <a:spcPts val="0"/>
              </a:spcAft>
              <a:buClr>
                <a:schemeClr val="accent6">
                  <a:lumMod val="75000"/>
                </a:schemeClr>
              </a:buClr>
              <a:buFont typeface="Arial" pitchFamily="34" charset="0"/>
              <a:buChar char="•"/>
              <a:defRPr/>
            </a:pPr>
            <a:endParaRPr lang="ru-RU" sz="2800"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Подзаголовок 2"/>
          <p:cNvSpPr>
            <a:spLocks noGrp="1"/>
          </p:cNvSpPr>
          <p:nvPr>
            <p:ph type="subTitle" idx="1"/>
          </p:nvPr>
        </p:nvSpPr>
        <p:spPr>
          <a:xfrm>
            <a:off x="19050" y="1052513"/>
            <a:ext cx="9144000" cy="5013325"/>
          </a:xfrm>
        </p:spPr>
        <p:txBody>
          <a:bodyPr/>
          <a:lstStyle/>
          <a:p>
            <a:pPr algn="just" eaLnBrk="1" hangingPunct="1"/>
            <a:r>
              <a:rPr lang="en-US" altLang="ru-RU" sz="3200" b="1" smtClean="0">
                <a:solidFill>
                  <a:srgbClr val="FF0000"/>
                </a:solidFill>
                <a:latin typeface="Times New Roman" panose="02020603050405020304" pitchFamily="18" charset="0"/>
                <a:cs typeface="Times New Roman" panose="02020603050405020304" pitchFamily="18" charset="0"/>
              </a:rPr>
              <a:t>	Forslar dastlab Eronning janubida yashaganlar. So’ngra butun Eron hududini egallaganlar. Forsiylar “Avesto”da “azadlar” nomi bilan tilga olinadi. </a:t>
            </a:r>
          </a:p>
          <a:p>
            <a:pPr algn="just" eaLnBrk="1" hangingPunct="1"/>
            <a:r>
              <a:rPr lang="en-US" altLang="ru-RU" sz="3200" b="1" smtClean="0">
                <a:solidFill>
                  <a:srgbClr val="FF0000"/>
                </a:solidFill>
                <a:latin typeface="Times New Roman" panose="02020603050405020304" pitchFamily="18" charset="0"/>
                <a:cs typeface="Times New Roman" panose="02020603050405020304" pitchFamily="18" charset="0"/>
              </a:rPr>
              <a:t>	A.Asqarovning ta’kidlashicha, qadim zamonda Eronning forslar egallagan janubiy hududi shumerlar tomonidan </a:t>
            </a:r>
            <a:r>
              <a:rPr lang="en-US" altLang="ru-RU" sz="3200" b="1" smtClean="0">
                <a:solidFill>
                  <a:srgbClr val="7030A0"/>
                </a:solidFill>
                <a:latin typeface="Times New Roman" panose="02020603050405020304" pitchFamily="18" charset="0"/>
                <a:cs typeface="Times New Roman" panose="02020603050405020304" pitchFamily="18" charset="0"/>
              </a:rPr>
              <a:t>“Nim” </a:t>
            </a:r>
            <a:r>
              <a:rPr lang="en-US" altLang="ru-RU" sz="3200" b="1" smtClean="0">
                <a:solidFill>
                  <a:srgbClr val="FF0000"/>
                </a:solidFill>
                <a:latin typeface="Times New Roman" panose="02020603050405020304" pitchFamily="18" charset="0"/>
                <a:cs typeface="Times New Roman" panose="02020603050405020304" pitchFamily="18" charset="0"/>
              </a:rPr>
              <a:t>(baland) deb yuritilgan. Akkadlar esa uni </a:t>
            </a:r>
            <a:r>
              <a:rPr lang="en-US" altLang="ru-RU" sz="3200" b="1" smtClean="0">
                <a:solidFill>
                  <a:srgbClr val="7030A0"/>
                </a:solidFill>
                <a:latin typeface="Times New Roman" panose="02020603050405020304" pitchFamily="18" charset="0"/>
                <a:cs typeface="Times New Roman" panose="02020603050405020304" pitchFamily="18" charset="0"/>
              </a:rPr>
              <a:t>“Elamtu” </a:t>
            </a:r>
            <a:r>
              <a:rPr lang="en-US" altLang="ru-RU" sz="3200" b="1" smtClean="0">
                <a:solidFill>
                  <a:srgbClr val="FF0000"/>
                </a:solidFill>
                <a:latin typeface="Times New Roman" panose="02020603050405020304" pitchFamily="18" charset="0"/>
                <a:cs typeface="Times New Roman" panose="02020603050405020304" pitchFamily="18" charset="0"/>
              </a:rPr>
              <a:t>deb ataganlar. </a:t>
            </a:r>
            <a:endParaRPr lang="uz-Cyrl-UZ" altLang="ru-RU" sz="3200" b="1" smtClean="0">
              <a:solidFill>
                <a:srgbClr val="FF0000"/>
              </a:solidFill>
              <a:latin typeface="Times New Roman" panose="02020603050405020304" pitchFamily="18" charset="0"/>
              <a:cs typeface="Times New Roman" panose="02020603050405020304" pitchFamily="18" charset="0"/>
            </a:endParaRPr>
          </a:p>
        </p:txBody>
      </p:sp>
      <p:sp>
        <p:nvSpPr>
          <p:cNvPr id="2" name="Заголовок 1"/>
          <p:cNvSpPr>
            <a:spLocks noGrp="1"/>
          </p:cNvSpPr>
          <p:nvPr>
            <p:ph type="ctrTitle"/>
          </p:nvPr>
        </p:nvSpPr>
        <p:spPr>
          <a:xfrm>
            <a:off x="0" y="116632"/>
            <a:ext cx="9144000" cy="864096"/>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uz-Cyrl-UZ" sz="3200" dirty="0">
                <a:solidFill>
                  <a:srgbClr val="FF0000"/>
                </a:solidFill>
                <a:latin typeface="Times New Roman" pitchFamily="18" charset="0"/>
                <a:cs typeface="Times New Roman" pitchFamily="18" charset="0"/>
              </a:rPr>
              <a:t>Аҳомонийлар давлатига умумий тавсиф</a:t>
            </a:r>
            <a:endParaRPr lang="ru-RU"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3600" dirty="0" smtClean="0">
                <a:latin typeface="Times New Roman" pitchFamily="18" charset="0"/>
                <a:cs typeface="Times New Roman" pitchFamily="18" charset="0"/>
              </a:rPr>
              <a:t>Солиқ тизими</a:t>
            </a:r>
            <a:endParaRPr lang="ru-RU" sz="3600" dirty="0" smtClean="0">
              <a:latin typeface="Times New Roman" pitchFamily="18" charset="0"/>
              <a:cs typeface="Times New Roman" pitchFamily="18" charset="0"/>
            </a:endParaRPr>
          </a:p>
        </p:txBody>
      </p:sp>
      <p:sp>
        <p:nvSpPr>
          <p:cNvPr id="34819" name="Содержимое 2"/>
          <p:cNvSpPr>
            <a:spLocks noGrp="1"/>
          </p:cNvSpPr>
          <p:nvPr>
            <p:ph sz="quarter" idx="13"/>
          </p:nvPr>
        </p:nvSpPr>
        <p:spPr>
          <a:xfrm>
            <a:off x="0" y="785813"/>
            <a:ext cx="9144000" cy="6072187"/>
          </a:xfrm>
        </p:spPr>
        <p:txBody>
          <a:bodyPr/>
          <a:lstStyle/>
          <a:p>
            <a:pPr algn="just" eaLnBrk="1" hangingPunct="1">
              <a:spcAft>
                <a:spcPct val="0"/>
              </a:spcAft>
              <a:buFont typeface="Arial" panose="020B0604020202020204" pitchFamily="34" charset="0"/>
              <a:buChar char="•"/>
            </a:pPr>
            <a:r>
              <a:rPr lang="uz-Cyrl-UZ" altLang="ru-RU" sz="2800" smtClean="0">
                <a:solidFill>
                  <a:srgbClr val="C00000"/>
                </a:solidFill>
                <a:latin typeface="Times New Roman" panose="02020603050405020304" pitchFamily="18" charset="0"/>
                <a:cs typeface="Times New Roman" panose="02020603050405020304" pitchFamily="18" charset="0"/>
              </a:rPr>
              <a:t>Аҳамонийлар империяси таркибига кирган 21 та сатрапликдан </a:t>
            </a:r>
            <a:r>
              <a:rPr lang="uz-Cyrl-UZ" altLang="ru-RU" sz="2800" b="1" smtClean="0">
                <a:solidFill>
                  <a:srgbClr val="7030A0"/>
                </a:solidFill>
                <a:latin typeface="Times New Roman" panose="02020603050405020304" pitchFamily="18" charset="0"/>
                <a:cs typeface="Times New Roman" panose="02020603050405020304" pitchFamily="18" charset="0"/>
              </a:rPr>
              <a:t>учтаси</a:t>
            </a:r>
            <a:r>
              <a:rPr lang="uz-Cyrl-UZ" altLang="ru-RU" sz="2800" smtClean="0">
                <a:solidFill>
                  <a:srgbClr val="C00000"/>
                </a:solidFill>
                <a:latin typeface="Times New Roman" panose="02020603050405020304" pitchFamily="18" charset="0"/>
                <a:cs typeface="Times New Roman" panose="02020603050405020304" pitchFamily="18" charset="0"/>
              </a:rPr>
              <a:t> бевосита Ўрта Осиё ҳудудларига тўғри келади. Ҳар бир сатраплик маълум </a:t>
            </a:r>
            <a:r>
              <a:rPr lang="uz-Cyrl-UZ" altLang="ru-RU" sz="2800" b="1" smtClean="0">
                <a:solidFill>
                  <a:srgbClr val="7030A0"/>
                </a:solidFill>
                <a:latin typeface="Times New Roman" panose="02020603050405020304" pitchFamily="18" charset="0"/>
                <a:cs typeface="Times New Roman" panose="02020603050405020304" pitchFamily="18" charset="0"/>
              </a:rPr>
              <a:t>талант </a:t>
            </a:r>
            <a:r>
              <a:rPr lang="uz-Cyrl-UZ" altLang="ru-RU" sz="2800" smtClean="0">
                <a:solidFill>
                  <a:srgbClr val="C00000"/>
                </a:solidFill>
                <a:latin typeface="Times New Roman" panose="02020603050405020304" pitchFamily="18" charset="0"/>
                <a:cs typeface="Times New Roman" panose="02020603050405020304" pitchFamily="18" charset="0"/>
              </a:rPr>
              <a:t>(оғирлик ўлчов бирлиги) миқдорида тўлов тўлаган. 1 талант </a:t>
            </a:r>
            <a:r>
              <a:rPr lang="uz-Cyrl-UZ" altLang="ru-RU" sz="2800" b="1" smtClean="0">
                <a:solidFill>
                  <a:srgbClr val="7030A0"/>
                </a:solidFill>
                <a:latin typeface="Times New Roman" panose="02020603050405020304" pitchFamily="18" charset="0"/>
                <a:cs typeface="Times New Roman" panose="02020603050405020304" pitchFamily="18" charset="0"/>
              </a:rPr>
              <a:t>25, 92 кг.га </a:t>
            </a:r>
            <a:r>
              <a:rPr lang="uz-Cyrl-UZ" altLang="ru-RU" sz="2800" smtClean="0">
                <a:solidFill>
                  <a:srgbClr val="C00000"/>
                </a:solidFill>
                <a:latin typeface="Times New Roman" panose="02020603050405020304" pitchFamily="18" charset="0"/>
                <a:cs typeface="Times New Roman" panose="02020603050405020304" pitchFamily="18" charset="0"/>
              </a:rPr>
              <a:t>тўғри келади. Шундан </a:t>
            </a:r>
            <a:r>
              <a:rPr lang="uz-Cyrl-UZ" altLang="ru-RU" sz="2800" b="1" smtClean="0">
                <a:solidFill>
                  <a:srgbClr val="7030A0"/>
                </a:solidFill>
                <a:latin typeface="Times New Roman" panose="02020603050405020304" pitchFamily="18" charset="0"/>
                <a:cs typeface="Times New Roman" panose="02020603050405020304" pitchFamily="18" charset="0"/>
              </a:rPr>
              <a:t>Бақтрия 360 талант кумуш (8972 кг),</a:t>
            </a:r>
            <a:r>
              <a:rPr lang="uz-Cyrl-UZ" altLang="ru-RU" sz="2800" smtClean="0">
                <a:solidFill>
                  <a:srgbClr val="C00000"/>
                </a:solidFill>
                <a:latin typeface="Times New Roman" panose="02020603050405020304" pitchFamily="18" charset="0"/>
                <a:cs typeface="Times New Roman" panose="02020603050405020304" pitchFamily="18" charset="0"/>
              </a:rPr>
              <a:t> </a:t>
            </a:r>
            <a:r>
              <a:rPr lang="uz-Cyrl-UZ" altLang="ru-RU" sz="2800" b="1" smtClean="0">
                <a:solidFill>
                  <a:srgbClr val="7030A0"/>
                </a:solidFill>
                <a:latin typeface="Times New Roman" panose="02020603050405020304" pitchFamily="18" charset="0"/>
                <a:cs typeface="Times New Roman" panose="02020603050405020304" pitchFamily="18" charset="0"/>
              </a:rPr>
              <a:t>Харайва (Парфия, Сўғд) 300 талант (7776 кг), саклар 250 талант (6230 кг) кумуш</a:t>
            </a:r>
            <a:r>
              <a:rPr lang="uz-Cyrl-UZ" altLang="ru-RU" sz="2800" smtClean="0">
                <a:solidFill>
                  <a:srgbClr val="C00000"/>
                </a:solidFill>
                <a:latin typeface="Times New Roman" panose="02020603050405020304" pitchFamily="18" charset="0"/>
                <a:cs typeface="Times New Roman" panose="02020603050405020304" pitchFamily="18" charset="0"/>
              </a:rPr>
              <a:t> солиқ тўлаган. Бу ҳаммаси бўлиб </a:t>
            </a:r>
            <a:r>
              <a:rPr lang="uz-Cyrl-UZ" altLang="ru-RU" sz="2800" b="1" smtClean="0">
                <a:solidFill>
                  <a:srgbClr val="7030A0"/>
                </a:solidFill>
                <a:latin typeface="Times New Roman" panose="02020603050405020304" pitchFamily="18" charset="0"/>
                <a:cs typeface="Times New Roman" panose="02020603050405020304" pitchFamily="18" charset="0"/>
              </a:rPr>
              <a:t>910 талант, яъни 23 тонна кумуш</a:t>
            </a:r>
            <a:r>
              <a:rPr lang="uz-Cyrl-UZ" altLang="ru-RU" sz="2800" smtClean="0">
                <a:solidFill>
                  <a:srgbClr val="C00000"/>
                </a:solidFill>
                <a:latin typeface="Times New Roman" panose="02020603050405020304" pitchFamily="18" charset="0"/>
                <a:cs typeface="Times New Roman" panose="02020603050405020304" pitchFamily="18" charset="0"/>
              </a:rPr>
              <a:t> миқдоридаги бойликка тўғри келади. Доронинг қурдирган саройини безашда </a:t>
            </a:r>
            <a:r>
              <a:rPr lang="uz-Cyrl-UZ" altLang="ru-RU" sz="2800" b="1" i="1" u="sng" smtClean="0">
                <a:solidFill>
                  <a:srgbClr val="7030A0"/>
                </a:solidFill>
                <a:latin typeface="Times New Roman" panose="02020603050405020304" pitchFamily="18" charset="0"/>
                <a:cs typeface="Times New Roman" panose="02020603050405020304" pitchFamily="18" charset="0"/>
              </a:rPr>
              <a:t>Бақтриядан олтин, Сўғдиёнадан лапис, сердолик, Хоразмдан гавҳар </a:t>
            </a:r>
            <a:r>
              <a:rPr lang="uz-Cyrl-UZ" altLang="ru-RU" sz="2800" smtClean="0">
                <a:solidFill>
                  <a:srgbClr val="C00000"/>
                </a:solidFill>
                <a:latin typeface="Times New Roman" panose="02020603050405020304" pitchFamily="18" charset="0"/>
                <a:cs typeface="Times New Roman" panose="02020603050405020304" pitchFamily="18" charset="0"/>
              </a:rPr>
              <a:t>олиб кетилганлиги тўғрисида маълумотлар бор.</a:t>
            </a:r>
            <a:endParaRPr lang="ru-RU" altLang="ru-RU" sz="280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3600" dirty="0" smtClean="0">
                <a:latin typeface="Times New Roman" pitchFamily="18" charset="0"/>
                <a:cs typeface="Times New Roman" pitchFamily="18" charset="0"/>
              </a:rPr>
              <a:t>Солиқ тизими</a:t>
            </a:r>
            <a:endParaRPr lang="ru-RU" sz="3600" dirty="0" smtClean="0">
              <a:latin typeface="Times New Roman" pitchFamily="18" charset="0"/>
              <a:cs typeface="Times New Roman" pitchFamily="18" charset="0"/>
            </a:endParaRPr>
          </a:p>
        </p:txBody>
      </p:sp>
      <p:sp>
        <p:nvSpPr>
          <p:cNvPr id="35843" name="Содержимое 2"/>
          <p:cNvSpPr>
            <a:spLocks noGrp="1"/>
          </p:cNvSpPr>
          <p:nvPr>
            <p:ph sz="quarter" idx="13"/>
          </p:nvPr>
        </p:nvSpPr>
        <p:spPr>
          <a:xfrm>
            <a:off x="0" y="785813"/>
            <a:ext cx="9144000" cy="6072187"/>
          </a:xfrm>
        </p:spPr>
        <p:txBody>
          <a:bodyPr/>
          <a:lstStyle/>
          <a:p>
            <a:pPr marL="44450" indent="0" algn="just" eaLnBrk="1">
              <a:spcAft>
                <a:spcPct val="0"/>
              </a:spcAft>
              <a:buFont typeface="Georgia" panose="02040502050405020303" pitchFamily="18" charset="0"/>
              <a:buNone/>
            </a:pPr>
            <a:r>
              <a:rPr lang="en-US" altLang="ru-RU" sz="4000" b="1" smtClean="0">
                <a:solidFill>
                  <a:srgbClr val="C00000"/>
                </a:solidFill>
                <a:latin typeface="Times New Roman" panose="02020603050405020304" pitchFamily="18" charset="0"/>
                <a:cs typeface="Times New Roman" panose="02020603050405020304" pitchFamily="18" charset="0"/>
              </a:rPr>
              <a:t>        </a:t>
            </a:r>
            <a:r>
              <a:rPr lang="uz-Cyrl-UZ" altLang="ru-RU" sz="4000" b="1" smtClean="0">
                <a:solidFill>
                  <a:srgbClr val="C00000"/>
                </a:solidFill>
                <a:latin typeface="Times New Roman" panose="02020603050405020304" pitchFamily="18" charset="0"/>
                <a:cs typeface="Times New Roman" panose="02020603050405020304" pitchFamily="18" charset="0"/>
              </a:rPr>
              <a:t>Аҳамонийлар империяси даврида </a:t>
            </a:r>
            <a:r>
              <a:rPr lang="uz-Cyrl-UZ" altLang="ru-RU" sz="4000" b="1" smtClean="0">
                <a:solidFill>
                  <a:srgbClr val="7030A0"/>
                </a:solidFill>
                <a:latin typeface="Times New Roman" panose="02020603050405020304" pitchFamily="18" charset="0"/>
                <a:cs typeface="Times New Roman" panose="02020603050405020304" pitchFamily="18" charset="0"/>
              </a:rPr>
              <a:t>сув</a:t>
            </a:r>
            <a:r>
              <a:rPr lang="uz-Cyrl-UZ" altLang="ru-RU" sz="4000" b="1" smtClean="0">
                <a:solidFill>
                  <a:srgbClr val="C00000"/>
                </a:solidFill>
                <a:latin typeface="Times New Roman" panose="02020603050405020304" pitchFamily="18" charset="0"/>
                <a:cs typeface="Times New Roman" panose="02020603050405020304" pitchFamily="18" charset="0"/>
              </a:rPr>
              <a:t> ҳам пуллик ва ҳисоб-китобли бўлган. </a:t>
            </a:r>
            <a:r>
              <a:rPr lang="uz-Cyrl-UZ" altLang="ru-RU" sz="4000" b="1" smtClean="0">
                <a:solidFill>
                  <a:srgbClr val="7030A0"/>
                </a:solidFill>
                <a:latin typeface="Times New Roman" panose="02020603050405020304" pitchFamily="18" charset="0"/>
                <a:cs typeface="Times New Roman" panose="02020603050405020304" pitchFamily="18" charset="0"/>
              </a:rPr>
              <a:t>Геродот</a:t>
            </a:r>
            <a:r>
              <a:rPr lang="uz-Cyrl-UZ" altLang="ru-RU" sz="4000" b="1" smtClean="0">
                <a:solidFill>
                  <a:srgbClr val="C00000"/>
                </a:solidFill>
                <a:latin typeface="Times New Roman" panose="02020603050405020304" pitchFamily="18" charset="0"/>
                <a:cs typeface="Times New Roman" panose="02020603050405020304" pitchFamily="18" charset="0"/>
              </a:rPr>
              <a:t>нинг хабар беришича </a:t>
            </a:r>
            <a:r>
              <a:rPr lang="uz-Cyrl-UZ" altLang="ru-RU" sz="4000" b="1" smtClean="0">
                <a:solidFill>
                  <a:srgbClr val="7030A0"/>
                </a:solidFill>
                <a:latin typeface="Times New Roman" panose="02020603050405020304" pitchFamily="18" charset="0"/>
                <a:cs typeface="Times New Roman" panose="02020603050405020304" pitchFamily="18" charset="0"/>
              </a:rPr>
              <a:t>Ак(ес) дарёси</a:t>
            </a:r>
            <a:r>
              <a:rPr lang="uz-Cyrl-UZ" altLang="ru-RU" sz="4000" b="1" smtClean="0">
                <a:solidFill>
                  <a:srgbClr val="C00000"/>
                </a:solidFill>
                <a:latin typeface="Times New Roman" panose="02020603050405020304" pitchFamily="18" charset="0"/>
                <a:cs typeface="Times New Roman" panose="02020603050405020304" pitchFamily="18" charset="0"/>
              </a:rPr>
              <a:t>га қурилган дамбани очишда шоҳнинг белгиланган солиқдан ортиқ пул олганлиги тўғрисида маълумотлар бор.</a:t>
            </a:r>
            <a:r>
              <a:rPr lang="ru-RU" altLang="ru-RU" sz="4000" b="1" smtClean="0">
                <a:solidFill>
                  <a:srgbClr val="C00000"/>
                </a:solidFill>
                <a:latin typeface="Times New Roman" panose="02020603050405020304" pitchFamily="18" charset="0"/>
                <a:cs typeface="Times New Roman" panose="02020603050405020304" pitchFamily="18" charset="0"/>
              </a:rPr>
              <a:t> </a:t>
            </a:r>
          </a:p>
          <a:p>
            <a:pPr marL="44450" indent="0" eaLnBrk="1" hangingPunct="1">
              <a:spcAft>
                <a:spcPct val="0"/>
              </a:spcAft>
              <a:buFont typeface="Georgia" panose="02040502050405020303" pitchFamily="18" charset="0"/>
              <a:buNone/>
            </a:pPr>
            <a:endParaRPr lang="ru-RU" altLang="ru-RU" sz="4000" b="1" smtClean="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a:solidFill>
            <a:schemeClr val="accent2"/>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a:solidFill>
                  <a:srgbClr val="FF0000"/>
                </a:solidFill>
                <a:latin typeface="Times New Roman" pitchFamily="18" charset="0"/>
                <a:cs typeface="Times New Roman" pitchFamily="18" charset="0"/>
              </a:rPr>
              <a:t>Аҳомонийлар даврида Ўрта Осиё халқларининг ҳаёти</a:t>
            </a:r>
            <a:endParaRPr lang="ru-RU" sz="2800" dirty="0" smtClean="0">
              <a:latin typeface="Times New Roman" pitchFamily="18" charset="0"/>
              <a:cs typeface="Times New Roman" pitchFamily="18" charset="0"/>
            </a:endParaRPr>
          </a:p>
        </p:txBody>
      </p:sp>
      <p:sp>
        <p:nvSpPr>
          <p:cNvPr id="36867" name="Содержимое 2"/>
          <p:cNvSpPr>
            <a:spLocks noGrp="1"/>
          </p:cNvSpPr>
          <p:nvPr>
            <p:ph sz="quarter" idx="13"/>
          </p:nvPr>
        </p:nvSpPr>
        <p:spPr>
          <a:xfrm>
            <a:off x="0" y="1052513"/>
            <a:ext cx="9144000" cy="6072187"/>
          </a:xfrm>
        </p:spPr>
        <p:txBody>
          <a:bodyPr/>
          <a:lstStyle/>
          <a:p>
            <a:pPr marL="44450" indent="0" algn="just" eaLnBrk="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        Mil. avv. VI-IV asrlarda So‘g‘diyona hududlarida ko‘plab shahar va qishloqlar bo‘lib, ular fors podsholariga katta-katta soliqlar to‘lab turar edilar. Arxeologik tadqiqotlar natijasida Zarafshon va Qashqadaryo vohalaridan bu davrga oid Uzunqir, Erqo‘rg‘on, Daratepa, Sangirtepa, Lolazor, Afrosiyob, Xo‘ja Bo‘ston kabi 50 dan ziyod ko‘hna shahar va manzilgohlar ochib o‘rganilgan.</a:t>
            </a:r>
            <a:endParaRPr lang="ru-RU" altLang="ru-RU" sz="3200" b="1" smtClean="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a:solidFill>
            <a:schemeClr val="accent2"/>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a:solidFill>
                  <a:srgbClr val="FF0000"/>
                </a:solidFill>
                <a:latin typeface="Times New Roman" pitchFamily="18" charset="0"/>
                <a:cs typeface="Times New Roman" pitchFamily="18" charset="0"/>
              </a:rPr>
              <a:t>Аҳомонийлар даврида Ўрта Осиё халқларининг ҳаёти</a:t>
            </a:r>
            <a:endParaRPr lang="ru-RU" sz="2800" dirty="0" smtClean="0">
              <a:latin typeface="Times New Roman" pitchFamily="18" charset="0"/>
              <a:cs typeface="Times New Roman" pitchFamily="18" charset="0"/>
            </a:endParaRPr>
          </a:p>
        </p:txBody>
      </p:sp>
      <p:sp>
        <p:nvSpPr>
          <p:cNvPr id="37891" name="Содержимое 2"/>
          <p:cNvSpPr>
            <a:spLocks noGrp="1"/>
          </p:cNvSpPr>
          <p:nvPr>
            <p:ph sz="quarter" idx="13"/>
          </p:nvPr>
        </p:nvSpPr>
        <p:spPr>
          <a:xfrm>
            <a:off x="0" y="1052513"/>
            <a:ext cx="9144000" cy="6072187"/>
          </a:xfrm>
        </p:spPr>
        <p:txBody>
          <a:bodyPr/>
          <a:lstStyle/>
          <a:p>
            <a:pPr marL="44450" indent="0" algn="just" eaLnBrk="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So‘g‘diyonaning poytaxti bo‘lgan </a:t>
            </a:r>
            <a:r>
              <a:rPr lang="en-US" altLang="ru-RU" sz="3200" b="1" smtClean="0">
                <a:solidFill>
                  <a:srgbClr val="7030A0"/>
                </a:solidFill>
                <a:latin typeface="Times New Roman" panose="02020603050405020304" pitchFamily="18" charset="0"/>
                <a:cs typeface="Times New Roman" panose="02020603050405020304" pitchFamily="18" charset="0"/>
              </a:rPr>
              <a:t>Afrosiyob (Samarqand)da </a:t>
            </a:r>
            <a:r>
              <a:rPr lang="en-US" altLang="ru-RU" sz="3200" b="1" smtClean="0">
                <a:solidFill>
                  <a:srgbClr val="C00000"/>
                </a:solidFill>
                <a:latin typeface="Times New Roman" panose="02020603050405020304" pitchFamily="18" charset="0"/>
                <a:cs typeface="Times New Roman" panose="02020603050405020304" pitchFamily="18" charset="0"/>
              </a:rPr>
              <a:t>shahar hayotining rivojlanishi So‘g‘diyona va butun O‘rta Osiyodagi siyosiy va iqtisodiy hayotning yuksalishi hamda inqirozi bilan muvofiq tarzda kechgan. So‘g‘diyonaning </a:t>
            </a:r>
            <a:r>
              <a:rPr lang="en-US" altLang="ru-RU" sz="3200" b="1" i="1" smtClean="0">
                <a:solidFill>
                  <a:srgbClr val="7030A0"/>
                </a:solidFill>
                <a:latin typeface="Times New Roman" panose="02020603050405020304" pitchFamily="18" charset="0"/>
                <a:cs typeface="Times New Roman" panose="02020603050405020304" pitchFamily="18" charset="0"/>
              </a:rPr>
              <a:t>“ikkinchi poytaxti” </a:t>
            </a:r>
            <a:r>
              <a:rPr lang="en-US" altLang="ru-RU" sz="3200" b="1" smtClean="0">
                <a:solidFill>
                  <a:srgbClr val="C00000"/>
                </a:solidFill>
                <a:latin typeface="Times New Roman" panose="02020603050405020304" pitchFamily="18" charset="0"/>
                <a:cs typeface="Times New Roman" panose="02020603050405020304" pitchFamily="18" charset="0"/>
              </a:rPr>
              <a:t>bo‘lgan </a:t>
            </a:r>
            <a:r>
              <a:rPr lang="en-US" altLang="ru-RU" sz="3200" b="1" smtClean="0">
                <a:solidFill>
                  <a:srgbClr val="7030A0"/>
                </a:solidFill>
                <a:latin typeface="Times New Roman" panose="02020603050405020304" pitchFamily="18" charset="0"/>
                <a:cs typeface="Times New Roman" panose="02020603050405020304" pitchFamily="18" charset="0"/>
              </a:rPr>
              <a:t>Erqo‘rg‘onni</a:t>
            </a:r>
            <a:r>
              <a:rPr lang="en-US" altLang="ru-RU" sz="3200" b="1" smtClean="0">
                <a:solidFill>
                  <a:srgbClr val="C00000"/>
                </a:solidFill>
                <a:latin typeface="Times New Roman" panose="02020603050405020304" pitchFamily="18" charset="0"/>
                <a:cs typeface="Times New Roman" panose="02020603050405020304" pitchFamily="18" charset="0"/>
              </a:rPr>
              <a:t> (Qashqadaryo) tadqiqotchilar Yunon-rim tarixchilari tomonidan eslatilgan </a:t>
            </a:r>
            <a:r>
              <a:rPr lang="en-US" altLang="ru-RU" sz="3200" b="1" smtClean="0">
                <a:solidFill>
                  <a:srgbClr val="7030A0"/>
                </a:solidFill>
                <a:latin typeface="Times New Roman" panose="02020603050405020304" pitchFamily="18" charset="0"/>
                <a:cs typeface="Times New Roman" panose="02020603050405020304" pitchFamily="18" charset="0"/>
              </a:rPr>
              <a:t>Ksenippa </a:t>
            </a:r>
            <a:r>
              <a:rPr lang="en-US" altLang="ru-RU" sz="3200" b="1" smtClean="0">
                <a:solidFill>
                  <a:srgbClr val="C00000"/>
                </a:solidFill>
                <a:latin typeface="Times New Roman" panose="02020603050405020304" pitchFamily="18" charset="0"/>
                <a:cs typeface="Times New Roman" panose="02020603050405020304" pitchFamily="18" charset="0"/>
              </a:rPr>
              <a:t>viloyatining markaziy shahri deb hisoblaydilar.</a:t>
            </a:r>
            <a:endParaRPr lang="ru-RU" altLang="ru-RU" sz="3200" b="1" smtClean="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a:solidFill>
            <a:schemeClr val="accent2"/>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a:solidFill>
                  <a:srgbClr val="FF0000"/>
                </a:solidFill>
                <a:latin typeface="Times New Roman" pitchFamily="18" charset="0"/>
                <a:cs typeface="Times New Roman" pitchFamily="18" charset="0"/>
              </a:rPr>
              <a:t>Аҳомонийлар даврида Ўрта Осиё халқларининг ҳаёти</a:t>
            </a:r>
            <a:endParaRPr lang="ru-RU" sz="2800" dirty="0" smtClean="0">
              <a:latin typeface="Times New Roman" pitchFamily="18" charset="0"/>
              <a:cs typeface="Times New Roman" pitchFamily="18" charset="0"/>
            </a:endParaRPr>
          </a:p>
        </p:txBody>
      </p:sp>
      <p:sp>
        <p:nvSpPr>
          <p:cNvPr id="38915" name="Содержимое 2"/>
          <p:cNvSpPr>
            <a:spLocks noGrp="1"/>
          </p:cNvSpPr>
          <p:nvPr>
            <p:ph sz="quarter" idx="13"/>
          </p:nvPr>
        </p:nvSpPr>
        <p:spPr>
          <a:xfrm>
            <a:off x="0" y="1052513"/>
            <a:ext cx="9144000" cy="6072187"/>
          </a:xfrm>
        </p:spPr>
        <p:txBody>
          <a:bodyPr/>
          <a:lstStyle/>
          <a:p>
            <a:pPr marL="44450" indent="0" algn="just" eaLnBrk="1">
              <a:spcAft>
                <a:spcPct val="0"/>
              </a:spcAft>
              <a:buFont typeface="Georgia" panose="02040502050405020303" pitchFamily="18" charset="0"/>
              <a:buNone/>
            </a:pPr>
            <a:r>
              <a:rPr lang="en-US" altLang="ru-RU" sz="3200" b="1" smtClean="0">
                <a:solidFill>
                  <a:srgbClr val="C00000"/>
                </a:solidFill>
                <a:latin typeface="Times New Roman" panose="02020603050405020304" pitchFamily="18" charset="0"/>
                <a:cs typeface="Times New Roman" panose="02020603050405020304" pitchFamily="18" charset="0"/>
              </a:rPr>
              <a:t>So‘g‘diyonaning poytaxti bo‘lgan </a:t>
            </a:r>
            <a:r>
              <a:rPr lang="en-US" altLang="ru-RU" sz="3200" b="1" smtClean="0">
                <a:solidFill>
                  <a:srgbClr val="7030A0"/>
                </a:solidFill>
                <a:latin typeface="Times New Roman" panose="02020603050405020304" pitchFamily="18" charset="0"/>
                <a:cs typeface="Times New Roman" panose="02020603050405020304" pitchFamily="18" charset="0"/>
              </a:rPr>
              <a:t>Afrosiyob (Samarqand)da </a:t>
            </a:r>
            <a:r>
              <a:rPr lang="en-US" altLang="ru-RU" sz="3200" b="1" smtClean="0">
                <a:solidFill>
                  <a:srgbClr val="C00000"/>
                </a:solidFill>
                <a:latin typeface="Times New Roman" panose="02020603050405020304" pitchFamily="18" charset="0"/>
                <a:cs typeface="Times New Roman" panose="02020603050405020304" pitchFamily="18" charset="0"/>
              </a:rPr>
              <a:t>shahar hayotining rivojlanishi So‘g‘diyona va butun O‘rta Osiyodagi siyosiy va iqtisodiy hayotning yuksalishi hamda inqirozi bilan muvofiq tarzda kechgan. So‘g‘diyonaning </a:t>
            </a:r>
            <a:r>
              <a:rPr lang="en-US" altLang="ru-RU" sz="3200" b="1" i="1" smtClean="0">
                <a:solidFill>
                  <a:srgbClr val="7030A0"/>
                </a:solidFill>
                <a:latin typeface="Times New Roman" panose="02020603050405020304" pitchFamily="18" charset="0"/>
                <a:cs typeface="Times New Roman" panose="02020603050405020304" pitchFamily="18" charset="0"/>
              </a:rPr>
              <a:t>“ikkinchi poytaxti” </a:t>
            </a:r>
            <a:r>
              <a:rPr lang="en-US" altLang="ru-RU" sz="3200" b="1" smtClean="0">
                <a:solidFill>
                  <a:srgbClr val="C00000"/>
                </a:solidFill>
                <a:latin typeface="Times New Roman" panose="02020603050405020304" pitchFamily="18" charset="0"/>
                <a:cs typeface="Times New Roman" panose="02020603050405020304" pitchFamily="18" charset="0"/>
              </a:rPr>
              <a:t>bo‘lgan </a:t>
            </a:r>
            <a:r>
              <a:rPr lang="en-US" altLang="ru-RU" sz="3200" b="1" smtClean="0">
                <a:solidFill>
                  <a:srgbClr val="7030A0"/>
                </a:solidFill>
                <a:latin typeface="Times New Roman" panose="02020603050405020304" pitchFamily="18" charset="0"/>
                <a:cs typeface="Times New Roman" panose="02020603050405020304" pitchFamily="18" charset="0"/>
              </a:rPr>
              <a:t>Erqo‘rg‘onni</a:t>
            </a:r>
            <a:r>
              <a:rPr lang="en-US" altLang="ru-RU" sz="3200" b="1" smtClean="0">
                <a:solidFill>
                  <a:srgbClr val="C00000"/>
                </a:solidFill>
                <a:latin typeface="Times New Roman" panose="02020603050405020304" pitchFamily="18" charset="0"/>
                <a:cs typeface="Times New Roman" panose="02020603050405020304" pitchFamily="18" charset="0"/>
              </a:rPr>
              <a:t> (Qashqadaryo) tadqiqotchilar Yunon-rim tarixchilari tomonidan eslatilgan </a:t>
            </a:r>
            <a:r>
              <a:rPr lang="en-US" altLang="ru-RU" sz="3200" b="1" smtClean="0">
                <a:solidFill>
                  <a:srgbClr val="7030A0"/>
                </a:solidFill>
                <a:latin typeface="Times New Roman" panose="02020603050405020304" pitchFamily="18" charset="0"/>
                <a:cs typeface="Times New Roman" panose="02020603050405020304" pitchFamily="18" charset="0"/>
              </a:rPr>
              <a:t>Ksenippa </a:t>
            </a:r>
            <a:r>
              <a:rPr lang="en-US" altLang="ru-RU" sz="3200" b="1" smtClean="0">
                <a:solidFill>
                  <a:srgbClr val="C00000"/>
                </a:solidFill>
                <a:latin typeface="Times New Roman" panose="02020603050405020304" pitchFamily="18" charset="0"/>
                <a:cs typeface="Times New Roman" panose="02020603050405020304" pitchFamily="18" charset="0"/>
              </a:rPr>
              <a:t>viloyatining markaziy shahri deb hisoblaydilar.</a:t>
            </a:r>
            <a:endParaRPr lang="ru-RU" altLang="ru-RU" sz="3200" b="1" smtClean="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0" y="0"/>
            <a:ext cx="9144000" cy="785813"/>
          </a:xfrm>
          <a:solidFill>
            <a:schemeClr val="accent2"/>
          </a:solidFill>
        </p:spPr>
        <p:txBody>
          <a:bodyPr/>
          <a:lstStyle/>
          <a:p>
            <a:pPr marL="0" indent="0" algn="ctr" eaLnBrk="1" fontAlgn="auto" hangingPunct="1">
              <a:spcAft>
                <a:spcPts val="0"/>
              </a:spcAft>
              <a:buClr>
                <a:schemeClr val="accent6">
                  <a:lumMod val="75000"/>
                </a:schemeClr>
              </a:buClr>
              <a:buFont typeface="Georgia" panose="02040502050405020303" pitchFamily="18" charset="0"/>
              <a:buNone/>
              <a:defRPr/>
            </a:pPr>
            <a:r>
              <a:rPr lang="uz-Cyrl-UZ" sz="2800" dirty="0">
                <a:solidFill>
                  <a:srgbClr val="FF0000"/>
                </a:solidFill>
                <a:latin typeface="Times New Roman" pitchFamily="18" charset="0"/>
                <a:cs typeface="Times New Roman" pitchFamily="18" charset="0"/>
              </a:rPr>
              <a:t>Аҳомонийлар даврида Ўрта Осиё халқларининг ҳаёти</a:t>
            </a:r>
            <a:endParaRPr lang="ru-RU" sz="2800" dirty="0" smtClean="0">
              <a:latin typeface="Times New Roman" pitchFamily="18" charset="0"/>
              <a:cs typeface="Times New Roman" pitchFamily="18" charset="0"/>
            </a:endParaRPr>
          </a:p>
        </p:txBody>
      </p:sp>
      <p:pic>
        <p:nvPicPr>
          <p:cNvPr id="39939"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33338" y="717550"/>
            <a:ext cx="9144001" cy="61404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a:xfrm>
            <a:off x="457200" y="0"/>
            <a:ext cx="8229600" cy="785813"/>
          </a:xfrm>
        </p:spPr>
        <p:txBody>
          <a:bodyPr/>
          <a:lstStyle/>
          <a:p>
            <a:pPr marL="320040" indent="-320040" eaLnBrk="1" fontAlgn="auto" hangingPunct="1">
              <a:spcAft>
                <a:spcPts val="0"/>
              </a:spcAft>
              <a:buClr>
                <a:schemeClr val="accent6">
                  <a:lumMod val="75000"/>
                </a:schemeClr>
              </a:buClr>
              <a:defRPr/>
            </a:pPr>
            <a:r>
              <a:rPr lang="uz-Cyrl-UZ" sz="2800" smtClean="0">
                <a:latin typeface="Times New Roman" pitchFamily="18" charset="0"/>
                <a:cs typeface="Times New Roman" pitchFamily="18" charset="0"/>
              </a:rPr>
              <a:t>Ўрта Осиёнинг Аҳамонийлар даври шаҳарлари</a:t>
            </a:r>
            <a:endParaRPr lang="ru-RU" sz="2800" smtClean="0">
              <a:latin typeface="Times New Roman" pitchFamily="18" charset="0"/>
              <a:cs typeface="Times New Roman" pitchFamily="18" charset="0"/>
            </a:endParaRPr>
          </a:p>
        </p:txBody>
      </p:sp>
      <p:pic>
        <p:nvPicPr>
          <p:cNvPr id="40963" name="Picture 2" descr="Карта Яз"/>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0" y="549275"/>
            <a:ext cx="9144000" cy="630872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00113" y="1557338"/>
            <a:ext cx="6335712" cy="3046412"/>
          </a:xfrm>
          <a:prstGeom prst="rect">
            <a:avLst/>
          </a:prstGeom>
          <a:solidFill>
            <a:schemeClr val="accent5">
              <a:lumMod val="90000"/>
            </a:schemeClr>
          </a:solidFill>
        </p:spPr>
        <p:txBody>
          <a:bodyPr>
            <a:spAutoFit/>
          </a:bodyPr>
          <a:lstStyle/>
          <a:p>
            <a:pPr algn="ctr">
              <a:defRPr/>
            </a:pPr>
            <a:r>
              <a:rPr lang="en-US" sz="4800" b="1" dirty="0" err="1">
                <a:solidFill>
                  <a:srgbClr val="0000FF"/>
                </a:solidFill>
                <a:latin typeface="Times New Roman" pitchFamily="18" charset="0"/>
                <a:cs typeface="Times New Roman" pitchFamily="18" charset="0"/>
              </a:rPr>
              <a:t>Aleksandirning</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O’rta</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Osiyoga</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qilgan</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yurishning</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manbalarda</a:t>
            </a:r>
            <a:r>
              <a:rPr lang="en-US" sz="4800" b="1" dirty="0">
                <a:solidFill>
                  <a:srgbClr val="0000FF"/>
                </a:solidFill>
                <a:latin typeface="Times New Roman" pitchFamily="18" charset="0"/>
                <a:cs typeface="Times New Roman" pitchFamily="18" charset="0"/>
              </a:rPr>
              <a:t> </a:t>
            </a:r>
            <a:r>
              <a:rPr lang="en-US" sz="4800" b="1" dirty="0" err="1">
                <a:solidFill>
                  <a:srgbClr val="0000FF"/>
                </a:solidFill>
                <a:latin typeface="Times New Roman" pitchFamily="18" charset="0"/>
                <a:cs typeface="Times New Roman" pitchFamily="18" charset="0"/>
              </a:rPr>
              <a:t>yoritilishi</a:t>
            </a:r>
            <a:endParaRPr lang="ru-RU" sz="4800" dirty="0">
              <a:solidFill>
                <a:srgbClr val="00FFFF"/>
              </a:solidFill>
              <a:latin typeface="Arial" charset="0"/>
            </a:endParaRPr>
          </a:p>
        </p:txBody>
      </p:sp>
    </p:spTree>
    <p:extLst>
      <p:ext uri="{BB962C8B-B14F-4D97-AF65-F5344CB8AC3E}">
        <p14:creationId xmlns:p14="http://schemas.microsoft.com/office/powerpoint/2010/main" val="290622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yurishning manbalarda yoritilishi</a:t>
            </a:r>
            <a:endParaRPr lang="ru-RU" altLang="ru-RU" sz="2400"/>
          </a:p>
        </p:txBody>
      </p:sp>
      <p:sp>
        <p:nvSpPr>
          <p:cNvPr id="6147" name="Прямоугольник 3"/>
          <p:cNvSpPr>
            <a:spLocks noChangeArrowheads="1"/>
          </p:cNvSpPr>
          <p:nvPr/>
        </p:nvSpPr>
        <p:spPr bwMode="auto">
          <a:xfrm>
            <a:off x="9525" y="1412875"/>
            <a:ext cx="77041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889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ru-RU" sz="2400" b="1">
                <a:latin typeface="Times New Roman" panose="02020603050405020304" pitchFamily="18" charset="0"/>
                <a:cs typeface="Times New Roman" panose="02020603050405020304" pitchFamily="18" charset="0"/>
              </a:rPr>
              <a:t>Diodor </a:t>
            </a:r>
            <a:r>
              <a:rPr lang="en-US" altLang="ru-RU" sz="2400">
                <a:latin typeface="Times New Roman" panose="02020603050405020304" pitchFamily="18" charset="0"/>
                <a:cs typeface="Times New Roman" panose="02020603050405020304" pitchFamily="18" charset="0"/>
              </a:rPr>
              <a:t>(miloddan avvalgi 90—21-yillar). Yirik tarixchi olim; asli Sisiliyaga qarashli Argiriya shahridan. Dio­dor «Tarixiy kutubxona» nomli 40 kitobdan iborat asar yozib qoldirgan. Umumiy tarix yo’nalishida yozilgan bu asar asosan Yunoniston va Rimning qadim zamonlardan to milodning I asr o’rtalarigacha bo’lgan tarixini o’z ichiga oladi. Asarda Sharq; xalqlari, shuningdek, O’rta Osiyo va O’zbekistonning qadimiy xalqlari (skiflar, saklar, massagetlar, baqtriyaliklar va b.q.), O’rta Osiyo — Eron munosabatlari haqida qimmatli ma’lumotlar bor.</a:t>
            </a:r>
            <a:endParaRPr lang="ru-RU" altLang="ru-RU"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136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4" name="Прямоугольник 3"/>
          <p:cNvSpPr/>
          <p:nvPr/>
        </p:nvSpPr>
        <p:spPr>
          <a:xfrm>
            <a:off x="9525" y="1412875"/>
            <a:ext cx="7704138" cy="3786188"/>
          </a:xfrm>
          <a:prstGeom prst="rect">
            <a:avLst/>
          </a:prstGeom>
        </p:spPr>
        <p:txBody>
          <a:bodyPr>
            <a:spAutoFit/>
          </a:bodyPr>
          <a:lstStyle/>
          <a:p>
            <a:pPr indent="194945" algn="just">
              <a:lnSpc>
                <a:spcPct val="150000"/>
              </a:lnSpc>
              <a:spcAft>
                <a:spcPts val="0"/>
              </a:spcAft>
              <a:defRPr/>
            </a:pPr>
            <a:r>
              <a:rPr lang="en-US" sz="2000" dirty="0">
                <a:latin typeface="Times New Roman"/>
                <a:ea typeface="Times New Roman"/>
                <a:cs typeface="Times New Roman"/>
              </a:rPr>
              <a:t>«</a:t>
            </a:r>
            <a:r>
              <a:rPr lang="en-US" sz="2000" dirty="0" err="1">
                <a:latin typeface="Times New Roman"/>
                <a:ea typeface="Times New Roman"/>
                <a:cs typeface="Times New Roman"/>
              </a:rPr>
              <a:t>Tarixiy</a:t>
            </a:r>
            <a:r>
              <a:rPr lang="en-US" sz="2000" dirty="0">
                <a:latin typeface="Times New Roman"/>
                <a:ea typeface="Times New Roman"/>
                <a:cs typeface="Times New Roman"/>
              </a:rPr>
              <a:t> </a:t>
            </a:r>
            <a:r>
              <a:rPr lang="en-US" sz="2000" dirty="0" err="1">
                <a:latin typeface="Times New Roman"/>
                <a:ea typeface="Times New Roman"/>
                <a:cs typeface="Times New Roman"/>
              </a:rPr>
              <a:t>kutubxona</a:t>
            </a:r>
            <a:r>
              <a:rPr lang="en-US" sz="2000" dirty="0">
                <a:latin typeface="Times New Roman"/>
                <a:ea typeface="Times New Roman"/>
                <a:cs typeface="Times New Roman"/>
              </a:rPr>
              <a:t>» </a:t>
            </a:r>
            <a:r>
              <a:rPr lang="en-US" sz="2000" dirty="0" err="1">
                <a:latin typeface="Times New Roman"/>
                <a:ea typeface="Times New Roman"/>
                <a:cs typeface="Times New Roman"/>
              </a:rPr>
              <a:t>to’la</a:t>
            </a:r>
            <a:r>
              <a:rPr lang="en-US" sz="2000" dirty="0">
                <a:latin typeface="Times New Roman"/>
                <a:ea typeface="Times New Roman"/>
                <a:cs typeface="Times New Roman"/>
              </a:rPr>
              <a:t> </a:t>
            </a:r>
            <a:r>
              <a:rPr lang="en-US" sz="2000" dirty="0" err="1">
                <a:latin typeface="Times New Roman"/>
                <a:ea typeface="Times New Roman"/>
                <a:cs typeface="Times New Roman"/>
              </a:rPr>
              <a:t>holda</a:t>
            </a:r>
            <a:r>
              <a:rPr lang="en-US" sz="2000" dirty="0">
                <a:latin typeface="Times New Roman"/>
                <a:ea typeface="Times New Roman"/>
                <a:cs typeface="Times New Roman"/>
              </a:rPr>
              <a:t> </a:t>
            </a:r>
            <a:r>
              <a:rPr lang="en-US" sz="2000" dirty="0" err="1">
                <a:latin typeface="Times New Roman"/>
                <a:ea typeface="Times New Roman"/>
                <a:cs typeface="Times New Roman"/>
              </a:rPr>
              <a:t>bizning</a:t>
            </a:r>
            <a:r>
              <a:rPr lang="en-US" sz="2000" dirty="0">
                <a:latin typeface="Times New Roman"/>
                <a:ea typeface="Times New Roman"/>
                <a:cs typeface="Times New Roman"/>
              </a:rPr>
              <a:t> </a:t>
            </a:r>
            <a:r>
              <a:rPr lang="en-US" sz="2000" dirty="0" err="1">
                <a:latin typeface="Times New Roman"/>
                <a:ea typeface="Times New Roman"/>
                <a:cs typeface="Times New Roman"/>
              </a:rPr>
              <a:t>zamonimizgacha</a:t>
            </a:r>
            <a:r>
              <a:rPr lang="en-US" sz="2000" dirty="0">
                <a:latin typeface="Times New Roman"/>
                <a:ea typeface="Times New Roman"/>
                <a:cs typeface="Times New Roman"/>
              </a:rPr>
              <a:t> </a:t>
            </a:r>
            <a:r>
              <a:rPr lang="en-US" sz="2000" dirty="0" err="1">
                <a:latin typeface="Times New Roman"/>
                <a:ea typeface="Times New Roman"/>
                <a:cs typeface="Times New Roman"/>
              </a:rPr>
              <a:t>yetib</a:t>
            </a:r>
            <a:r>
              <a:rPr lang="en-US" sz="2000" dirty="0">
                <a:latin typeface="Times New Roman"/>
                <a:ea typeface="Times New Roman"/>
                <a:cs typeface="Times New Roman"/>
              </a:rPr>
              <a:t> </a:t>
            </a:r>
            <a:r>
              <a:rPr lang="en-US" sz="2000" dirty="0" err="1">
                <a:latin typeface="Times New Roman"/>
                <a:ea typeface="Times New Roman"/>
                <a:cs typeface="Times New Roman"/>
              </a:rPr>
              <a:t>kelmagan</a:t>
            </a:r>
            <a:r>
              <a:rPr lang="en-US" sz="2000" dirty="0">
                <a:latin typeface="Times New Roman"/>
                <a:ea typeface="Times New Roman"/>
                <a:cs typeface="Times New Roman"/>
              </a:rPr>
              <a:t>. </a:t>
            </a:r>
            <a:r>
              <a:rPr lang="en-US" sz="2000" dirty="0" err="1">
                <a:latin typeface="Times New Roman"/>
                <a:ea typeface="Times New Roman"/>
                <a:cs typeface="Times New Roman"/>
              </a:rPr>
              <a:t>Uning</a:t>
            </a:r>
            <a:r>
              <a:rPr lang="en-US" sz="2000" dirty="0">
                <a:latin typeface="Times New Roman"/>
                <a:ea typeface="Times New Roman"/>
                <a:cs typeface="Times New Roman"/>
              </a:rPr>
              <a:t> </a:t>
            </a:r>
            <a:r>
              <a:rPr lang="en-US" sz="2000" dirty="0" err="1">
                <a:latin typeface="Times New Roman"/>
                <a:ea typeface="Times New Roman"/>
                <a:cs typeface="Times New Roman"/>
              </a:rPr>
              <a:t>faqat</a:t>
            </a:r>
            <a:r>
              <a:rPr lang="en-US" sz="2000" dirty="0">
                <a:latin typeface="Times New Roman"/>
                <a:ea typeface="Times New Roman"/>
                <a:cs typeface="Times New Roman"/>
              </a:rPr>
              <a:t> 15 </a:t>
            </a:r>
            <a:r>
              <a:rPr lang="en-US" sz="2000" dirty="0" err="1">
                <a:latin typeface="Times New Roman"/>
                <a:ea typeface="Times New Roman"/>
                <a:cs typeface="Times New Roman"/>
              </a:rPr>
              <a:t>kitobi</a:t>
            </a:r>
            <a:r>
              <a:rPr lang="en-US" sz="2000" dirty="0">
                <a:latin typeface="Times New Roman"/>
                <a:ea typeface="Times New Roman"/>
                <a:cs typeface="Times New Roman"/>
              </a:rPr>
              <a:t>- </a:t>
            </a:r>
            <a:r>
              <a:rPr lang="en-US" sz="2000" dirty="0" err="1">
                <a:latin typeface="Times New Roman"/>
                <a:ea typeface="Times New Roman"/>
                <a:cs typeface="Times New Roman"/>
              </a:rPr>
              <a:t>qadimgi</a:t>
            </a:r>
            <a:r>
              <a:rPr lang="en-US" sz="2000" dirty="0">
                <a:latin typeface="Times New Roman"/>
                <a:ea typeface="Times New Roman"/>
                <a:cs typeface="Times New Roman"/>
              </a:rPr>
              <a:t> </a:t>
            </a:r>
            <a:r>
              <a:rPr lang="en-US" sz="2000" dirty="0" err="1">
                <a:latin typeface="Times New Roman"/>
                <a:ea typeface="Times New Roman"/>
                <a:cs typeface="Times New Roman"/>
              </a:rPr>
              <a:t>Sharq</a:t>
            </a:r>
            <a:r>
              <a:rPr lang="en-US" sz="2000" dirty="0">
                <a:latin typeface="Times New Roman"/>
                <a:ea typeface="Times New Roman"/>
                <a:cs typeface="Times New Roman"/>
              </a:rPr>
              <a:t> </a:t>
            </a:r>
            <a:r>
              <a:rPr lang="en-US" sz="2000" dirty="0" err="1">
                <a:latin typeface="Times New Roman"/>
                <a:ea typeface="Times New Roman"/>
                <a:cs typeface="Times New Roman"/>
              </a:rPr>
              <a:t>xalqlarining</a:t>
            </a:r>
            <a:r>
              <a:rPr lang="en-US" sz="2000" dirty="0">
                <a:latin typeface="Times New Roman"/>
                <a:ea typeface="Times New Roman"/>
                <a:cs typeface="Times New Roman"/>
              </a:rPr>
              <a:t> </a:t>
            </a:r>
            <a:r>
              <a:rPr lang="en-US" sz="2000" dirty="0" err="1">
                <a:latin typeface="Times New Roman"/>
                <a:ea typeface="Times New Roman"/>
                <a:cs typeface="Times New Roman"/>
              </a:rPr>
              <a:t>tarixi</a:t>
            </a:r>
            <a:r>
              <a:rPr lang="en-US" sz="2000" dirty="0">
                <a:latin typeface="Times New Roman"/>
                <a:ea typeface="Times New Roman"/>
                <a:cs typeface="Times New Roman"/>
              </a:rPr>
              <a:t> </a:t>
            </a:r>
            <a:r>
              <a:rPr lang="en-US" sz="2000" dirty="0" err="1">
                <a:latin typeface="Times New Roman"/>
                <a:ea typeface="Times New Roman"/>
                <a:cs typeface="Times New Roman"/>
              </a:rPr>
              <a:t>va</a:t>
            </a:r>
            <a:r>
              <a:rPr lang="en-US" sz="2000" dirty="0">
                <a:latin typeface="Times New Roman"/>
                <a:ea typeface="Times New Roman"/>
                <a:cs typeface="Times New Roman"/>
              </a:rPr>
              <a:t> </a:t>
            </a:r>
            <a:r>
              <a:rPr lang="en-US" sz="2000" dirty="0" err="1">
                <a:latin typeface="Times New Roman"/>
                <a:ea typeface="Times New Roman"/>
                <a:cs typeface="Times New Roman"/>
              </a:rPr>
              <a:t>afsonalari</a:t>
            </a:r>
            <a:r>
              <a:rPr lang="en-US" sz="2000" dirty="0">
                <a:latin typeface="Times New Roman"/>
                <a:ea typeface="Times New Roman"/>
                <a:cs typeface="Times New Roman"/>
              </a:rPr>
              <a:t> </a:t>
            </a:r>
            <a:r>
              <a:rPr lang="en-US" sz="2000" dirty="0" err="1">
                <a:latin typeface="Times New Roman"/>
                <a:ea typeface="Times New Roman"/>
                <a:cs typeface="Times New Roman"/>
              </a:rPr>
              <a:t>haqida</a:t>
            </a:r>
            <a:r>
              <a:rPr lang="en-US" sz="2000" dirty="0">
                <a:latin typeface="Times New Roman"/>
                <a:ea typeface="Times New Roman"/>
                <a:cs typeface="Times New Roman"/>
              </a:rPr>
              <a:t> </a:t>
            </a:r>
            <a:r>
              <a:rPr lang="en-US" sz="2000" dirty="0" err="1">
                <a:latin typeface="Times New Roman"/>
                <a:ea typeface="Times New Roman"/>
                <a:cs typeface="Times New Roman"/>
              </a:rPr>
              <a:t>hikoya</a:t>
            </a:r>
            <a:r>
              <a:rPr lang="en-US" sz="2000" dirty="0">
                <a:latin typeface="Times New Roman"/>
                <a:ea typeface="Times New Roman"/>
                <a:cs typeface="Times New Roman"/>
              </a:rPr>
              <a:t> </a:t>
            </a:r>
            <a:r>
              <a:rPr lang="en-US" sz="2000" dirty="0" err="1">
                <a:latin typeface="Times New Roman"/>
                <a:ea typeface="Times New Roman"/>
                <a:cs typeface="Times New Roman"/>
              </a:rPr>
              <a:t>qiluvchi</a:t>
            </a:r>
            <a:r>
              <a:rPr lang="en-US" sz="2000" dirty="0">
                <a:latin typeface="Times New Roman"/>
                <a:ea typeface="Times New Roman"/>
                <a:cs typeface="Times New Roman"/>
              </a:rPr>
              <a:t> 1-5-kitoblari, </a:t>
            </a:r>
            <a:r>
              <a:rPr lang="en-US" sz="2000" dirty="0" err="1">
                <a:latin typeface="Times New Roman"/>
                <a:ea typeface="Times New Roman"/>
                <a:cs typeface="Times New Roman"/>
              </a:rPr>
              <a:t>Yunoniston</a:t>
            </a:r>
            <a:r>
              <a:rPr lang="en-US" sz="2000" dirty="0">
                <a:latin typeface="Times New Roman"/>
                <a:ea typeface="Times New Roman"/>
                <a:cs typeface="Times New Roman"/>
              </a:rPr>
              <a:t> </a:t>
            </a:r>
            <a:r>
              <a:rPr lang="en-US" sz="2000" dirty="0" err="1">
                <a:latin typeface="Times New Roman"/>
                <a:ea typeface="Times New Roman"/>
                <a:cs typeface="Times New Roman"/>
              </a:rPr>
              <a:t>hamda</a:t>
            </a:r>
            <a:r>
              <a:rPr lang="en-US" sz="2000" dirty="0">
                <a:latin typeface="Times New Roman"/>
                <a:ea typeface="Times New Roman"/>
                <a:cs typeface="Times New Roman"/>
              </a:rPr>
              <a:t> </a:t>
            </a:r>
            <a:r>
              <a:rPr lang="en-US" sz="2000" dirty="0" err="1">
                <a:latin typeface="Times New Roman"/>
                <a:ea typeface="Times New Roman"/>
                <a:cs typeface="Times New Roman"/>
              </a:rPr>
              <a:t>Rimning</a:t>
            </a:r>
            <a:r>
              <a:rPr lang="en-US" sz="2000" dirty="0">
                <a:latin typeface="Times New Roman"/>
                <a:ea typeface="Times New Roman"/>
                <a:cs typeface="Times New Roman"/>
              </a:rPr>
              <a:t> </a:t>
            </a:r>
            <a:r>
              <a:rPr lang="en-US" sz="2000" dirty="0" err="1">
                <a:latin typeface="Times New Roman"/>
                <a:ea typeface="Times New Roman"/>
                <a:cs typeface="Times New Roman"/>
              </a:rPr>
              <a:t>Yunon-Eron</a:t>
            </a:r>
            <a:r>
              <a:rPr lang="en-US" sz="2000" dirty="0">
                <a:latin typeface="Times New Roman"/>
                <a:ea typeface="Times New Roman"/>
                <a:cs typeface="Times New Roman"/>
              </a:rPr>
              <a:t> </a:t>
            </a:r>
            <a:r>
              <a:rPr lang="en-US" sz="2000" dirty="0" err="1">
                <a:latin typeface="Times New Roman"/>
                <a:ea typeface="Times New Roman"/>
                <a:cs typeface="Times New Roman"/>
              </a:rPr>
              <a:t>urushlari</a:t>
            </a:r>
            <a:r>
              <a:rPr lang="en-US" sz="2000" dirty="0">
                <a:latin typeface="Times New Roman"/>
                <a:ea typeface="Times New Roman"/>
                <a:cs typeface="Times New Roman"/>
              </a:rPr>
              <a:t> (</a:t>
            </a:r>
            <a:r>
              <a:rPr lang="en-US" sz="2000" dirty="0" err="1">
                <a:latin typeface="Times New Roman"/>
                <a:ea typeface="Times New Roman"/>
                <a:cs typeface="Times New Roman"/>
              </a:rPr>
              <a:t>miloddan</a:t>
            </a:r>
            <a:r>
              <a:rPr lang="en-US" sz="2000" dirty="0">
                <a:latin typeface="Times New Roman"/>
                <a:ea typeface="Times New Roman"/>
                <a:cs typeface="Times New Roman"/>
              </a:rPr>
              <a:t> </a:t>
            </a:r>
            <a:r>
              <a:rPr lang="en-US" sz="2000" dirty="0" err="1">
                <a:latin typeface="Times New Roman"/>
                <a:ea typeface="Times New Roman"/>
                <a:cs typeface="Times New Roman"/>
              </a:rPr>
              <a:t>avvalgi</a:t>
            </a:r>
            <a:r>
              <a:rPr lang="en-US" sz="2000" dirty="0">
                <a:latin typeface="Times New Roman"/>
                <a:ea typeface="Times New Roman"/>
                <a:cs typeface="Times New Roman"/>
              </a:rPr>
              <a:t> 500—449 </a:t>
            </a:r>
            <a:r>
              <a:rPr lang="en-US" sz="2000" dirty="0" err="1">
                <a:latin typeface="Times New Roman"/>
                <a:ea typeface="Times New Roman"/>
                <a:cs typeface="Times New Roman"/>
              </a:rPr>
              <a:t>yy</a:t>
            </a:r>
            <a:r>
              <a:rPr lang="en-US" sz="2000" dirty="0">
                <a:latin typeface="Times New Roman"/>
                <a:ea typeface="Times New Roman"/>
                <a:cs typeface="Times New Roman"/>
              </a:rPr>
              <a:t>.) </a:t>
            </a:r>
            <a:r>
              <a:rPr lang="en-US" sz="2000" dirty="0" err="1">
                <a:latin typeface="Times New Roman"/>
                <a:ea typeface="Times New Roman"/>
                <a:cs typeface="Times New Roman"/>
              </a:rPr>
              <a:t>dan</a:t>
            </a:r>
            <a:r>
              <a:rPr lang="en-US" sz="2000" dirty="0">
                <a:latin typeface="Times New Roman"/>
                <a:ea typeface="Times New Roman"/>
                <a:cs typeface="Times New Roman"/>
              </a:rPr>
              <a:t> to </a:t>
            </a:r>
            <a:r>
              <a:rPr lang="en-US" sz="2000" dirty="0" err="1">
                <a:latin typeface="Times New Roman"/>
                <a:ea typeface="Times New Roman"/>
                <a:cs typeface="Times New Roman"/>
              </a:rPr>
              <a:t>miloddan</a:t>
            </a:r>
            <a:r>
              <a:rPr lang="en-US" sz="2000" dirty="0">
                <a:latin typeface="Times New Roman"/>
                <a:ea typeface="Times New Roman"/>
                <a:cs typeface="Times New Roman"/>
              </a:rPr>
              <a:t> </a:t>
            </a:r>
            <a:r>
              <a:rPr lang="en-US" sz="2000" dirty="0" err="1">
                <a:latin typeface="Times New Roman"/>
                <a:ea typeface="Times New Roman"/>
                <a:cs typeface="Times New Roman"/>
              </a:rPr>
              <a:t>avvalgi</a:t>
            </a:r>
            <a:r>
              <a:rPr lang="en-US" sz="2000" dirty="0">
                <a:latin typeface="Times New Roman"/>
                <a:ea typeface="Times New Roman"/>
                <a:cs typeface="Times New Roman"/>
              </a:rPr>
              <a:t> 301 </a:t>
            </a:r>
            <a:r>
              <a:rPr lang="en-US" sz="2000" dirty="0" err="1">
                <a:latin typeface="Times New Roman"/>
                <a:ea typeface="Times New Roman"/>
                <a:cs typeface="Times New Roman"/>
              </a:rPr>
              <a:t>yilgacha</a:t>
            </a:r>
            <a:r>
              <a:rPr lang="en-US" sz="2000" dirty="0">
                <a:latin typeface="Times New Roman"/>
                <a:ea typeface="Times New Roman"/>
                <a:cs typeface="Times New Roman"/>
              </a:rPr>
              <a:t> </a:t>
            </a:r>
            <a:r>
              <a:rPr lang="en-US" sz="2000" dirty="0" err="1">
                <a:latin typeface="Times New Roman"/>
                <a:ea typeface="Times New Roman"/>
                <a:cs typeface="Times New Roman"/>
              </a:rPr>
              <a:t>bo’lgan</a:t>
            </a:r>
            <a:r>
              <a:rPr lang="en-US" sz="2000" dirty="0">
                <a:latin typeface="Times New Roman"/>
                <a:ea typeface="Times New Roman"/>
                <a:cs typeface="Times New Roman"/>
              </a:rPr>
              <a:t> </a:t>
            </a:r>
            <a:r>
              <a:rPr lang="en-US" sz="2000" dirty="0" err="1">
                <a:latin typeface="Times New Roman"/>
                <a:ea typeface="Times New Roman"/>
                <a:cs typeface="Times New Roman"/>
              </a:rPr>
              <a:t>tarixini</a:t>
            </a:r>
            <a:r>
              <a:rPr lang="en-US" sz="2000" dirty="0">
                <a:latin typeface="Times New Roman"/>
                <a:ea typeface="Times New Roman"/>
                <a:cs typeface="Times New Roman"/>
              </a:rPr>
              <a:t> </a:t>
            </a:r>
            <a:r>
              <a:rPr lang="en-US" sz="2000" dirty="0" err="1">
                <a:latin typeface="Times New Roman"/>
                <a:ea typeface="Times New Roman"/>
                <a:cs typeface="Times New Roman"/>
              </a:rPr>
              <a:t>o’z</a:t>
            </a:r>
            <a:r>
              <a:rPr lang="en-US" sz="2000" dirty="0">
                <a:latin typeface="Times New Roman"/>
                <a:ea typeface="Times New Roman"/>
                <a:cs typeface="Times New Roman"/>
              </a:rPr>
              <a:t> </a:t>
            </a:r>
            <a:r>
              <a:rPr lang="en-US" sz="2000" dirty="0" err="1">
                <a:latin typeface="Times New Roman"/>
                <a:ea typeface="Times New Roman"/>
                <a:cs typeface="Times New Roman"/>
              </a:rPr>
              <a:t>ichiga</a:t>
            </a:r>
            <a:r>
              <a:rPr lang="en-US" sz="2000" dirty="0">
                <a:latin typeface="Times New Roman"/>
                <a:ea typeface="Times New Roman"/>
                <a:cs typeface="Times New Roman"/>
              </a:rPr>
              <a:t> </a:t>
            </a:r>
            <a:r>
              <a:rPr lang="en-US" sz="2000" dirty="0" err="1">
                <a:latin typeface="Times New Roman"/>
                <a:ea typeface="Times New Roman"/>
                <a:cs typeface="Times New Roman"/>
              </a:rPr>
              <a:t>olgan</a:t>
            </a:r>
            <a:r>
              <a:rPr lang="en-US" sz="2000" dirty="0">
                <a:latin typeface="Times New Roman"/>
                <a:ea typeface="Times New Roman"/>
                <a:cs typeface="Times New Roman"/>
              </a:rPr>
              <a:t> 11-20- </a:t>
            </a:r>
            <a:r>
              <a:rPr lang="en-US" sz="2000" dirty="0" err="1">
                <a:latin typeface="Times New Roman"/>
                <a:ea typeface="Times New Roman"/>
                <a:cs typeface="Times New Roman"/>
              </a:rPr>
              <a:t>kitoblarigina</a:t>
            </a:r>
            <a:r>
              <a:rPr lang="en-US" sz="2000" dirty="0">
                <a:latin typeface="Times New Roman"/>
                <a:ea typeface="Times New Roman"/>
                <a:cs typeface="Times New Roman"/>
              </a:rPr>
              <a:t> </a:t>
            </a:r>
            <a:r>
              <a:rPr lang="en-US" sz="2000" dirty="0" err="1">
                <a:latin typeface="Times New Roman"/>
                <a:ea typeface="Times New Roman"/>
                <a:cs typeface="Times New Roman"/>
              </a:rPr>
              <a:t>saklangan</a:t>
            </a:r>
            <a:r>
              <a:rPr lang="en-US" sz="2000" dirty="0">
                <a:latin typeface="Times New Roman"/>
                <a:ea typeface="Times New Roman"/>
                <a:cs typeface="Times New Roman"/>
              </a:rPr>
              <a:t>, </a:t>
            </a:r>
            <a:r>
              <a:rPr lang="en-US" sz="2000" dirty="0" err="1">
                <a:latin typeface="Times New Roman"/>
                <a:ea typeface="Times New Roman"/>
                <a:cs typeface="Times New Roman"/>
              </a:rPr>
              <a:t>xolos</a:t>
            </a:r>
            <a:r>
              <a:rPr lang="en-US" sz="2000" dirty="0">
                <a:latin typeface="Times New Roman"/>
                <a:ea typeface="Times New Roman"/>
                <a:cs typeface="Times New Roman"/>
              </a:rPr>
              <a:t>.</a:t>
            </a:r>
            <a:endParaRPr lang="ru-RU" dirty="0">
              <a:latin typeface="Times New Roman"/>
              <a:ea typeface="Times New Roman"/>
            </a:endParaRPr>
          </a:p>
          <a:p>
            <a:pPr indent="182880" algn="just">
              <a:lnSpc>
                <a:spcPct val="150000"/>
              </a:lnSpc>
              <a:spcAft>
                <a:spcPts val="0"/>
              </a:spcAft>
              <a:defRPr/>
            </a:pPr>
            <a:r>
              <a:rPr lang="en-US" sz="2000" dirty="0" err="1">
                <a:latin typeface="Times New Roman"/>
                <a:ea typeface="Times New Roman"/>
                <a:cs typeface="Times New Roman"/>
              </a:rPr>
              <a:t>Asar</a:t>
            </a:r>
            <a:r>
              <a:rPr lang="en-US" sz="2000" dirty="0">
                <a:latin typeface="Times New Roman"/>
                <a:ea typeface="Times New Roman"/>
                <a:cs typeface="Times New Roman"/>
              </a:rPr>
              <a:t> 1774-1775 </a:t>
            </a:r>
            <a:r>
              <a:rPr lang="en-US" sz="2000" dirty="0" err="1">
                <a:latin typeface="Times New Roman"/>
                <a:ea typeface="Times New Roman"/>
                <a:cs typeface="Times New Roman"/>
              </a:rPr>
              <a:t>yillari</a:t>
            </a:r>
            <a:r>
              <a:rPr lang="en-US" sz="2000" dirty="0">
                <a:latin typeface="Times New Roman"/>
                <a:ea typeface="Times New Roman"/>
                <a:cs typeface="Times New Roman"/>
              </a:rPr>
              <a:t> I. </a:t>
            </a:r>
            <a:r>
              <a:rPr lang="en-US" sz="2000" dirty="0" err="1">
                <a:latin typeface="Times New Roman"/>
                <a:ea typeface="Times New Roman"/>
                <a:cs typeface="Times New Roman"/>
              </a:rPr>
              <a:t>Alekseyev</a:t>
            </a:r>
            <a:r>
              <a:rPr lang="en-US" sz="2000" dirty="0">
                <a:latin typeface="Times New Roman"/>
                <a:ea typeface="Times New Roman"/>
                <a:cs typeface="Times New Roman"/>
              </a:rPr>
              <a:t> </a:t>
            </a:r>
            <a:r>
              <a:rPr lang="en-US" sz="2000" dirty="0" err="1">
                <a:latin typeface="Times New Roman"/>
                <a:ea typeface="Times New Roman"/>
                <a:cs typeface="Times New Roman"/>
              </a:rPr>
              <a:t>tomonidan</a:t>
            </a:r>
            <a:r>
              <a:rPr lang="en-US" sz="2000" dirty="0">
                <a:latin typeface="Times New Roman"/>
                <a:ea typeface="Times New Roman"/>
                <a:cs typeface="Times New Roman"/>
              </a:rPr>
              <a:t> (</a:t>
            </a:r>
            <a:r>
              <a:rPr lang="en-US" sz="2000" dirty="0" err="1">
                <a:latin typeface="Times New Roman"/>
                <a:ea typeface="Times New Roman"/>
                <a:cs typeface="Times New Roman"/>
              </a:rPr>
              <a:t>olti</a:t>
            </a:r>
            <a:r>
              <a:rPr lang="en-US" sz="2000" dirty="0">
                <a:latin typeface="Times New Roman"/>
                <a:ea typeface="Times New Roman"/>
                <a:cs typeface="Times New Roman"/>
              </a:rPr>
              <a:t> </a:t>
            </a:r>
            <a:r>
              <a:rPr lang="en-US" sz="2000" dirty="0" err="1">
                <a:latin typeface="Times New Roman"/>
                <a:ea typeface="Times New Roman"/>
                <a:cs typeface="Times New Roman"/>
              </a:rPr>
              <a:t>qismda</a:t>
            </a:r>
            <a:r>
              <a:rPr lang="en-US" sz="2000" dirty="0">
                <a:latin typeface="Times New Roman"/>
                <a:ea typeface="Times New Roman"/>
                <a:cs typeface="Times New Roman"/>
              </a:rPr>
              <a:t>) </a:t>
            </a:r>
            <a:r>
              <a:rPr lang="en-US" sz="2000" dirty="0" err="1">
                <a:latin typeface="Times New Roman"/>
                <a:ea typeface="Times New Roman"/>
                <a:cs typeface="Times New Roman"/>
              </a:rPr>
              <a:t>va</a:t>
            </a:r>
            <a:r>
              <a:rPr lang="en-US" sz="2000" dirty="0">
                <a:latin typeface="Times New Roman"/>
                <a:ea typeface="Times New Roman"/>
                <a:cs typeface="Times New Roman"/>
              </a:rPr>
              <a:t> 1874—1875 </a:t>
            </a:r>
            <a:r>
              <a:rPr lang="en-US" sz="2000" dirty="0" err="1">
                <a:latin typeface="Times New Roman"/>
                <a:ea typeface="Times New Roman"/>
                <a:cs typeface="Times New Roman"/>
              </a:rPr>
              <a:t>yillari</a:t>
            </a:r>
            <a:r>
              <a:rPr lang="en-US" sz="2000" dirty="0">
                <a:latin typeface="Times New Roman"/>
                <a:ea typeface="Times New Roman"/>
                <a:cs typeface="Times New Roman"/>
              </a:rPr>
              <a:t> F. G. </a:t>
            </a:r>
            <a:r>
              <a:rPr lang="en-US" sz="2000" dirty="0" err="1">
                <a:latin typeface="Times New Roman"/>
                <a:ea typeface="Times New Roman"/>
                <a:cs typeface="Times New Roman"/>
              </a:rPr>
              <a:t>Mishchenko</a:t>
            </a:r>
            <a:r>
              <a:rPr lang="en-US" sz="2000" dirty="0">
                <a:latin typeface="Times New Roman"/>
                <a:ea typeface="Times New Roman"/>
                <a:cs typeface="Times New Roman"/>
              </a:rPr>
              <a:t> </a:t>
            </a:r>
            <a:r>
              <a:rPr lang="en-US" sz="2000" dirty="0" err="1">
                <a:latin typeface="Times New Roman"/>
                <a:ea typeface="Times New Roman"/>
                <a:cs typeface="Times New Roman"/>
              </a:rPr>
              <a:t>tarafidan</a:t>
            </a:r>
            <a:r>
              <a:rPr lang="en-US" sz="2000" dirty="0">
                <a:latin typeface="Times New Roman"/>
                <a:ea typeface="Times New Roman"/>
                <a:cs typeface="Times New Roman"/>
              </a:rPr>
              <a:t> </a:t>
            </a:r>
            <a:r>
              <a:rPr lang="en-US" sz="2000" dirty="0" err="1">
                <a:latin typeface="Times New Roman"/>
                <a:ea typeface="Times New Roman"/>
                <a:cs typeface="Times New Roman"/>
              </a:rPr>
              <a:t>ikki</a:t>
            </a:r>
            <a:r>
              <a:rPr lang="en-US" sz="2000" dirty="0">
                <a:latin typeface="Times New Roman"/>
                <a:ea typeface="Times New Roman"/>
                <a:cs typeface="Times New Roman"/>
              </a:rPr>
              <a:t> </a:t>
            </a:r>
            <a:r>
              <a:rPr lang="en-US" sz="2000" dirty="0" err="1">
                <a:latin typeface="Times New Roman"/>
                <a:ea typeface="Times New Roman"/>
                <a:cs typeface="Times New Roman"/>
              </a:rPr>
              <a:t>qism</a:t>
            </a:r>
            <a:r>
              <a:rPr lang="en-US" sz="2000" dirty="0">
                <a:latin typeface="Times New Roman"/>
                <a:ea typeface="Times New Roman"/>
                <a:cs typeface="Times New Roman"/>
              </a:rPr>
              <a:t> </a:t>
            </a:r>
            <a:r>
              <a:rPr lang="en-US" sz="2000" dirty="0" err="1">
                <a:latin typeface="Times New Roman"/>
                <a:ea typeface="Times New Roman"/>
                <a:cs typeface="Times New Roman"/>
              </a:rPr>
              <a:t>qilib</a:t>
            </a:r>
            <a:r>
              <a:rPr lang="en-US" sz="2000" dirty="0">
                <a:latin typeface="Times New Roman"/>
                <a:ea typeface="Times New Roman"/>
                <a:cs typeface="Times New Roman"/>
              </a:rPr>
              <a:t> </a:t>
            </a:r>
            <a:r>
              <a:rPr lang="en-US" sz="2000" dirty="0" err="1">
                <a:latin typeface="Times New Roman"/>
                <a:ea typeface="Times New Roman"/>
                <a:cs typeface="Times New Roman"/>
              </a:rPr>
              <a:t>nashr</a:t>
            </a:r>
            <a:r>
              <a:rPr lang="en-US" sz="2000" dirty="0">
                <a:latin typeface="Times New Roman"/>
                <a:ea typeface="Times New Roman"/>
                <a:cs typeface="Times New Roman"/>
              </a:rPr>
              <a:t> </a:t>
            </a:r>
            <a:r>
              <a:rPr lang="en-US" sz="2000" dirty="0" err="1">
                <a:latin typeface="Times New Roman"/>
                <a:ea typeface="Times New Roman"/>
                <a:cs typeface="Times New Roman"/>
              </a:rPr>
              <a:t>etilgan</a:t>
            </a:r>
            <a:r>
              <a:rPr lang="en-US" sz="2000" dirty="0">
                <a:latin typeface="Times New Roman"/>
                <a:ea typeface="Times New Roman"/>
                <a:cs typeface="Times New Roman"/>
              </a:rPr>
              <a:t>.</a:t>
            </a:r>
            <a:endParaRPr lang="ru-RU" dirty="0">
              <a:latin typeface="Times New Roman"/>
              <a:ea typeface="Times New Roman"/>
            </a:endParaRPr>
          </a:p>
        </p:txBody>
      </p:sp>
    </p:spTree>
    <p:extLst>
      <p:ext uri="{BB962C8B-B14F-4D97-AF65-F5344CB8AC3E}">
        <p14:creationId xmlns:p14="http://schemas.microsoft.com/office/powerpoint/2010/main" val="1468202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9050" y="1052513"/>
            <a:ext cx="9144000" cy="5013325"/>
          </a:xfrm>
          <a:solidFill>
            <a:schemeClr val="bg2">
              <a:lumMod val="75000"/>
            </a:schemeClr>
          </a:solidFill>
        </p:spPr>
        <p:txBody>
          <a:bodyPr rtlCol="0"/>
          <a:lstStyle/>
          <a:p>
            <a:pPr algn="just" eaLnBrk="1" hangingPunct="1">
              <a:defRPr/>
            </a:pP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Miloddan</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avvalgi</a:t>
            </a:r>
            <a:r>
              <a:rPr lang="en-US" sz="3200" b="1" dirty="0" smtClean="0">
                <a:solidFill>
                  <a:srgbClr val="FF0000"/>
                </a:solidFill>
                <a:latin typeface="Times New Roman" pitchFamily="18" charset="0"/>
                <a:cs typeface="Times New Roman" pitchFamily="18" charset="0"/>
              </a:rPr>
              <a:t> IX </a:t>
            </a:r>
            <a:r>
              <a:rPr lang="en-US" sz="3200" b="1" dirty="0" err="1" smtClean="0">
                <a:solidFill>
                  <a:srgbClr val="FF0000"/>
                </a:solidFill>
                <a:latin typeface="Times New Roman" pitchFamily="18" charset="0"/>
                <a:cs typeface="Times New Roman" pitchFamily="18" charset="0"/>
              </a:rPr>
              <a:t>asrga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kelib</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bu</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hududga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ko’chib</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kelgan</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forslar</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ushbu</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hududni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to’la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egallaydi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Hukmronlikni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qo’lga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kiritgan</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forslarning</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nufuzli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oilalaridan</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biri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Ahamon</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mill.avv</a:t>
            </a:r>
            <a:r>
              <a:rPr lang="en-US" sz="3200" b="1" dirty="0" smtClean="0">
                <a:solidFill>
                  <a:srgbClr val="FF0000"/>
                </a:solidFill>
                <a:latin typeface="Times New Roman" pitchFamily="18" charset="0"/>
                <a:cs typeface="Times New Roman" pitchFamily="18" charset="0"/>
              </a:rPr>
              <a:t>. VIII </a:t>
            </a:r>
            <a:r>
              <a:rPr lang="en-US" sz="3200" b="1" dirty="0" err="1" smtClean="0">
                <a:solidFill>
                  <a:srgbClr val="FF0000"/>
                </a:solidFill>
                <a:latin typeface="Times New Roman" pitchFamily="18" charset="0"/>
                <a:cs typeface="Times New Roman" pitchFamily="18" charset="0"/>
              </a:rPr>
              <a:t>asrning</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oxiri</a:t>
            </a:r>
            <a:r>
              <a:rPr lang="en-US" sz="3200" b="1" dirty="0" smtClean="0">
                <a:solidFill>
                  <a:srgbClr val="FF0000"/>
                </a:solidFill>
                <a:latin typeface="Times New Roman" pitchFamily="18" charset="0"/>
                <a:cs typeface="Times New Roman" pitchFamily="18" charset="0"/>
              </a:rPr>
              <a:t> – VII </a:t>
            </a:r>
            <a:r>
              <a:rPr lang="en-US" sz="3200" b="1" dirty="0" err="1" smtClean="0">
                <a:solidFill>
                  <a:srgbClr val="FF0000"/>
                </a:solidFill>
                <a:latin typeface="Times New Roman" pitchFamily="18" charset="0"/>
                <a:cs typeface="Times New Roman" pitchFamily="18" charset="0"/>
              </a:rPr>
              <a:t>asrning</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boshlarida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o’z</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sulolasiga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asos</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solgan</a:t>
            </a:r>
            <a:r>
              <a:rPr lang="en-US" sz="3200" b="1" dirty="0" smtClean="0">
                <a:solidFill>
                  <a:srgbClr val="FF0000"/>
                </a:solidFill>
                <a:latin typeface="Times New Roman" pitchFamily="18" charset="0"/>
                <a:cs typeface="Times New Roman" pitchFamily="18" charset="0"/>
              </a:rPr>
              <a:t>. </a:t>
            </a:r>
            <a:endParaRPr lang="en-US" sz="3200" b="1" dirty="0">
              <a:solidFill>
                <a:srgbClr val="FF0000"/>
              </a:solidFill>
              <a:latin typeface="Times New Roman" pitchFamily="18" charset="0"/>
              <a:cs typeface="Times New Roman" pitchFamily="18" charset="0"/>
            </a:endParaRPr>
          </a:p>
          <a:p>
            <a:pPr algn="just" eaLnBrk="1" hangingPunct="1">
              <a:defRPr/>
            </a:pPr>
            <a:r>
              <a:rPr lang="en-US" sz="3200" b="1" dirty="0" err="1" smtClean="0">
                <a:solidFill>
                  <a:srgbClr val="FF0000"/>
                </a:solidFill>
                <a:latin typeface="Times New Roman" pitchFamily="18" charset="0"/>
                <a:cs typeface="Times New Roman" pitchFamily="18" charset="0"/>
              </a:rPr>
              <a:t>Ahomonning</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o’g’li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Chishpish</a:t>
            </a:r>
            <a:r>
              <a:rPr lang="en-US" sz="3200" b="1" dirty="0" smtClean="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mill.avv</a:t>
            </a:r>
            <a:r>
              <a:rPr lang="en-US" sz="3200" b="1" dirty="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VII </a:t>
            </a:r>
            <a:r>
              <a:rPr lang="en-US" sz="3200" b="1" dirty="0" err="1" smtClean="0">
                <a:solidFill>
                  <a:srgbClr val="FF0000"/>
                </a:solidFill>
                <a:latin typeface="Times New Roman" pitchFamily="18" charset="0"/>
                <a:cs typeface="Times New Roman" pitchFamily="18" charset="0"/>
              </a:rPr>
              <a:t>asrda</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fors</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qabilalari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ittifoqini</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tuzadi</a:t>
            </a:r>
            <a:r>
              <a:rPr lang="uz-Cyrl-UZ" sz="3200" b="1" dirty="0">
                <a:solidFill>
                  <a:srgbClr val="FF0000"/>
                </a:solidFill>
                <a:latin typeface="Times New Roman" pitchFamily="18" charset="0"/>
                <a:cs typeface="Times New Roman" pitchFamily="18" charset="0"/>
              </a:rPr>
              <a:t>.</a:t>
            </a:r>
            <a:endParaRPr lang="uz-Cyrl-UZ" sz="3200" b="1" dirty="0" smtClean="0">
              <a:solidFill>
                <a:srgbClr val="FF0000"/>
              </a:solidFill>
              <a:latin typeface="Times New Roman" pitchFamily="18" charset="0"/>
              <a:cs typeface="Times New Roman" pitchFamily="18" charset="0"/>
            </a:endParaRPr>
          </a:p>
        </p:txBody>
      </p:sp>
      <p:sp>
        <p:nvSpPr>
          <p:cNvPr id="2" name="Заголовок 1"/>
          <p:cNvSpPr>
            <a:spLocks noGrp="1"/>
          </p:cNvSpPr>
          <p:nvPr>
            <p:ph type="ctrTitle"/>
          </p:nvPr>
        </p:nvSpPr>
        <p:spPr>
          <a:xfrm>
            <a:off x="0" y="116632"/>
            <a:ext cx="9144000" cy="864096"/>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uz-Cyrl-UZ" sz="3200" dirty="0" smtClean="0">
                <a:solidFill>
                  <a:srgbClr val="FF0000"/>
                </a:solidFill>
                <a:latin typeface="Times New Roman" pitchFamily="18" charset="0"/>
                <a:cs typeface="Times New Roman" pitchFamily="18" charset="0"/>
              </a:rPr>
              <a:t>Аҳомонийлар </a:t>
            </a:r>
            <a:r>
              <a:rPr lang="uz-Cyrl-UZ" sz="3200" dirty="0">
                <a:solidFill>
                  <a:srgbClr val="FF0000"/>
                </a:solidFill>
                <a:latin typeface="Times New Roman" pitchFamily="18" charset="0"/>
                <a:cs typeface="Times New Roman" pitchFamily="18" charset="0"/>
              </a:rPr>
              <a:t>давлатининг вужудга </a:t>
            </a:r>
            <a:r>
              <a:rPr lang="uz-Cyrl-UZ" sz="3200" dirty="0" smtClean="0">
                <a:solidFill>
                  <a:srgbClr val="FF0000"/>
                </a:solidFill>
                <a:latin typeface="Times New Roman" pitchFamily="18" charset="0"/>
                <a:cs typeface="Times New Roman" pitchFamily="18" charset="0"/>
              </a:rPr>
              <a:t>келиши</a:t>
            </a:r>
            <a:endParaRPr lang="ru-RU" sz="32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8195" name="Прямоугольник 3"/>
          <p:cNvSpPr>
            <a:spLocks noChangeArrowheads="1"/>
          </p:cNvSpPr>
          <p:nvPr/>
        </p:nvSpPr>
        <p:spPr bwMode="auto">
          <a:xfrm>
            <a:off x="9525" y="1412875"/>
            <a:ext cx="7704138"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905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lang="en-US" altLang="ru-RU" sz="2400" b="1">
                <a:latin typeface="Times New Roman" panose="02020603050405020304" pitchFamily="18" charset="0"/>
                <a:cs typeface="Times New Roman" panose="02020603050405020304" pitchFamily="18" charset="0"/>
              </a:rPr>
              <a:t>Pompey Trog </a:t>
            </a:r>
            <a:r>
              <a:rPr lang="en-US" altLang="ru-RU" sz="2400">
                <a:latin typeface="Times New Roman" panose="02020603050405020304" pitchFamily="18" charset="0"/>
                <a:cs typeface="Times New Roman" panose="02020603050405020304" pitchFamily="18" charset="0"/>
              </a:rPr>
              <a:t>(milodgacha </a:t>
            </a:r>
            <a:r>
              <a:rPr lang="en-US" altLang="ru-RU" sz="2400" b="1">
                <a:latin typeface="Times New Roman" panose="02020603050405020304" pitchFamily="18" charset="0"/>
                <a:cs typeface="Times New Roman" panose="02020603050405020304" pitchFamily="18" charset="0"/>
              </a:rPr>
              <a:t>I-</a:t>
            </a:r>
            <a:r>
              <a:rPr lang="en-US" altLang="ru-RU" sz="2400">
                <a:latin typeface="Times New Roman" panose="02020603050405020304" pitchFamily="18" charset="0"/>
                <a:cs typeface="Times New Roman" panose="02020603050405020304" pitchFamily="18" charset="0"/>
              </a:rPr>
              <a:t>milodning </a:t>
            </a:r>
            <a:r>
              <a:rPr lang="en-US" altLang="ru-RU" sz="2400" b="1">
                <a:latin typeface="Times New Roman" panose="02020603050405020304" pitchFamily="18" charset="0"/>
                <a:cs typeface="Times New Roman" panose="02020603050405020304" pitchFamily="18" charset="0"/>
              </a:rPr>
              <a:t>I </a:t>
            </a:r>
            <a:r>
              <a:rPr lang="en-US" altLang="ru-RU" sz="2400">
                <a:latin typeface="Times New Roman" panose="02020603050405020304" pitchFamily="18" charset="0"/>
                <a:cs typeface="Times New Roman" panose="02020603050405020304" pitchFamily="18" charset="0"/>
              </a:rPr>
              <a:t>asrlari o’rtasida yashab o’tgan)-«Filipp tarixi» asari bilan mashhur bo’lgan Rim tarixchisi. 44 kitobdan iborat bu asar afsonaviy Assuriya podsholari zamonidan to Rim imperatori Av­gust (miloddan avvalgi 63 -milodning 14-yili) davrigacha dunyoda bo’lib o’tgan voqyealarni bayon qiladi, lekin aso­siy e’tibor Yunonistonning makedoniyalik Filipp II (miloddan avvalgi 359-336-yy.) va Iskandar Zulkarnayn davridagi ijtimoiy-siyosiy tarixini bayon etishga qaratilgan.</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781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9219" name="Прямоугольник 3"/>
          <p:cNvSpPr>
            <a:spLocks noChangeArrowheads="1"/>
          </p:cNvSpPr>
          <p:nvPr/>
        </p:nvSpPr>
        <p:spPr bwMode="auto">
          <a:xfrm>
            <a:off x="9525" y="1412875"/>
            <a:ext cx="7704138"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905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lang="en-US" altLang="ru-RU" sz="2400"/>
              <a:t>Mazkur asarning qimmati shundaki, u bir talay noma’lum kitoblarga suyanib yozilgan; Rim, Yunoniston kabi yirik davlatlarning paydo bo’lishi va tarixini keng yoritib bergan. Muhimi shundaki, muallif bunday davlatlar­ning oxir-oqibatda inqirozga uchrashini aytadi. Lekin, Pompey Trogning tarixiy jarayon va uning taraqqiyotiga qrashlari idealistikdir, chunki u tarixni harakatga keltiruvchi kuch urf-odat va taqdir deb hisoblagan.</a:t>
            </a:r>
            <a:endParaRPr lang="ru-RU" altLang="ru-RU" sz="2400"/>
          </a:p>
          <a:p>
            <a:pPr algn="just" eaLnBrk="1" hangingPunct="1">
              <a:lnSpc>
                <a:spcPct val="150000"/>
              </a:lnSpc>
            </a:pP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785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4" name="Прямоугольник 3"/>
          <p:cNvSpPr/>
          <p:nvPr/>
        </p:nvSpPr>
        <p:spPr>
          <a:xfrm>
            <a:off x="9525" y="1412875"/>
            <a:ext cx="7704138" cy="4524375"/>
          </a:xfrm>
          <a:prstGeom prst="rect">
            <a:avLst/>
          </a:prstGeom>
        </p:spPr>
        <p:txBody>
          <a:bodyPr>
            <a:spAutoFit/>
          </a:bodyPr>
          <a:lstStyle/>
          <a:p>
            <a:pPr algn="just">
              <a:lnSpc>
                <a:spcPct val="150000"/>
              </a:lnSpc>
              <a:defRPr/>
            </a:pPr>
            <a:r>
              <a:rPr lang="en-US" sz="2400" dirty="0">
                <a:latin typeface="Arial" charset="0"/>
              </a:rPr>
              <a:t>«</a:t>
            </a:r>
            <a:r>
              <a:rPr lang="en-US" sz="2400" dirty="0" err="1">
                <a:latin typeface="Arial" charset="0"/>
              </a:rPr>
              <a:t>Filipp</a:t>
            </a:r>
            <a:r>
              <a:rPr lang="en-US" sz="2400" dirty="0">
                <a:latin typeface="Arial" charset="0"/>
              </a:rPr>
              <a:t> </a:t>
            </a:r>
            <a:r>
              <a:rPr lang="en-US" sz="2400" dirty="0" err="1">
                <a:latin typeface="Arial" charset="0"/>
              </a:rPr>
              <a:t>tarixi»da</a:t>
            </a:r>
            <a:r>
              <a:rPr lang="en-US" sz="2400" dirty="0">
                <a:latin typeface="Arial" charset="0"/>
              </a:rPr>
              <a:t> </a:t>
            </a:r>
            <a:r>
              <a:rPr lang="en-US" sz="2400" dirty="0" err="1">
                <a:latin typeface="Arial" charset="0"/>
              </a:rPr>
              <a:t>skiflar</a:t>
            </a:r>
            <a:r>
              <a:rPr lang="en-US" sz="2400" dirty="0">
                <a:latin typeface="Arial" charset="0"/>
              </a:rPr>
              <a:t>, </a:t>
            </a:r>
            <a:r>
              <a:rPr lang="en-US" sz="2400" dirty="0" err="1">
                <a:latin typeface="Arial" charset="0"/>
              </a:rPr>
              <a:t>Baktriya</a:t>
            </a:r>
            <a:r>
              <a:rPr lang="en-US" sz="2400" dirty="0">
                <a:latin typeface="Arial" charset="0"/>
              </a:rPr>
              <a:t>, </a:t>
            </a:r>
            <a:r>
              <a:rPr lang="en-US" sz="2400" dirty="0" err="1">
                <a:latin typeface="Arial" charset="0"/>
              </a:rPr>
              <a:t>Iskandar</a:t>
            </a:r>
            <a:r>
              <a:rPr lang="en-US" sz="2400" dirty="0">
                <a:latin typeface="Arial" charset="0"/>
              </a:rPr>
              <a:t> </a:t>
            </a:r>
            <a:r>
              <a:rPr lang="en-US" sz="2400" dirty="0" err="1">
                <a:latin typeface="Arial" charset="0"/>
              </a:rPr>
              <a:t>Zul­karnayn</a:t>
            </a:r>
            <a:r>
              <a:rPr lang="en-US" sz="2400" dirty="0">
                <a:latin typeface="Arial" charset="0"/>
              </a:rPr>
              <a:t> </a:t>
            </a:r>
            <a:r>
              <a:rPr lang="en-US" sz="2400" dirty="0" err="1">
                <a:latin typeface="Arial" charset="0"/>
              </a:rPr>
              <a:t>davrida</a:t>
            </a:r>
            <a:r>
              <a:rPr lang="en-US" sz="2400" dirty="0">
                <a:latin typeface="Arial" charset="0"/>
              </a:rPr>
              <a:t> </a:t>
            </a:r>
            <a:r>
              <a:rPr lang="en-US" sz="2400" dirty="0" err="1">
                <a:latin typeface="Arial" charset="0"/>
              </a:rPr>
              <a:t>Baqtriya</a:t>
            </a:r>
            <a:r>
              <a:rPr lang="en-US" sz="2400" dirty="0">
                <a:latin typeface="Arial" charset="0"/>
              </a:rPr>
              <a:t> </a:t>
            </a:r>
            <a:r>
              <a:rPr lang="en-US" sz="2400" dirty="0" err="1">
                <a:latin typeface="Arial" charset="0"/>
              </a:rPr>
              <a:t>va</a:t>
            </a:r>
            <a:r>
              <a:rPr lang="en-US" sz="2400" dirty="0">
                <a:latin typeface="Arial" charset="0"/>
              </a:rPr>
              <a:t> </a:t>
            </a:r>
            <a:r>
              <a:rPr lang="en-US" sz="2400" dirty="0" err="1">
                <a:latin typeface="Arial" charset="0"/>
              </a:rPr>
              <a:t>Sug’dda</a:t>
            </a:r>
            <a:r>
              <a:rPr lang="en-US" sz="2400" dirty="0">
                <a:latin typeface="Arial" charset="0"/>
              </a:rPr>
              <a:t> </a:t>
            </a:r>
            <a:r>
              <a:rPr lang="en-US" sz="2400" dirty="0" err="1">
                <a:latin typeface="Arial" charset="0"/>
              </a:rPr>
              <a:t>qurilgan</a:t>
            </a:r>
            <a:r>
              <a:rPr lang="en-US" sz="2400" dirty="0">
                <a:latin typeface="Arial" charset="0"/>
              </a:rPr>
              <a:t> </a:t>
            </a:r>
            <a:r>
              <a:rPr lang="en-US" sz="2400" dirty="0" err="1">
                <a:latin typeface="Arial" charset="0"/>
              </a:rPr>
              <a:t>shahar</a:t>
            </a:r>
            <a:r>
              <a:rPr lang="en-US" sz="2400" dirty="0">
                <a:latin typeface="Arial" charset="0"/>
              </a:rPr>
              <a:t> </a:t>
            </a:r>
            <a:r>
              <a:rPr lang="en-US" sz="2400" dirty="0" err="1">
                <a:latin typeface="Arial" charset="0"/>
              </a:rPr>
              <a:t>va</a:t>
            </a:r>
            <a:r>
              <a:rPr lang="en-US" sz="2400" dirty="0">
                <a:latin typeface="Arial" charset="0"/>
              </a:rPr>
              <a:t> </a:t>
            </a:r>
            <a:r>
              <a:rPr lang="en-US" sz="2400" dirty="0" err="1">
                <a:latin typeface="Arial" charset="0"/>
              </a:rPr>
              <a:t>katta</a:t>
            </a:r>
            <a:r>
              <a:rPr lang="en-US" sz="2400" dirty="0">
                <a:latin typeface="Arial" charset="0"/>
              </a:rPr>
              <a:t> </a:t>
            </a:r>
            <a:r>
              <a:rPr lang="en-US" sz="2400" dirty="0" err="1">
                <a:latin typeface="Arial" charset="0"/>
              </a:rPr>
              <a:t>imoratlar</a:t>
            </a:r>
            <a:r>
              <a:rPr lang="en-US" sz="2400" dirty="0">
                <a:latin typeface="Arial" charset="0"/>
              </a:rPr>
              <a:t>, </a:t>
            </a:r>
            <a:r>
              <a:rPr lang="en-US" sz="2400" dirty="0" err="1">
                <a:latin typeface="Arial" charset="0"/>
              </a:rPr>
              <a:t>Iskandar</a:t>
            </a:r>
            <a:r>
              <a:rPr lang="en-US" sz="2400" dirty="0">
                <a:latin typeface="Arial" charset="0"/>
              </a:rPr>
              <a:t> </a:t>
            </a:r>
            <a:r>
              <a:rPr lang="en-US" sz="2400" dirty="0" err="1">
                <a:latin typeface="Arial" charset="0"/>
              </a:rPr>
              <a:t>Zulkarnayn</a:t>
            </a:r>
            <a:r>
              <a:rPr lang="en-US" sz="2400" dirty="0">
                <a:latin typeface="Arial" charset="0"/>
              </a:rPr>
              <a:t> </a:t>
            </a:r>
            <a:r>
              <a:rPr lang="en-US" sz="2400" dirty="0" err="1">
                <a:latin typeface="Arial" charset="0"/>
              </a:rPr>
              <a:t>vafotidan</a:t>
            </a:r>
            <a:r>
              <a:rPr lang="en-US" sz="2400" dirty="0">
                <a:latin typeface="Arial" charset="0"/>
              </a:rPr>
              <a:t> </a:t>
            </a:r>
            <a:r>
              <a:rPr lang="en-US" sz="2400" dirty="0" err="1">
                <a:latin typeface="Arial" charset="0"/>
              </a:rPr>
              <a:t>keyin</a:t>
            </a:r>
            <a:r>
              <a:rPr lang="en-US" sz="2400" dirty="0">
                <a:latin typeface="Arial" charset="0"/>
              </a:rPr>
              <a:t> </a:t>
            </a:r>
            <a:r>
              <a:rPr lang="en-US" sz="2400" dirty="0" err="1">
                <a:latin typeface="Arial" charset="0"/>
              </a:rPr>
              <a:t>yuz</a:t>
            </a:r>
            <a:r>
              <a:rPr lang="en-US" sz="2400" dirty="0">
                <a:latin typeface="Arial" charset="0"/>
              </a:rPr>
              <a:t> </a:t>
            </a:r>
            <a:r>
              <a:rPr lang="en-US" sz="2400" dirty="0" err="1">
                <a:latin typeface="Arial" charset="0"/>
              </a:rPr>
              <a:t>bergan</a:t>
            </a:r>
            <a:r>
              <a:rPr lang="en-US" sz="2400" dirty="0">
                <a:latin typeface="Arial" charset="0"/>
              </a:rPr>
              <a:t> </a:t>
            </a:r>
            <a:r>
              <a:rPr lang="en-US" sz="2400" dirty="0" err="1">
                <a:latin typeface="Arial" charset="0"/>
              </a:rPr>
              <a:t>voqyealar</a:t>
            </a:r>
            <a:r>
              <a:rPr lang="en-US" sz="2400" dirty="0">
                <a:latin typeface="Arial" charset="0"/>
              </a:rPr>
              <a:t>, </a:t>
            </a:r>
            <a:r>
              <a:rPr lang="en-US" sz="2400" dirty="0" err="1">
                <a:latin typeface="Arial" charset="0"/>
              </a:rPr>
              <a:t>parfiyaliklarning</a:t>
            </a:r>
            <a:r>
              <a:rPr lang="en-US" sz="2400" dirty="0">
                <a:latin typeface="Arial" charset="0"/>
              </a:rPr>
              <a:t> </a:t>
            </a:r>
            <a:r>
              <a:rPr lang="en-US" sz="2400" dirty="0" err="1">
                <a:latin typeface="Arial" charset="0"/>
              </a:rPr>
              <a:t>kelib</a:t>
            </a:r>
            <a:r>
              <a:rPr lang="en-US" sz="2400" dirty="0">
                <a:latin typeface="Arial" charset="0"/>
              </a:rPr>
              <a:t> </a:t>
            </a:r>
            <a:r>
              <a:rPr lang="en-US" sz="2400" dirty="0" err="1">
                <a:latin typeface="Arial" charset="0"/>
              </a:rPr>
              <a:t>chikishi</a:t>
            </a:r>
            <a:r>
              <a:rPr lang="en-US" sz="2400" dirty="0">
                <a:latin typeface="Arial" charset="0"/>
              </a:rPr>
              <a:t>, </a:t>
            </a:r>
            <a:r>
              <a:rPr lang="en-US" sz="2400" dirty="0" err="1">
                <a:latin typeface="Arial" charset="0"/>
              </a:rPr>
              <a:t>Parfiya</a:t>
            </a:r>
            <a:r>
              <a:rPr lang="en-US" sz="2400" dirty="0">
                <a:latin typeface="Arial" charset="0"/>
              </a:rPr>
              <a:t> </a:t>
            </a:r>
            <a:r>
              <a:rPr lang="en-US" sz="2400" dirty="0" err="1">
                <a:latin typeface="Arial" charset="0"/>
              </a:rPr>
              <a:t>podsholigining</a:t>
            </a:r>
            <a:r>
              <a:rPr lang="en-US" sz="2400" dirty="0">
                <a:latin typeface="Arial" charset="0"/>
              </a:rPr>
              <a:t> </a:t>
            </a:r>
            <a:r>
              <a:rPr lang="en-US" sz="2400" dirty="0" err="1">
                <a:latin typeface="Arial" charset="0"/>
              </a:rPr>
              <a:t>tashkil</a:t>
            </a:r>
            <a:r>
              <a:rPr lang="en-US" sz="2400" dirty="0">
                <a:latin typeface="Arial" charset="0"/>
              </a:rPr>
              <a:t> </a:t>
            </a:r>
            <a:r>
              <a:rPr lang="en-US" sz="2400" dirty="0" err="1">
                <a:latin typeface="Arial" charset="0"/>
              </a:rPr>
              <a:t>topishi</a:t>
            </a:r>
            <a:r>
              <a:rPr lang="en-US" sz="2400" dirty="0">
                <a:latin typeface="Arial" charset="0"/>
              </a:rPr>
              <a:t>, </a:t>
            </a:r>
            <a:r>
              <a:rPr lang="en-US" sz="2400" dirty="0" err="1">
                <a:latin typeface="Arial" charset="0"/>
              </a:rPr>
              <a:t>parfiyaliklarning</a:t>
            </a:r>
            <a:r>
              <a:rPr lang="en-US" sz="2400" dirty="0">
                <a:latin typeface="Arial" charset="0"/>
              </a:rPr>
              <a:t> </a:t>
            </a:r>
            <a:r>
              <a:rPr lang="en-US" sz="2400" dirty="0" err="1">
                <a:latin typeface="Arial" charset="0"/>
              </a:rPr>
              <a:t>urf-odatlari</a:t>
            </a:r>
            <a:r>
              <a:rPr lang="en-US" sz="2400" dirty="0">
                <a:latin typeface="Arial" charset="0"/>
              </a:rPr>
              <a:t>; </a:t>
            </a:r>
            <a:r>
              <a:rPr lang="en-US" sz="2400" dirty="0" err="1">
                <a:latin typeface="Arial" charset="0"/>
              </a:rPr>
              <a:t>Baktriya</a:t>
            </a:r>
            <a:r>
              <a:rPr lang="en-US" sz="2400" dirty="0">
                <a:latin typeface="Arial" charset="0"/>
              </a:rPr>
              <a:t>, </a:t>
            </a:r>
            <a:r>
              <a:rPr lang="en-US" sz="2400" dirty="0" err="1">
                <a:latin typeface="Arial" charset="0"/>
              </a:rPr>
              <a:t>Parfiya</a:t>
            </a:r>
            <a:r>
              <a:rPr lang="en-US" sz="2400" dirty="0">
                <a:latin typeface="Arial" charset="0"/>
              </a:rPr>
              <a:t> </a:t>
            </a:r>
            <a:r>
              <a:rPr lang="en-US" sz="2400" dirty="0" err="1">
                <a:latin typeface="Arial" charset="0"/>
              </a:rPr>
              <a:t>va</a:t>
            </a:r>
            <a:r>
              <a:rPr lang="en-US" sz="2400" dirty="0">
                <a:latin typeface="Arial" charset="0"/>
              </a:rPr>
              <a:t> </a:t>
            </a:r>
            <a:r>
              <a:rPr lang="en-US" sz="2400" dirty="0" err="1">
                <a:latin typeface="Arial" charset="0"/>
              </a:rPr>
              <a:t>Midiyaning</a:t>
            </a:r>
            <a:r>
              <a:rPr lang="en-US" sz="2400" dirty="0">
                <a:latin typeface="Arial" charset="0"/>
              </a:rPr>
              <a:t> </a:t>
            </a:r>
            <a:r>
              <a:rPr lang="en-US" sz="2400" dirty="0" err="1">
                <a:latin typeface="Arial" charset="0"/>
              </a:rPr>
              <a:t>o’zaro</a:t>
            </a:r>
            <a:r>
              <a:rPr lang="en-US" sz="2400" dirty="0">
                <a:latin typeface="Arial" charset="0"/>
              </a:rPr>
              <a:t> </a:t>
            </a:r>
            <a:r>
              <a:rPr lang="en-US" sz="2400" dirty="0" err="1">
                <a:latin typeface="Arial" charset="0"/>
              </a:rPr>
              <a:t>munosabatlariga</a:t>
            </a:r>
            <a:r>
              <a:rPr lang="en-US" sz="2400" dirty="0">
                <a:latin typeface="Arial" charset="0"/>
              </a:rPr>
              <a:t> </a:t>
            </a:r>
            <a:r>
              <a:rPr lang="en-US" sz="2400" dirty="0" err="1">
                <a:latin typeface="Arial" charset="0"/>
              </a:rPr>
              <a:t>oid</a:t>
            </a:r>
            <a:r>
              <a:rPr lang="en-US" sz="2400" dirty="0">
                <a:latin typeface="Arial" charset="0"/>
              </a:rPr>
              <a:t> </a:t>
            </a:r>
            <a:r>
              <a:rPr lang="en-US" sz="2400" dirty="0" err="1">
                <a:latin typeface="Arial" charset="0"/>
              </a:rPr>
              <a:t>muhim</a:t>
            </a:r>
            <a:r>
              <a:rPr lang="en-US" sz="2400" dirty="0">
                <a:latin typeface="Arial" charset="0"/>
              </a:rPr>
              <a:t> </a:t>
            </a:r>
            <a:r>
              <a:rPr lang="en-US" sz="2400" dirty="0" err="1">
                <a:latin typeface="Arial" charset="0"/>
              </a:rPr>
              <a:t>ma’lumotlar</a:t>
            </a:r>
            <a:r>
              <a:rPr lang="en-US" sz="2400" dirty="0">
                <a:latin typeface="Arial" charset="0"/>
              </a:rPr>
              <a:t> </a:t>
            </a:r>
            <a:r>
              <a:rPr lang="en-US" sz="2400" dirty="0" err="1">
                <a:latin typeface="Arial" charset="0"/>
              </a:rPr>
              <a:t>mavjud</a:t>
            </a:r>
            <a:r>
              <a:rPr lang="en-US" sz="2400" dirty="0">
                <a:latin typeface="Arial" charset="0"/>
              </a:rPr>
              <a:t>.</a:t>
            </a:r>
            <a:endParaRPr lang="ru-RU" sz="2400" dirty="0">
              <a:latin typeface="Arial" charset="0"/>
            </a:endParaRPr>
          </a:p>
          <a:p>
            <a:pPr indent="191770" algn="just">
              <a:lnSpc>
                <a:spcPct val="150000"/>
              </a:lnSpc>
              <a:spcAft>
                <a:spcPts val="0"/>
              </a:spcAft>
              <a:defRPr/>
            </a:pPr>
            <a:endParaRPr lang="ru-RU" sz="2400" dirty="0">
              <a:latin typeface="Times New Roman"/>
              <a:ea typeface="Times New Roman"/>
            </a:endParaRPr>
          </a:p>
        </p:txBody>
      </p:sp>
    </p:spTree>
    <p:extLst>
      <p:ext uri="{BB962C8B-B14F-4D97-AF65-F5344CB8AC3E}">
        <p14:creationId xmlns:p14="http://schemas.microsoft.com/office/powerpoint/2010/main" val="2980838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11267" name="Прямоугольник 3"/>
          <p:cNvSpPr>
            <a:spLocks noChangeArrowheads="1"/>
          </p:cNvSpPr>
          <p:nvPr/>
        </p:nvSpPr>
        <p:spPr bwMode="auto">
          <a:xfrm>
            <a:off x="9525" y="1412875"/>
            <a:ext cx="7704138"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ru-RU" sz="2800"/>
              <a:t>Pompey Trogning mazkur asari Yustin (II—III asr) tarafidan qiskartirilib qayta ishlangan shaklda bizning zamonimizgacha yetib kelgan va Ruxl tomonidan 1935 yili chop kilingan. Asarning ruscha tarjimasi (tarjimonlar AA. Dekonskiy va M.I. Rijskiy) «Vestnik drevney isto­rii» jurnalining 1954 yil 2-4- va 1955 yil 1-sonlarida bosilgan.</a:t>
            </a:r>
            <a:endParaRPr lang="ru-RU" altLang="ru-RU" sz="2800"/>
          </a:p>
        </p:txBody>
      </p:sp>
    </p:spTree>
    <p:extLst>
      <p:ext uri="{BB962C8B-B14F-4D97-AF65-F5344CB8AC3E}">
        <p14:creationId xmlns:p14="http://schemas.microsoft.com/office/powerpoint/2010/main" val="3316889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4" name="Прямоугольник 3"/>
          <p:cNvSpPr/>
          <p:nvPr/>
        </p:nvSpPr>
        <p:spPr>
          <a:xfrm>
            <a:off x="9525" y="1412875"/>
            <a:ext cx="7704138" cy="3786188"/>
          </a:xfrm>
          <a:prstGeom prst="rect">
            <a:avLst/>
          </a:prstGeom>
        </p:spPr>
        <p:txBody>
          <a:bodyPr>
            <a:spAutoFit/>
          </a:bodyPr>
          <a:lstStyle/>
          <a:p>
            <a:pPr indent="182880" algn="just">
              <a:spcAft>
                <a:spcPts val="0"/>
              </a:spcAft>
              <a:defRPr/>
            </a:pPr>
            <a:r>
              <a:rPr lang="en-US" sz="2400" b="1" dirty="0" err="1">
                <a:latin typeface="Times New Roman"/>
                <a:ea typeface="Times New Roman"/>
                <a:cs typeface="Times New Roman"/>
              </a:rPr>
              <a:t>Arrian</a:t>
            </a:r>
            <a:r>
              <a:rPr lang="en-US" sz="2400" b="1" dirty="0">
                <a:latin typeface="Times New Roman"/>
                <a:ea typeface="Times New Roman"/>
                <a:cs typeface="Times New Roman"/>
              </a:rPr>
              <a:t> </a:t>
            </a:r>
            <a:r>
              <a:rPr lang="en-US" sz="2400" b="1" dirty="0" err="1">
                <a:latin typeface="Times New Roman"/>
                <a:ea typeface="Times New Roman"/>
                <a:cs typeface="Times New Roman"/>
              </a:rPr>
              <a:t>Flaviy</a:t>
            </a:r>
            <a:r>
              <a:rPr lang="en-US" sz="2400" b="1" dirty="0">
                <a:latin typeface="Times New Roman"/>
                <a:ea typeface="Times New Roman"/>
                <a:cs typeface="Times New Roman"/>
              </a:rPr>
              <a:t> </a:t>
            </a:r>
            <a:r>
              <a:rPr lang="en-US" sz="2400" dirty="0">
                <a:latin typeface="Times New Roman"/>
                <a:ea typeface="Times New Roman"/>
                <a:cs typeface="Times New Roman"/>
              </a:rPr>
              <a:t>(</a:t>
            </a:r>
            <a:r>
              <a:rPr lang="en-US" sz="2400" dirty="0" err="1">
                <a:latin typeface="Times New Roman"/>
                <a:ea typeface="Times New Roman"/>
                <a:cs typeface="Times New Roman"/>
              </a:rPr>
              <a:t>taxminan</a:t>
            </a:r>
            <a:r>
              <a:rPr lang="en-US" sz="2400" dirty="0">
                <a:latin typeface="Times New Roman"/>
                <a:ea typeface="Times New Roman"/>
                <a:cs typeface="Times New Roman"/>
              </a:rPr>
              <a:t> 95-175-yy.)- </a:t>
            </a:r>
            <a:r>
              <a:rPr lang="en-US" sz="2400" dirty="0" err="1">
                <a:latin typeface="Times New Roman"/>
                <a:ea typeface="Times New Roman"/>
                <a:cs typeface="Times New Roman"/>
              </a:rPr>
              <a:t>yirik</a:t>
            </a:r>
            <a:r>
              <a:rPr lang="en-US" sz="2400" dirty="0">
                <a:latin typeface="Times New Roman"/>
                <a:ea typeface="Times New Roman"/>
                <a:cs typeface="Times New Roman"/>
              </a:rPr>
              <a:t> </a:t>
            </a:r>
            <a:r>
              <a:rPr lang="en-US" sz="2400" dirty="0" err="1">
                <a:latin typeface="Times New Roman"/>
                <a:ea typeface="Times New Roman"/>
                <a:cs typeface="Times New Roman"/>
              </a:rPr>
              <a:t>yunon</a:t>
            </a:r>
            <a:r>
              <a:rPr lang="en-US" sz="2400" dirty="0">
                <a:latin typeface="Times New Roman"/>
                <a:ea typeface="Times New Roman"/>
                <a:cs typeface="Times New Roman"/>
              </a:rPr>
              <a:t> </a:t>
            </a:r>
            <a:r>
              <a:rPr lang="en-US" sz="2400" dirty="0" err="1">
                <a:latin typeface="Times New Roman"/>
                <a:ea typeface="Times New Roman"/>
                <a:cs typeface="Times New Roman"/>
              </a:rPr>
              <a:t>yozuvchisi</a:t>
            </a:r>
            <a:r>
              <a:rPr lang="en-US" sz="2400" dirty="0">
                <a:latin typeface="Times New Roman"/>
                <a:ea typeface="Times New Roman"/>
                <a:cs typeface="Times New Roman"/>
              </a:rPr>
              <a:t>, </a:t>
            </a:r>
            <a:r>
              <a:rPr lang="en-US" sz="2400" dirty="0" err="1">
                <a:latin typeface="Times New Roman"/>
                <a:ea typeface="Times New Roman"/>
                <a:cs typeface="Times New Roman"/>
              </a:rPr>
              <a:t>tarixchi</a:t>
            </a:r>
            <a:r>
              <a:rPr lang="en-US" sz="2400" dirty="0">
                <a:latin typeface="Times New Roman"/>
                <a:ea typeface="Times New Roman"/>
                <a:cs typeface="Times New Roman"/>
              </a:rPr>
              <a:t> </a:t>
            </a:r>
            <a:r>
              <a:rPr lang="en-US" sz="2400" dirty="0" err="1">
                <a:latin typeface="Times New Roman"/>
                <a:ea typeface="Times New Roman"/>
                <a:cs typeface="Times New Roman"/>
              </a:rPr>
              <a:t>va</a:t>
            </a:r>
            <a:r>
              <a:rPr lang="en-US" sz="2400" dirty="0">
                <a:latin typeface="Times New Roman"/>
                <a:ea typeface="Times New Roman"/>
                <a:cs typeface="Times New Roman"/>
              </a:rPr>
              <a:t> </a:t>
            </a:r>
            <a:r>
              <a:rPr lang="en-US" sz="2400" dirty="0" err="1">
                <a:latin typeface="Times New Roman"/>
                <a:ea typeface="Times New Roman"/>
                <a:cs typeface="Times New Roman"/>
              </a:rPr>
              <a:t>geograf</a:t>
            </a:r>
            <a:r>
              <a:rPr lang="en-US" sz="2400" dirty="0">
                <a:latin typeface="Times New Roman"/>
                <a:ea typeface="Times New Roman"/>
                <a:cs typeface="Times New Roman"/>
              </a:rPr>
              <a:t> </a:t>
            </a:r>
            <a:r>
              <a:rPr lang="en-US" sz="2400" dirty="0" err="1">
                <a:latin typeface="Times New Roman"/>
                <a:ea typeface="Times New Roman"/>
                <a:cs typeface="Times New Roman"/>
              </a:rPr>
              <a:t>olim</a:t>
            </a:r>
            <a:r>
              <a:rPr lang="en-US" sz="2400" dirty="0">
                <a:latin typeface="Times New Roman"/>
                <a:ea typeface="Times New Roman"/>
                <a:cs typeface="Times New Roman"/>
              </a:rPr>
              <a:t>; </a:t>
            </a:r>
            <a:r>
              <a:rPr lang="en-US" sz="2400" dirty="0" err="1">
                <a:latin typeface="Times New Roman"/>
                <a:ea typeface="Times New Roman"/>
                <a:cs typeface="Times New Roman"/>
              </a:rPr>
              <a:t>asli</a:t>
            </a:r>
            <a:r>
              <a:rPr lang="en-US" sz="2400" dirty="0">
                <a:latin typeface="Times New Roman"/>
                <a:ea typeface="Times New Roman"/>
                <a:cs typeface="Times New Roman"/>
              </a:rPr>
              <a:t> </a:t>
            </a:r>
            <a:r>
              <a:rPr lang="en-US" sz="2400" dirty="0" err="1">
                <a:latin typeface="Times New Roman"/>
                <a:ea typeface="Times New Roman"/>
                <a:cs typeface="Times New Roman"/>
              </a:rPr>
              <a:t>Kichik</a:t>
            </a:r>
            <a:r>
              <a:rPr lang="en-US" sz="2400" dirty="0">
                <a:latin typeface="Times New Roman"/>
                <a:ea typeface="Times New Roman"/>
                <a:cs typeface="Times New Roman"/>
              </a:rPr>
              <a:t> </a:t>
            </a:r>
            <a:r>
              <a:rPr lang="en-US" sz="2400" dirty="0" err="1">
                <a:latin typeface="Times New Roman"/>
                <a:ea typeface="Times New Roman"/>
                <a:cs typeface="Times New Roman"/>
              </a:rPr>
              <a:t>Osiyoning</a:t>
            </a:r>
            <a:r>
              <a:rPr lang="en-US" sz="2400" dirty="0">
                <a:latin typeface="Times New Roman"/>
                <a:ea typeface="Times New Roman"/>
                <a:cs typeface="Times New Roman"/>
              </a:rPr>
              <a:t> </a:t>
            </a:r>
            <a:r>
              <a:rPr lang="en-US" sz="2400" dirty="0" err="1">
                <a:latin typeface="Times New Roman"/>
                <a:ea typeface="Times New Roman"/>
                <a:cs typeface="Times New Roman"/>
              </a:rPr>
              <a:t>Nikomadiya</a:t>
            </a:r>
            <a:r>
              <a:rPr lang="en-US" sz="2400" dirty="0">
                <a:latin typeface="Times New Roman"/>
                <a:ea typeface="Times New Roman"/>
                <a:cs typeface="Times New Roman"/>
              </a:rPr>
              <a:t> </a:t>
            </a:r>
            <a:r>
              <a:rPr lang="en-US" sz="2400" dirty="0" err="1">
                <a:latin typeface="Times New Roman"/>
                <a:ea typeface="Times New Roman"/>
                <a:cs typeface="Times New Roman"/>
              </a:rPr>
              <a:t>shahridan</a:t>
            </a:r>
            <a:r>
              <a:rPr lang="en-US" sz="2400" dirty="0">
                <a:latin typeface="Times New Roman"/>
                <a:ea typeface="Times New Roman"/>
                <a:cs typeface="Times New Roman"/>
              </a:rPr>
              <a:t>. «</a:t>
            </a:r>
            <a:r>
              <a:rPr lang="en-US" sz="2400" dirty="0" err="1">
                <a:latin typeface="Times New Roman"/>
                <a:ea typeface="Times New Roman"/>
                <a:cs typeface="Times New Roman"/>
              </a:rPr>
              <a:t>Iskandar</a:t>
            </a:r>
            <a:r>
              <a:rPr lang="en-US" sz="2400" dirty="0">
                <a:latin typeface="Times New Roman"/>
                <a:ea typeface="Times New Roman"/>
                <a:cs typeface="Times New Roman"/>
              </a:rPr>
              <a:t> </a:t>
            </a:r>
            <a:r>
              <a:rPr lang="en-US" sz="2400" dirty="0" err="1">
                <a:latin typeface="Times New Roman"/>
                <a:ea typeface="Times New Roman"/>
                <a:cs typeface="Times New Roman"/>
              </a:rPr>
              <a:t>haqida</a:t>
            </a:r>
            <a:r>
              <a:rPr lang="en-US" sz="2400" dirty="0">
                <a:latin typeface="Times New Roman"/>
                <a:ea typeface="Times New Roman"/>
                <a:cs typeface="Times New Roman"/>
              </a:rPr>
              <a:t>», «</a:t>
            </a:r>
            <a:r>
              <a:rPr lang="en-US" sz="2400" dirty="0" err="1">
                <a:latin typeface="Times New Roman"/>
                <a:ea typeface="Times New Roman"/>
                <a:cs typeface="Times New Roman"/>
              </a:rPr>
              <a:t>Parfiyaliklar</a:t>
            </a:r>
            <a:r>
              <a:rPr lang="en-US" sz="2400" dirty="0">
                <a:latin typeface="Times New Roman"/>
                <a:ea typeface="Times New Roman"/>
                <a:cs typeface="Times New Roman"/>
              </a:rPr>
              <a:t> </a:t>
            </a:r>
            <a:r>
              <a:rPr lang="en-US" sz="2400" dirty="0" err="1">
                <a:latin typeface="Times New Roman"/>
                <a:ea typeface="Times New Roman"/>
                <a:cs typeface="Times New Roman"/>
              </a:rPr>
              <a:t>haqida</a:t>
            </a:r>
            <a:r>
              <a:rPr lang="en-US" sz="2400" dirty="0">
                <a:latin typeface="Times New Roman"/>
                <a:ea typeface="Times New Roman"/>
                <a:cs typeface="Times New Roman"/>
              </a:rPr>
              <a:t>», «</a:t>
            </a:r>
            <a:r>
              <a:rPr lang="en-US" sz="2400" dirty="0" err="1">
                <a:latin typeface="Times New Roman"/>
                <a:ea typeface="Times New Roman"/>
                <a:cs typeface="Times New Roman"/>
              </a:rPr>
              <a:t>Hindiston</a:t>
            </a:r>
            <a:r>
              <a:rPr lang="en-US" sz="2400" dirty="0">
                <a:latin typeface="Times New Roman"/>
                <a:ea typeface="Times New Roman"/>
                <a:cs typeface="Times New Roman"/>
              </a:rPr>
              <a:t>» </a:t>
            </a:r>
            <a:r>
              <a:rPr lang="en-US" sz="2400" dirty="0" err="1">
                <a:latin typeface="Times New Roman"/>
                <a:ea typeface="Times New Roman"/>
                <a:cs typeface="Times New Roman"/>
              </a:rPr>
              <a:t>va</a:t>
            </a:r>
            <a:r>
              <a:rPr lang="en-US" sz="2400" dirty="0">
                <a:latin typeface="Times New Roman"/>
                <a:ea typeface="Times New Roman"/>
                <a:cs typeface="Times New Roman"/>
              </a:rPr>
              <a:t> 7 </a:t>
            </a:r>
            <a:r>
              <a:rPr lang="en-US" sz="2400" dirty="0" err="1">
                <a:latin typeface="Times New Roman"/>
                <a:ea typeface="Times New Roman"/>
                <a:cs typeface="Times New Roman"/>
              </a:rPr>
              <a:t>jildlik</a:t>
            </a:r>
            <a:r>
              <a:rPr lang="en-US" sz="2400" dirty="0">
                <a:latin typeface="Times New Roman"/>
                <a:ea typeface="Times New Roman"/>
                <a:cs typeface="Times New Roman"/>
              </a:rPr>
              <a:t> «</a:t>
            </a:r>
            <a:r>
              <a:rPr lang="en-US" sz="2400" dirty="0" err="1">
                <a:latin typeface="Times New Roman"/>
                <a:ea typeface="Times New Roman"/>
                <a:cs typeface="Times New Roman"/>
              </a:rPr>
              <a:t>Iskandarning</a:t>
            </a:r>
            <a:r>
              <a:rPr lang="en-US" sz="2400" dirty="0">
                <a:latin typeface="Times New Roman"/>
                <a:ea typeface="Times New Roman"/>
                <a:cs typeface="Times New Roman"/>
              </a:rPr>
              <a:t> </a:t>
            </a:r>
            <a:r>
              <a:rPr lang="en-US" sz="2400" dirty="0" err="1">
                <a:latin typeface="Times New Roman"/>
                <a:ea typeface="Times New Roman"/>
                <a:cs typeface="Times New Roman"/>
              </a:rPr>
              <a:t>yurishlari</a:t>
            </a:r>
            <a:r>
              <a:rPr lang="en-US" sz="2400" dirty="0">
                <a:latin typeface="Times New Roman"/>
                <a:ea typeface="Times New Roman"/>
                <a:cs typeface="Times New Roman"/>
              </a:rPr>
              <a:t>» </a:t>
            </a:r>
            <a:r>
              <a:rPr lang="en-US" sz="2400" dirty="0" err="1">
                <a:latin typeface="Times New Roman"/>
                <a:ea typeface="Times New Roman"/>
                <a:cs typeface="Times New Roman"/>
              </a:rPr>
              <a:t>nomli</a:t>
            </a:r>
            <a:r>
              <a:rPr lang="en-US" sz="2400" dirty="0">
                <a:latin typeface="Times New Roman"/>
                <a:ea typeface="Times New Roman"/>
                <a:cs typeface="Times New Roman"/>
              </a:rPr>
              <a:t> </a:t>
            </a:r>
            <a:r>
              <a:rPr lang="en-US" sz="2400" dirty="0" err="1">
                <a:latin typeface="Times New Roman"/>
                <a:ea typeface="Times New Roman"/>
                <a:cs typeface="Times New Roman"/>
              </a:rPr>
              <a:t>kitoblar</a:t>
            </a:r>
            <a:r>
              <a:rPr lang="en-US" sz="2400" dirty="0">
                <a:latin typeface="Times New Roman"/>
                <a:ea typeface="Times New Roman"/>
                <a:cs typeface="Times New Roman"/>
              </a:rPr>
              <a:t> </a:t>
            </a:r>
            <a:r>
              <a:rPr lang="en-US" sz="2400" dirty="0" err="1">
                <a:latin typeface="Times New Roman"/>
                <a:ea typeface="Times New Roman"/>
                <a:cs typeface="Times New Roman"/>
              </a:rPr>
              <a:t>muallifi</a:t>
            </a:r>
            <a:r>
              <a:rPr lang="en-US" sz="2400" dirty="0">
                <a:latin typeface="Times New Roman"/>
                <a:ea typeface="Times New Roman"/>
                <a:cs typeface="Times New Roman"/>
              </a:rPr>
              <a:t>.</a:t>
            </a:r>
            <a:endParaRPr lang="ru-RU" sz="2400" dirty="0">
              <a:latin typeface="Times New Roman"/>
              <a:ea typeface="Times New Roman"/>
            </a:endParaRPr>
          </a:p>
          <a:p>
            <a:pPr indent="194945" algn="just">
              <a:spcAft>
                <a:spcPts val="0"/>
              </a:spcAft>
              <a:defRPr/>
            </a:pPr>
            <a:r>
              <a:rPr lang="en-US" sz="2400" dirty="0" err="1">
                <a:latin typeface="Times New Roman"/>
                <a:ea typeface="Times New Roman"/>
                <a:cs typeface="Times New Roman"/>
              </a:rPr>
              <a:t>O’rta</a:t>
            </a:r>
            <a:r>
              <a:rPr lang="en-US" sz="2400" dirty="0">
                <a:latin typeface="Times New Roman"/>
                <a:ea typeface="Times New Roman"/>
                <a:cs typeface="Times New Roman"/>
              </a:rPr>
              <a:t> </a:t>
            </a:r>
            <a:r>
              <a:rPr lang="en-US" sz="2400" dirty="0" err="1">
                <a:latin typeface="Times New Roman"/>
                <a:ea typeface="Times New Roman"/>
                <a:cs typeface="Times New Roman"/>
              </a:rPr>
              <a:t>Osiyo</a:t>
            </a:r>
            <a:r>
              <a:rPr lang="en-US" sz="2400" dirty="0">
                <a:latin typeface="Times New Roman"/>
                <a:ea typeface="Times New Roman"/>
                <a:cs typeface="Times New Roman"/>
              </a:rPr>
              <a:t> </a:t>
            </a:r>
            <a:r>
              <a:rPr lang="en-US" sz="2400" dirty="0" err="1">
                <a:latin typeface="Times New Roman"/>
                <a:ea typeface="Times New Roman"/>
                <a:cs typeface="Times New Roman"/>
              </a:rPr>
              <a:t>va</a:t>
            </a:r>
            <a:r>
              <a:rPr lang="en-US" sz="2400" dirty="0">
                <a:latin typeface="Times New Roman"/>
                <a:ea typeface="Times New Roman"/>
                <a:cs typeface="Times New Roman"/>
              </a:rPr>
              <a:t> </a:t>
            </a:r>
            <a:r>
              <a:rPr lang="en-US" sz="2400" dirty="0" err="1">
                <a:latin typeface="Times New Roman"/>
                <a:ea typeface="Times New Roman"/>
                <a:cs typeface="Times New Roman"/>
              </a:rPr>
              <a:t>Eronning</a:t>
            </a:r>
            <a:r>
              <a:rPr lang="en-US" sz="2400" dirty="0">
                <a:latin typeface="Times New Roman"/>
                <a:ea typeface="Times New Roman"/>
                <a:cs typeface="Times New Roman"/>
              </a:rPr>
              <a:t> </a:t>
            </a:r>
            <a:r>
              <a:rPr lang="en-US" sz="2400" dirty="0" err="1">
                <a:latin typeface="Times New Roman"/>
                <a:ea typeface="Times New Roman"/>
                <a:cs typeface="Times New Roman"/>
              </a:rPr>
              <a:t>qadimiy</a:t>
            </a:r>
            <a:r>
              <a:rPr lang="en-US" sz="2400" dirty="0">
                <a:latin typeface="Times New Roman"/>
                <a:ea typeface="Times New Roman"/>
                <a:cs typeface="Times New Roman"/>
              </a:rPr>
              <a:t> </a:t>
            </a:r>
            <a:r>
              <a:rPr lang="en-US" sz="2400" dirty="0" err="1">
                <a:latin typeface="Times New Roman"/>
                <a:ea typeface="Times New Roman"/>
                <a:cs typeface="Times New Roman"/>
              </a:rPr>
              <a:t>tarixini</a:t>
            </a:r>
            <a:r>
              <a:rPr lang="en-US" sz="2400" dirty="0">
                <a:latin typeface="Times New Roman"/>
                <a:ea typeface="Times New Roman"/>
                <a:cs typeface="Times New Roman"/>
              </a:rPr>
              <a:t> </a:t>
            </a:r>
            <a:r>
              <a:rPr lang="en-US" sz="2400" dirty="0" err="1">
                <a:latin typeface="Times New Roman"/>
                <a:ea typeface="Times New Roman"/>
                <a:cs typeface="Times New Roman"/>
              </a:rPr>
              <a:t>o’rganishda</a:t>
            </a:r>
            <a:r>
              <a:rPr lang="en-US" sz="2400" dirty="0">
                <a:latin typeface="Times New Roman"/>
                <a:ea typeface="Times New Roman"/>
                <a:cs typeface="Times New Roman"/>
              </a:rPr>
              <a:t> </a:t>
            </a:r>
            <a:r>
              <a:rPr lang="en-US" sz="2400" dirty="0" err="1">
                <a:latin typeface="Times New Roman"/>
                <a:ea typeface="Times New Roman"/>
                <a:cs typeface="Times New Roman"/>
              </a:rPr>
              <a:t>Arrianning</a:t>
            </a:r>
            <a:r>
              <a:rPr lang="en-US" sz="2400" dirty="0">
                <a:latin typeface="Times New Roman"/>
                <a:ea typeface="Times New Roman"/>
                <a:cs typeface="Times New Roman"/>
              </a:rPr>
              <a:t> </a:t>
            </a:r>
            <a:r>
              <a:rPr lang="en-US" sz="2400" dirty="0" err="1">
                <a:latin typeface="Times New Roman"/>
                <a:ea typeface="Times New Roman"/>
                <a:cs typeface="Times New Roman"/>
              </a:rPr>
              <a:t>so’nggi</a:t>
            </a:r>
            <a:r>
              <a:rPr lang="en-US" sz="2400" dirty="0">
                <a:latin typeface="Times New Roman"/>
                <a:ea typeface="Times New Roman"/>
                <a:cs typeface="Times New Roman"/>
              </a:rPr>
              <a:t> </a:t>
            </a:r>
            <a:r>
              <a:rPr lang="en-US" sz="2400" dirty="0" err="1">
                <a:latin typeface="Times New Roman"/>
                <a:ea typeface="Times New Roman"/>
                <a:cs typeface="Times New Roman"/>
              </a:rPr>
              <a:t>asari</a:t>
            </a:r>
            <a:r>
              <a:rPr lang="en-US" sz="2400" dirty="0">
                <a:latin typeface="Times New Roman"/>
                <a:ea typeface="Times New Roman"/>
                <a:cs typeface="Times New Roman"/>
              </a:rPr>
              <a:t> («</a:t>
            </a:r>
            <a:r>
              <a:rPr lang="en-US" sz="2400" dirty="0" err="1">
                <a:latin typeface="Times New Roman"/>
                <a:ea typeface="Times New Roman"/>
                <a:cs typeface="Times New Roman"/>
              </a:rPr>
              <a:t>Iskandarning</a:t>
            </a:r>
            <a:r>
              <a:rPr lang="en-US" sz="2400" dirty="0">
                <a:latin typeface="Times New Roman"/>
                <a:ea typeface="Times New Roman"/>
                <a:cs typeface="Times New Roman"/>
              </a:rPr>
              <a:t> </a:t>
            </a:r>
            <a:r>
              <a:rPr lang="en-US" sz="2400" dirty="0" err="1">
                <a:latin typeface="Times New Roman"/>
                <a:ea typeface="Times New Roman"/>
                <a:cs typeface="Times New Roman"/>
              </a:rPr>
              <a:t>yurishlari</a:t>
            </a:r>
            <a:r>
              <a:rPr lang="en-US" sz="2400" dirty="0">
                <a:latin typeface="Times New Roman"/>
                <a:ea typeface="Times New Roman"/>
                <a:cs typeface="Times New Roman"/>
              </a:rPr>
              <a:t>») </a:t>
            </a:r>
            <a:r>
              <a:rPr lang="en-US" sz="2400" dirty="0" err="1">
                <a:latin typeface="Times New Roman"/>
                <a:ea typeface="Times New Roman"/>
                <a:cs typeface="Times New Roman"/>
              </a:rPr>
              <a:t>muhim</a:t>
            </a:r>
            <a:r>
              <a:rPr lang="en-US" sz="2400" dirty="0">
                <a:latin typeface="Times New Roman"/>
                <a:ea typeface="Times New Roman"/>
                <a:cs typeface="Times New Roman"/>
              </a:rPr>
              <a:t> </a:t>
            </a:r>
            <a:r>
              <a:rPr lang="en-US" sz="2400" dirty="0" err="1">
                <a:latin typeface="Times New Roman"/>
                <a:ea typeface="Times New Roman"/>
                <a:cs typeface="Times New Roman"/>
              </a:rPr>
              <a:t>ahamiyat</a:t>
            </a:r>
            <a:r>
              <a:rPr lang="en-US" sz="2400" dirty="0">
                <a:latin typeface="Times New Roman"/>
                <a:ea typeface="Times New Roman"/>
                <a:cs typeface="Times New Roman"/>
              </a:rPr>
              <a:t> </a:t>
            </a:r>
            <a:r>
              <a:rPr lang="en-US" sz="2400" dirty="0" err="1">
                <a:latin typeface="Times New Roman"/>
                <a:ea typeface="Times New Roman"/>
                <a:cs typeface="Times New Roman"/>
              </a:rPr>
              <a:t>kasb</a:t>
            </a:r>
            <a:r>
              <a:rPr lang="en-US" sz="2400" dirty="0">
                <a:latin typeface="Times New Roman"/>
                <a:ea typeface="Times New Roman"/>
                <a:cs typeface="Times New Roman"/>
              </a:rPr>
              <a:t> </a:t>
            </a:r>
            <a:r>
              <a:rPr lang="en-US" sz="2400" dirty="0" err="1">
                <a:latin typeface="Times New Roman"/>
                <a:ea typeface="Times New Roman"/>
                <a:cs typeface="Times New Roman"/>
              </a:rPr>
              <a:t>etadi</a:t>
            </a:r>
            <a:r>
              <a:rPr lang="en-US" sz="2400" dirty="0">
                <a:latin typeface="Times New Roman"/>
                <a:ea typeface="Times New Roman"/>
                <a:cs typeface="Times New Roman"/>
              </a:rPr>
              <a:t>. </a:t>
            </a:r>
            <a:r>
              <a:rPr lang="en-US" sz="2400" dirty="0" err="1">
                <a:latin typeface="Times New Roman"/>
                <a:ea typeface="Times New Roman"/>
                <a:cs typeface="Times New Roman"/>
              </a:rPr>
              <a:t>Asarda</a:t>
            </a:r>
            <a:r>
              <a:rPr lang="en-US" sz="2400" dirty="0">
                <a:latin typeface="Times New Roman"/>
                <a:ea typeface="Times New Roman"/>
                <a:cs typeface="Times New Roman"/>
              </a:rPr>
              <a:t> </a:t>
            </a:r>
            <a:r>
              <a:rPr lang="en-US" sz="2400" dirty="0" err="1">
                <a:latin typeface="Times New Roman"/>
                <a:ea typeface="Times New Roman"/>
                <a:cs typeface="Times New Roman"/>
              </a:rPr>
              <a:t>Iskandar</a:t>
            </a:r>
            <a:r>
              <a:rPr lang="en-US" sz="2400" dirty="0">
                <a:latin typeface="Times New Roman"/>
                <a:ea typeface="Times New Roman"/>
                <a:cs typeface="Times New Roman"/>
              </a:rPr>
              <a:t> </a:t>
            </a:r>
            <a:r>
              <a:rPr lang="en-US" sz="2400" dirty="0" err="1">
                <a:latin typeface="Times New Roman"/>
                <a:ea typeface="Times New Roman"/>
                <a:cs typeface="Times New Roman"/>
              </a:rPr>
              <a:t>Zulkarnaynning</a:t>
            </a:r>
            <a:r>
              <a:rPr lang="en-US" sz="2400" dirty="0">
                <a:latin typeface="Times New Roman"/>
                <a:ea typeface="Times New Roman"/>
                <a:cs typeface="Times New Roman"/>
              </a:rPr>
              <a:t> </a:t>
            </a:r>
            <a:r>
              <a:rPr lang="en-US" sz="2400" dirty="0" err="1">
                <a:latin typeface="Times New Roman"/>
                <a:ea typeface="Times New Roman"/>
                <a:cs typeface="Times New Roman"/>
              </a:rPr>
              <a:t>Eron</a:t>
            </a:r>
            <a:r>
              <a:rPr lang="en-US" sz="2400" dirty="0">
                <a:latin typeface="Times New Roman"/>
                <a:ea typeface="Times New Roman"/>
                <a:cs typeface="Times New Roman"/>
              </a:rPr>
              <a:t>, </a:t>
            </a:r>
            <a:r>
              <a:rPr lang="en-US" sz="2400" dirty="0" err="1">
                <a:latin typeface="Times New Roman"/>
                <a:ea typeface="Times New Roman"/>
                <a:cs typeface="Times New Roman"/>
              </a:rPr>
              <a:t>O’rta</a:t>
            </a:r>
            <a:r>
              <a:rPr lang="en-US" sz="2400" dirty="0">
                <a:latin typeface="Times New Roman"/>
                <a:ea typeface="Times New Roman"/>
                <a:cs typeface="Times New Roman"/>
              </a:rPr>
              <a:t> </a:t>
            </a:r>
            <a:r>
              <a:rPr lang="en-US" sz="2400" dirty="0" err="1">
                <a:latin typeface="Times New Roman"/>
                <a:ea typeface="Times New Roman"/>
                <a:cs typeface="Times New Roman"/>
              </a:rPr>
              <a:t>Osiyo</a:t>
            </a:r>
            <a:r>
              <a:rPr lang="en-US" sz="2400" dirty="0">
                <a:latin typeface="Times New Roman"/>
                <a:ea typeface="Times New Roman"/>
                <a:cs typeface="Times New Roman"/>
              </a:rPr>
              <a:t> </a:t>
            </a:r>
            <a:r>
              <a:rPr lang="en-US" sz="2400" dirty="0" err="1">
                <a:latin typeface="Times New Roman"/>
                <a:ea typeface="Times New Roman"/>
                <a:cs typeface="Times New Roman"/>
              </a:rPr>
              <a:t>va</a:t>
            </a:r>
            <a:r>
              <a:rPr lang="en-US" sz="2400" dirty="0">
                <a:latin typeface="Times New Roman"/>
                <a:ea typeface="Times New Roman"/>
                <a:cs typeface="Times New Roman"/>
              </a:rPr>
              <a:t> </a:t>
            </a:r>
            <a:r>
              <a:rPr lang="en-US" sz="2400" dirty="0" err="1">
                <a:latin typeface="Times New Roman"/>
                <a:ea typeface="Times New Roman"/>
                <a:cs typeface="Times New Roman"/>
              </a:rPr>
              <a:t>boshka</a:t>
            </a:r>
            <a:r>
              <a:rPr lang="en-US" sz="2400" dirty="0">
                <a:latin typeface="Times New Roman"/>
                <a:ea typeface="Times New Roman"/>
                <a:cs typeface="Times New Roman"/>
              </a:rPr>
              <a:t> </a:t>
            </a:r>
            <a:r>
              <a:rPr lang="en-US" sz="2400" dirty="0" err="1">
                <a:latin typeface="Times New Roman"/>
                <a:ea typeface="Times New Roman"/>
                <a:cs typeface="Times New Roman"/>
              </a:rPr>
              <a:t>mamlakatlarga</a:t>
            </a:r>
            <a:r>
              <a:rPr lang="en-US" sz="2400" dirty="0">
                <a:latin typeface="Times New Roman"/>
                <a:ea typeface="Times New Roman"/>
                <a:cs typeface="Times New Roman"/>
              </a:rPr>
              <a:t> </a:t>
            </a:r>
            <a:r>
              <a:rPr lang="en-US" sz="2400" dirty="0" err="1">
                <a:latin typeface="Times New Roman"/>
                <a:ea typeface="Times New Roman"/>
                <a:cs typeface="Times New Roman"/>
              </a:rPr>
              <a:t>qilgan</a:t>
            </a:r>
            <a:r>
              <a:rPr lang="en-US" sz="2400" dirty="0">
                <a:latin typeface="Times New Roman"/>
                <a:ea typeface="Times New Roman"/>
                <a:cs typeface="Times New Roman"/>
              </a:rPr>
              <a:t> </a:t>
            </a:r>
            <a:r>
              <a:rPr lang="en-US" sz="2400" dirty="0" err="1">
                <a:latin typeface="Times New Roman"/>
                <a:ea typeface="Times New Roman"/>
                <a:cs typeface="Times New Roman"/>
              </a:rPr>
              <a:t>istilochilik</a:t>
            </a:r>
            <a:r>
              <a:rPr lang="en-US" sz="2400" dirty="0">
                <a:latin typeface="Times New Roman"/>
                <a:ea typeface="Times New Roman"/>
                <a:cs typeface="Times New Roman"/>
              </a:rPr>
              <a:t> </a:t>
            </a:r>
            <a:r>
              <a:rPr lang="en-US" sz="2400" dirty="0" err="1">
                <a:latin typeface="Times New Roman"/>
                <a:ea typeface="Times New Roman"/>
                <a:cs typeface="Times New Roman"/>
              </a:rPr>
              <a:t>yurishlari</a:t>
            </a:r>
            <a:r>
              <a:rPr lang="en-US" sz="2400" dirty="0">
                <a:latin typeface="Times New Roman"/>
                <a:ea typeface="Times New Roman"/>
                <a:cs typeface="Times New Roman"/>
              </a:rPr>
              <a:t> </a:t>
            </a:r>
            <a:r>
              <a:rPr lang="en-US" sz="2400" dirty="0" err="1">
                <a:latin typeface="Times New Roman"/>
                <a:ea typeface="Times New Roman"/>
                <a:cs typeface="Times New Roman"/>
              </a:rPr>
              <a:t>tarixi</a:t>
            </a:r>
            <a:r>
              <a:rPr lang="en-US" sz="2400" dirty="0">
                <a:latin typeface="Times New Roman"/>
                <a:ea typeface="Times New Roman"/>
                <a:cs typeface="Times New Roman"/>
              </a:rPr>
              <a:t> </a:t>
            </a:r>
            <a:r>
              <a:rPr lang="en-US" sz="2400" dirty="0" err="1">
                <a:latin typeface="Times New Roman"/>
                <a:ea typeface="Times New Roman"/>
                <a:cs typeface="Times New Roman"/>
              </a:rPr>
              <a:t>batafsil</a:t>
            </a:r>
            <a:r>
              <a:rPr lang="en-US" sz="2400" dirty="0">
                <a:latin typeface="Times New Roman"/>
                <a:ea typeface="Times New Roman"/>
                <a:cs typeface="Times New Roman"/>
              </a:rPr>
              <a:t> </a:t>
            </a:r>
            <a:r>
              <a:rPr lang="en-US" sz="2400" dirty="0" err="1">
                <a:latin typeface="Times New Roman"/>
                <a:ea typeface="Times New Roman"/>
                <a:cs typeface="Times New Roman"/>
              </a:rPr>
              <a:t>bayon</a:t>
            </a:r>
            <a:r>
              <a:rPr lang="en-US" sz="2400" dirty="0">
                <a:latin typeface="Times New Roman"/>
                <a:ea typeface="Times New Roman"/>
                <a:cs typeface="Times New Roman"/>
              </a:rPr>
              <a:t> </a:t>
            </a:r>
            <a:r>
              <a:rPr lang="en-US" sz="2400" dirty="0" err="1">
                <a:latin typeface="Times New Roman"/>
                <a:ea typeface="Times New Roman"/>
                <a:cs typeface="Times New Roman"/>
              </a:rPr>
              <a:t>qilingan</a:t>
            </a:r>
            <a:r>
              <a:rPr lang="en-US" sz="2400" dirty="0">
                <a:latin typeface="Times New Roman"/>
                <a:ea typeface="Times New Roman"/>
                <a:cs typeface="Times New Roman"/>
              </a:rPr>
              <a:t>.</a:t>
            </a:r>
            <a:endParaRPr lang="ru-RU" sz="2400" dirty="0">
              <a:latin typeface="Times New Roman"/>
              <a:ea typeface="Times New Roman"/>
            </a:endParaRPr>
          </a:p>
        </p:txBody>
      </p:sp>
    </p:spTree>
    <p:extLst>
      <p:ext uri="{BB962C8B-B14F-4D97-AF65-F5344CB8AC3E}">
        <p14:creationId xmlns:p14="http://schemas.microsoft.com/office/powerpoint/2010/main" val="1405290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13315" name="Прямоугольник 3"/>
          <p:cNvSpPr>
            <a:spLocks noChangeArrowheads="1"/>
          </p:cNvSpPr>
          <p:nvPr/>
        </p:nvSpPr>
        <p:spPr bwMode="auto">
          <a:xfrm>
            <a:off x="9525" y="1412875"/>
            <a:ext cx="77041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825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ts val="238"/>
              </a:spcBef>
            </a:pPr>
            <a:r>
              <a:rPr lang="en-US" altLang="ru-RU" sz="2400">
                <a:latin typeface="Times New Roman" panose="02020603050405020304" pitchFamily="18" charset="0"/>
                <a:cs typeface="Times New Roman" panose="02020603050405020304" pitchFamily="18" charset="0"/>
              </a:rPr>
              <a:t>Asar panegirizm ruhida yozilgan- muallif Iskandar Zulkarnayn va uning faoliyatini ko’klarga ko’tarib ulug’laydi. Shunga qaramay, asar Iskandar Zulkarnaynning harbiy yurishlari buyicha muhim va asosiy manbalardan hisob­lanadi. Mazkur asarning yana bir qimmatli tomoni shundaki, u ko’pgina qo’lyozma manbalar va rasmiy xujjatlar asosida yozilgan.</a:t>
            </a:r>
            <a:endParaRPr lang="ru-RU" altLang="ru-RU" sz="2000">
              <a:latin typeface="Times New Roman" panose="02020603050405020304" pitchFamily="18" charset="0"/>
              <a:cs typeface="Times New Roman" panose="02020603050405020304" pitchFamily="18" charset="0"/>
            </a:endParaRPr>
          </a:p>
          <a:p>
            <a:pPr algn="just" eaLnBrk="1" hangingPunct="1"/>
            <a:r>
              <a:rPr lang="en-US" altLang="ru-RU" sz="2400">
                <a:latin typeface="Times New Roman" panose="02020603050405020304" pitchFamily="18" charset="0"/>
                <a:cs typeface="Times New Roman" panose="02020603050405020304" pitchFamily="18" charset="0"/>
              </a:rPr>
              <a:t>Arrian Flaviyning «Iskandarning yurishlari» asari nemis (Myuller; Leypsig, 1886 y.) hamda rus (Koren-kov; Toshkent, 1912 y. va M.Ye. Sergeyenko, M.—L., 1962 y.) tillarida nashr etilgan.</a:t>
            </a:r>
            <a:endParaRPr lang="ru-RU" altLang="ru-RU"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053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14339" name="Прямоугольник 3"/>
          <p:cNvSpPr>
            <a:spLocks noChangeArrowheads="1"/>
          </p:cNvSpPr>
          <p:nvPr/>
        </p:nvSpPr>
        <p:spPr bwMode="auto">
          <a:xfrm>
            <a:off x="9525" y="1412875"/>
            <a:ext cx="7704138"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905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lang="en-US" altLang="ru-RU" sz="2400" b="1">
                <a:latin typeface="Times New Roman" panose="02020603050405020304" pitchFamily="18" charset="0"/>
                <a:cs typeface="Times New Roman" panose="02020603050405020304" pitchFamily="18" charset="0"/>
              </a:rPr>
              <a:t>Kvint Kursiy Ruf </a:t>
            </a:r>
            <a:r>
              <a:rPr lang="en-US" altLang="ru-RU" sz="2400">
                <a:latin typeface="Times New Roman" panose="02020603050405020304" pitchFamily="18" charset="0"/>
                <a:cs typeface="Times New Roman" panose="02020603050405020304" pitchFamily="18" charset="0"/>
              </a:rPr>
              <a:t>(milodning </a:t>
            </a:r>
            <a:r>
              <a:rPr lang="en-US" altLang="ru-RU" sz="2400" b="1">
                <a:latin typeface="Times New Roman" panose="02020603050405020304" pitchFamily="18" charset="0"/>
                <a:cs typeface="Times New Roman" panose="02020603050405020304" pitchFamily="18" charset="0"/>
              </a:rPr>
              <a:t>I </a:t>
            </a:r>
            <a:r>
              <a:rPr lang="en-US" altLang="ru-RU" sz="2400">
                <a:latin typeface="Times New Roman" panose="02020603050405020304" pitchFamily="18" charset="0"/>
                <a:cs typeface="Times New Roman" panose="02020603050405020304" pitchFamily="18" charset="0"/>
              </a:rPr>
              <a:t>asri) — mashhur Rim tarixchisi; Iskandar Zulkarnaynning Eron, O’rta Osiyo va boshqa mamlakatlarga qilgan harbiy yurishlari haqida 10 kitobdan iborat «Buyuk Iskandarning tarixi» nomli asar yozib qoldirgan. Muallif Ptolemey Lag va Iskandar Zulkarnaynning safdoshlari Onesikrit va Kallisfenning xotira va asarlaridan keng foydalangan.</a:t>
            </a:r>
            <a:endParaRPr lang="ru-RU" altLang="ru-RU"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569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cs typeface="Times New Roman" panose="02020603050405020304" pitchFamily="18" charset="0"/>
              </a:rPr>
              <a:t>Aleksandirning O’rta Osiyoga qilgan yurishining manbalarda yoritilishi</a:t>
            </a:r>
            <a:endParaRPr lang="ru-RU" altLang="ru-RU" sz="2400"/>
          </a:p>
        </p:txBody>
      </p:sp>
      <p:sp>
        <p:nvSpPr>
          <p:cNvPr id="3" name="Прямоугольник 2"/>
          <p:cNvSpPr/>
          <p:nvPr/>
        </p:nvSpPr>
        <p:spPr>
          <a:xfrm>
            <a:off x="107950" y="1096963"/>
            <a:ext cx="7704138" cy="5078412"/>
          </a:xfrm>
          <a:prstGeom prst="rect">
            <a:avLst/>
          </a:prstGeom>
        </p:spPr>
        <p:txBody>
          <a:bodyPr>
            <a:spAutoFit/>
          </a:bodyPr>
          <a:lstStyle/>
          <a:p>
            <a:pPr indent="189230" algn="just">
              <a:lnSpc>
                <a:spcPct val="150000"/>
              </a:lnSpc>
              <a:spcAft>
                <a:spcPts val="0"/>
              </a:spcAft>
              <a:defRPr/>
            </a:pPr>
            <a:r>
              <a:rPr lang="en-US" sz="2400" dirty="0" err="1">
                <a:latin typeface="Times New Roman"/>
                <a:ea typeface="Times New Roman"/>
                <a:cs typeface="Times New Roman"/>
              </a:rPr>
              <a:t>Kvint</a:t>
            </a:r>
            <a:r>
              <a:rPr lang="en-US" sz="2400" dirty="0">
                <a:latin typeface="Times New Roman"/>
                <a:ea typeface="Times New Roman"/>
                <a:cs typeface="Times New Roman"/>
              </a:rPr>
              <a:t> </a:t>
            </a:r>
            <a:r>
              <a:rPr lang="en-US" sz="2400" dirty="0" err="1">
                <a:latin typeface="Times New Roman"/>
                <a:ea typeface="Times New Roman"/>
                <a:cs typeface="Times New Roman"/>
              </a:rPr>
              <a:t>Kursiy</a:t>
            </a:r>
            <a:r>
              <a:rPr lang="en-US" sz="2400" dirty="0">
                <a:latin typeface="Times New Roman"/>
                <a:ea typeface="Times New Roman"/>
                <a:cs typeface="Times New Roman"/>
              </a:rPr>
              <a:t> </a:t>
            </a:r>
            <a:r>
              <a:rPr lang="en-US" sz="2400" dirty="0" err="1">
                <a:latin typeface="Times New Roman"/>
                <a:ea typeface="Times New Roman"/>
                <a:cs typeface="Times New Roman"/>
              </a:rPr>
              <a:t>Rufning</a:t>
            </a:r>
            <a:r>
              <a:rPr lang="en-US" sz="2400" dirty="0">
                <a:latin typeface="Times New Roman"/>
                <a:ea typeface="Times New Roman"/>
                <a:cs typeface="Times New Roman"/>
              </a:rPr>
              <a:t> </a:t>
            </a:r>
            <a:r>
              <a:rPr lang="en-US" sz="2400" dirty="0" err="1">
                <a:latin typeface="Times New Roman"/>
                <a:ea typeface="Times New Roman"/>
                <a:cs typeface="Times New Roman"/>
              </a:rPr>
              <a:t>mazkur</a:t>
            </a:r>
            <a:r>
              <a:rPr lang="en-US" sz="2400" dirty="0">
                <a:latin typeface="Times New Roman"/>
                <a:ea typeface="Times New Roman"/>
                <a:cs typeface="Times New Roman"/>
              </a:rPr>
              <a:t> </a:t>
            </a:r>
            <a:r>
              <a:rPr lang="en-US" sz="2400" dirty="0" err="1">
                <a:latin typeface="Times New Roman"/>
                <a:ea typeface="Times New Roman"/>
                <a:cs typeface="Times New Roman"/>
              </a:rPr>
              <a:t>asarida</a:t>
            </a:r>
            <a:r>
              <a:rPr lang="en-US" sz="2400" dirty="0">
                <a:latin typeface="Times New Roman"/>
                <a:ea typeface="Times New Roman"/>
                <a:cs typeface="Times New Roman"/>
              </a:rPr>
              <a:t> </a:t>
            </a:r>
            <a:r>
              <a:rPr lang="en-US" sz="2400" dirty="0" err="1">
                <a:latin typeface="Times New Roman"/>
                <a:ea typeface="Times New Roman"/>
                <a:cs typeface="Times New Roman"/>
              </a:rPr>
              <a:t>O’rta</a:t>
            </a:r>
            <a:r>
              <a:rPr lang="en-US" sz="2400" dirty="0">
                <a:latin typeface="Times New Roman"/>
                <a:ea typeface="Times New Roman"/>
                <a:cs typeface="Times New Roman"/>
              </a:rPr>
              <a:t> </a:t>
            </a:r>
            <a:r>
              <a:rPr lang="en-US" sz="2400" dirty="0" err="1">
                <a:latin typeface="Times New Roman"/>
                <a:ea typeface="Times New Roman"/>
                <a:cs typeface="Times New Roman"/>
              </a:rPr>
              <a:t>Osiyoning</a:t>
            </a:r>
            <a:r>
              <a:rPr lang="en-US" sz="2400" dirty="0">
                <a:latin typeface="Times New Roman"/>
                <a:ea typeface="Times New Roman"/>
                <a:cs typeface="Times New Roman"/>
              </a:rPr>
              <a:t> </a:t>
            </a:r>
            <a:r>
              <a:rPr lang="en-US" sz="2400" dirty="0" err="1">
                <a:latin typeface="Times New Roman"/>
                <a:ea typeface="Times New Roman"/>
                <a:cs typeface="Times New Roman"/>
              </a:rPr>
              <a:t>Iskandar</a:t>
            </a:r>
            <a:r>
              <a:rPr lang="en-US" sz="2400" dirty="0">
                <a:latin typeface="Times New Roman"/>
                <a:ea typeface="Times New Roman"/>
                <a:cs typeface="Times New Roman"/>
              </a:rPr>
              <a:t> </a:t>
            </a:r>
            <a:r>
              <a:rPr lang="en-US" sz="2400" dirty="0" err="1">
                <a:latin typeface="Times New Roman"/>
                <a:ea typeface="Times New Roman"/>
                <a:cs typeface="Times New Roman"/>
              </a:rPr>
              <a:t>Zulkarnayn</a:t>
            </a:r>
            <a:r>
              <a:rPr lang="en-US" sz="2400" dirty="0">
                <a:latin typeface="Times New Roman"/>
                <a:ea typeface="Times New Roman"/>
                <a:cs typeface="Times New Roman"/>
              </a:rPr>
              <a:t> </a:t>
            </a:r>
            <a:r>
              <a:rPr lang="en-US" sz="2400" dirty="0" err="1">
                <a:latin typeface="Times New Roman"/>
                <a:ea typeface="Times New Roman"/>
                <a:cs typeface="Times New Roman"/>
              </a:rPr>
              <a:t>qo’shinlari</a:t>
            </a:r>
            <a:r>
              <a:rPr lang="en-US" sz="2400" dirty="0">
                <a:latin typeface="Times New Roman"/>
                <a:ea typeface="Times New Roman"/>
                <a:cs typeface="Times New Roman"/>
              </a:rPr>
              <a:t> </a:t>
            </a:r>
            <a:r>
              <a:rPr lang="en-US" sz="2400" dirty="0" err="1">
                <a:latin typeface="Times New Roman"/>
                <a:ea typeface="Times New Roman"/>
                <a:cs typeface="Times New Roman"/>
              </a:rPr>
              <a:t>tomonidan</a:t>
            </a:r>
            <a:r>
              <a:rPr lang="en-US" sz="2400" dirty="0">
                <a:latin typeface="Times New Roman"/>
                <a:ea typeface="Times New Roman"/>
                <a:cs typeface="Times New Roman"/>
              </a:rPr>
              <a:t> </a:t>
            </a:r>
            <a:r>
              <a:rPr lang="en-US" sz="2400" dirty="0" err="1">
                <a:latin typeface="Times New Roman"/>
                <a:ea typeface="Times New Roman"/>
                <a:cs typeface="Times New Roman"/>
              </a:rPr>
              <a:t>istilo</a:t>
            </a:r>
            <a:r>
              <a:rPr lang="en-US" sz="2400" dirty="0">
                <a:latin typeface="Times New Roman"/>
                <a:ea typeface="Times New Roman"/>
                <a:cs typeface="Times New Roman"/>
              </a:rPr>
              <a:t> </a:t>
            </a:r>
            <a:r>
              <a:rPr lang="en-US" sz="2400" dirty="0" err="1">
                <a:latin typeface="Times New Roman"/>
                <a:ea typeface="Times New Roman"/>
                <a:cs typeface="Times New Roman"/>
              </a:rPr>
              <a:t>qilinishi</a:t>
            </a:r>
            <a:r>
              <a:rPr lang="en-US" sz="2400" dirty="0">
                <a:latin typeface="Times New Roman"/>
                <a:ea typeface="Times New Roman"/>
                <a:cs typeface="Times New Roman"/>
              </a:rPr>
              <a:t>, </a:t>
            </a:r>
            <a:r>
              <a:rPr lang="en-US" sz="2400" dirty="0" err="1">
                <a:latin typeface="Times New Roman"/>
                <a:ea typeface="Times New Roman"/>
                <a:cs typeface="Times New Roman"/>
              </a:rPr>
              <a:t>O’rta</a:t>
            </a:r>
            <a:r>
              <a:rPr lang="en-US" sz="2400" dirty="0">
                <a:latin typeface="Times New Roman"/>
                <a:ea typeface="Times New Roman"/>
                <a:cs typeface="Times New Roman"/>
              </a:rPr>
              <a:t> </a:t>
            </a:r>
            <a:r>
              <a:rPr lang="en-US" sz="2400" dirty="0" err="1">
                <a:latin typeface="Times New Roman"/>
                <a:ea typeface="Times New Roman"/>
                <a:cs typeface="Times New Roman"/>
              </a:rPr>
              <a:t>Osiyo</a:t>
            </a:r>
            <a:r>
              <a:rPr lang="en-US" sz="2400" dirty="0">
                <a:latin typeface="Times New Roman"/>
                <a:ea typeface="Times New Roman"/>
                <a:cs typeface="Times New Roman"/>
              </a:rPr>
              <a:t> </a:t>
            </a:r>
            <a:r>
              <a:rPr lang="en-US" sz="2400" dirty="0" err="1">
                <a:latin typeface="Times New Roman"/>
                <a:ea typeface="Times New Roman"/>
                <a:cs typeface="Times New Roman"/>
              </a:rPr>
              <a:t>xalqlarining</a:t>
            </a:r>
            <a:r>
              <a:rPr lang="en-US" sz="2400" dirty="0">
                <a:latin typeface="Times New Roman"/>
                <a:ea typeface="Times New Roman"/>
                <a:cs typeface="Times New Roman"/>
              </a:rPr>
              <a:t> </a:t>
            </a:r>
            <a:r>
              <a:rPr lang="en-US" sz="2400" dirty="0" err="1">
                <a:latin typeface="Times New Roman"/>
                <a:ea typeface="Times New Roman"/>
                <a:cs typeface="Times New Roman"/>
              </a:rPr>
              <a:t>chet</a:t>
            </a:r>
            <a:r>
              <a:rPr lang="en-US" sz="2400" dirty="0">
                <a:latin typeface="Times New Roman"/>
                <a:ea typeface="Times New Roman"/>
                <a:cs typeface="Times New Roman"/>
              </a:rPr>
              <a:t> el </a:t>
            </a:r>
            <a:r>
              <a:rPr lang="en-US" sz="2400" dirty="0" err="1">
                <a:latin typeface="Times New Roman"/>
                <a:ea typeface="Times New Roman"/>
                <a:cs typeface="Times New Roman"/>
              </a:rPr>
              <a:t>bosqinchilariga</a:t>
            </a:r>
            <a:r>
              <a:rPr lang="en-US" sz="2400" dirty="0">
                <a:latin typeface="Times New Roman"/>
                <a:ea typeface="Times New Roman"/>
                <a:cs typeface="Times New Roman"/>
              </a:rPr>
              <a:t> </a:t>
            </a:r>
            <a:r>
              <a:rPr lang="en-US" sz="2400" dirty="0" err="1">
                <a:latin typeface="Times New Roman"/>
                <a:ea typeface="Times New Roman"/>
                <a:cs typeface="Times New Roman"/>
              </a:rPr>
              <a:t>qarshi</a:t>
            </a:r>
            <a:r>
              <a:rPr lang="en-US" sz="2400" dirty="0">
                <a:latin typeface="Times New Roman"/>
                <a:ea typeface="Times New Roman"/>
                <a:cs typeface="Times New Roman"/>
              </a:rPr>
              <a:t> </a:t>
            </a:r>
            <a:r>
              <a:rPr lang="en-US" sz="2400" dirty="0" err="1">
                <a:latin typeface="Times New Roman"/>
                <a:ea typeface="Times New Roman"/>
                <a:cs typeface="Times New Roman"/>
              </a:rPr>
              <a:t>kurashi</a:t>
            </a:r>
            <a:r>
              <a:rPr lang="en-US" sz="2400" dirty="0">
                <a:latin typeface="Times New Roman"/>
                <a:ea typeface="Times New Roman"/>
                <a:cs typeface="Times New Roman"/>
              </a:rPr>
              <a:t>, </a:t>
            </a:r>
            <a:r>
              <a:rPr lang="en-US" sz="2400" dirty="0" err="1">
                <a:latin typeface="Times New Roman"/>
                <a:ea typeface="Times New Roman"/>
                <a:cs typeface="Times New Roman"/>
              </a:rPr>
              <a:t>xususan</a:t>
            </a:r>
            <a:r>
              <a:rPr lang="en-US" sz="2400" dirty="0">
                <a:latin typeface="Times New Roman"/>
                <a:ea typeface="Times New Roman"/>
                <a:cs typeface="Times New Roman"/>
              </a:rPr>
              <a:t>, </a:t>
            </a:r>
            <a:r>
              <a:rPr lang="en-US" sz="2400" dirty="0" err="1">
                <a:latin typeface="Times New Roman"/>
                <a:ea typeface="Times New Roman"/>
                <a:cs typeface="Times New Roman"/>
              </a:rPr>
              <a:t>Spitamen</a:t>
            </a:r>
            <a:r>
              <a:rPr lang="en-US" sz="2400" dirty="0">
                <a:latin typeface="Times New Roman"/>
                <a:ea typeface="Times New Roman"/>
                <a:cs typeface="Times New Roman"/>
              </a:rPr>
              <a:t> </a:t>
            </a:r>
            <a:r>
              <a:rPr lang="en-US" sz="2400" dirty="0" err="1">
                <a:latin typeface="Times New Roman"/>
                <a:ea typeface="Times New Roman"/>
                <a:cs typeface="Times New Roman"/>
              </a:rPr>
              <a:t>boshliq</a:t>
            </a:r>
            <a:r>
              <a:rPr lang="en-US" sz="2400" dirty="0">
                <a:latin typeface="Times New Roman"/>
                <a:ea typeface="Times New Roman"/>
                <a:cs typeface="Times New Roman"/>
              </a:rPr>
              <a:t> </a:t>
            </a:r>
            <a:r>
              <a:rPr lang="en-US" sz="2400" dirty="0" err="1">
                <a:latin typeface="Times New Roman"/>
                <a:ea typeface="Times New Roman"/>
                <a:cs typeface="Times New Roman"/>
              </a:rPr>
              <a:t>qo’zg’olon</a:t>
            </a:r>
            <a:r>
              <a:rPr lang="en-US" sz="2400" dirty="0">
                <a:latin typeface="Times New Roman"/>
                <a:ea typeface="Times New Roman"/>
                <a:cs typeface="Times New Roman"/>
              </a:rPr>
              <a:t> </a:t>
            </a:r>
            <a:r>
              <a:rPr lang="en-US" sz="2400" dirty="0" err="1">
                <a:latin typeface="Times New Roman"/>
                <a:ea typeface="Times New Roman"/>
                <a:cs typeface="Times New Roman"/>
              </a:rPr>
              <a:t>keng</a:t>
            </a:r>
            <a:r>
              <a:rPr lang="en-US" sz="2400" dirty="0">
                <a:latin typeface="Times New Roman"/>
                <a:ea typeface="Times New Roman"/>
                <a:cs typeface="Times New Roman"/>
              </a:rPr>
              <a:t> </a:t>
            </a:r>
            <a:r>
              <a:rPr lang="en-US" sz="2400" dirty="0" err="1">
                <a:latin typeface="Times New Roman"/>
                <a:ea typeface="Times New Roman"/>
                <a:cs typeface="Times New Roman"/>
              </a:rPr>
              <a:t>yoritib</a:t>
            </a:r>
            <a:r>
              <a:rPr lang="en-US" sz="2400" dirty="0">
                <a:latin typeface="Times New Roman"/>
                <a:ea typeface="Times New Roman"/>
                <a:cs typeface="Times New Roman"/>
              </a:rPr>
              <a:t> </a:t>
            </a:r>
            <a:r>
              <a:rPr lang="en-US" sz="2400" dirty="0" err="1">
                <a:latin typeface="Times New Roman"/>
                <a:ea typeface="Times New Roman"/>
                <a:cs typeface="Times New Roman"/>
              </a:rPr>
              <a:t>berilgan</a:t>
            </a:r>
            <a:r>
              <a:rPr lang="en-US" sz="2400" dirty="0">
                <a:latin typeface="Times New Roman"/>
                <a:ea typeface="Times New Roman"/>
                <a:cs typeface="Times New Roman"/>
              </a:rPr>
              <a:t>.</a:t>
            </a:r>
            <a:endParaRPr lang="ru-RU" sz="2000" dirty="0">
              <a:latin typeface="Times New Roman"/>
              <a:ea typeface="Times New Roman"/>
            </a:endParaRPr>
          </a:p>
          <a:p>
            <a:pPr indent="179705" algn="just">
              <a:lnSpc>
                <a:spcPct val="150000"/>
              </a:lnSpc>
              <a:spcAft>
                <a:spcPts val="0"/>
              </a:spcAft>
              <a:defRPr/>
            </a:pPr>
            <a:r>
              <a:rPr lang="en-US" sz="2400" dirty="0">
                <a:latin typeface="Times New Roman"/>
                <a:ea typeface="Times New Roman"/>
                <a:cs typeface="Times New Roman"/>
              </a:rPr>
              <a:t>«</a:t>
            </a:r>
            <a:r>
              <a:rPr lang="en-US" sz="2400" dirty="0" err="1">
                <a:latin typeface="Times New Roman"/>
                <a:ea typeface="Times New Roman"/>
                <a:cs typeface="Times New Roman"/>
              </a:rPr>
              <a:t>Buyuk</a:t>
            </a:r>
            <a:r>
              <a:rPr lang="en-US" sz="2400" dirty="0">
                <a:latin typeface="Times New Roman"/>
                <a:ea typeface="Times New Roman"/>
                <a:cs typeface="Times New Roman"/>
              </a:rPr>
              <a:t> </a:t>
            </a:r>
            <a:r>
              <a:rPr lang="en-US" sz="2400" dirty="0" err="1">
                <a:latin typeface="Times New Roman"/>
                <a:ea typeface="Times New Roman"/>
                <a:cs typeface="Times New Roman"/>
              </a:rPr>
              <a:t>Iskandarning</a:t>
            </a:r>
            <a:r>
              <a:rPr lang="en-US" sz="2400" dirty="0">
                <a:latin typeface="Times New Roman"/>
                <a:ea typeface="Times New Roman"/>
                <a:cs typeface="Times New Roman"/>
              </a:rPr>
              <a:t> </a:t>
            </a:r>
            <a:r>
              <a:rPr lang="en-US" sz="2400" dirty="0" err="1">
                <a:latin typeface="Times New Roman"/>
                <a:ea typeface="Times New Roman"/>
                <a:cs typeface="Times New Roman"/>
              </a:rPr>
              <a:t>tarixi</a:t>
            </a:r>
            <a:r>
              <a:rPr lang="en-US" sz="2400" dirty="0">
                <a:latin typeface="Times New Roman"/>
                <a:ea typeface="Times New Roman"/>
                <a:cs typeface="Times New Roman"/>
              </a:rPr>
              <a:t>» 1841 </a:t>
            </a:r>
            <a:r>
              <a:rPr lang="en-US" sz="2400" dirty="0" err="1">
                <a:latin typeface="Times New Roman"/>
                <a:ea typeface="Times New Roman"/>
                <a:cs typeface="Times New Roman"/>
              </a:rPr>
              <a:t>yili</a:t>
            </a:r>
            <a:r>
              <a:rPr lang="en-US" sz="2400" dirty="0">
                <a:latin typeface="Times New Roman"/>
                <a:ea typeface="Times New Roman"/>
                <a:cs typeface="Times New Roman"/>
              </a:rPr>
              <a:t> </a:t>
            </a:r>
            <a:r>
              <a:rPr lang="en-US" sz="2400" dirty="0" err="1">
                <a:latin typeface="Times New Roman"/>
                <a:ea typeface="Times New Roman"/>
                <a:cs typeface="Times New Roman"/>
              </a:rPr>
              <a:t>Myutzel</a:t>
            </a:r>
            <a:r>
              <a:rPr lang="en-US" sz="2400" dirty="0">
                <a:latin typeface="Times New Roman"/>
                <a:ea typeface="Times New Roman"/>
                <a:cs typeface="Times New Roman"/>
              </a:rPr>
              <a:t>, 1867 </a:t>
            </a:r>
            <a:r>
              <a:rPr lang="en-US" sz="2400" dirty="0" err="1">
                <a:latin typeface="Times New Roman"/>
                <a:ea typeface="Times New Roman"/>
                <a:cs typeface="Times New Roman"/>
              </a:rPr>
              <a:t>yili</a:t>
            </a:r>
            <a:r>
              <a:rPr lang="en-US" sz="2400" dirty="0">
                <a:latin typeface="Times New Roman"/>
                <a:ea typeface="Times New Roman"/>
                <a:cs typeface="Times New Roman"/>
              </a:rPr>
              <a:t> T. </a:t>
            </a:r>
            <a:r>
              <a:rPr lang="en-US" sz="2400" dirty="0" err="1">
                <a:latin typeface="Times New Roman"/>
                <a:ea typeface="Times New Roman"/>
                <a:cs typeface="Times New Roman"/>
              </a:rPr>
              <a:t>Nyoldeke</a:t>
            </a:r>
            <a:r>
              <a:rPr lang="en-US" sz="2400" dirty="0">
                <a:latin typeface="Times New Roman"/>
                <a:ea typeface="Times New Roman"/>
                <a:cs typeface="Times New Roman"/>
              </a:rPr>
              <a:t> </a:t>
            </a:r>
            <a:r>
              <a:rPr lang="en-US" sz="2400" dirty="0" err="1">
                <a:latin typeface="Times New Roman"/>
                <a:ea typeface="Times New Roman"/>
                <a:cs typeface="Times New Roman"/>
              </a:rPr>
              <a:t>va</a:t>
            </a:r>
            <a:r>
              <a:rPr lang="en-US" sz="2400" dirty="0">
                <a:latin typeface="Times New Roman"/>
                <a:ea typeface="Times New Roman"/>
                <a:cs typeface="Times New Roman"/>
              </a:rPr>
              <a:t> 1885 </a:t>
            </a:r>
            <a:r>
              <a:rPr lang="en-US" sz="2400" dirty="0" err="1">
                <a:latin typeface="Times New Roman"/>
                <a:ea typeface="Times New Roman"/>
                <a:cs typeface="Times New Roman"/>
              </a:rPr>
              <a:t>yili</a:t>
            </a:r>
            <a:r>
              <a:rPr lang="en-US" sz="2400" dirty="0">
                <a:latin typeface="Times New Roman"/>
                <a:ea typeface="Times New Roman"/>
                <a:cs typeface="Times New Roman"/>
              </a:rPr>
              <a:t> </a:t>
            </a:r>
            <a:r>
              <a:rPr lang="en-US" sz="2400" dirty="0" err="1">
                <a:latin typeface="Times New Roman"/>
                <a:ea typeface="Times New Roman"/>
                <a:cs typeface="Times New Roman"/>
              </a:rPr>
              <a:t>Fogel</a:t>
            </a:r>
            <a:r>
              <a:rPr lang="en-US" sz="2400" dirty="0">
                <a:latin typeface="Times New Roman"/>
                <a:ea typeface="Times New Roman"/>
                <a:cs typeface="Times New Roman"/>
              </a:rPr>
              <a:t> </a:t>
            </a:r>
            <a:r>
              <a:rPr lang="en-US" sz="2400" dirty="0" err="1">
                <a:latin typeface="Times New Roman"/>
                <a:ea typeface="Times New Roman"/>
                <a:cs typeface="Times New Roman"/>
              </a:rPr>
              <a:t>tomonidan</a:t>
            </a:r>
            <a:r>
              <a:rPr lang="en-US" sz="2400" dirty="0">
                <a:latin typeface="Times New Roman"/>
                <a:ea typeface="Times New Roman"/>
                <a:cs typeface="Times New Roman"/>
              </a:rPr>
              <a:t> </a:t>
            </a:r>
            <a:r>
              <a:rPr lang="en-US" sz="2400" dirty="0" err="1">
                <a:latin typeface="Times New Roman"/>
                <a:ea typeface="Times New Roman"/>
                <a:cs typeface="Times New Roman"/>
              </a:rPr>
              <a:t>nashr</a:t>
            </a:r>
            <a:r>
              <a:rPr lang="en-US" sz="2400" dirty="0">
                <a:latin typeface="Times New Roman"/>
                <a:ea typeface="Times New Roman"/>
                <a:cs typeface="Times New Roman"/>
              </a:rPr>
              <a:t> </a:t>
            </a:r>
            <a:r>
              <a:rPr lang="en-US" sz="2400" dirty="0" err="1">
                <a:latin typeface="Times New Roman"/>
                <a:ea typeface="Times New Roman"/>
                <a:cs typeface="Times New Roman"/>
              </a:rPr>
              <a:t>etilgan</a:t>
            </a:r>
            <a:r>
              <a:rPr lang="en-US" sz="2400" dirty="0">
                <a:latin typeface="Times New Roman"/>
                <a:ea typeface="Times New Roman"/>
                <a:cs typeface="Times New Roman"/>
              </a:rPr>
              <a:t>. </a:t>
            </a:r>
            <a:r>
              <a:rPr lang="en-US" sz="2400" dirty="0" err="1">
                <a:latin typeface="Times New Roman"/>
                <a:ea typeface="Times New Roman"/>
                <a:cs typeface="Times New Roman"/>
              </a:rPr>
              <a:t>Ruscha</a:t>
            </a:r>
            <a:r>
              <a:rPr lang="en-US" sz="2400" dirty="0">
                <a:latin typeface="Times New Roman"/>
                <a:ea typeface="Times New Roman"/>
                <a:cs typeface="Times New Roman"/>
              </a:rPr>
              <a:t> </a:t>
            </a:r>
            <a:r>
              <a:rPr lang="en-US" sz="2400" dirty="0" err="1">
                <a:latin typeface="Times New Roman"/>
                <a:ea typeface="Times New Roman"/>
                <a:cs typeface="Times New Roman"/>
              </a:rPr>
              <a:t>yangi</a:t>
            </a:r>
            <a:r>
              <a:rPr lang="en-US" sz="2400" dirty="0">
                <a:latin typeface="Times New Roman"/>
                <a:ea typeface="Times New Roman"/>
                <a:cs typeface="Times New Roman"/>
              </a:rPr>
              <a:t> </a:t>
            </a:r>
            <a:r>
              <a:rPr lang="en-US" sz="2400" dirty="0" err="1">
                <a:latin typeface="Times New Roman"/>
                <a:ea typeface="Times New Roman"/>
                <a:cs typeface="Times New Roman"/>
              </a:rPr>
              <a:t>tarjimasi</a:t>
            </a:r>
            <a:r>
              <a:rPr lang="en-US" sz="2400" dirty="0">
                <a:latin typeface="Times New Roman"/>
                <a:ea typeface="Times New Roman"/>
                <a:cs typeface="Times New Roman"/>
              </a:rPr>
              <a:t> B.C. </a:t>
            </a:r>
            <a:r>
              <a:rPr lang="en-US" sz="2400" dirty="0" err="1">
                <a:latin typeface="Times New Roman"/>
                <a:ea typeface="Times New Roman"/>
                <a:cs typeface="Times New Roman"/>
              </a:rPr>
              <a:t>Sokolov</a:t>
            </a:r>
            <a:r>
              <a:rPr lang="en-US" sz="2400" dirty="0">
                <a:latin typeface="Times New Roman"/>
                <a:ea typeface="Times New Roman"/>
                <a:cs typeface="Times New Roman"/>
              </a:rPr>
              <a:t> </a:t>
            </a:r>
            <a:r>
              <a:rPr lang="en-US" sz="2400" dirty="0" err="1">
                <a:latin typeface="Times New Roman"/>
                <a:ea typeface="Times New Roman"/>
                <a:cs typeface="Times New Roman"/>
              </a:rPr>
              <a:t>taxriri</a:t>
            </a:r>
            <a:r>
              <a:rPr lang="en-US" sz="2400" dirty="0">
                <a:latin typeface="Times New Roman"/>
                <a:ea typeface="Times New Roman"/>
                <a:cs typeface="Times New Roman"/>
              </a:rPr>
              <a:t> </a:t>
            </a:r>
            <a:r>
              <a:rPr lang="en-US" sz="2400" dirty="0" err="1">
                <a:latin typeface="Times New Roman"/>
                <a:ea typeface="Times New Roman"/>
                <a:cs typeface="Times New Roman"/>
              </a:rPr>
              <a:t>ostida</a:t>
            </a:r>
            <a:r>
              <a:rPr lang="en-US" sz="2400" dirty="0">
                <a:latin typeface="Times New Roman"/>
                <a:ea typeface="Times New Roman"/>
                <a:cs typeface="Times New Roman"/>
              </a:rPr>
              <a:t> chop </a:t>
            </a:r>
            <a:r>
              <a:rPr lang="en-US" sz="2400" dirty="0" err="1">
                <a:latin typeface="Times New Roman"/>
                <a:ea typeface="Times New Roman"/>
                <a:cs typeface="Times New Roman"/>
              </a:rPr>
              <a:t>etilgan</a:t>
            </a:r>
            <a:r>
              <a:rPr lang="en-US" sz="2400" dirty="0">
                <a:latin typeface="Times New Roman"/>
                <a:ea typeface="Times New Roman"/>
                <a:cs typeface="Times New Roman"/>
              </a:rPr>
              <a:t> (M., 1963 y.).</a:t>
            </a:r>
            <a:endParaRPr lang="ru-RU" sz="2000" dirty="0">
              <a:latin typeface="Times New Roman"/>
              <a:ea typeface="Times New Roman"/>
            </a:endParaRPr>
          </a:p>
        </p:txBody>
      </p:sp>
    </p:spTree>
    <p:extLst>
      <p:ext uri="{BB962C8B-B14F-4D97-AF65-F5344CB8AC3E}">
        <p14:creationId xmlns:p14="http://schemas.microsoft.com/office/powerpoint/2010/main" val="2301481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179388" y="476250"/>
            <a:ext cx="7416800" cy="5761038"/>
          </a:xfrm>
        </p:spPr>
        <p:txBody>
          <a:bodyPr/>
          <a:lstStyle/>
          <a:p>
            <a:pPr algn="just" eaLnBrk="1" hangingPunct="1">
              <a:buFontTx/>
              <a:buNone/>
            </a:pPr>
            <a:r>
              <a:rPr lang="en-US" altLang="ru-RU" smtClean="0"/>
              <a:t>        </a:t>
            </a:r>
            <a:r>
              <a:rPr lang="ru-RU" altLang="ru-RU" smtClean="0"/>
              <a:t>Тарихчи олим ва айни вақтда лашкарбоши лавозимида бўлган Птоломей ва Аристотеллар Искандар қўшинида хизмат қилиб, барча воқеа ва ҳодисаларни ёзиб боришган. Афсуски, бу маълумотларнинг кўп қисми бизгача етиб келмаган. Фақатгина кейинроқ яшаб ўтган Арриан (2 аср), Плутарх (1-2 аср) ва Юстиан (2 аср)ларнинг асарлари орқали айрим лавҳалар етиб келган </a:t>
            </a:r>
          </a:p>
        </p:txBody>
      </p:sp>
    </p:spTree>
    <p:extLst>
      <p:ext uri="{BB962C8B-B14F-4D97-AF65-F5344CB8AC3E}">
        <p14:creationId xmlns:p14="http://schemas.microsoft.com/office/powerpoint/2010/main" val="3915354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250825" y="260350"/>
            <a:ext cx="7345363" cy="6264275"/>
          </a:xfrm>
        </p:spPr>
        <p:txBody>
          <a:bodyPr/>
          <a:lstStyle/>
          <a:p>
            <a:pPr marL="0" indent="0" algn="ctr" eaLnBrk="1" hangingPunct="1">
              <a:lnSpc>
                <a:spcPct val="90000"/>
              </a:lnSpc>
              <a:buFontTx/>
              <a:buNone/>
            </a:pPr>
            <a:r>
              <a:rPr lang="ru-RU" altLang="ru-RU" sz="3600" smtClean="0"/>
              <a:t>Искандарнинг Ўрта Осиёга юришлари тўғрисида XIX аср рус олими В.В.Григоревнинг “Поход Александра</a:t>
            </a:r>
            <a:r>
              <a:rPr lang="en-US" altLang="ru-RU" sz="3600" smtClean="0"/>
              <a:t> </a:t>
            </a:r>
            <a:r>
              <a:rPr lang="ru-RU" altLang="ru-RU" sz="3600" smtClean="0"/>
              <a:t>Македонского в Западный</a:t>
            </a:r>
            <a:r>
              <a:rPr lang="en-US" altLang="ru-RU" sz="3600" smtClean="0"/>
              <a:t> </a:t>
            </a:r>
            <a:r>
              <a:rPr lang="ru-RU" altLang="ru-RU" sz="3600" smtClean="0"/>
              <a:t>Туркистан”(1881)</a:t>
            </a:r>
            <a:r>
              <a:rPr lang="en-US" altLang="ru-RU" sz="3600" smtClean="0"/>
              <a:t> </a:t>
            </a:r>
            <a:r>
              <a:rPr lang="ru-RU" altLang="ru-RU" sz="3600" smtClean="0"/>
              <a:t>ҳамда</a:t>
            </a:r>
            <a:r>
              <a:rPr lang="en-US" altLang="ru-RU" sz="3600" smtClean="0"/>
              <a:t> </a:t>
            </a:r>
            <a:r>
              <a:rPr lang="ru-RU" altLang="ru-RU" sz="3600" smtClean="0"/>
              <a:t>И.Г.Дройзеннинг “История Эллинов” (1-3 том) асарларида шу ҳусусида бир мунча маълумотлар</a:t>
            </a:r>
            <a:r>
              <a:rPr lang="en-US" altLang="ru-RU" sz="3600" smtClean="0"/>
              <a:t> </a:t>
            </a:r>
            <a:r>
              <a:rPr lang="ru-RU" altLang="ru-RU" sz="3600" smtClean="0"/>
              <a:t>берилган. </a:t>
            </a:r>
          </a:p>
        </p:txBody>
      </p:sp>
    </p:spTree>
    <p:extLst>
      <p:ext uri="{BB962C8B-B14F-4D97-AF65-F5344CB8AC3E}">
        <p14:creationId xmlns:p14="http://schemas.microsoft.com/office/powerpoint/2010/main" val="237871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Подзаголовок 2"/>
          <p:cNvSpPr>
            <a:spLocks noGrp="1"/>
          </p:cNvSpPr>
          <p:nvPr>
            <p:ph type="subTitle" idx="1"/>
          </p:nvPr>
        </p:nvSpPr>
        <p:spPr>
          <a:xfrm>
            <a:off x="19050" y="1052513"/>
            <a:ext cx="9144000" cy="5013325"/>
          </a:xfrm>
        </p:spPr>
        <p:txBody>
          <a:bodyPr/>
          <a:lstStyle/>
          <a:p>
            <a:pPr algn="just" eaLnBrk="1" hangingPunct="1"/>
            <a:r>
              <a:rPr lang="en-US" altLang="ru-RU" sz="3200" b="1" smtClean="0">
                <a:solidFill>
                  <a:srgbClr val="FF0000"/>
                </a:solidFill>
                <a:latin typeface="Times New Roman" panose="02020603050405020304" pitchFamily="18" charset="0"/>
                <a:cs typeface="Times New Roman" panose="02020603050405020304" pitchFamily="18" charset="0"/>
              </a:rPr>
              <a:t>	</a:t>
            </a:r>
            <a:endParaRPr lang="uz-Cyrl-UZ" altLang="ru-RU" sz="3200" b="1" smtClean="0">
              <a:solidFill>
                <a:srgbClr val="FF0000"/>
              </a:solidFill>
              <a:latin typeface="Times New Roman" panose="02020603050405020304" pitchFamily="18" charset="0"/>
              <a:cs typeface="Times New Roman" panose="02020603050405020304" pitchFamily="18" charset="0"/>
            </a:endParaRPr>
          </a:p>
        </p:txBody>
      </p:sp>
      <p:sp>
        <p:nvSpPr>
          <p:cNvPr id="2" name="Заголовок 1"/>
          <p:cNvSpPr>
            <a:spLocks noGrp="1"/>
          </p:cNvSpPr>
          <p:nvPr>
            <p:ph type="ctrTitle"/>
          </p:nvPr>
        </p:nvSpPr>
        <p:spPr>
          <a:xfrm>
            <a:off x="0" y="116632"/>
            <a:ext cx="9144000" cy="864096"/>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uz-Cyrl-UZ" sz="3200" dirty="0" smtClean="0">
                <a:solidFill>
                  <a:srgbClr val="FF0000"/>
                </a:solidFill>
                <a:latin typeface="Times New Roman" pitchFamily="18" charset="0"/>
                <a:cs typeface="Times New Roman" pitchFamily="18" charset="0"/>
              </a:rPr>
              <a:t>Аҳомонийлар </a:t>
            </a:r>
            <a:r>
              <a:rPr lang="uz-Cyrl-UZ" sz="3200" dirty="0">
                <a:solidFill>
                  <a:srgbClr val="FF0000"/>
                </a:solidFill>
                <a:latin typeface="Times New Roman" pitchFamily="18" charset="0"/>
                <a:cs typeface="Times New Roman" pitchFamily="18" charset="0"/>
              </a:rPr>
              <a:t>давлатининг вужудга </a:t>
            </a:r>
            <a:r>
              <a:rPr lang="uz-Cyrl-UZ" sz="3200" dirty="0" smtClean="0">
                <a:solidFill>
                  <a:srgbClr val="FF0000"/>
                </a:solidFill>
                <a:latin typeface="Times New Roman" pitchFamily="18" charset="0"/>
                <a:cs typeface="Times New Roman" pitchFamily="18" charset="0"/>
              </a:rPr>
              <a:t>келиши</a:t>
            </a:r>
            <a:endParaRPr lang="ru-RU" sz="3200" dirty="0">
              <a:latin typeface="Times New Roman" pitchFamily="18" charset="0"/>
              <a:cs typeface="Times New Roman" pitchFamily="18" charset="0"/>
            </a:endParaRPr>
          </a:p>
        </p:txBody>
      </p:sp>
      <p:sp>
        <p:nvSpPr>
          <p:cNvPr id="5" name="Блок-схема: альтернативный процесс 4"/>
          <p:cNvSpPr/>
          <p:nvPr/>
        </p:nvSpPr>
        <p:spPr>
          <a:xfrm>
            <a:off x="250504" y="764704"/>
            <a:ext cx="8640960" cy="5400600"/>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anchor="ctr"/>
          <a:lstStyle/>
          <a:p>
            <a:pPr algn="just">
              <a:defRPr/>
            </a:pPr>
            <a:r>
              <a:rPr lang="en-US" sz="2600" b="1" dirty="0">
                <a:solidFill>
                  <a:srgbClr val="C00000"/>
                </a:solidFill>
              </a:rPr>
              <a:t>	</a:t>
            </a:r>
            <a:r>
              <a:rPr lang="en-US" sz="2600" b="1" dirty="0" err="1">
                <a:solidFill>
                  <a:srgbClr val="C00000"/>
                </a:solidFill>
              </a:rPr>
              <a:t>Ahomoniylardan</a:t>
            </a:r>
            <a:r>
              <a:rPr lang="en-US" sz="2600" b="1" dirty="0">
                <a:solidFill>
                  <a:srgbClr val="C00000"/>
                </a:solidFill>
              </a:rPr>
              <a:t> </a:t>
            </a:r>
            <a:r>
              <a:rPr lang="en-US" sz="2600" b="1" dirty="0" err="1">
                <a:solidFill>
                  <a:srgbClr val="C00000"/>
                </a:solidFill>
              </a:rPr>
              <a:t>Kir</a:t>
            </a:r>
            <a:r>
              <a:rPr lang="en-US" sz="2600" b="1" dirty="0">
                <a:solidFill>
                  <a:srgbClr val="C00000"/>
                </a:solidFill>
              </a:rPr>
              <a:t> II </a:t>
            </a:r>
            <a:r>
              <a:rPr lang="en-US" sz="2600" b="1" dirty="0" err="1">
                <a:solidFill>
                  <a:srgbClr val="C00000"/>
                </a:solidFill>
              </a:rPr>
              <a:t>ning</a:t>
            </a:r>
            <a:r>
              <a:rPr lang="en-US" sz="2600" b="1" dirty="0">
                <a:solidFill>
                  <a:srgbClr val="C00000"/>
                </a:solidFill>
              </a:rPr>
              <a:t> </a:t>
            </a:r>
            <a:r>
              <a:rPr lang="en-US" sz="2600" b="1" dirty="0" err="1">
                <a:solidFill>
                  <a:srgbClr val="C00000"/>
                </a:solidFill>
              </a:rPr>
              <a:t>davrida</a:t>
            </a:r>
            <a:r>
              <a:rPr lang="en-US" sz="2600" b="1" dirty="0">
                <a:solidFill>
                  <a:srgbClr val="C00000"/>
                </a:solidFill>
              </a:rPr>
              <a:t> </a:t>
            </a:r>
            <a:r>
              <a:rPr lang="en-US" sz="2600" b="1" dirty="0" err="1">
                <a:solidFill>
                  <a:srgbClr val="C00000"/>
                </a:solidFill>
              </a:rPr>
              <a:t>forslar</a:t>
            </a:r>
            <a:r>
              <a:rPr lang="en-US" sz="2600" b="1" dirty="0">
                <a:solidFill>
                  <a:srgbClr val="C00000"/>
                </a:solidFill>
              </a:rPr>
              <a:t> </a:t>
            </a:r>
            <a:r>
              <a:rPr lang="en-US" sz="2600" b="1" dirty="0" err="1">
                <a:solidFill>
                  <a:srgbClr val="C00000"/>
                </a:solidFill>
              </a:rPr>
              <a:t>to’liq</a:t>
            </a:r>
            <a:r>
              <a:rPr lang="en-US" sz="2600" b="1" dirty="0">
                <a:solidFill>
                  <a:srgbClr val="C00000"/>
                </a:solidFill>
              </a:rPr>
              <a:t> </a:t>
            </a:r>
            <a:r>
              <a:rPr lang="en-US" sz="2600" b="1" dirty="0" err="1">
                <a:solidFill>
                  <a:srgbClr val="C00000"/>
                </a:solidFill>
              </a:rPr>
              <a:t>sulola</a:t>
            </a:r>
            <a:r>
              <a:rPr lang="en-US" sz="2600" b="1" dirty="0">
                <a:solidFill>
                  <a:srgbClr val="C00000"/>
                </a:solidFill>
              </a:rPr>
              <a:t> </a:t>
            </a:r>
            <a:r>
              <a:rPr lang="en-US" sz="2600" b="1" dirty="0" err="1">
                <a:solidFill>
                  <a:srgbClr val="C00000"/>
                </a:solidFill>
              </a:rPr>
              <a:t>qo’l</a:t>
            </a:r>
            <a:r>
              <a:rPr lang="en-US" sz="2600" b="1" dirty="0">
                <a:solidFill>
                  <a:srgbClr val="C00000"/>
                </a:solidFill>
              </a:rPr>
              <a:t> </a:t>
            </a:r>
            <a:r>
              <a:rPr lang="en-US" sz="2600" b="1" dirty="0" err="1">
                <a:solidFill>
                  <a:srgbClr val="C00000"/>
                </a:solidFill>
              </a:rPr>
              <a:t>ostida</a:t>
            </a:r>
            <a:r>
              <a:rPr lang="en-US" sz="2600" b="1" dirty="0">
                <a:solidFill>
                  <a:srgbClr val="C00000"/>
                </a:solidFill>
              </a:rPr>
              <a:t> </a:t>
            </a:r>
            <a:r>
              <a:rPr lang="en-US" sz="2600" b="1" dirty="0" err="1">
                <a:solidFill>
                  <a:srgbClr val="C00000"/>
                </a:solidFill>
              </a:rPr>
              <a:t>birlashtirilib</a:t>
            </a:r>
            <a:r>
              <a:rPr lang="en-US" sz="2600" b="1" dirty="0">
                <a:solidFill>
                  <a:srgbClr val="C00000"/>
                </a:solidFill>
              </a:rPr>
              <a:t>, </a:t>
            </a:r>
            <a:r>
              <a:rPr lang="en-US" sz="2600" b="1" dirty="0" err="1">
                <a:solidFill>
                  <a:srgbClr val="C00000"/>
                </a:solidFill>
              </a:rPr>
              <a:t>davlatning</a:t>
            </a:r>
            <a:r>
              <a:rPr lang="en-US" sz="2600" b="1" dirty="0">
                <a:solidFill>
                  <a:srgbClr val="C00000"/>
                </a:solidFill>
              </a:rPr>
              <a:t> </a:t>
            </a:r>
            <a:r>
              <a:rPr lang="en-US" sz="2600" b="1" dirty="0" err="1">
                <a:solidFill>
                  <a:srgbClr val="C00000"/>
                </a:solidFill>
              </a:rPr>
              <a:t>kuch</a:t>
            </a:r>
            <a:r>
              <a:rPr lang="en-US" sz="2600" b="1" dirty="0">
                <a:solidFill>
                  <a:srgbClr val="C00000"/>
                </a:solidFill>
              </a:rPr>
              <a:t> </a:t>
            </a:r>
            <a:r>
              <a:rPr lang="en-US" sz="2600" b="1" dirty="0" err="1">
                <a:solidFill>
                  <a:srgbClr val="C00000"/>
                </a:solidFill>
              </a:rPr>
              <a:t>qudrati</a:t>
            </a:r>
            <a:r>
              <a:rPr lang="en-US" sz="2600" b="1" dirty="0">
                <a:solidFill>
                  <a:srgbClr val="C00000"/>
                </a:solidFill>
              </a:rPr>
              <a:t> </a:t>
            </a:r>
            <a:r>
              <a:rPr lang="en-US" sz="2600" b="1" dirty="0" err="1">
                <a:solidFill>
                  <a:srgbClr val="C00000"/>
                </a:solidFill>
              </a:rPr>
              <a:t>ortadi</a:t>
            </a:r>
            <a:r>
              <a:rPr lang="en-US" sz="2600" b="1" dirty="0">
                <a:solidFill>
                  <a:srgbClr val="C00000"/>
                </a:solidFill>
              </a:rPr>
              <a:t>. </a:t>
            </a:r>
          </a:p>
          <a:p>
            <a:pPr algn="just">
              <a:defRPr/>
            </a:pPr>
            <a:r>
              <a:rPr lang="en-US" sz="2600" b="1" dirty="0">
                <a:solidFill>
                  <a:srgbClr val="C00000"/>
                </a:solidFill>
              </a:rPr>
              <a:t>	</a:t>
            </a:r>
            <a:r>
              <a:rPr lang="en-US" sz="2600" b="1" dirty="0" err="1">
                <a:solidFill>
                  <a:srgbClr val="C00000"/>
                </a:solidFill>
              </a:rPr>
              <a:t>Ktesiy</a:t>
            </a:r>
            <a:r>
              <a:rPr lang="en-US" sz="2600" b="1" dirty="0">
                <a:solidFill>
                  <a:srgbClr val="C00000"/>
                </a:solidFill>
              </a:rPr>
              <a:t> </a:t>
            </a:r>
            <a:r>
              <a:rPr lang="en-US" sz="2600" b="1" dirty="0" err="1">
                <a:solidFill>
                  <a:srgbClr val="C00000"/>
                </a:solidFill>
              </a:rPr>
              <a:t>bergan</a:t>
            </a:r>
            <a:r>
              <a:rPr lang="en-US" sz="2600" b="1" dirty="0">
                <a:solidFill>
                  <a:srgbClr val="C00000"/>
                </a:solidFill>
              </a:rPr>
              <a:t> </a:t>
            </a:r>
            <a:r>
              <a:rPr lang="en-US" sz="2600" b="1" dirty="0" err="1">
                <a:solidFill>
                  <a:srgbClr val="C00000"/>
                </a:solidFill>
              </a:rPr>
              <a:t>ma’lumotlarga</a:t>
            </a:r>
            <a:r>
              <a:rPr lang="en-US" sz="2600" b="1" dirty="0">
                <a:solidFill>
                  <a:srgbClr val="C00000"/>
                </a:solidFill>
              </a:rPr>
              <a:t> </a:t>
            </a:r>
            <a:r>
              <a:rPr lang="en-US" sz="2600" b="1" dirty="0" err="1">
                <a:solidFill>
                  <a:srgbClr val="C00000"/>
                </a:solidFill>
              </a:rPr>
              <a:t>ko’ra</a:t>
            </a:r>
            <a:r>
              <a:rPr lang="en-US" sz="2600" b="1" dirty="0">
                <a:solidFill>
                  <a:srgbClr val="C00000"/>
                </a:solidFill>
              </a:rPr>
              <a:t>, </a:t>
            </a:r>
            <a:r>
              <a:rPr lang="en-US" sz="2600" b="1" dirty="0" err="1">
                <a:solidFill>
                  <a:srgbClr val="C00000"/>
                </a:solidFill>
              </a:rPr>
              <a:t>Midiya</a:t>
            </a:r>
            <a:r>
              <a:rPr lang="en-US" sz="2600" b="1" dirty="0">
                <a:solidFill>
                  <a:srgbClr val="C00000"/>
                </a:solidFill>
              </a:rPr>
              <a:t> </a:t>
            </a:r>
            <a:r>
              <a:rPr lang="en-US" sz="2600" b="1" dirty="0" err="1">
                <a:solidFill>
                  <a:srgbClr val="C00000"/>
                </a:solidFill>
              </a:rPr>
              <a:t>podshosi</a:t>
            </a:r>
            <a:r>
              <a:rPr lang="en-US" sz="2600" b="1" dirty="0">
                <a:solidFill>
                  <a:srgbClr val="C00000"/>
                </a:solidFill>
              </a:rPr>
              <a:t> </a:t>
            </a:r>
            <a:r>
              <a:rPr lang="en-US" sz="2600" b="1" dirty="0" err="1">
                <a:solidFill>
                  <a:srgbClr val="C00000"/>
                </a:solidFill>
              </a:rPr>
              <a:t>Astiag</a:t>
            </a:r>
            <a:r>
              <a:rPr lang="en-US" sz="2600" b="1" dirty="0">
                <a:solidFill>
                  <a:srgbClr val="C00000"/>
                </a:solidFill>
              </a:rPr>
              <a:t> </a:t>
            </a:r>
            <a:r>
              <a:rPr lang="en-US" sz="2600" b="1" dirty="0" err="1">
                <a:solidFill>
                  <a:srgbClr val="C00000"/>
                </a:solidFill>
              </a:rPr>
              <a:t>Kir</a:t>
            </a:r>
            <a:r>
              <a:rPr lang="en-US" sz="2600" b="1" dirty="0">
                <a:solidFill>
                  <a:srgbClr val="C00000"/>
                </a:solidFill>
              </a:rPr>
              <a:t> II </a:t>
            </a:r>
            <a:r>
              <a:rPr lang="en-US" sz="2600" b="1" dirty="0" err="1">
                <a:solidFill>
                  <a:srgbClr val="C00000"/>
                </a:solidFill>
              </a:rPr>
              <a:t>ni</a:t>
            </a:r>
            <a:r>
              <a:rPr lang="en-US" sz="2600" b="1" dirty="0">
                <a:solidFill>
                  <a:srgbClr val="C00000"/>
                </a:solidFill>
              </a:rPr>
              <a:t> </a:t>
            </a:r>
            <a:r>
              <a:rPr lang="en-US" sz="2600" b="1" dirty="0" err="1">
                <a:solidFill>
                  <a:srgbClr val="C00000"/>
                </a:solidFill>
              </a:rPr>
              <a:t>qonuniy</a:t>
            </a:r>
            <a:r>
              <a:rPr lang="en-US" sz="2600" b="1" dirty="0">
                <a:solidFill>
                  <a:srgbClr val="C00000"/>
                </a:solidFill>
              </a:rPr>
              <a:t> </a:t>
            </a:r>
            <a:r>
              <a:rPr lang="en-US" sz="2600" b="1" dirty="0" err="1">
                <a:solidFill>
                  <a:srgbClr val="C00000"/>
                </a:solidFill>
              </a:rPr>
              <a:t>vorisi</a:t>
            </a:r>
            <a:r>
              <a:rPr lang="en-US" sz="2600" b="1" dirty="0">
                <a:solidFill>
                  <a:srgbClr val="C00000"/>
                </a:solidFill>
              </a:rPr>
              <a:t> deb tan </a:t>
            </a:r>
            <a:r>
              <a:rPr lang="en-US" sz="2600" b="1" dirty="0" err="1">
                <a:solidFill>
                  <a:srgbClr val="C00000"/>
                </a:solidFill>
              </a:rPr>
              <a:t>olgandan</a:t>
            </a:r>
            <a:r>
              <a:rPr lang="en-US" sz="2600" b="1" dirty="0">
                <a:solidFill>
                  <a:srgbClr val="C00000"/>
                </a:solidFill>
              </a:rPr>
              <a:t> </a:t>
            </a:r>
            <a:r>
              <a:rPr lang="en-US" sz="2600" b="1" dirty="0" err="1">
                <a:solidFill>
                  <a:srgbClr val="C00000"/>
                </a:solidFill>
              </a:rPr>
              <a:t>so’ng</a:t>
            </a:r>
            <a:r>
              <a:rPr lang="en-US" sz="2600" b="1" dirty="0">
                <a:solidFill>
                  <a:srgbClr val="C00000"/>
                </a:solidFill>
              </a:rPr>
              <a:t> </a:t>
            </a:r>
            <a:r>
              <a:rPr lang="en-US" sz="2600" b="1" dirty="0" err="1">
                <a:solidFill>
                  <a:srgbClr val="C00000"/>
                </a:solidFill>
              </a:rPr>
              <a:t>Midiya</a:t>
            </a:r>
            <a:r>
              <a:rPr lang="en-US" sz="2600" b="1" dirty="0">
                <a:solidFill>
                  <a:srgbClr val="C00000"/>
                </a:solidFill>
              </a:rPr>
              <a:t> </a:t>
            </a:r>
            <a:r>
              <a:rPr lang="en-US" sz="2600" b="1" dirty="0" err="1">
                <a:solidFill>
                  <a:srgbClr val="C00000"/>
                </a:solidFill>
              </a:rPr>
              <a:t>Ahamoniylar</a:t>
            </a:r>
            <a:r>
              <a:rPr lang="en-US" sz="2600" b="1" dirty="0">
                <a:solidFill>
                  <a:srgbClr val="C00000"/>
                </a:solidFill>
              </a:rPr>
              <a:t> </a:t>
            </a:r>
            <a:r>
              <a:rPr lang="en-US" sz="2600" b="1" dirty="0" err="1">
                <a:solidFill>
                  <a:srgbClr val="C00000"/>
                </a:solidFill>
              </a:rPr>
              <a:t>davlati</a:t>
            </a:r>
            <a:r>
              <a:rPr lang="en-US" sz="2600" b="1" dirty="0">
                <a:solidFill>
                  <a:srgbClr val="C00000"/>
                </a:solidFill>
              </a:rPr>
              <a:t> </a:t>
            </a:r>
            <a:r>
              <a:rPr lang="en-US" sz="2600" b="1" dirty="0" err="1">
                <a:solidFill>
                  <a:srgbClr val="C00000"/>
                </a:solidFill>
              </a:rPr>
              <a:t>tarkibiga</a:t>
            </a:r>
            <a:r>
              <a:rPr lang="en-US" sz="2600" b="1" dirty="0">
                <a:solidFill>
                  <a:srgbClr val="C00000"/>
                </a:solidFill>
              </a:rPr>
              <a:t> </a:t>
            </a:r>
            <a:r>
              <a:rPr lang="en-US" sz="2600" b="1" dirty="0" err="1">
                <a:solidFill>
                  <a:srgbClr val="C00000"/>
                </a:solidFill>
              </a:rPr>
              <a:t>kirgan</a:t>
            </a:r>
            <a:r>
              <a:rPr lang="en-US" sz="2600" b="1" dirty="0">
                <a:solidFill>
                  <a:srgbClr val="C00000"/>
                </a:solidFill>
              </a:rPr>
              <a:t>. </a:t>
            </a:r>
          </a:p>
          <a:p>
            <a:pPr algn="just">
              <a:defRPr/>
            </a:pPr>
            <a:r>
              <a:rPr lang="en-US" sz="2600" b="1" dirty="0">
                <a:solidFill>
                  <a:srgbClr val="C00000"/>
                </a:solidFill>
              </a:rPr>
              <a:t>	</a:t>
            </a:r>
            <a:r>
              <a:rPr lang="en-US" sz="2600" b="1" dirty="0" err="1">
                <a:solidFill>
                  <a:srgbClr val="C00000"/>
                </a:solidFill>
              </a:rPr>
              <a:t>Shundan</a:t>
            </a:r>
            <a:r>
              <a:rPr lang="en-US" sz="2600" b="1" dirty="0">
                <a:solidFill>
                  <a:srgbClr val="C00000"/>
                </a:solidFill>
              </a:rPr>
              <a:t> </a:t>
            </a:r>
            <a:r>
              <a:rPr lang="en-US" sz="2600" b="1" dirty="0" err="1">
                <a:solidFill>
                  <a:srgbClr val="C00000"/>
                </a:solidFill>
              </a:rPr>
              <a:t>so’ng</a:t>
            </a:r>
            <a:r>
              <a:rPr lang="en-US" sz="2600" b="1" dirty="0">
                <a:solidFill>
                  <a:srgbClr val="C00000"/>
                </a:solidFill>
              </a:rPr>
              <a:t>, </a:t>
            </a:r>
            <a:r>
              <a:rPr lang="en-US" sz="2600" b="1" dirty="0" err="1">
                <a:solidFill>
                  <a:srgbClr val="C00000"/>
                </a:solidFill>
              </a:rPr>
              <a:t>Kir</a:t>
            </a:r>
            <a:r>
              <a:rPr lang="en-US" sz="2600" b="1" dirty="0">
                <a:solidFill>
                  <a:srgbClr val="C00000"/>
                </a:solidFill>
              </a:rPr>
              <a:t> II </a:t>
            </a:r>
            <a:r>
              <a:rPr lang="en-US" sz="2600" b="1" dirty="0" err="1">
                <a:solidFill>
                  <a:srgbClr val="C00000"/>
                </a:solidFill>
              </a:rPr>
              <a:t>forslardan</a:t>
            </a:r>
            <a:r>
              <a:rPr lang="en-US" sz="2600" b="1" dirty="0">
                <a:solidFill>
                  <a:srgbClr val="C00000"/>
                </a:solidFill>
              </a:rPr>
              <a:t> </a:t>
            </a:r>
            <a:r>
              <a:rPr lang="en-US" sz="2600" b="1" dirty="0" err="1">
                <a:solidFill>
                  <a:srgbClr val="C00000"/>
                </a:solidFill>
              </a:rPr>
              <a:t>ulkan</a:t>
            </a:r>
            <a:r>
              <a:rPr lang="en-US" sz="2600" b="1" dirty="0">
                <a:solidFill>
                  <a:srgbClr val="C00000"/>
                </a:solidFill>
              </a:rPr>
              <a:t> </a:t>
            </a:r>
            <a:r>
              <a:rPr lang="en-US" sz="2600" b="1" dirty="0" err="1">
                <a:solidFill>
                  <a:srgbClr val="C00000"/>
                </a:solidFill>
              </a:rPr>
              <a:t>lashkar</a:t>
            </a:r>
            <a:r>
              <a:rPr lang="en-US" sz="2600" b="1" dirty="0">
                <a:solidFill>
                  <a:srgbClr val="C00000"/>
                </a:solidFill>
              </a:rPr>
              <a:t> </a:t>
            </a:r>
            <a:r>
              <a:rPr lang="en-US" sz="2600" b="1" dirty="0" err="1">
                <a:solidFill>
                  <a:srgbClr val="C00000"/>
                </a:solidFill>
              </a:rPr>
              <a:t>tuzib</a:t>
            </a:r>
            <a:r>
              <a:rPr lang="en-US" sz="2600" b="1" dirty="0">
                <a:solidFill>
                  <a:srgbClr val="C00000"/>
                </a:solidFill>
              </a:rPr>
              <a:t>, </a:t>
            </a:r>
            <a:r>
              <a:rPr lang="en-US" sz="2600" b="1" dirty="0" err="1">
                <a:solidFill>
                  <a:srgbClr val="C00000"/>
                </a:solidFill>
              </a:rPr>
              <a:t>avval</a:t>
            </a:r>
            <a:r>
              <a:rPr lang="en-US" sz="2600" b="1" dirty="0">
                <a:solidFill>
                  <a:srgbClr val="C00000"/>
                </a:solidFill>
              </a:rPr>
              <a:t> </a:t>
            </a:r>
            <a:r>
              <a:rPr lang="en-US" sz="2600" b="1" dirty="0" err="1">
                <a:solidFill>
                  <a:srgbClr val="C00000"/>
                </a:solidFill>
              </a:rPr>
              <a:t>Lidiya</a:t>
            </a:r>
            <a:r>
              <a:rPr lang="en-US" sz="2600" b="1" dirty="0">
                <a:solidFill>
                  <a:srgbClr val="C00000"/>
                </a:solidFill>
              </a:rPr>
              <a:t>, </a:t>
            </a:r>
            <a:r>
              <a:rPr lang="en-US" sz="2600" b="1" dirty="0" err="1">
                <a:solidFill>
                  <a:srgbClr val="C00000"/>
                </a:solidFill>
              </a:rPr>
              <a:t>Bobil</a:t>
            </a:r>
            <a:r>
              <a:rPr lang="en-US" sz="2600" b="1" dirty="0">
                <a:solidFill>
                  <a:srgbClr val="C00000"/>
                </a:solidFill>
              </a:rPr>
              <a:t>, </a:t>
            </a:r>
            <a:r>
              <a:rPr lang="en-US" sz="2600" b="1" dirty="0" err="1">
                <a:solidFill>
                  <a:srgbClr val="C00000"/>
                </a:solidFill>
              </a:rPr>
              <a:t>Armaniston</a:t>
            </a:r>
            <a:r>
              <a:rPr lang="en-US" sz="2600" b="1" dirty="0">
                <a:solidFill>
                  <a:srgbClr val="C00000"/>
                </a:solidFill>
              </a:rPr>
              <a:t> </a:t>
            </a:r>
            <a:r>
              <a:rPr lang="en-US" sz="2600" b="1" dirty="0" err="1">
                <a:solidFill>
                  <a:srgbClr val="C00000"/>
                </a:solidFill>
              </a:rPr>
              <a:t>hududlarini</a:t>
            </a:r>
            <a:r>
              <a:rPr lang="en-US" sz="2600" b="1" dirty="0">
                <a:solidFill>
                  <a:srgbClr val="C00000"/>
                </a:solidFill>
              </a:rPr>
              <a:t>, </a:t>
            </a:r>
            <a:r>
              <a:rPr lang="en-US" sz="2600" b="1" dirty="0" err="1">
                <a:solidFill>
                  <a:srgbClr val="C00000"/>
                </a:solidFill>
              </a:rPr>
              <a:t>keyin</a:t>
            </a:r>
            <a:r>
              <a:rPr lang="en-US" sz="2600" b="1" dirty="0">
                <a:solidFill>
                  <a:srgbClr val="C00000"/>
                </a:solidFill>
              </a:rPr>
              <a:t> </a:t>
            </a:r>
            <a:r>
              <a:rPr lang="en-US" sz="2600" b="1" dirty="0" err="1">
                <a:solidFill>
                  <a:srgbClr val="C00000"/>
                </a:solidFill>
              </a:rPr>
              <a:t>esa</a:t>
            </a:r>
            <a:r>
              <a:rPr lang="en-US" sz="2600" b="1" dirty="0">
                <a:solidFill>
                  <a:srgbClr val="C00000"/>
                </a:solidFill>
              </a:rPr>
              <a:t> </a:t>
            </a:r>
            <a:r>
              <a:rPr lang="en-US" sz="2600" b="1" dirty="0" err="1">
                <a:solidFill>
                  <a:srgbClr val="C00000"/>
                </a:solidFill>
              </a:rPr>
              <a:t>O’rta</a:t>
            </a:r>
            <a:r>
              <a:rPr lang="en-US" sz="2600" b="1" dirty="0">
                <a:solidFill>
                  <a:srgbClr val="C00000"/>
                </a:solidFill>
              </a:rPr>
              <a:t> </a:t>
            </a:r>
            <a:r>
              <a:rPr lang="en-US" sz="2600" b="1" dirty="0" err="1">
                <a:solidFill>
                  <a:srgbClr val="C00000"/>
                </a:solidFill>
              </a:rPr>
              <a:t>yer</a:t>
            </a:r>
            <a:r>
              <a:rPr lang="en-US" sz="2600" b="1" dirty="0">
                <a:solidFill>
                  <a:srgbClr val="C00000"/>
                </a:solidFill>
              </a:rPr>
              <a:t> </a:t>
            </a:r>
            <a:r>
              <a:rPr lang="en-US" sz="2600" b="1" dirty="0" err="1">
                <a:solidFill>
                  <a:srgbClr val="C00000"/>
                </a:solidFill>
              </a:rPr>
              <a:t>dengizi</a:t>
            </a:r>
            <a:r>
              <a:rPr lang="en-US" sz="2600" b="1" dirty="0">
                <a:solidFill>
                  <a:srgbClr val="C00000"/>
                </a:solidFill>
              </a:rPr>
              <a:t> </a:t>
            </a:r>
            <a:r>
              <a:rPr lang="en-US" sz="2600" b="1" dirty="0" err="1">
                <a:solidFill>
                  <a:srgbClr val="C00000"/>
                </a:solidFill>
              </a:rPr>
              <a:t>sohillariga</a:t>
            </a:r>
            <a:r>
              <a:rPr lang="en-US" sz="2600" b="1" dirty="0">
                <a:solidFill>
                  <a:srgbClr val="C00000"/>
                </a:solidFill>
              </a:rPr>
              <a:t> </a:t>
            </a:r>
            <a:r>
              <a:rPr lang="en-US" sz="2600" b="1" dirty="0" err="1">
                <a:solidFill>
                  <a:srgbClr val="C00000"/>
                </a:solidFill>
              </a:rPr>
              <a:t>chiqib</a:t>
            </a:r>
            <a:r>
              <a:rPr lang="en-US" sz="2600" b="1" dirty="0">
                <a:solidFill>
                  <a:srgbClr val="C00000"/>
                </a:solidFill>
              </a:rPr>
              <a:t>, </a:t>
            </a:r>
            <a:r>
              <a:rPr lang="en-US" sz="2600" b="1" dirty="0" err="1">
                <a:solidFill>
                  <a:srgbClr val="C00000"/>
                </a:solidFill>
              </a:rPr>
              <a:t>Finikiya</a:t>
            </a:r>
            <a:r>
              <a:rPr lang="en-US" sz="2600" b="1" dirty="0">
                <a:solidFill>
                  <a:srgbClr val="C00000"/>
                </a:solidFill>
              </a:rPr>
              <a:t>, </a:t>
            </a:r>
            <a:r>
              <a:rPr lang="en-US" sz="2600" b="1" dirty="0" err="1">
                <a:solidFill>
                  <a:srgbClr val="C00000"/>
                </a:solidFill>
              </a:rPr>
              <a:t>Falastin</a:t>
            </a:r>
            <a:r>
              <a:rPr lang="en-US" sz="2600" b="1" dirty="0">
                <a:solidFill>
                  <a:srgbClr val="C00000"/>
                </a:solidFill>
              </a:rPr>
              <a:t> </a:t>
            </a:r>
            <a:r>
              <a:rPr lang="en-US" sz="2600" b="1" dirty="0" err="1">
                <a:solidFill>
                  <a:srgbClr val="C00000"/>
                </a:solidFill>
              </a:rPr>
              <a:t>hududlarini</a:t>
            </a:r>
            <a:r>
              <a:rPr lang="en-US" sz="2600" b="1" dirty="0">
                <a:solidFill>
                  <a:srgbClr val="C00000"/>
                </a:solidFill>
              </a:rPr>
              <a:t> </a:t>
            </a:r>
            <a:r>
              <a:rPr lang="en-US" sz="2600" b="1" dirty="0" err="1">
                <a:solidFill>
                  <a:srgbClr val="C00000"/>
                </a:solidFill>
              </a:rPr>
              <a:t>bo’ysundirib</a:t>
            </a:r>
            <a:r>
              <a:rPr lang="en-US" sz="2600" b="1" dirty="0">
                <a:solidFill>
                  <a:srgbClr val="C00000"/>
                </a:solidFill>
              </a:rPr>
              <a:t> </a:t>
            </a:r>
            <a:r>
              <a:rPr lang="en-US" sz="2600" b="1" dirty="0" err="1">
                <a:solidFill>
                  <a:srgbClr val="C00000"/>
                </a:solidFill>
              </a:rPr>
              <a:t>dunyoda</a:t>
            </a:r>
            <a:r>
              <a:rPr lang="en-US" sz="2600" b="1" dirty="0">
                <a:solidFill>
                  <a:srgbClr val="C00000"/>
                </a:solidFill>
              </a:rPr>
              <a:t> </a:t>
            </a:r>
            <a:r>
              <a:rPr lang="en-US" sz="2600" b="1" dirty="0" err="1">
                <a:solidFill>
                  <a:srgbClr val="C00000"/>
                </a:solidFill>
              </a:rPr>
              <a:t>birinchi</a:t>
            </a:r>
            <a:r>
              <a:rPr lang="en-US" sz="2600" b="1" dirty="0">
                <a:solidFill>
                  <a:srgbClr val="C00000"/>
                </a:solidFill>
              </a:rPr>
              <a:t> </a:t>
            </a:r>
            <a:r>
              <a:rPr lang="en-US" sz="2600" b="1" dirty="0" err="1">
                <a:solidFill>
                  <a:srgbClr val="C00000"/>
                </a:solidFill>
              </a:rPr>
              <a:t>imperiyaga</a:t>
            </a:r>
            <a:r>
              <a:rPr lang="en-US" sz="2600" b="1" dirty="0">
                <a:solidFill>
                  <a:srgbClr val="C00000"/>
                </a:solidFill>
              </a:rPr>
              <a:t> </a:t>
            </a:r>
            <a:r>
              <a:rPr lang="en-US" sz="2600" b="1" dirty="0" err="1">
                <a:solidFill>
                  <a:srgbClr val="C00000"/>
                </a:solidFill>
              </a:rPr>
              <a:t>asos</a:t>
            </a:r>
            <a:r>
              <a:rPr lang="en-US" sz="2600" b="1" dirty="0">
                <a:solidFill>
                  <a:srgbClr val="C00000"/>
                </a:solidFill>
              </a:rPr>
              <a:t> </a:t>
            </a:r>
            <a:r>
              <a:rPr lang="en-US" sz="2600" b="1" dirty="0" err="1">
                <a:solidFill>
                  <a:srgbClr val="C00000"/>
                </a:solidFill>
              </a:rPr>
              <a:t>solgan</a:t>
            </a:r>
            <a:r>
              <a:rPr lang="en-US" sz="2600" b="1" dirty="0">
                <a:solidFill>
                  <a:srgbClr val="C00000"/>
                </a:solidFill>
              </a:rPr>
              <a:t>. </a:t>
            </a:r>
            <a:endParaRPr lang="ru-RU" sz="2600" b="1" dirty="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Прямоугольник 1"/>
          <p:cNvSpPr>
            <a:spLocks noChangeArrowheads="1"/>
          </p:cNvSpPr>
          <p:nvPr/>
        </p:nvSpPr>
        <p:spPr bwMode="auto">
          <a:xfrm>
            <a:off x="684213" y="260350"/>
            <a:ext cx="633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4800">
                <a:solidFill>
                  <a:srgbClr val="00FFFF"/>
                </a:solidFill>
                <a:latin typeface="Times New Roman" panose="02020603050405020304" pitchFamily="18" charset="0"/>
                <a:cs typeface="Times New Roman" panose="02020603050405020304" pitchFamily="18" charset="0"/>
              </a:rPr>
              <a:t>Aleksandr Makedoniskiy</a:t>
            </a:r>
            <a:endParaRPr lang="ru-RU" altLang="ru-RU" sz="4800">
              <a:solidFill>
                <a:srgbClr val="00FFFF"/>
              </a:solidFill>
            </a:endParaRPr>
          </a:p>
        </p:txBody>
      </p:sp>
      <p:sp>
        <p:nvSpPr>
          <p:cNvPr id="18435" name="Скругленный прямоугольник 2"/>
          <p:cNvSpPr>
            <a:spLocks noChangeArrowheads="1"/>
          </p:cNvSpPr>
          <p:nvPr/>
        </p:nvSpPr>
        <p:spPr bwMode="auto">
          <a:xfrm>
            <a:off x="250825" y="1484313"/>
            <a:ext cx="7561263" cy="5040312"/>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800" b="1">
                <a:solidFill>
                  <a:srgbClr val="222222"/>
                </a:solidFill>
                <a:ea typeface="Calibri" panose="020F0502020204030204" pitchFamily="34" charset="0"/>
                <a:cs typeface="Calibri" panose="020F0502020204030204" pitchFamily="34" charset="0"/>
              </a:rPr>
              <a:t>Aleksandr Makedoniskiy </a:t>
            </a:r>
            <a:r>
              <a:rPr lang="en-US" altLang="ru-RU" sz="2800">
                <a:solidFill>
                  <a:srgbClr val="222222"/>
                </a:solidFill>
                <a:ea typeface="Calibri" panose="020F0502020204030204" pitchFamily="34" charset="0"/>
                <a:cs typeface="Calibri" panose="020F0502020204030204" pitchFamily="34" charset="0"/>
              </a:rPr>
              <a:t> </a:t>
            </a:r>
          </a:p>
          <a:p>
            <a:pPr algn="ctr" eaLnBrk="1" hangingPunct="1"/>
            <a:r>
              <a:rPr lang="en-US" altLang="ru-RU" sz="2800">
                <a:solidFill>
                  <a:srgbClr val="222222"/>
                </a:solidFill>
                <a:ea typeface="Calibri" panose="020F0502020204030204" pitchFamily="34" charset="0"/>
                <a:cs typeface="Calibri" panose="020F0502020204030204" pitchFamily="34" charset="0"/>
              </a:rPr>
              <a:t>(Sharq mamlakatlarida Iskandar,</a:t>
            </a:r>
          </a:p>
          <a:p>
            <a:pPr algn="ctr" eaLnBrk="1" hangingPunct="1"/>
            <a:r>
              <a:rPr lang="en-US" altLang="ru-RU" sz="2800">
                <a:solidFill>
                  <a:srgbClr val="222222"/>
                </a:solidFill>
                <a:ea typeface="Calibri" panose="020F0502020204030204" pitchFamily="34" charset="0"/>
                <a:cs typeface="Calibri" panose="020F0502020204030204" pitchFamily="34" charset="0"/>
              </a:rPr>
              <a:t> Iskandar Zulqarnayn nomi bilan mashhur) </a:t>
            </a:r>
          </a:p>
          <a:p>
            <a:pPr algn="ctr" eaLnBrk="1" hangingPunct="1"/>
            <a:r>
              <a:rPr lang="en-US" altLang="ru-RU" sz="2800">
                <a:solidFill>
                  <a:srgbClr val="222222"/>
                </a:solidFill>
                <a:ea typeface="Calibri" panose="020F0502020204030204" pitchFamily="34" charset="0"/>
                <a:cs typeface="Calibri" panose="020F0502020204030204" pitchFamily="34" charset="0"/>
              </a:rPr>
              <a:t>(mil. av. 356 , Pella – 323.13.6, Bobil) – </a:t>
            </a:r>
          </a:p>
          <a:p>
            <a:pPr algn="ctr" eaLnBrk="1" hangingPunct="1"/>
            <a:r>
              <a:rPr lang="en-US" altLang="ru-RU" sz="2800">
                <a:solidFill>
                  <a:srgbClr val="222222"/>
                </a:solidFill>
                <a:ea typeface="Calibri" panose="020F0502020204030204" pitchFamily="34" charset="0"/>
                <a:cs typeface="Calibri" panose="020F0502020204030204" pitchFamily="34" charset="0"/>
              </a:rPr>
              <a:t>ma-kedoniyalik sarkarda va davlat arbobi. </a:t>
            </a:r>
          </a:p>
          <a:p>
            <a:pPr algn="ctr" eaLnBrk="1" hangingPunct="1"/>
            <a:r>
              <a:rPr lang="en-US" altLang="ru-RU" sz="2800">
                <a:solidFill>
                  <a:srgbClr val="222222"/>
                </a:solidFill>
                <a:ea typeface="Calibri" panose="020F0502020204030204" pitchFamily="34" charset="0"/>
                <a:cs typeface="Calibri" panose="020F0502020204030204" pitchFamily="34" charset="0"/>
              </a:rPr>
              <a:t>Makedoniya podshosi Filipp II va uning </a:t>
            </a:r>
          </a:p>
          <a:p>
            <a:pPr algn="ctr" eaLnBrk="1" hangingPunct="1"/>
            <a:r>
              <a:rPr lang="en-US" altLang="ru-RU" sz="2800">
                <a:solidFill>
                  <a:srgbClr val="222222"/>
                </a:solidFill>
                <a:ea typeface="Calibri" panose="020F0502020204030204" pitchFamily="34" charset="0"/>
                <a:cs typeface="Calibri" panose="020F0502020204030204" pitchFamily="34" charset="0"/>
              </a:rPr>
              <a:t>rafiqasi Olimpiadaning o‘g‘li. </a:t>
            </a:r>
            <a:endParaRPr lang="ru-RU" altLang="ru-RU" sz="2800"/>
          </a:p>
        </p:txBody>
      </p:sp>
    </p:spTree>
    <p:extLst>
      <p:ext uri="{BB962C8B-B14F-4D97-AF65-F5344CB8AC3E}">
        <p14:creationId xmlns:p14="http://schemas.microsoft.com/office/powerpoint/2010/main" val="3433854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Text Box 9"/>
          <p:cNvSpPr txBox="1">
            <a:spLocks noChangeArrowheads="1"/>
          </p:cNvSpPr>
          <p:nvPr/>
        </p:nvSpPr>
        <p:spPr bwMode="auto">
          <a:xfrm>
            <a:off x="250825" y="1125538"/>
            <a:ext cx="7343775" cy="4362450"/>
          </a:xfrm>
          <a:prstGeom prst="rect">
            <a:avLst/>
          </a:prstGeom>
          <a:solidFill>
            <a:schemeClr val="tx2">
              <a:lumMod val="60000"/>
              <a:lumOff val="40000"/>
            </a:schemeClr>
          </a:solidFill>
          <a:ln>
            <a:noFill/>
          </a:ln>
          <a:effectLst/>
        </p:spPr>
        <p:txBody>
          <a:bodyPr>
            <a:spAutoFit/>
          </a:bodyPr>
          <a:lstStyle/>
          <a:p>
            <a:pPr algn="just">
              <a:spcBef>
                <a:spcPct val="50000"/>
              </a:spcBef>
              <a:defRPr/>
            </a:pPr>
            <a:r>
              <a:rPr lang="ru-RU" sz="2800" dirty="0" err="1">
                <a:solidFill>
                  <a:srgbClr val="0000FF"/>
                </a:solidFill>
                <a:latin typeface="Arial" charset="0"/>
              </a:rPr>
              <a:t>Буюк</a:t>
            </a:r>
            <a:r>
              <a:rPr lang="en-US" sz="2800" dirty="0">
                <a:solidFill>
                  <a:srgbClr val="0000FF"/>
                </a:solidFill>
                <a:latin typeface="Arial" charset="0"/>
              </a:rPr>
              <a:t> </a:t>
            </a:r>
            <a:r>
              <a:rPr lang="ru-RU" sz="2800" dirty="0" err="1">
                <a:solidFill>
                  <a:srgbClr val="0000FF"/>
                </a:solidFill>
                <a:latin typeface="Arial" charset="0"/>
              </a:rPr>
              <a:t>файласуф</a:t>
            </a:r>
            <a:r>
              <a:rPr lang="en-US" sz="2800" dirty="0">
                <a:solidFill>
                  <a:srgbClr val="0000FF"/>
                </a:solidFill>
                <a:latin typeface="Arial" charset="0"/>
              </a:rPr>
              <a:t> </a:t>
            </a:r>
            <a:r>
              <a:rPr lang="ru-RU" sz="2800" dirty="0" err="1">
                <a:solidFill>
                  <a:srgbClr val="0000FF"/>
                </a:solidFill>
                <a:latin typeface="Arial" charset="0"/>
              </a:rPr>
              <a:t>олим</a:t>
            </a:r>
            <a:r>
              <a:rPr lang="en-US" sz="2800" dirty="0">
                <a:solidFill>
                  <a:srgbClr val="0000FF"/>
                </a:solidFill>
                <a:latin typeface="Arial" charset="0"/>
              </a:rPr>
              <a:t> </a:t>
            </a:r>
            <a:r>
              <a:rPr lang="ru-RU" sz="2800" dirty="0" err="1">
                <a:solidFill>
                  <a:srgbClr val="0000FF"/>
                </a:solidFill>
                <a:latin typeface="Arial" charset="0"/>
              </a:rPr>
              <a:t>Аристотел</a:t>
            </a:r>
            <a:r>
              <a:rPr lang="en-US" sz="2800" dirty="0">
                <a:solidFill>
                  <a:srgbClr val="0000FF"/>
                </a:solidFill>
                <a:latin typeface="Arial" charset="0"/>
              </a:rPr>
              <a:t> </a:t>
            </a:r>
            <a:r>
              <a:rPr lang="ru-RU" sz="2800" dirty="0" err="1">
                <a:solidFill>
                  <a:srgbClr val="0000FF"/>
                </a:solidFill>
                <a:latin typeface="Arial" charset="0"/>
              </a:rPr>
              <a:t>икки</a:t>
            </a:r>
            <a:r>
              <a:rPr lang="en-US" sz="2800" dirty="0">
                <a:solidFill>
                  <a:srgbClr val="0000FF"/>
                </a:solidFill>
                <a:latin typeface="Arial" charset="0"/>
              </a:rPr>
              <a:t> </a:t>
            </a:r>
            <a:r>
              <a:rPr lang="ru-RU" sz="2800" dirty="0" err="1">
                <a:solidFill>
                  <a:srgbClr val="0000FF"/>
                </a:solidFill>
                <a:latin typeface="Arial" charset="0"/>
              </a:rPr>
              <a:t>йил</a:t>
            </a:r>
            <a:r>
              <a:rPr lang="en-US" sz="2800" dirty="0">
                <a:solidFill>
                  <a:srgbClr val="0000FF"/>
                </a:solidFill>
                <a:latin typeface="Arial" charset="0"/>
              </a:rPr>
              <a:t> </a:t>
            </a:r>
            <a:r>
              <a:rPr lang="ru-RU" sz="2800" dirty="0" err="1">
                <a:solidFill>
                  <a:srgbClr val="0000FF"/>
                </a:solidFill>
                <a:latin typeface="Arial" charset="0"/>
              </a:rPr>
              <a:t>мобайнида</a:t>
            </a:r>
            <a:r>
              <a:rPr lang="en-US" sz="2800" dirty="0">
                <a:solidFill>
                  <a:srgbClr val="0000FF"/>
                </a:solidFill>
                <a:latin typeface="Arial" charset="0"/>
              </a:rPr>
              <a:t> (</a:t>
            </a:r>
            <a:r>
              <a:rPr lang="ru-RU" sz="2800" dirty="0" err="1">
                <a:solidFill>
                  <a:srgbClr val="0000FF"/>
                </a:solidFill>
                <a:latin typeface="Arial" charset="0"/>
              </a:rPr>
              <a:t>эрамиздан</a:t>
            </a:r>
            <a:r>
              <a:rPr lang="en-US" sz="2800" dirty="0">
                <a:solidFill>
                  <a:srgbClr val="0000FF"/>
                </a:solidFill>
                <a:latin typeface="Arial" charset="0"/>
              </a:rPr>
              <a:t> </a:t>
            </a:r>
            <a:r>
              <a:rPr lang="ru-RU" sz="2800" dirty="0" err="1">
                <a:solidFill>
                  <a:srgbClr val="0000FF"/>
                </a:solidFill>
                <a:latin typeface="Arial" charset="0"/>
              </a:rPr>
              <a:t>аввалги</a:t>
            </a:r>
            <a:r>
              <a:rPr lang="en-US" sz="2800" dirty="0">
                <a:solidFill>
                  <a:srgbClr val="0000FF"/>
                </a:solidFill>
                <a:latin typeface="Arial" charset="0"/>
              </a:rPr>
              <a:t> 345-343 </a:t>
            </a:r>
            <a:r>
              <a:rPr lang="ru-RU" sz="2800" dirty="0" err="1">
                <a:solidFill>
                  <a:srgbClr val="0000FF"/>
                </a:solidFill>
                <a:latin typeface="Arial" charset="0"/>
              </a:rPr>
              <a:t>йиллар</a:t>
            </a:r>
            <a:r>
              <a:rPr lang="en-US" sz="2800" dirty="0">
                <a:solidFill>
                  <a:srgbClr val="0000FF"/>
                </a:solidFill>
                <a:latin typeface="Arial" charset="0"/>
              </a:rPr>
              <a:t>) </a:t>
            </a:r>
            <a:r>
              <a:rPr lang="ru-RU" sz="2800" dirty="0" err="1">
                <a:solidFill>
                  <a:srgbClr val="0000FF"/>
                </a:solidFill>
                <a:latin typeface="Arial" charset="0"/>
              </a:rPr>
              <a:t>унинг</a:t>
            </a:r>
            <a:r>
              <a:rPr lang="en-US" sz="2800" dirty="0">
                <a:solidFill>
                  <a:srgbClr val="0000FF"/>
                </a:solidFill>
                <a:latin typeface="Arial" charset="0"/>
              </a:rPr>
              <a:t> </a:t>
            </a:r>
            <a:r>
              <a:rPr lang="ru-RU" sz="2800" dirty="0" err="1">
                <a:solidFill>
                  <a:srgbClr val="0000FF"/>
                </a:solidFill>
                <a:latin typeface="Arial" charset="0"/>
              </a:rPr>
              <a:t>мураббийси</a:t>
            </a:r>
            <a:r>
              <a:rPr lang="en-US" sz="2800" dirty="0">
                <a:solidFill>
                  <a:srgbClr val="0000FF"/>
                </a:solidFill>
                <a:latin typeface="Arial" charset="0"/>
              </a:rPr>
              <a:t> </a:t>
            </a:r>
            <a:r>
              <a:rPr lang="ru-RU" sz="2800" dirty="0" err="1">
                <a:solidFill>
                  <a:srgbClr val="0000FF"/>
                </a:solidFill>
                <a:latin typeface="Arial" charset="0"/>
              </a:rPr>
              <a:t>бўлган</a:t>
            </a:r>
            <a:r>
              <a:rPr lang="en-US" sz="2800" dirty="0">
                <a:solidFill>
                  <a:srgbClr val="0000FF"/>
                </a:solidFill>
                <a:latin typeface="Arial" charset="0"/>
              </a:rPr>
              <a:t>. </a:t>
            </a:r>
            <a:r>
              <a:rPr lang="ru-RU" sz="2800" dirty="0" err="1">
                <a:solidFill>
                  <a:srgbClr val="0000FF"/>
                </a:solidFill>
                <a:latin typeface="Arial" charset="0"/>
              </a:rPr>
              <a:t>Аристотел</a:t>
            </a:r>
            <a:r>
              <a:rPr lang="ru-RU" sz="2800" dirty="0">
                <a:solidFill>
                  <a:srgbClr val="0000FF"/>
                </a:solidFill>
                <a:latin typeface="Arial" charset="0"/>
              </a:rPr>
              <a:t> </a:t>
            </a:r>
            <a:r>
              <a:rPr lang="ru-RU" sz="2800" dirty="0" err="1">
                <a:solidFill>
                  <a:srgbClr val="0000FF"/>
                </a:solidFill>
                <a:latin typeface="Arial" charset="0"/>
              </a:rPr>
              <a:t>туфайли</a:t>
            </a:r>
            <a:r>
              <a:rPr lang="ru-RU" sz="2800" dirty="0">
                <a:solidFill>
                  <a:srgbClr val="0000FF"/>
                </a:solidFill>
                <a:latin typeface="Arial" charset="0"/>
              </a:rPr>
              <a:t> у грек </a:t>
            </a:r>
            <a:r>
              <a:rPr lang="ru-RU" sz="2800" dirty="0" err="1">
                <a:solidFill>
                  <a:srgbClr val="0000FF"/>
                </a:solidFill>
                <a:latin typeface="Arial" charset="0"/>
              </a:rPr>
              <a:t>фалсафаса</a:t>
            </a:r>
            <a:r>
              <a:rPr lang="ru-RU" sz="2800" dirty="0">
                <a:solidFill>
                  <a:srgbClr val="0000FF"/>
                </a:solidFill>
                <a:latin typeface="Arial" charset="0"/>
              </a:rPr>
              <a:t>, </a:t>
            </a:r>
            <a:r>
              <a:rPr lang="ru-RU" sz="2800" dirty="0" err="1">
                <a:solidFill>
                  <a:srgbClr val="0000FF"/>
                </a:solidFill>
                <a:latin typeface="Arial" charset="0"/>
              </a:rPr>
              <a:t>маданияти</a:t>
            </a:r>
            <a:r>
              <a:rPr lang="ru-RU" sz="2800" dirty="0">
                <a:solidFill>
                  <a:srgbClr val="0000FF"/>
                </a:solidFill>
                <a:latin typeface="Arial" charset="0"/>
              </a:rPr>
              <a:t> </a:t>
            </a:r>
            <a:r>
              <a:rPr lang="ru-RU" sz="2800" dirty="0" err="1">
                <a:solidFill>
                  <a:srgbClr val="0000FF"/>
                </a:solidFill>
                <a:latin typeface="Arial" charset="0"/>
              </a:rPr>
              <a:t>ва</a:t>
            </a:r>
            <a:r>
              <a:rPr lang="ru-RU" sz="2800" dirty="0">
                <a:solidFill>
                  <a:srgbClr val="0000FF"/>
                </a:solidFill>
                <a:latin typeface="Arial" charset="0"/>
              </a:rPr>
              <a:t> </a:t>
            </a:r>
            <a:r>
              <a:rPr lang="ru-RU" sz="2800" dirty="0" err="1">
                <a:solidFill>
                  <a:srgbClr val="0000FF"/>
                </a:solidFill>
                <a:latin typeface="Arial" charset="0"/>
              </a:rPr>
              <a:t>фанини</a:t>
            </a:r>
            <a:r>
              <a:rPr lang="ru-RU" sz="2800" dirty="0">
                <a:solidFill>
                  <a:srgbClr val="0000FF"/>
                </a:solidFill>
                <a:latin typeface="Arial" charset="0"/>
              </a:rPr>
              <a:t> </a:t>
            </a:r>
            <a:r>
              <a:rPr lang="ru-RU" sz="2800" dirty="0" err="1">
                <a:solidFill>
                  <a:srgbClr val="0000FF"/>
                </a:solidFill>
                <a:latin typeface="Arial" charset="0"/>
              </a:rPr>
              <a:t>ўрганиб</a:t>
            </a:r>
            <a:r>
              <a:rPr lang="ru-RU" sz="2800" dirty="0">
                <a:solidFill>
                  <a:srgbClr val="0000FF"/>
                </a:solidFill>
                <a:latin typeface="Arial" charset="0"/>
              </a:rPr>
              <a:t> </a:t>
            </a:r>
            <a:r>
              <a:rPr lang="ru-RU" sz="2800" dirty="0" err="1">
                <a:solidFill>
                  <a:srgbClr val="0000FF"/>
                </a:solidFill>
                <a:latin typeface="Arial" charset="0"/>
              </a:rPr>
              <a:t>олди</a:t>
            </a:r>
            <a:r>
              <a:rPr lang="ru-RU" sz="2800" dirty="0">
                <a:solidFill>
                  <a:srgbClr val="0000FF"/>
                </a:solidFill>
                <a:latin typeface="Arial" charset="0"/>
              </a:rPr>
              <a:t>. Шу </a:t>
            </a:r>
            <a:r>
              <a:rPr lang="ru-RU" sz="2800" dirty="0" err="1">
                <a:solidFill>
                  <a:srgbClr val="0000FF"/>
                </a:solidFill>
                <a:latin typeface="Arial" charset="0"/>
              </a:rPr>
              <a:t>билан</a:t>
            </a:r>
            <a:r>
              <a:rPr lang="ru-RU" sz="2800" dirty="0">
                <a:solidFill>
                  <a:srgbClr val="0000FF"/>
                </a:solidFill>
                <a:latin typeface="Arial" charset="0"/>
              </a:rPr>
              <a:t> </a:t>
            </a:r>
            <a:r>
              <a:rPr lang="ru-RU" sz="2800" dirty="0" err="1">
                <a:solidFill>
                  <a:srgbClr val="0000FF"/>
                </a:solidFill>
                <a:latin typeface="Arial" charset="0"/>
              </a:rPr>
              <a:t>бирга</a:t>
            </a:r>
            <a:r>
              <a:rPr lang="ru-RU" sz="2800" dirty="0">
                <a:solidFill>
                  <a:srgbClr val="0000FF"/>
                </a:solidFill>
                <a:latin typeface="Arial" charset="0"/>
              </a:rPr>
              <a:t> Филипп </a:t>
            </a:r>
            <a:r>
              <a:rPr lang="ru-RU" sz="2800" dirty="0" err="1">
                <a:solidFill>
                  <a:srgbClr val="0000FF"/>
                </a:solidFill>
                <a:latin typeface="Arial" charset="0"/>
              </a:rPr>
              <a:t>ўғлини</a:t>
            </a:r>
            <a:r>
              <a:rPr lang="ru-RU" sz="2800" dirty="0">
                <a:solidFill>
                  <a:srgbClr val="0000FF"/>
                </a:solidFill>
                <a:latin typeface="Arial" charset="0"/>
              </a:rPr>
              <a:t> </a:t>
            </a:r>
            <a:r>
              <a:rPr lang="ru-RU" sz="2800" dirty="0" err="1">
                <a:solidFill>
                  <a:srgbClr val="0000FF"/>
                </a:solidFill>
                <a:latin typeface="Arial" charset="0"/>
              </a:rPr>
              <a:t>ёшлигидан</a:t>
            </a:r>
            <a:r>
              <a:rPr lang="ru-RU" sz="2800" dirty="0">
                <a:solidFill>
                  <a:srgbClr val="0000FF"/>
                </a:solidFill>
                <a:latin typeface="Arial" charset="0"/>
              </a:rPr>
              <a:t> </a:t>
            </a:r>
            <a:r>
              <a:rPr lang="ru-RU" sz="2800" dirty="0" err="1">
                <a:solidFill>
                  <a:srgbClr val="0000FF"/>
                </a:solidFill>
                <a:latin typeface="Arial" charset="0"/>
              </a:rPr>
              <a:t>бошлаб</a:t>
            </a:r>
            <a:r>
              <a:rPr lang="ru-RU" sz="2800" dirty="0">
                <a:solidFill>
                  <a:srgbClr val="0000FF"/>
                </a:solidFill>
                <a:latin typeface="Arial" charset="0"/>
              </a:rPr>
              <a:t> </a:t>
            </a:r>
            <a:r>
              <a:rPr lang="ru-RU" sz="2800" dirty="0" err="1">
                <a:solidFill>
                  <a:srgbClr val="0000FF"/>
                </a:solidFill>
                <a:latin typeface="Arial" charset="0"/>
              </a:rPr>
              <a:t>урушга</a:t>
            </a:r>
            <a:r>
              <a:rPr lang="ru-RU" sz="2800" dirty="0">
                <a:solidFill>
                  <a:srgbClr val="0000FF"/>
                </a:solidFill>
                <a:latin typeface="Arial" charset="0"/>
              </a:rPr>
              <a:t> </a:t>
            </a:r>
            <a:r>
              <a:rPr lang="ru-RU" sz="2800" dirty="0" err="1">
                <a:solidFill>
                  <a:srgbClr val="0000FF"/>
                </a:solidFill>
                <a:latin typeface="Arial" charset="0"/>
              </a:rPr>
              <a:t>ўргатади</a:t>
            </a:r>
            <a:r>
              <a:rPr lang="ru-RU" sz="2800" dirty="0">
                <a:solidFill>
                  <a:srgbClr val="0000FF"/>
                </a:solidFill>
                <a:latin typeface="Arial" charset="0"/>
              </a:rPr>
              <a:t>, </a:t>
            </a:r>
            <a:r>
              <a:rPr lang="ru-RU" sz="2800" dirty="0" err="1">
                <a:solidFill>
                  <a:srgbClr val="0000FF"/>
                </a:solidFill>
                <a:latin typeface="Arial" charset="0"/>
              </a:rPr>
              <a:t>унинг</a:t>
            </a:r>
            <a:r>
              <a:rPr lang="ru-RU" sz="2800" dirty="0">
                <a:solidFill>
                  <a:srgbClr val="0000FF"/>
                </a:solidFill>
                <a:latin typeface="Arial" charset="0"/>
              </a:rPr>
              <a:t> </a:t>
            </a:r>
            <a:r>
              <a:rPr lang="ru-RU" sz="2800" dirty="0" err="1">
                <a:solidFill>
                  <a:srgbClr val="0000FF"/>
                </a:solidFill>
                <a:latin typeface="Arial" charset="0"/>
              </a:rPr>
              <a:t>ўзига</a:t>
            </a:r>
            <a:r>
              <a:rPr lang="ru-RU" sz="2800" dirty="0">
                <a:solidFill>
                  <a:srgbClr val="0000FF"/>
                </a:solidFill>
                <a:latin typeface="Arial" charset="0"/>
              </a:rPr>
              <a:t> </a:t>
            </a:r>
            <a:r>
              <a:rPr lang="ru-RU" sz="2800" dirty="0" err="1">
                <a:solidFill>
                  <a:srgbClr val="0000FF"/>
                </a:solidFill>
                <a:latin typeface="Arial" charset="0"/>
              </a:rPr>
              <a:t>муносиб</a:t>
            </a:r>
            <a:r>
              <a:rPr lang="ru-RU" sz="2800" dirty="0">
                <a:solidFill>
                  <a:srgbClr val="0000FF"/>
                </a:solidFill>
                <a:latin typeface="Arial" charset="0"/>
              </a:rPr>
              <a:t> </a:t>
            </a:r>
            <a:r>
              <a:rPr lang="ru-RU" sz="2800" dirty="0" err="1">
                <a:solidFill>
                  <a:srgbClr val="0000FF"/>
                </a:solidFill>
                <a:latin typeface="Arial" charset="0"/>
              </a:rPr>
              <a:t>ворис</a:t>
            </a:r>
            <a:r>
              <a:rPr lang="ru-RU" sz="2800" dirty="0">
                <a:solidFill>
                  <a:srgbClr val="0000FF"/>
                </a:solidFill>
                <a:latin typeface="Arial" charset="0"/>
              </a:rPr>
              <a:t> </a:t>
            </a:r>
            <a:r>
              <a:rPr lang="ru-RU" sz="2800" dirty="0" err="1">
                <a:solidFill>
                  <a:srgbClr val="0000FF"/>
                </a:solidFill>
                <a:latin typeface="Arial" charset="0"/>
              </a:rPr>
              <a:t>бўлишини</a:t>
            </a:r>
            <a:r>
              <a:rPr lang="ru-RU" sz="2800" dirty="0">
                <a:solidFill>
                  <a:srgbClr val="0000FF"/>
                </a:solidFill>
                <a:latin typeface="Arial" charset="0"/>
              </a:rPr>
              <a:t> </a:t>
            </a:r>
            <a:r>
              <a:rPr lang="ru-RU" sz="2800" dirty="0" err="1">
                <a:solidFill>
                  <a:srgbClr val="0000FF"/>
                </a:solidFill>
                <a:latin typeface="Arial" charset="0"/>
              </a:rPr>
              <a:t>истайди</a:t>
            </a:r>
            <a:r>
              <a:rPr lang="ru-RU" sz="2800" dirty="0">
                <a:solidFill>
                  <a:srgbClr val="0000FF"/>
                </a:solidFill>
                <a:latin typeface="Arial" charset="0"/>
              </a:rPr>
              <a:t>.</a:t>
            </a:r>
            <a:br>
              <a:rPr lang="ru-RU" sz="2800" dirty="0">
                <a:solidFill>
                  <a:srgbClr val="0000FF"/>
                </a:solidFill>
                <a:latin typeface="Arial" charset="0"/>
              </a:rPr>
            </a:br>
            <a:r>
              <a:rPr lang="ru-RU" sz="2800" dirty="0">
                <a:solidFill>
                  <a:srgbClr val="0000FF"/>
                </a:solidFill>
                <a:latin typeface="Arial" charset="0"/>
              </a:rPr>
              <a:t/>
            </a:r>
            <a:br>
              <a:rPr lang="ru-RU" sz="2800" dirty="0">
                <a:solidFill>
                  <a:srgbClr val="0000FF"/>
                </a:solidFill>
                <a:latin typeface="Arial" charset="0"/>
              </a:rPr>
            </a:br>
            <a:endParaRPr lang="ru-RU" sz="2800" dirty="0">
              <a:solidFill>
                <a:srgbClr val="0000FF"/>
              </a:solidFill>
              <a:latin typeface="Arial" charset="0"/>
            </a:endParaRPr>
          </a:p>
        </p:txBody>
      </p:sp>
    </p:spTree>
    <p:extLst>
      <p:ext uri="{BB962C8B-B14F-4D97-AF65-F5344CB8AC3E}">
        <p14:creationId xmlns:p14="http://schemas.microsoft.com/office/powerpoint/2010/main" val="2438453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Прямоугольник 1"/>
          <p:cNvSpPr>
            <a:spLocks noChangeArrowheads="1"/>
          </p:cNvSpPr>
          <p:nvPr/>
        </p:nvSpPr>
        <p:spPr bwMode="auto">
          <a:xfrm>
            <a:off x="900113" y="1557338"/>
            <a:ext cx="63357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4800">
                <a:solidFill>
                  <a:srgbClr val="00FFFF"/>
                </a:solidFill>
                <a:latin typeface="Times New Roman" panose="02020603050405020304" pitchFamily="18" charset="0"/>
                <a:cs typeface="Times New Roman" panose="02020603050405020304" pitchFamily="18" charset="0"/>
              </a:rPr>
              <a:t>Aleksandrning Sharqqa </a:t>
            </a:r>
          </a:p>
          <a:p>
            <a:pPr algn="ctr" eaLnBrk="1" hangingPunct="1"/>
            <a:r>
              <a:rPr lang="en-US" altLang="ru-RU" sz="4800">
                <a:solidFill>
                  <a:srgbClr val="00FFFF"/>
                </a:solidFill>
                <a:latin typeface="Times New Roman" panose="02020603050405020304" pitchFamily="18" charset="0"/>
                <a:cs typeface="Times New Roman" panose="02020603050405020304" pitchFamily="18" charset="0"/>
              </a:rPr>
              <a:t>yurishlarini boshlanishi</a:t>
            </a:r>
            <a:endParaRPr lang="ru-RU" altLang="ru-RU" sz="4800">
              <a:solidFill>
                <a:srgbClr val="00FFFF"/>
              </a:solidFill>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5100"/>
            <a:ext cx="7632700" cy="652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083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Text Box 9"/>
          <p:cNvSpPr txBox="1">
            <a:spLocks noChangeArrowheads="1"/>
          </p:cNvSpPr>
          <p:nvPr/>
        </p:nvSpPr>
        <p:spPr bwMode="auto">
          <a:xfrm>
            <a:off x="250825" y="1125538"/>
            <a:ext cx="7343775" cy="4524375"/>
          </a:xfrm>
          <a:prstGeom prst="rect">
            <a:avLst/>
          </a:prstGeom>
          <a:solidFill>
            <a:schemeClr val="tx2">
              <a:lumMod val="60000"/>
              <a:lumOff val="40000"/>
            </a:schemeClr>
          </a:solidFill>
          <a:ln>
            <a:noFill/>
          </a:ln>
          <a:effectLst/>
        </p:spPr>
        <p:txBody>
          <a:bodyPr>
            <a:spAutoFit/>
          </a:bodyPr>
          <a:lstStyle/>
          <a:p>
            <a:pPr algn="just">
              <a:spcBef>
                <a:spcPct val="50000"/>
              </a:spcBef>
              <a:defRPr/>
            </a:pPr>
            <a:r>
              <a:rPr lang="en-US" sz="3600" dirty="0">
                <a:solidFill>
                  <a:srgbClr val="222222"/>
                </a:solidFill>
                <a:latin typeface="Arial"/>
                <a:ea typeface="Calibri"/>
              </a:rPr>
              <a:t>336 </a:t>
            </a:r>
            <a:r>
              <a:rPr lang="en-US" sz="3600" dirty="0" err="1">
                <a:solidFill>
                  <a:srgbClr val="222222"/>
                </a:solidFill>
                <a:latin typeface="Arial"/>
                <a:ea typeface="Calibri"/>
              </a:rPr>
              <a:t>yil</a:t>
            </a:r>
            <a:r>
              <a:rPr lang="en-US" sz="3600" dirty="0">
                <a:solidFill>
                  <a:srgbClr val="222222"/>
                </a:solidFill>
                <a:latin typeface="Arial"/>
                <a:ea typeface="Calibri"/>
              </a:rPr>
              <a:t> </a:t>
            </a:r>
            <a:r>
              <a:rPr lang="en-US" sz="3600" dirty="0" err="1">
                <a:solidFill>
                  <a:srgbClr val="222222"/>
                </a:solidFill>
                <a:latin typeface="Arial"/>
                <a:ea typeface="Calibri"/>
              </a:rPr>
              <a:t>Filipp</a:t>
            </a:r>
            <a:r>
              <a:rPr lang="en-US" sz="3600" dirty="0">
                <a:solidFill>
                  <a:srgbClr val="222222"/>
                </a:solidFill>
                <a:latin typeface="Arial"/>
                <a:ea typeface="Calibri"/>
              </a:rPr>
              <a:t> II </a:t>
            </a:r>
            <a:r>
              <a:rPr lang="en-US" sz="3600" dirty="0" err="1">
                <a:solidFill>
                  <a:srgbClr val="222222"/>
                </a:solidFill>
                <a:latin typeface="Arial"/>
                <a:ea typeface="Calibri"/>
              </a:rPr>
              <a:t>fitnachilar</a:t>
            </a:r>
            <a:r>
              <a:rPr lang="en-US" sz="3600" dirty="0">
                <a:solidFill>
                  <a:srgbClr val="222222"/>
                </a:solidFill>
                <a:latin typeface="Arial"/>
                <a:ea typeface="Calibri"/>
              </a:rPr>
              <a:t> </a:t>
            </a:r>
            <a:r>
              <a:rPr lang="en-US" sz="3600" dirty="0" err="1">
                <a:solidFill>
                  <a:srgbClr val="222222"/>
                </a:solidFill>
                <a:latin typeface="Arial"/>
                <a:ea typeface="Calibri"/>
              </a:rPr>
              <a:t>tomonidan</a:t>
            </a:r>
            <a:r>
              <a:rPr lang="en-US" sz="3600" dirty="0">
                <a:solidFill>
                  <a:srgbClr val="222222"/>
                </a:solidFill>
                <a:latin typeface="Arial"/>
                <a:ea typeface="Calibri"/>
              </a:rPr>
              <a:t> </a:t>
            </a:r>
            <a:r>
              <a:rPr lang="en-US" sz="3600" dirty="0" err="1">
                <a:solidFill>
                  <a:srgbClr val="222222"/>
                </a:solidFill>
                <a:latin typeface="Arial"/>
                <a:ea typeface="Calibri"/>
              </a:rPr>
              <a:t>o‘ldirilgach</a:t>
            </a:r>
            <a:r>
              <a:rPr lang="en-US" sz="3600" dirty="0">
                <a:solidFill>
                  <a:srgbClr val="222222"/>
                </a:solidFill>
                <a:latin typeface="Arial"/>
                <a:ea typeface="Calibri"/>
              </a:rPr>
              <a:t>, </a:t>
            </a:r>
            <a:r>
              <a:rPr lang="en-US" sz="3600" dirty="0" err="1">
                <a:solidFill>
                  <a:srgbClr val="222222"/>
                </a:solidFill>
                <a:latin typeface="Arial"/>
                <a:ea typeface="Calibri"/>
              </a:rPr>
              <a:t>Makedoniya</a:t>
            </a:r>
            <a:r>
              <a:rPr lang="en-US" sz="3600" dirty="0">
                <a:solidFill>
                  <a:srgbClr val="222222"/>
                </a:solidFill>
                <a:latin typeface="Arial"/>
                <a:ea typeface="Calibri"/>
              </a:rPr>
              <a:t> </a:t>
            </a:r>
            <a:r>
              <a:rPr lang="en-US" sz="3600" dirty="0" err="1">
                <a:solidFill>
                  <a:srgbClr val="222222"/>
                </a:solidFill>
                <a:latin typeface="Arial"/>
                <a:ea typeface="Calibri"/>
              </a:rPr>
              <a:t>taxtiga</a:t>
            </a:r>
            <a:r>
              <a:rPr lang="en-US" sz="3600" dirty="0">
                <a:solidFill>
                  <a:srgbClr val="222222"/>
                </a:solidFill>
                <a:latin typeface="Arial"/>
                <a:ea typeface="Calibri"/>
              </a:rPr>
              <a:t> </a:t>
            </a:r>
            <a:r>
              <a:rPr lang="en-US" sz="3600" dirty="0" err="1">
                <a:solidFill>
                  <a:srgbClr val="222222"/>
                </a:solidFill>
                <a:latin typeface="Arial"/>
                <a:ea typeface="Calibri"/>
              </a:rPr>
              <a:t>o‘tirgan</a:t>
            </a:r>
            <a:r>
              <a:rPr lang="en-US" sz="3600" dirty="0">
                <a:solidFill>
                  <a:srgbClr val="222222"/>
                </a:solidFill>
                <a:latin typeface="Arial"/>
                <a:ea typeface="Calibri"/>
              </a:rPr>
              <a:t>. 334 </a:t>
            </a:r>
            <a:r>
              <a:rPr lang="en-US" sz="3600" dirty="0" err="1">
                <a:solidFill>
                  <a:srgbClr val="222222"/>
                </a:solidFill>
                <a:latin typeface="Arial"/>
                <a:ea typeface="Calibri"/>
              </a:rPr>
              <a:t>yil</a:t>
            </a:r>
            <a:r>
              <a:rPr lang="en-US" sz="3600" dirty="0">
                <a:solidFill>
                  <a:srgbClr val="222222"/>
                </a:solidFill>
                <a:latin typeface="Arial"/>
                <a:ea typeface="Calibri"/>
              </a:rPr>
              <a:t> </a:t>
            </a:r>
            <a:r>
              <a:rPr lang="en-US" sz="3600" dirty="0" err="1">
                <a:solidFill>
                  <a:srgbClr val="222222"/>
                </a:solidFill>
                <a:latin typeface="Arial"/>
                <a:ea typeface="Calibri"/>
              </a:rPr>
              <a:t>Aleksandr</a:t>
            </a:r>
            <a:r>
              <a:rPr lang="en-US" sz="3600" dirty="0">
                <a:solidFill>
                  <a:srgbClr val="222222"/>
                </a:solidFill>
                <a:latin typeface="Arial"/>
                <a:ea typeface="Calibri"/>
              </a:rPr>
              <a:t> </a:t>
            </a:r>
            <a:r>
              <a:rPr lang="en-US" sz="3600" u="sng" dirty="0" err="1">
                <a:solidFill>
                  <a:srgbClr val="0000FF"/>
                </a:solidFill>
                <a:latin typeface="Arial"/>
                <a:ea typeface="Calibri"/>
                <a:cs typeface="Times New Roman"/>
              </a:rPr>
              <a:t>Sharqqa</a:t>
            </a:r>
            <a:r>
              <a:rPr lang="en-US" sz="3600" u="sng" dirty="0">
                <a:solidFill>
                  <a:srgbClr val="0000FF"/>
                </a:solidFill>
                <a:latin typeface="Arial"/>
                <a:ea typeface="Calibri"/>
                <a:cs typeface="Times New Roman"/>
              </a:rPr>
              <a:t>, </a:t>
            </a:r>
            <a:r>
              <a:rPr lang="en-US" sz="3600" u="sng" dirty="0" err="1">
                <a:solidFill>
                  <a:srgbClr val="0000FF"/>
                </a:solidFill>
                <a:latin typeface="Arial"/>
                <a:ea typeface="Calibri"/>
                <a:cs typeface="Times New Roman"/>
              </a:rPr>
              <a:t>Fors</a:t>
            </a:r>
            <a:r>
              <a:rPr lang="en-US" sz="3600" u="sng" dirty="0">
                <a:solidFill>
                  <a:srgbClr val="0000FF"/>
                </a:solidFill>
                <a:latin typeface="Arial"/>
                <a:ea typeface="Calibri"/>
                <a:cs typeface="Times New Roman"/>
              </a:rPr>
              <a:t> </a:t>
            </a:r>
            <a:r>
              <a:rPr lang="en-US" sz="3600" u="sng" dirty="0" err="1">
                <a:solidFill>
                  <a:srgbClr val="0000FF"/>
                </a:solidFill>
                <a:latin typeface="Arial"/>
                <a:ea typeface="Calibri"/>
                <a:cs typeface="Times New Roman"/>
              </a:rPr>
              <a:t>davlatiga</a:t>
            </a:r>
            <a:r>
              <a:rPr lang="en-US" sz="3600" u="sng" dirty="0">
                <a:solidFill>
                  <a:srgbClr val="0000FF"/>
                </a:solidFill>
                <a:latin typeface="Arial"/>
                <a:ea typeface="Calibri"/>
                <a:cs typeface="Times New Roman"/>
              </a:rPr>
              <a:t> </a:t>
            </a:r>
            <a:r>
              <a:rPr lang="en-US" sz="3600" u="sng" dirty="0" err="1">
                <a:solidFill>
                  <a:srgbClr val="0000FF"/>
                </a:solidFill>
                <a:latin typeface="Arial"/>
                <a:ea typeface="Calibri"/>
                <a:cs typeface="Times New Roman"/>
              </a:rPr>
              <a:t>qarshi</a:t>
            </a:r>
            <a:r>
              <a:rPr lang="en-US" sz="3600" dirty="0">
                <a:solidFill>
                  <a:srgbClr val="222222"/>
                </a:solidFill>
                <a:latin typeface="Arial"/>
                <a:ea typeface="Calibri"/>
              </a:rPr>
              <a:t> </a:t>
            </a:r>
            <a:r>
              <a:rPr lang="en-US" sz="3600" dirty="0" err="1">
                <a:solidFill>
                  <a:srgbClr val="222222"/>
                </a:solidFill>
                <a:latin typeface="Arial"/>
                <a:ea typeface="Calibri"/>
              </a:rPr>
              <a:t>yurish</a:t>
            </a:r>
            <a:r>
              <a:rPr lang="en-US" sz="3600" dirty="0">
                <a:solidFill>
                  <a:srgbClr val="222222"/>
                </a:solidFill>
                <a:latin typeface="Arial"/>
                <a:ea typeface="Calibri"/>
              </a:rPr>
              <a:t> </a:t>
            </a:r>
            <a:r>
              <a:rPr lang="en-US" sz="3600" dirty="0" err="1">
                <a:solidFill>
                  <a:srgbClr val="222222"/>
                </a:solidFill>
                <a:latin typeface="Arial"/>
                <a:ea typeface="Calibri"/>
              </a:rPr>
              <a:t>boshlaydi</a:t>
            </a:r>
            <a:r>
              <a:rPr lang="en-US" sz="3600" dirty="0">
                <a:solidFill>
                  <a:srgbClr val="222222"/>
                </a:solidFill>
                <a:latin typeface="Arial"/>
                <a:ea typeface="Calibri"/>
              </a:rPr>
              <a:t>. Bu </a:t>
            </a:r>
            <a:r>
              <a:rPr lang="en-US" sz="3600" dirty="0" err="1">
                <a:solidFill>
                  <a:srgbClr val="222222"/>
                </a:solidFill>
                <a:latin typeface="Arial"/>
                <a:ea typeface="Calibri"/>
              </a:rPr>
              <a:t>bosqinchilik</a:t>
            </a:r>
            <a:r>
              <a:rPr lang="en-US" sz="3600" dirty="0">
                <a:solidFill>
                  <a:srgbClr val="222222"/>
                </a:solidFill>
                <a:latin typeface="Arial"/>
                <a:ea typeface="Calibri"/>
              </a:rPr>
              <a:t> </a:t>
            </a:r>
            <a:r>
              <a:rPr lang="en-US" sz="3600" dirty="0" err="1">
                <a:solidFill>
                  <a:srgbClr val="222222"/>
                </a:solidFill>
                <a:latin typeface="Arial"/>
                <a:ea typeface="Calibri"/>
              </a:rPr>
              <a:t>urushi</a:t>
            </a:r>
            <a:r>
              <a:rPr lang="en-US" sz="3600" dirty="0">
                <a:solidFill>
                  <a:srgbClr val="222222"/>
                </a:solidFill>
                <a:latin typeface="Arial"/>
                <a:ea typeface="Calibri"/>
              </a:rPr>
              <a:t> </a:t>
            </a:r>
            <a:r>
              <a:rPr lang="en-US" sz="3600" dirty="0" err="1">
                <a:solidFill>
                  <a:srgbClr val="222222"/>
                </a:solidFill>
                <a:latin typeface="Arial"/>
                <a:ea typeface="Calibri"/>
              </a:rPr>
              <a:t>otasi</a:t>
            </a:r>
            <a:r>
              <a:rPr lang="en-US" sz="3600" dirty="0">
                <a:solidFill>
                  <a:srgbClr val="222222"/>
                </a:solidFill>
                <a:latin typeface="Arial"/>
                <a:ea typeface="Calibri"/>
              </a:rPr>
              <a:t> </a:t>
            </a:r>
            <a:r>
              <a:rPr lang="en-US" sz="3600" dirty="0" err="1">
                <a:solidFill>
                  <a:srgbClr val="222222"/>
                </a:solidFill>
                <a:latin typeface="Arial"/>
                <a:ea typeface="Calibri"/>
              </a:rPr>
              <a:t>Filipp</a:t>
            </a:r>
            <a:r>
              <a:rPr lang="en-US" sz="3600" dirty="0">
                <a:solidFill>
                  <a:srgbClr val="222222"/>
                </a:solidFill>
                <a:latin typeface="Arial"/>
                <a:ea typeface="Calibri"/>
              </a:rPr>
              <a:t> II </a:t>
            </a:r>
            <a:r>
              <a:rPr lang="en-US" sz="3600" dirty="0" err="1">
                <a:solidFill>
                  <a:srgbClr val="222222"/>
                </a:solidFill>
                <a:latin typeface="Arial"/>
                <a:ea typeface="Calibri"/>
              </a:rPr>
              <a:t>davridayoq</a:t>
            </a:r>
            <a:r>
              <a:rPr lang="en-US" sz="3600" dirty="0">
                <a:solidFill>
                  <a:srgbClr val="222222"/>
                </a:solidFill>
                <a:latin typeface="Arial"/>
                <a:ea typeface="Calibri"/>
              </a:rPr>
              <a:t> </a:t>
            </a:r>
            <a:r>
              <a:rPr lang="en-US" sz="3600" dirty="0" err="1">
                <a:solidFill>
                  <a:srgbClr val="222222"/>
                </a:solidFill>
                <a:latin typeface="Arial"/>
                <a:ea typeface="Calibri"/>
              </a:rPr>
              <a:t>boshlangan</a:t>
            </a:r>
            <a:r>
              <a:rPr lang="en-US" sz="3600" dirty="0">
                <a:solidFill>
                  <a:srgbClr val="222222"/>
                </a:solidFill>
                <a:latin typeface="Arial"/>
                <a:ea typeface="Calibri"/>
              </a:rPr>
              <a:t> </a:t>
            </a:r>
            <a:r>
              <a:rPr lang="en-US" sz="3600" dirty="0" err="1">
                <a:solidFill>
                  <a:srgbClr val="222222"/>
                </a:solidFill>
                <a:latin typeface="Arial"/>
                <a:ea typeface="Calibri"/>
              </a:rPr>
              <a:t>bo‘lib</a:t>
            </a:r>
            <a:r>
              <a:rPr lang="en-US" sz="3600" dirty="0">
                <a:solidFill>
                  <a:srgbClr val="222222"/>
                </a:solidFill>
                <a:latin typeface="Arial"/>
                <a:ea typeface="Calibri"/>
              </a:rPr>
              <a:t>, </a:t>
            </a:r>
            <a:r>
              <a:rPr lang="en-US" sz="3600" dirty="0" err="1">
                <a:solidFill>
                  <a:srgbClr val="222222"/>
                </a:solidFill>
                <a:latin typeface="Arial"/>
                <a:ea typeface="Calibri"/>
              </a:rPr>
              <a:t>uning</a:t>
            </a:r>
            <a:r>
              <a:rPr lang="en-US" sz="3600" dirty="0">
                <a:solidFill>
                  <a:srgbClr val="222222"/>
                </a:solidFill>
                <a:latin typeface="Arial"/>
                <a:ea typeface="Calibri"/>
              </a:rPr>
              <a:t> </a:t>
            </a:r>
            <a:r>
              <a:rPr lang="en-US" sz="3600" dirty="0" err="1">
                <a:solidFill>
                  <a:srgbClr val="222222"/>
                </a:solidFill>
                <a:latin typeface="Arial"/>
                <a:ea typeface="Calibri"/>
              </a:rPr>
              <a:t>o‘limi</a:t>
            </a:r>
            <a:r>
              <a:rPr lang="en-US" sz="3600" dirty="0">
                <a:solidFill>
                  <a:srgbClr val="222222"/>
                </a:solidFill>
                <a:latin typeface="Arial"/>
                <a:ea typeface="Calibri"/>
              </a:rPr>
              <a:t> </a:t>
            </a:r>
            <a:r>
              <a:rPr lang="en-US" sz="3600" dirty="0" err="1">
                <a:solidFill>
                  <a:srgbClr val="222222"/>
                </a:solidFill>
                <a:latin typeface="Arial"/>
                <a:ea typeface="Calibri"/>
              </a:rPr>
              <a:t>tufayli</a:t>
            </a:r>
            <a:r>
              <a:rPr lang="en-US" sz="3600" dirty="0">
                <a:solidFill>
                  <a:srgbClr val="222222"/>
                </a:solidFill>
                <a:latin typeface="Arial"/>
                <a:ea typeface="Calibri"/>
              </a:rPr>
              <a:t> </a:t>
            </a:r>
            <a:r>
              <a:rPr lang="en-US" sz="3600" dirty="0" err="1">
                <a:solidFill>
                  <a:srgbClr val="222222"/>
                </a:solidFill>
                <a:latin typeface="Arial"/>
                <a:ea typeface="Calibri"/>
              </a:rPr>
              <a:t>to‘xtab</a:t>
            </a:r>
            <a:r>
              <a:rPr lang="en-US" sz="3600" dirty="0">
                <a:solidFill>
                  <a:srgbClr val="222222"/>
                </a:solidFill>
                <a:latin typeface="Arial"/>
                <a:ea typeface="Calibri"/>
              </a:rPr>
              <a:t> </a:t>
            </a:r>
            <a:r>
              <a:rPr lang="en-US" sz="3600" dirty="0" err="1">
                <a:solidFill>
                  <a:srgbClr val="222222"/>
                </a:solidFill>
                <a:latin typeface="Arial"/>
                <a:ea typeface="Calibri"/>
              </a:rPr>
              <a:t>qolgandi</a:t>
            </a:r>
            <a:r>
              <a:rPr lang="en-US" sz="3600" dirty="0">
                <a:solidFill>
                  <a:srgbClr val="222222"/>
                </a:solidFill>
                <a:latin typeface="Arial"/>
                <a:ea typeface="Calibri"/>
              </a:rPr>
              <a:t>.</a:t>
            </a:r>
            <a:endParaRPr lang="ru-RU" sz="3600" dirty="0">
              <a:latin typeface="Arial" charset="0"/>
            </a:endParaRPr>
          </a:p>
        </p:txBody>
      </p:sp>
    </p:spTree>
    <p:extLst>
      <p:ext uri="{BB962C8B-B14F-4D97-AF65-F5344CB8AC3E}">
        <p14:creationId xmlns:p14="http://schemas.microsoft.com/office/powerpoint/2010/main" val="3759512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179388" y="260350"/>
            <a:ext cx="7488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2000">
              <a:latin typeface="Tahoma" panose="020B0604030504040204" pitchFamily="34" charset="0"/>
            </a:endParaRPr>
          </a:p>
        </p:txBody>
      </p:sp>
      <p:sp>
        <p:nvSpPr>
          <p:cNvPr id="22531" name="Rectangle 8"/>
          <p:cNvSpPr>
            <a:spLocks noChangeArrowheads="1"/>
          </p:cNvSpPr>
          <p:nvPr/>
        </p:nvSpPr>
        <p:spPr bwMode="auto">
          <a:xfrm rot="-5400000">
            <a:off x="1744663" y="-363538"/>
            <a:ext cx="4616450"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ru-RU" sz="3600"/>
              <a:t>Aleksandr qo‘shinida sarkardalardan Antipatr, Parmenion, Ptolemey Lag va boshqa, shuningdek 30 mingga yaqin piyoda jangchi, 5 ming otliq, yengil qurollangan yordamchi otryadlar va 160 kema bo‘lgan.</a:t>
            </a:r>
            <a:endParaRPr lang="ru-RU" altLang="ru-RU" sz="3600"/>
          </a:p>
        </p:txBody>
      </p:sp>
    </p:spTree>
    <p:extLst>
      <p:ext uri="{BB962C8B-B14F-4D97-AF65-F5344CB8AC3E}">
        <p14:creationId xmlns:p14="http://schemas.microsoft.com/office/powerpoint/2010/main" val="2498200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179388" y="260350"/>
            <a:ext cx="7488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2000">
              <a:latin typeface="Tahoma" panose="020B0604030504040204" pitchFamily="34" charset="0"/>
            </a:endParaRPr>
          </a:p>
        </p:txBody>
      </p:sp>
      <p:sp>
        <p:nvSpPr>
          <p:cNvPr id="23555" name="Rectangle 8"/>
          <p:cNvSpPr>
            <a:spLocks noChangeArrowheads="1"/>
          </p:cNvSpPr>
          <p:nvPr/>
        </p:nvSpPr>
        <p:spPr bwMode="auto">
          <a:xfrm rot="-5400000">
            <a:off x="2020888" y="-363538"/>
            <a:ext cx="4064000"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ru-RU" sz="3600"/>
              <a:t>. Aleksandr Granik (334 yil), Iss (333 yil) va Gavgamela (331 yil) janglarida Doro III qo‘shinlarini yenggan. A. Eronning markaziy shaharlari – </a:t>
            </a:r>
            <a:r>
              <a:rPr lang="en-US" altLang="ru-RU" sz="3600" u="sng"/>
              <a:t>Bobil</a:t>
            </a:r>
            <a:r>
              <a:rPr lang="en-US" altLang="ru-RU" sz="3600"/>
              <a:t>, Suza, </a:t>
            </a:r>
            <a:r>
              <a:rPr lang="en-US" altLang="ru-RU" sz="3600" u="sng"/>
              <a:t>Persipol</a:t>
            </a:r>
            <a:r>
              <a:rPr lang="en-US" altLang="ru-RU" sz="3600"/>
              <a:t>, Ekbatana hamda Misrni egallagan.</a:t>
            </a:r>
            <a:endParaRPr lang="ru-RU" altLang="ru-RU" sz="3600"/>
          </a:p>
        </p:txBody>
      </p:sp>
    </p:spTree>
    <p:extLst>
      <p:ext uri="{BB962C8B-B14F-4D97-AF65-F5344CB8AC3E}">
        <p14:creationId xmlns:p14="http://schemas.microsoft.com/office/powerpoint/2010/main" val="1695463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179388" y="260350"/>
            <a:ext cx="7488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2000">
              <a:latin typeface="Tahoma" panose="020B0604030504040204" pitchFamily="34" charset="0"/>
            </a:endParaRPr>
          </a:p>
        </p:txBody>
      </p:sp>
      <p:sp>
        <p:nvSpPr>
          <p:cNvPr id="24579" name="Rectangle 8"/>
          <p:cNvSpPr>
            <a:spLocks noChangeArrowheads="1"/>
          </p:cNvSpPr>
          <p:nvPr/>
        </p:nvSpPr>
        <p:spPr bwMode="auto">
          <a:xfrm rot="-5400000">
            <a:off x="2020888" y="-363538"/>
            <a:ext cx="4064000"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ru-RU" sz="3600"/>
              <a:t>Aleksandrdan uzil-kesil mag’lub bo’lgan Doro III Baqtriyaga qochadi va uyerda Baqtriya satrapi ahomoniylar sulolasidan bo’lgan Bess Bess (u podsho maqomini va Artakserks nomini olgan) tomonidan o’ldiriladi.</a:t>
            </a:r>
            <a:endParaRPr lang="ru-RU" altLang="ru-RU" sz="3600"/>
          </a:p>
        </p:txBody>
      </p:sp>
    </p:spTree>
    <p:extLst>
      <p:ext uri="{BB962C8B-B14F-4D97-AF65-F5344CB8AC3E}">
        <p14:creationId xmlns:p14="http://schemas.microsoft.com/office/powerpoint/2010/main" val="3309119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179388" y="260350"/>
            <a:ext cx="7488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2000">
              <a:latin typeface="Tahoma" panose="020B0604030504040204" pitchFamily="34" charset="0"/>
            </a:endParaRPr>
          </a:p>
        </p:txBody>
      </p:sp>
      <p:sp>
        <p:nvSpPr>
          <p:cNvPr id="25603" name="Rectangle 8"/>
          <p:cNvSpPr>
            <a:spLocks noChangeArrowheads="1"/>
          </p:cNvSpPr>
          <p:nvPr/>
        </p:nvSpPr>
        <p:spPr bwMode="auto">
          <a:xfrm rot="-5400000">
            <a:off x="912813" y="-363538"/>
            <a:ext cx="6280150"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ru-RU" sz="3600"/>
              <a:t>Tez orada Aleksandr qo’shinlari ortiqcha qiyinchiliklarsiz Baqtriya poytaxti Baqtra (hozirgi Balx) shahrini hamda Aom, Drapsak singari mustahkam qal’alarni egallaydi. Baqtriyani egallagach, satrap Bess Oks (Ukuz, Amudaryo) dan kechib o‘tib, Nautaka (Qashqadaryo vohasi) ga chekingan. Ammo Bess tezda qo‘lga olinib, qatl etilgan. </a:t>
            </a:r>
            <a:endParaRPr lang="ru-RU" altLang="ru-RU" sz="3600"/>
          </a:p>
        </p:txBody>
      </p:sp>
    </p:spTree>
    <p:extLst>
      <p:ext uri="{BB962C8B-B14F-4D97-AF65-F5344CB8AC3E}">
        <p14:creationId xmlns:p14="http://schemas.microsoft.com/office/powerpoint/2010/main" val="3226477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ChangeArrowheads="1"/>
          </p:cNvSpPr>
          <p:nvPr/>
        </p:nvSpPr>
        <p:spPr bwMode="auto">
          <a:xfrm rot="16200000">
            <a:off x="-53181" y="-156369"/>
            <a:ext cx="7940676" cy="7812087"/>
          </a:xfrm>
          <a:prstGeom prst="rect">
            <a:avLst/>
          </a:prstGeom>
          <a:solidFill>
            <a:schemeClr val="tx2">
              <a:lumMod val="40000"/>
              <a:lumOff val="60000"/>
            </a:schemeClr>
          </a:solidFill>
          <a:ln>
            <a:noFill/>
          </a:ln>
          <a:effectLst/>
        </p:spPr>
        <p:txBody>
          <a:bodyPr vert="eaVert" anchor="ctr">
            <a:spAutoFit/>
          </a:bodyPr>
          <a:lstStyle/>
          <a:p>
            <a:pPr algn="ctr" eaLnBrk="0" hangingPunct="0">
              <a:defRPr/>
            </a:pPr>
            <a:r>
              <a:rPr lang="en-US" sz="2400" b="1" dirty="0">
                <a:solidFill>
                  <a:srgbClr val="0000FF"/>
                </a:solidFill>
                <a:latin typeface="Arial" charset="0"/>
              </a:rPr>
              <a:t>329-yilda Oks (Amu) </a:t>
            </a:r>
            <a:r>
              <a:rPr lang="en-US" sz="2400" b="1" dirty="0" err="1">
                <a:solidFill>
                  <a:srgbClr val="0000FF"/>
                </a:solidFill>
                <a:latin typeface="Arial" charset="0"/>
              </a:rPr>
              <a:t>dar</a:t>
            </a:r>
            <a:r>
              <a:rPr lang="en-US" sz="2400" b="1" dirty="0">
                <a:solidFill>
                  <a:srgbClr val="0000FF"/>
                </a:solidFill>
                <a:latin typeface="Arial" charset="0"/>
              </a:rPr>
              <a:t> </a:t>
            </a:r>
            <a:r>
              <a:rPr lang="en-US" sz="2400" b="1" dirty="0" err="1">
                <a:solidFill>
                  <a:srgbClr val="0000FF"/>
                </a:solidFill>
                <a:latin typeface="Arial" charset="0"/>
              </a:rPr>
              <a:t>yo</a:t>
            </a:r>
            <a:r>
              <a:rPr lang="en-US" sz="2400" b="1" dirty="0">
                <a:solidFill>
                  <a:srgbClr val="0000FF"/>
                </a:solidFill>
                <a:latin typeface="Arial" charset="0"/>
              </a:rPr>
              <a:t>   </a:t>
            </a:r>
            <a:r>
              <a:rPr lang="en-US" sz="2400" b="1" dirty="0" err="1">
                <a:solidFill>
                  <a:srgbClr val="0000FF"/>
                </a:solidFill>
                <a:latin typeface="Arial" charset="0"/>
              </a:rPr>
              <a:t>si</a:t>
            </a:r>
            <a:r>
              <a:rPr lang="en-US" sz="2400" b="1" dirty="0">
                <a:solidFill>
                  <a:srgbClr val="0000FF"/>
                </a:solidFill>
                <a:latin typeface="Arial" charset="0"/>
              </a:rPr>
              <a:t> </a:t>
            </a:r>
            <a:r>
              <a:rPr lang="en-US" sz="2400" b="1" dirty="0" err="1">
                <a:solidFill>
                  <a:srgbClr val="0000FF"/>
                </a:solidFill>
                <a:latin typeface="Arial" charset="0"/>
              </a:rPr>
              <a:t>sohili</a:t>
            </a:r>
            <a:r>
              <a:rPr lang="en-US" sz="2400" b="1" dirty="0">
                <a:solidFill>
                  <a:srgbClr val="0000FF"/>
                </a:solidFill>
                <a:latin typeface="Arial" charset="0"/>
              </a:rPr>
              <a:t> </a:t>
            </a:r>
            <a:r>
              <a:rPr lang="en-US" sz="2400" b="1" dirty="0" err="1">
                <a:solidFill>
                  <a:srgbClr val="0000FF"/>
                </a:solidFill>
                <a:latin typeface="Arial" charset="0"/>
              </a:rPr>
              <a:t>ga</a:t>
            </a:r>
            <a:r>
              <a:rPr lang="en-US" sz="2400" b="1" dirty="0">
                <a:solidFill>
                  <a:srgbClr val="0000FF"/>
                </a:solidFill>
                <a:latin typeface="Arial" charset="0"/>
              </a:rPr>
              <a:t> </a:t>
            </a:r>
            <a:r>
              <a:rPr lang="en-US" sz="2400" b="1" dirty="0" err="1">
                <a:solidFill>
                  <a:srgbClr val="0000FF"/>
                </a:solidFill>
                <a:latin typeface="Arial" charset="0"/>
              </a:rPr>
              <a:t>yetib</a:t>
            </a:r>
            <a:r>
              <a:rPr lang="en-US" sz="2400" b="1" dirty="0">
                <a:solidFill>
                  <a:srgbClr val="0000FF"/>
                </a:solidFill>
                <a:latin typeface="Arial" charset="0"/>
              </a:rPr>
              <a:t> </a:t>
            </a:r>
            <a:r>
              <a:rPr lang="en-US" sz="2400" b="1" dirty="0" err="1">
                <a:solidFill>
                  <a:srgbClr val="0000FF"/>
                </a:solidFill>
                <a:latin typeface="Arial" charset="0"/>
              </a:rPr>
              <a:t>kelgan</a:t>
            </a:r>
            <a:r>
              <a:rPr lang="en-US" sz="2400" b="1" dirty="0">
                <a:solidFill>
                  <a:srgbClr val="0000FF"/>
                </a:solidFill>
                <a:latin typeface="Arial" charset="0"/>
              </a:rPr>
              <a:t> </a:t>
            </a:r>
            <a:r>
              <a:rPr lang="en-US" sz="2400" b="1" dirty="0" err="1">
                <a:solidFill>
                  <a:srgbClr val="0000FF"/>
                </a:solidFill>
                <a:latin typeface="Arial" charset="0"/>
              </a:rPr>
              <a:t>yunon</a:t>
            </a:r>
            <a:r>
              <a:rPr lang="en-US" sz="2400" b="1" dirty="0">
                <a:solidFill>
                  <a:srgbClr val="0000FF"/>
                </a:solidFill>
                <a:latin typeface="Arial" charset="0"/>
              </a:rPr>
              <a:t> </a:t>
            </a:r>
            <a:r>
              <a:rPr lang="en-US" sz="2400" b="1" dirty="0" err="1">
                <a:solidFill>
                  <a:srgbClr val="0000FF"/>
                </a:solidFill>
                <a:latin typeface="Arial" charset="0"/>
              </a:rPr>
              <a:t>qo‘shin</a:t>
            </a:r>
            <a:r>
              <a:rPr lang="en-US" sz="2400" b="1" dirty="0">
                <a:solidFill>
                  <a:srgbClr val="0000FF"/>
                </a:solidFill>
                <a:latin typeface="Arial" charset="0"/>
              </a:rPr>
              <a:t> </a:t>
            </a:r>
            <a:r>
              <a:rPr lang="en-US" sz="2400" b="1" dirty="0" err="1">
                <a:solidFill>
                  <a:srgbClr val="0000FF"/>
                </a:solidFill>
                <a:latin typeface="Arial" charset="0"/>
              </a:rPr>
              <a:t>lari</a:t>
            </a:r>
            <a:r>
              <a:rPr lang="en-US" sz="2400" b="1" dirty="0">
                <a:solidFill>
                  <a:srgbClr val="0000FF"/>
                </a:solidFill>
                <a:latin typeface="Arial" charset="0"/>
              </a:rPr>
              <a:t> </a:t>
            </a:r>
            <a:r>
              <a:rPr lang="en-US" sz="2400" b="1" dirty="0" err="1">
                <a:solidFill>
                  <a:srgbClr val="0000FF"/>
                </a:solidFill>
                <a:latin typeface="Arial" charset="0"/>
              </a:rPr>
              <a:t>daryodan</a:t>
            </a:r>
            <a:r>
              <a:rPr lang="en-US" sz="2400" b="1" dirty="0">
                <a:solidFill>
                  <a:srgbClr val="0000FF"/>
                </a:solidFill>
                <a:latin typeface="Arial" charset="0"/>
              </a:rPr>
              <a:t> </a:t>
            </a:r>
            <a:r>
              <a:rPr lang="en-US" sz="2400" b="1" dirty="0" err="1">
                <a:solidFill>
                  <a:srgbClr val="0000FF"/>
                </a:solidFill>
                <a:latin typeface="Arial" charset="0"/>
              </a:rPr>
              <a:t>o‘tib</a:t>
            </a:r>
            <a:r>
              <a:rPr lang="en-US" sz="2400" b="1" dirty="0">
                <a:solidFill>
                  <a:srgbClr val="0000FF"/>
                </a:solidFill>
                <a:latin typeface="Arial" charset="0"/>
              </a:rPr>
              <a:t> </a:t>
            </a:r>
            <a:r>
              <a:rPr lang="en-US" sz="2400" b="1" dirty="0" err="1">
                <a:solidFill>
                  <a:srgbClr val="0000FF"/>
                </a:solidFill>
                <a:latin typeface="Arial" charset="0"/>
              </a:rPr>
              <a:t>Navtaka</a:t>
            </a:r>
            <a:r>
              <a:rPr lang="en-US" sz="2400" b="1" dirty="0">
                <a:solidFill>
                  <a:srgbClr val="0000FF"/>
                </a:solidFill>
                <a:latin typeface="Arial" charset="0"/>
              </a:rPr>
              <a:t> (</a:t>
            </a:r>
            <a:r>
              <a:rPr lang="en-US" sz="2400" b="1" dirty="0" err="1">
                <a:solidFill>
                  <a:srgbClr val="0000FF"/>
                </a:solidFill>
                <a:latin typeface="Arial" charset="0"/>
              </a:rPr>
              <a:t>hozirgi</a:t>
            </a:r>
            <a:r>
              <a:rPr lang="en-US" sz="2400" b="1" dirty="0">
                <a:solidFill>
                  <a:srgbClr val="0000FF"/>
                </a:solidFill>
                <a:latin typeface="Arial" charset="0"/>
              </a:rPr>
              <a:t> </a:t>
            </a:r>
            <a:r>
              <a:rPr lang="en-US" sz="2400" b="1" dirty="0" err="1">
                <a:solidFill>
                  <a:srgbClr val="0000FF"/>
                </a:solidFill>
                <a:latin typeface="Arial" charset="0"/>
              </a:rPr>
              <a:t>Qashqadaryoning</a:t>
            </a:r>
            <a:r>
              <a:rPr lang="en-US" sz="2400" b="1" dirty="0">
                <a:solidFill>
                  <a:srgbClr val="0000FF"/>
                </a:solidFill>
                <a:latin typeface="Arial" charset="0"/>
              </a:rPr>
              <a:t> </a:t>
            </a:r>
            <a:r>
              <a:rPr lang="en-US" sz="2400" b="1" dirty="0" err="1">
                <a:solidFill>
                  <a:srgbClr val="0000FF"/>
                </a:solidFill>
                <a:latin typeface="Arial" charset="0"/>
              </a:rPr>
              <a:t>Kesh</a:t>
            </a:r>
            <a:r>
              <a:rPr lang="en-US" sz="2400" b="1" dirty="0">
                <a:solidFill>
                  <a:srgbClr val="0000FF"/>
                </a:solidFill>
                <a:latin typeface="Arial" charset="0"/>
              </a:rPr>
              <a:t> – </a:t>
            </a:r>
            <a:r>
              <a:rPr lang="en-US" sz="2400" b="1" dirty="0" err="1">
                <a:solidFill>
                  <a:srgbClr val="0000FF"/>
                </a:solidFill>
                <a:latin typeface="Arial" charset="0"/>
              </a:rPr>
              <a:t>Shahrisabz</a:t>
            </a:r>
            <a:r>
              <a:rPr lang="en-US" sz="2400" b="1" dirty="0">
                <a:solidFill>
                  <a:srgbClr val="0000FF"/>
                </a:solidFill>
                <a:latin typeface="Arial" charset="0"/>
              </a:rPr>
              <a:t> </a:t>
            </a:r>
            <a:r>
              <a:rPr lang="en-US" sz="2400" b="1" dirty="0" err="1">
                <a:solidFill>
                  <a:srgbClr val="0000FF"/>
                </a:solidFill>
                <a:latin typeface="Arial" charset="0"/>
              </a:rPr>
              <a:t>vohasi</a:t>
            </a:r>
            <a:r>
              <a:rPr lang="en-US" sz="2400" b="1" dirty="0">
                <a:solidFill>
                  <a:srgbClr val="0000FF"/>
                </a:solidFill>
                <a:latin typeface="Arial" charset="0"/>
              </a:rPr>
              <a:t>)</a:t>
            </a:r>
            <a:r>
              <a:rPr lang="en-US" sz="2400" b="1" dirty="0" err="1">
                <a:solidFill>
                  <a:srgbClr val="0000FF"/>
                </a:solidFill>
                <a:latin typeface="Arial" charset="0"/>
              </a:rPr>
              <a:t>ga</a:t>
            </a:r>
            <a:r>
              <a:rPr lang="en-US" sz="2400" b="1" dirty="0">
                <a:solidFill>
                  <a:srgbClr val="0000FF"/>
                </a:solidFill>
                <a:latin typeface="Arial" charset="0"/>
              </a:rPr>
              <a:t> </a:t>
            </a:r>
            <a:r>
              <a:rPr lang="en-US" sz="2400" b="1" dirty="0" err="1">
                <a:solidFill>
                  <a:srgbClr val="0000FF"/>
                </a:solidFill>
                <a:latin typeface="Arial" charset="0"/>
              </a:rPr>
              <a:t>kirib</a:t>
            </a:r>
            <a:r>
              <a:rPr lang="en-US" sz="2400" b="1" dirty="0">
                <a:solidFill>
                  <a:srgbClr val="0000FF"/>
                </a:solidFill>
                <a:latin typeface="Arial" charset="0"/>
              </a:rPr>
              <a:t> </a:t>
            </a:r>
            <a:r>
              <a:rPr lang="en-US" sz="2400" b="1" dirty="0" err="1">
                <a:solidFill>
                  <a:srgbClr val="0000FF"/>
                </a:solidFill>
                <a:latin typeface="Arial" charset="0"/>
              </a:rPr>
              <a:t>boradi</a:t>
            </a:r>
            <a:r>
              <a:rPr lang="en-US" sz="2400" b="1" dirty="0">
                <a:solidFill>
                  <a:srgbClr val="0000FF"/>
                </a:solidFill>
                <a:latin typeface="Arial" charset="0"/>
              </a:rPr>
              <a:t>, </a:t>
            </a:r>
            <a:r>
              <a:rPr lang="en-US" sz="2400" b="1" dirty="0" err="1">
                <a:solidFill>
                  <a:srgbClr val="0000FF"/>
                </a:solidFill>
                <a:latin typeface="Arial" charset="0"/>
              </a:rPr>
              <a:t>harakat</a:t>
            </a:r>
            <a:r>
              <a:rPr lang="en-US" sz="2400" b="1" dirty="0">
                <a:solidFill>
                  <a:srgbClr val="0000FF"/>
                </a:solidFill>
                <a:latin typeface="Arial" charset="0"/>
              </a:rPr>
              <a:t> </a:t>
            </a:r>
            <a:r>
              <a:rPr lang="en-US" sz="2400" b="1" dirty="0" err="1">
                <a:solidFill>
                  <a:srgbClr val="0000FF"/>
                </a:solidFill>
                <a:latin typeface="Arial" charset="0"/>
              </a:rPr>
              <a:t>yo‘nalishi</a:t>
            </a:r>
            <a:r>
              <a:rPr lang="en-US" sz="2400" b="1" dirty="0">
                <a:solidFill>
                  <a:srgbClr val="0000FF"/>
                </a:solidFill>
                <a:latin typeface="Arial" charset="0"/>
              </a:rPr>
              <a:t> </a:t>
            </a:r>
            <a:r>
              <a:rPr lang="en-US" sz="2400" b="1" dirty="0" err="1">
                <a:solidFill>
                  <a:srgbClr val="0000FF"/>
                </a:solidFill>
                <a:latin typeface="Arial" charset="0"/>
              </a:rPr>
              <a:t>Sug</a:t>
            </a:r>
            <a:r>
              <a:rPr lang="en-US" sz="2400" b="1" dirty="0">
                <a:solidFill>
                  <a:srgbClr val="0000FF"/>
                </a:solidFill>
                <a:latin typeface="Arial" charset="0"/>
              </a:rPr>
              <a:t>‘ </a:t>
            </a:r>
            <a:r>
              <a:rPr lang="en-US" sz="2400" b="1" dirty="0" err="1">
                <a:solidFill>
                  <a:srgbClr val="0000FF"/>
                </a:solidFill>
                <a:latin typeface="Arial" charset="0"/>
              </a:rPr>
              <a:t>diyona</a:t>
            </a:r>
            <a:r>
              <a:rPr lang="en-US" sz="2400" b="1" dirty="0">
                <a:solidFill>
                  <a:srgbClr val="0000FF"/>
                </a:solidFill>
                <a:latin typeface="Arial" charset="0"/>
              </a:rPr>
              <a:t>  </a:t>
            </a:r>
            <a:r>
              <a:rPr lang="en-US" sz="2400" b="1" dirty="0" err="1">
                <a:solidFill>
                  <a:srgbClr val="0000FF"/>
                </a:solidFill>
                <a:latin typeface="Arial" charset="0"/>
              </a:rPr>
              <a:t>poytaxti</a:t>
            </a:r>
            <a:r>
              <a:rPr lang="en-US" sz="2400" b="1" dirty="0">
                <a:solidFill>
                  <a:srgbClr val="0000FF"/>
                </a:solidFill>
                <a:latin typeface="Arial" charset="0"/>
              </a:rPr>
              <a:t> – </a:t>
            </a:r>
            <a:r>
              <a:rPr lang="en-US" sz="2400" b="1" dirty="0" err="1">
                <a:solidFill>
                  <a:srgbClr val="0000FF"/>
                </a:solidFill>
                <a:latin typeface="Arial" charset="0"/>
              </a:rPr>
              <a:t>Marokand</a:t>
            </a:r>
            <a:r>
              <a:rPr lang="en-US" sz="2400" b="1" dirty="0">
                <a:solidFill>
                  <a:srgbClr val="0000FF"/>
                </a:solidFill>
                <a:latin typeface="Arial" charset="0"/>
              </a:rPr>
              <a:t> (Samar </a:t>
            </a:r>
            <a:r>
              <a:rPr lang="en-US" sz="2400" b="1" dirty="0" err="1">
                <a:solidFill>
                  <a:srgbClr val="0000FF"/>
                </a:solidFill>
                <a:latin typeface="Arial" charset="0"/>
              </a:rPr>
              <a:t>qand</a:t>
            </a:r>
            <a:r>
              <a:rPr lang="en-US" sz="2400" b="1" dirty="0">
                <a:solidFill>
                  <a:srgbClr val="0000FF"/>
                </a:solidFill>
                <a:latin typeface="Arial" charset="0"/>
              </a:rPr>
              <a:t>)</a:t>
            </a:r>
            <a:r>
              <a:rPr lang="en-US" sz="2400" b="1" dirty="0" err="1">
                <a:solidFill>
                  <a:srgbClr val="0000FF"/>
                </a:solidFill>
                <a:latin typeface="Arial" charset="0"/>
              </a:rPr>
              <a:t>ga</a:t>
            </a:r>
            <a:r>
              <a:rPr lang="en-US" sz="2400" b="1" dirty="0">
                <a:solidFill>
                  <a:srgbClr val="0000FF"/>
                </a:solidFill>
                <a:latin typeface="Arial" charset="0"/>
              </a:rPr>
              <a:t> </a:t>
            </a:r>
            <a:r>
              <a:rPr lang="en-US" sz="2400" b="1" dirty="0" err="1">
                <a:solidFill>
                  <a:srgbClr val="0000FF"/>
                </a:solidFill>
                <a:latin typeface="Arial" charset="0"/>
              </a:rPr>
              <a:t>qaratilgan</a:t>
            </a:r>
            <a:r>
              <a:rPr lang="en-US" sz="2400" b="1" dirty="0">
                <a:solidFill>
                  <a:srgbClr val="0000FF"/>
                </a:solidFill>
                <a:latin typeface="Arial" charset="0"/>
              </a:rPr>
              <a:t>. Rim </a:t>
            </a:r>
            <a:r>
              <a:rPr lang="en-US" sz="2400" b="1" dirty="0" err="1">
                <a:solidFill>
                  <a:srgbClr val="0000FF"/>
                </a:solidFill>
                <a:latin typeface="Arial" charset="0"/>
              </a:rPr>
              <a:t>olimi</a:t>
            </a:r>
            <a:r>
              <a:rPr lang="en-US" sz="2400" b="1" dirty="0">
                <a:solidFill>
                  <a:srgbClr val="0000FF"/>
                </a:solidFill>
                <a:latin typeface="Arial" charset="0"/>
              </a:rPr>
              <a:t> </a:t>
            </a:r>
            <a:r>
              <a:rPr lang="en-US" sz="2400" b="1" dirty="0" err="1">
                <a:solidFill>
                  <a:srgbClr val="0000FF"/>
                </a:solidFill>
                <a:latin typeface="Arial" charset="0"/>
              </a:rPr>
              <a:t>Kursiy</a:t>
            </a:r>
            <a:r>
              <a:rPr lang="en-US" sz="2400" b="1" dirty="0">
                <a:solidFill>
                  <a:srgbClr val="0000FF"/>
                </a:solidFill>
                <a:latin typeface="Arial" charset="0"/>
              </a:rPr>
              <a:t> </a:t>
            </a:r>
            <a:r>
              <a:rPr lang="en-US" sz="2400" b="1" dirty="0" err="1">
                <a:solidFill>
                  <a:srgbClr val="0000FF"/>
                </a:solidFill>
                <a:latin typeface="Arial" charset="0"/>
              </a:rPr>
              <a:t>Rufning</a:t>
            </a:r>
            <a:r>
              <a:rPr lang="en-US" sz="2400" b="1" dirty="0">
                <a:solidFill>
                  <a:srgbClr val="0000FF"/>
                </a:solidFill>
                <a:latin typeface="Arial" charset="0"/>
              </a:rPr>
              <a:t> </a:t>
            </a:r>
            <a:r>
              <a:rPr lang="en-US" sz="2400" b="1" dirty="0" err="1">
                <a:solidFill>
                  <a:srgbClr val="0000FF"/>
                </a:solidFill>
                <a:latin typeface="Arial" charset="0"/>
              </a:rPr>
              <a:t>ma’lumot</a:t>
            </a:r>
            <a:r>
              <a:rPr lang="en-US" sz="2400" b="1" dirty="0">
                <a:solidFill>
                  <a:srgbClr val="0000FF"/>
                </a:solidFill>
                <a:latin typeface="Arial" charset="0"/>
              </a:rPr>
              <a:t> </a:t>
            </a:r>
            <a:r>
              <a:rPr lang="en-US" sz="2400" b="1" dirty="0" err="1">
                <a:solidFill>
                  <a:srgbClr val="0000FF"/>
                </a:solidFill>
                <a:latin typeface="Arial" charset="0"/>
              </a:rPr>
              <a:t>berishicha</a:t>
            </a:r>
            <a:r>
              <a:rPr lang="en-US" sz="2400" b="1" dirty="0">
                <a:solidFill>
                  <a:srgbClr val="0000FF"/>
                </a:solidFill>
                <a:latin typeface="Arial" charset="0"/>
              </a:rPr>
              <a:t>, </a:t>
            </a:r>
            <a:r>
              <a:rPr lang="en-US" sz="2400" b="1" dirty="0" err="1">
                <a:solidFill>
                  <a:srgbClr val="0000FF"/>
                </a:solidFill>
                <a:latin typeface="Arial" charset="0"/>
              </a:rPr>
              <a:t>Alek</a:t>
            </a:r>
            <a:r>
              <a:rPr lang="en-US" sz="2400" b="1" dirty="0">
                <a:solidFill>
                  <a:srgbClr val="0000FF"/>
                </a:solidFill>
                <a:latin typeface="Arial" charset="0"/>
              </a:rPr>
              <a:t> </a:t>
            </a:r>
            <a:r>
              <a:rPr lang="en-US" sz="2400" b="1" dirty="0" err="1">
                <a:solidFill>
                  <a:srgbClr val="0000FF"/>
                </a:solidFill>
                <a:latin typeface="Arial" charset="0"/>
              </a:rPr>
              <a:t>sandr</a:t>
            </a:r>
            <a:r>
              <a:rPr lang="en-US" sz="2400" b="1" dirty="0">
                <a:solidFill>
                  <a:srgbClr val="0000FF"/>
                </a:solidFill>
                <a:latin typeface="Arial" charset="0"/>
              </a:rPr>
              <a:t> </a:t>
            </a:r>
            <a:r>
              <a:rPr lang="en-US" sz="2400" b="1" dirty="0" err="1">
                <a:solidFill>
                  <a:srgbClr val="0000FF"/>
                </a:solidFill>
                <a:latin typeface="Arial" charset="0"/>
              </a:rPr>
              <a:t>armiyasi</a:t>
            </a:r>
            <a:r>
              <a:rPr lang="en-US" sz="2400" b="1" dirty="0">
                <a:solidFill>
                  <a:srgbClr val="0000FF"/>
                </a:solidFill>
                <a:latin typeface="Arial" charset="0"/>
              </a:rPr>
              <a:t> </a:t>
            </a:r>
            <a:r>
              <a:rPr lang="en-US" sz="2400" b="1" dirty="0" err="1">
                <a:solidFill>
                  <a:srgbClr val="0000FF"/>
                </a:solidFill>
                <a:latin typeface="Arial" charset="0"/>
              </a:rPr>
              <a:t>Marokandni</a:t>
            </a:r>
            <a:r>
              <a:rPr lang="en-US" sz="2400" b="1" dirty="0">
                <a:solidFill>
                  <a:srgbClr val="0000FF"/>
                </a:solidFill>
                <a:latin typeface="Arial" charset="0"/>
              </a:rPr>
              <a:t> </a:t>
            </a:r>
            <a:r>
              <a:rPr lang="en-US" sz="2400" b="1" dirty="0" err="1">
                <a:solidFill>
                  <a:srgbClr val="0000FF"/>
                </a:solidFill>
                <a:latin typeface="Arial" charset="0"/>
              </a:rPr>
              <a:t>qiyinchiliklarsiz</a:t>
            </a:r>
            <a:r>
              <a:rPr lang="en-US" sz="2400" b="1" dirty="0">
                <a:solidFill>
                  <a:srgbClr val="0000FF"/>
                </a:solidFill>
                <a:latin typeface="Arial" charset="0"/>
              </a:rPr>
              <a:t> </a:t>
            </a:r>
            <a:r>
              <a:rPr lang="en-US" sz="2400" b="1" dirty="0" err="1">
                <a:solidFill>
                  <a:srgbClr val="0000FF"/>
                </a:solidFill>
                <a:latin typeface="Arial" charset="0"/>
              </a:rPr>
              <a:t>va</a:t>
            </a:r>
            <a:r>
              <a:rPr lang="en-US" sz="2400" b="1" dirty="0">
                <a:solidFill>
                  <a:srgbClr val="0000FF"/>
                </a:solidFill>
                <a:latin typeface="Arial" charset="0"/>
              </a:rPr>
              <a:t> </a:t>
            </a:r>
            <a:r>
              <a:rPr lang="en-US" sz="2400" b="1" dirty="0" err="1">
                <a:solidFill>
                  <a:srgbClr val="0000FF"/>
                </a:solidFill>
                <a:latin typeface="Arial" charset="0"/>
              </a:rPr>
              <a:t>kam</a:t>
            </a:r>
            <a:r>
              <a:rPr lang="en-US" sz="2400" b="1" dirty="0">
                <a:solidFill>
                  <a:srgbClr val="0000FF"/>
                </a:solidFill>
                <a:latin typeface="Arial" charset="0"/>
              </a:rPr>
              <a:t> </a:t>
            </a:r>
            <a:r>
              <a:rPr lang="en-US" sz="2400" b="1" dirty="0" err="1">
                <a:solidFill>
                  <a:srgbClr val="0000FF"/>
                </a:solidFill>
                <a:latin typeface="Arial" charset="0"/>
              </a:rPr>
              <a:t>talafot</a:t>
            </a:r>
            <a:r>
              <a:rPr lang="en-US" sz="2400" b="1" dirty="0">
                <a:solidFill>
                  <a:srgbClr val="0000FF"/>
                </a:solidFill>
                <a:latin typeface="Arial" charset="0"/>
              </a:rPr>
              <a:t> </a:t>
            </a:r>
            <a:r>
              <a:rPr lang="en-US" sz="2400" b="1" dirty="0" err="1">
                <a:solidFill>
                  <a:srgbClr val="0000FF"/>
                </a:solidFill>
                <a:latin typeface="Arial" charset="0"/>
              </a:rPr>
              <a:t>bilan</a:t>
            </a:r>
            <a:r>
              <a:rPr lang="en-US" sz="2400" b="1" dirty="0">
                <a:solidFill>
                  <a:srgbClr val="0000FF"/>
                </a:solidFill>
                <a:latin typeface="Arial" charset="0"/>
              </a:rPr>
              <a:t> </a:t>
            </a:r>
            <a:r>
              <a:rPr lang="en-US" sz="2400" b="1" dirty="0" err="1">
                <a:solidFill>
                  <a:srgbClr val="0000FF"/>
                </a:solidFill>
                <a:latin typeface="Arial" charset="0"/>
              </a:rPr>
              <a:t>ishg‘ol</a:t>
            </a:r>
            <a:r>
              <a:rPr lang="en-US" sz="2400" b="1" dirty="0">
                <a:solidFill>
                  <a:srgbClr val="0000FF"/>
                </a:solidFill>
                <a:latin typeface="Arial" charset="0"/>
              </a:rPr>
              <a:t> </a:t>
            </a:r>
            <a:r>
              <a:rPr lang="en-US" sz="2400" b="1" dirty="0" err="1">
                <a:solidFill>
                  <a:srgbClr val="0000FF"/>
                </a:solidFill>
                <a:latin typeface="Arial" charset="0"/>
              </a:rPr>
              <a:t>etgan</a:t>
            </a:r>
            <a:r>
              <a:rPr lang="en-US" sz="2400" b="1" dirty="0">
                <a:solidFill>
                  <a:srgbClr val="0000FF"/>
                </a:solidFill>
                <a:latin typeface="Arial" charset="0"/>
              </a:rPr>
              <a:t> </a:t>
            </a:r>
            <a:r>
              <a:rPr lang="en-US" sz="2400" b="1" dirty="0" err="1">
                <a:solidFill>
                  <a:srgbClr val="0000FF"/>
                </a:solidFill>
                <a:latin typeface="Arial" charset="0"/>
              </a:rPr>
              <a:t>va</a:t>
            </a:r>
            <a:r>
              <a:rPr lang="en-US" sz="2400" b="1" dirty="0">
                <a:solidFill>
                  <a:srgbClr val="0000FF"/>
                </a:solidFill>
                <a:latin typeface="Arial" charset="0"/>
              </a:rPr>
              <a:t> «</a:t>
            </a:r>
            <a:r>
              <a:rPr lang="en-US" sz="2400" b="1" dirty="0" err="1">
                <a:solidFill>
                  <a:srgbClr val="0000FF"/>
                </a:solidFill>
                <a:latin typeface="Arial" charset="0"/>
              </a:rPr>
              <a:t>shaharda</a:t>
            </a:r>
            <a:r>
              <a:rPr lang="en-US" sz="2400" b="1" dirty="0">
                <a:solidFill>
                  <a:srgbClr val="0000FF"/>
                </a:solidFill>
                <a:latin typeface="Arial" charset="0"/>
              </a:rPr>
              <a:t> </a:t>
            </a:r>
            <a:r>
              <a:rPr lang="en-US" sz="2400" b="1" dirty="0" err="1">
                <a:solidFill>
                  <a:srgbClr val="0000FF"/>
                </a:solidFill>
                <a:latin typeface="Arial" charset="0"/>
              </a:rPr>
              <a:t>o‘zlarining</a:t>
            </a:r>
            <a:r>
              <a:rPr lang="en-US" sz="2400" b="1" dirty="0">
                <a:solidFill>
                  <a:srgbClr val="0000FF"/>
                </a:solidFill>
                <a:latin typeface="Arial" charset="0"/>
              </a:rPr>
              <a:t> </a:t>
            </a:r>
            <a:r>
              <a:rPr lang="en-US" sz="2400" b="1" dirty="0" err="1">
                <a:solidFill>
                  <a:srgbClr val="0000FF"/>
                </a:solidFill>
                <a:latin typeface="Arial" charset="0"/>
              </a:rPr>
              <a:t>garnizonlarini</a:t>
            </a:r>
            <a:r>
              <a:rPr lang="en-US" sz="2400" b="1" dirty="0">
                <a:solidFill>
                  <a:srgbClr val="0000FF"/>
                </a:solidFill>
                <a:latin typeface="Arial" charset="0"/>
              </a:rPr>
              <a:t> </a:t>
            </a:r>
            <a:r>
              <a:rPr lang="en-US" sz="2400" b="1" dirty="0" err="1">
                <a:solidFill>
                  <a:srgbClr val="0000FF"/>
                </a:solidFill>
                <a:latin typeface="Arial" charset="0"/>
              </a:rPr>
              <a:t>qoldirib</a:t>
            </a:r>
            <a:r>
              <a:rPr lang="en-US" sz="2400" b="1" dirty="0">
                <a:solidFill>
                  <a:srgbClr val="0000FF"/>
                </a:solidFill>
                <a:latin typeface="Arial" charset="0"/>
              </a:rPr>
              <a:t>, </a:t>
            </a:r>
            <a:r>
              <a:rPr lang="en-US" sz="2400" b="1" dirty="0" err="1">
                <a:solidFill>
                  <a:srgbClr val="0000FF"/>
                </a:solidFill>
                <a:latin typeface="Arial" charset="0"/>
              </a:rPr>
              <a:t>yaqin</a:t>
            </a:r>
            <a:r>
              <a:rPr lang="en-US" sz="2400" b="1" dirty="0">
                <a:solidFill>
                  <a:srgbClr val="0000FF"/>
                </a:solidFill>
                <a:latin typeface="Arial" charset="0"/>
              </a:rPr>
              <a:t> </a:t>
            </a:r>
            <a:r>
              <a:rPr lang="en-US" sz="2400" b="1" dirty="0" err="1">
                <a:solidFill>
                  <a:srgbClr val="0000FF"/>
                </a:solidFill>
                <a:latin typeface="Arial" charset="0"/>
              </a:rPr>
              <a:t>atrofdagi</a:t>
            </a:r>
            <a:r>
              <a:rPr lang="en-US" sz="2400" b="1" dirty="0">
                <a:solidFill>
                  <a:srgbClr val="0000FF"/>
                </a:solidFill>
                <a:latin typeface="Arial" charset="0"/>
              </a:rPr>
              <a:t> </a:t>
            </a:r>
            <a:r>
              <a:rPr lang="en-US" sz="2400" b="1" dirty="0" err="1">
                <a:solidFill>
                  <a:srgbClr val="0000FF"/>
                </a:solidFill>
                <a:latin typeface="Arial" charset="0"/>
              </a:rPr>
              <a:t>qishloqlarni</a:t>
            </a:r>
            <a:r>
              <a:rPr lang="en-US" sz="2400" b="1" dirty="0">
                <a:solidFill>
                  <a:srgbClr val="0000FF"/>
                </a:solidFill>
                <a:latin typeface="Arial" charset="0"/>
              </a:rPr>
              <a:t> </a:t>
            </a:r>
            <a:r>
              <a:rPr lang="en-US" sz="2400" b="1" dirty="0" err="1">
                <a:solidFill>
                  <a:srgbClr val="0000FF"/>
                </a:solidFill>
                <a:latin typeface="Arial" charset="0"/>
              </a:rPr>
              <a:t>yondirib</a:t>
            </a:r>
            <a:r>
              <a:rPr lang="en-US" sz="2400" b="1" dirty="0">
                <a:solidFill>
                  <a:srgbClr val="0000FF"/>
                </a:solidFill>
                <a:latin typeface="Arial" charset="0"/>
              </a:rPr>
              <a:t> </a:t>
            </a:r>
            <a:r>
              <a:rPr lang="en-US" sz="2400" b="1" dirty="0" err="1">
                <a:solidFill>
                  <a:srgbClr val="0000FF"/>
                </a:solidFill>
                <a:latin typeface="Arial" charset="0"/>
              </a:rPr>
              <a:t>va</a:t>
            </a:r>
            <a:r>
              <a:rPr lang="en-US" sz="2400" b="1" dirty="0">
                <a:solidFill>
                  <a:srgbClr val="0000FF"/>
                </a:solidFill>
                <a:latin typeface="Arial" charset="0"/>
              </a:rPr>
              <a:t> </a:t>
            </a:r>
            <a:r>
              <a:rPr lang="en-US" sz="2400" b="1" dirty="0" err="1">
                <a:solidFill>
                  <a:srgbClr val="0000FF"/>
                </a:solidFill>
                <a:latin typeface="Arial" charset="0"/>
              </a:rPr>
              <a:t>vayron</a:t>
            </a:r>
            <a:r>
              <a:rPr lang="en-US" sz="2400" b="1" dirty="0">
                <a:solidFill>
                  <a:srgbClr val="0000FF"/>
                </a:solidFill>
                <a:latin typeface="Arial" charset="0"/>
              </a:rPr>
              <a:t> </a:t>
            </a:r>
            <a:r>
              <a:rPr lang="en-US" sz="2400" b="1" dirty="0" err="1">
                <a:solidFill>
                  <a:srgbClr val="0000FF"/>
                </a:solidFill>
                <a:latin typeface="Arial" charset="0"/>
              </a:rPr>
              <a:t>etib</a:t>
            </a:r>
            <a:r>
              <a:rPr lang="en-US" sz="2400" b="1" dirty="0">
                <a:solidFill>
                  <a:srgbClr val="0000FF"/>
                </a:solidFill>
                <a:latin typeface="Arial" charset="0"/>
              </a:rPr>
              <a:t>», </a:t>
            </a:r>
            <a:r>
              <a:rPr lang="en-US" sz="2400" b="1" dirty="0" err="1">
                <a:solidFill>
                  <a:srgbClr val="0000FF"/>
                </a:solidFill>
                <a:latin typeface="Arial" charset="0"/>
              </a:rPr>
              <a:t>so‘ngra</a:t>
            </a:r>
            <a:r>
              <a:rPr lang="en-US" sz="2400" b="1" dirty="0">
                <a:solidFill>
                  <a:srgbClr val="0000FF"/>
                </a:solidFill>
                <a:latin typeface="Arial" charset="0"/>
              </a:rPr>
              <a:t> </a:t>
            </a:r>
            <a:r>
              <a:rPr lang="en-US" sz="2400" b="1" dirty="0" err="1">
                <a:solidFill>
                  <a:srgbClr val="0000FF"/>
                </a:solidFill>
                <a:latin typeface="Arial" charset="0"/>
              </a:rPr>
              <a:t>shimoli-sharqqa</a:t>
            </a:r>
            <a:r>
              <a:rPr lang="en-US" sz="2400" b="1" dirty="0">
                <a:solidFill>
                  <a:srgbClr val="0000FF"/>
                </a:solidFill>
                <a:latin typeface="Arial" charset="0"/>
              </a:rPr>
              <a:t> </a:t>
            </a:r>
            <a:r>
              <a:rPr lang="en-US" sz="2400" b="1" dirty="0" err="1">
                <a:solidFill>
                  <a:srgbClr val="0000FF"/>
                </a:solidFill>
                <a:latin typeface="Arial" charset="0"/>
              </a:rPr>
              <a:t>qarab</a:t>
            </a:r>
            <a:r>
              <a:rPr lang="en-US" sz="2400" b="1" dirty="0">
                <a:solidFill>
                  <a:srgbClr val="0000FF"/>
                </a:solidFill>
                <a:latin typeface="Arial" charset="0"/>
              </a:rPr>
              <a:t> </a:t>
            </a:r>
            <a:r>
              <a:rPr lang="en-US" sz="2400" b="1" dirty="0" err="1">
                <a:solidFill>
                  <a:srgbClr val="0000FF"/>
                </a:solidFill>
                <a:latin typeface="Arial" charset="0"/>
              </a:rPr>
              <a:t>harakatlanganlar</a:t>
            </a:r>
            <a:r>
              <a:rPr lang="en-US" sz="2400" b="1" dirty="0">
                <a:solidFill>
                  <a:srgbClr val="0000FF"/>
                </a:solidFill>
                <a:latin typeface="Arial" charset="0"/>
              </a:rPr>
              <a:t>. U </a:t>
            </a:r>
            <a:r>
              <a:rPr lang="en-US" sz="2400" b="1" dirty="0" err="1">
                <a:solidFill>
                  <a:srgbClr val="0000FF"/>
                </a:solidFill>
                <a:latin typeface="Arial" charset="0"/>
              </a:rPr>
              <a:t>Sirdaryo</a:t>
            </a:r>
            <a:r>
              <a:rPr lang="en-US" sz="2400" b="1" dirty="0">
                <a:solidFill>
                  <a:srgbClr val="0000FF"/>
                </a:solidFill>
                <a:latin typeface="Arial" charset="0"/>
              </a:rPr>
              <a:t> (</a:t>
            </a:r>
            <a:r>
              <a:rPr lang="en-US" sz="2400" b="1" dirty="0" err="1">
                <a:solidFill>
                  <a:srgbClr val="0000FF"/>
                </a:solidFill>
                <a:latin typeface="Arial" charset="0"/>
              </a:rPr>
              <a:t>Yaksar</a:t>
            </a:r>
            <a:r>
              <a:rPr lang="en-US" sz="2400" b="1" dirty="0">
                <a:solidFill>
                  <a:srgbClr val="0000FF"/>
                </a:solidFill>
                <a:latin typeface="Arial" charset="0"/>
              </a:rPr>
              <a:t>)</a:t>
            </a:r>
            <a:r>
              <a:rPr lang="en-US" sz="2400" b="1" dirty="0" err="1">
                <a:solidFill>
                  <a:srgbClr val="0000FF"/>
                </a:solidFill>
                <a:latin typeface="Arial" charset="0"/>
              </a:rPr>
              <a:t>ning</a:t>
            </a:r>
            <a:r>
              <a:rPr lang="en-US" sz="2400" b="1" dirty="0">
                <a:solidFill>
                  <a:srgbClr val="0000FF"/>
                </a:solidFill>
                <a:latin typeface="Arial" charset="0"/>
              </a:rPr>
              <a:t> chap </a:t>
            </a:r>
            <a:r>
              <a:rPr lang="en-US" sz="2400" b="1" dirty="0" err="1">
                <a:solidFill>
                  <a:srgbClr val="0000FF"/>
                </a:solidFill>
                <a:latin typeface="Arial" charset="0"/>
              </a:rPr>
              <a:t>sohiliga</a:t>
            </a:r>
            <a:r>
              <a:rPr lang="en-US" sz="2400" b="1" dirty="0">
                <a:solidFill>
                  <a:srgbClr val="0000FF"/>
                </a:solidFill>
                <a:latin typeface="Arial" charset="0"/>
              </a:rPr>
              <a:t> </a:t>
            </a:r>
            <a:r>
              <a:rPr lang="en-US" sz="2400" b="1" dirty="0" err="1">
                <a:solidFill>
                  <a:srgbClr val="0000FF"/>
                </a:solidFill>
                <a:latin typeface="Arial" charset="0"/>
              </a:rPr>
              <a:t>Aleksandriya</a:t>
            </a:r>
            <a:r>
              <a:rPr lang="en-US" sz="2400" b="1" dirty="0">
                <a:solidFill>
                  <a:srgbClr val="0000FF"/>
                </a:solidFill>
                <a:latin typeface="Arial" charset="0"/>
              </a:rPr>
              <a:t>  </a:t>
            </a:r>
            <a:r>
              <a:rPr lang="en-US" sz="2400" b="1" dirty="0" err="1">
                <a:solidFill>
                  <a:srgbClr val="0000FF"/>
                </a:solidFill>
                <a:latin typeface="Arial" charset="0"/>
              </a:rPr>
              <a:t>Esxata</a:t>
            </a:r>
            <a:r>
              <a:rPr lang="en-US" sz="2400" b="1" dirty="0">
                <a:solidFill>
                  <a:srgbClr val="0000FF"/>
                </a:solidFill>
                <a:latin typeface="Arial" charset="0"/>
              </a:rPr>
              <a:t> (</a:t>
            </a:r>
            <a:r>
              <a:rPr lang="en-US" sz="2400" b="1" dirty="0" err="1">
                <a:solidFill>
                  <a:srgbClr val="0000FF"/>
                </a:solidFill>
                <a:latin typeface="Arial" charset="0"/>
              </a:rPr>
              <a:t>Xo‘jand</a:t>
            </a:r>
            <a:r>
              <a:rPr lang="en-US" sz="2400" b="1" dirty="0">
                <a:solidFill>
                  <a:srgbClr val="0000FF"/>
                </a:solidFill>
                <a:latin typeface="Arial" charset="0"/>
              </a:rPr>
              <a:t>) </a:t>
            </a:r>
            <a:r>
              <a:rPr lang="en-US" sz="2400" b="1" dirty="0" err="1">
                <a:solidFill>
                  <a:srgbClr val="0000FF"/>
                </a:solidFill>
                <a:latin typeface="Arial" charset="0"/>
              </a:rPr>
              <a:t>qal’a</a:t>
            </a:r>
            <a:r>
              <a:rPr lang="en-US" sz="2400" b="1" dirty="0">
                <a:solidFill>
                  <a:srgbClr val="0000FF"/>
                </a:solidFill>
                <a:latin typeface="Arial" charset="0"/>
              </a:rPr>
              <a:t> </a:t>
            </a:r>
            <a:r>
              <a:rPr lang="en-US" sz="2400" b="1" dirty="0" err="1">
                <a:solidFill>
                  <a:srgbClr val="0000FF"/>
                </a:solidFill>
                <a:latin typeface="Arial" charset="0"/>
              </a:rPr>
              <a:t>sini</a:t>
            </a:r>
            <a:r>
              <a:rPr lang="en-US" sz="2400" b="1" dirty="0">
                <a:solidFill>
                  <a:srgbClr val="0000FF"/>
                </a:solidFill>
                <a:latin typeface="Arial" charset="0"/>
              </a:rPr>
              <a:t> </a:t>
            </a:r>
            <a:r>
              <a:rPr lang="en-US" sz="2400" b="1" dirty="0" err="1">
                <a:solidFill>
                  <a:srgbClr val="0000FF"/>
                </a:solidFill>
                <a:latin typeface="Arial" charset="0"/>
              </a:rPr>
              <a:t>qurdirgan</a:t>
            </a:r>
            <a:r>
              <a:rPr lang="en-US" sz="2400" b="1" dirty="0">
                <a:solidFill>
                  <a:srgbClr val="0000FF"/>
                </a:solidFill>
                <a:latin typeface="Arial" charset="0"/>
              </a:rPr>
              <a:t>. </a:t>
            </a:r>
            <a:r>
              <a:rPr lang="en-US" sz="2400" b="1" dirty="0" err="1">
                <a:solidFill>
                  <a:srgbClr val="0000FF"/>
                </a:solidFill>
                <a:latin typeface="Arial" charset="0"/>
              </a:rPr>
              <a:t>Mazkur</a:t>
            </a:r>
            <a:r>
              <a:rPr lang="en-US" sz="2400" b="1" dirty="0">
                <a:solidFill>
                  <a:srgbClr val="0000FF"/>
                </a:solidFill>
                <a:latin typeface="Arial" charset="0"/>
              </a:rPr>
              <a:t> </a:t>
            </a:r>
            <a:r>
              <a:rPr lang="en-US" sz="2400" b="1" dirty="0" err="1">
                <a:solidFill>
                  <a:srgbClr val="0000FF"/>
                </a:solidFill>
                <a:latin typeface="Arial" charset="0"/>
              </a:rPr>
              <a:t>qal’a</a:t>
            </a:r>
            <a:r>
              <a:rPr lang="en-US" sz="2400" b="1" dirty="0">
                <a:solidFill>
                  <a:srgbClr val="0000FF"/>
                </a:solidFill>
                <a:latin typeface="Arial" charset="0"/>
              </a:rPr>
              <a:t> </a:t>
            </a:r>
            <a:r>
              <a:rPr lang="en-US" sz="2400" b="1" dirty="0" err="1">
                <a:solidFill>
                  <a:srgbClr val="0000FF"/>
                </a:solidFill>
                <a:latin typeface="Arial" charset="0"/>
              </a:rPr>
              <a:t>juda</a:t>
            </a:r>
            <a:r>
              <a:rPr lang="en-US" sz="2400" b="1" dirty="0">
                <a:solidFill>
                  <a:srgbClr val="0000FF"/>
                </a:solidFill>
                <a:latin typeface="Arial" charset="0"/>
              </a:rPr>
              <a:t> </a:t>
            </a:r>
            <a:r>
              <a:rPr lang="en-US" sz="2400" b="1" dirty="0" err="1">
                <a:solidFill>
                  <a:srgbClr val="0000FF"/>
                </a:solidFill>
                <a:latin typeface="Arial" charset="0"/>
              </a:rPr>
              <a:t>katta</a:t>
            </a:r>
            <a:r>
              <a:rPr lang="en-US" sz="2400" b="1" dirty="0">
                <a:solidFill>
                  <a:srgbClr val="0000FF"/>
                </a:solidFill>
                <a:latin typeface="Arial" charset="0"/>
              </a:rPr>
              <a:t> </a:t>
            </a:r>
            <a:r>
              <a:rPr lang="en-US" sz="2400" b="1" dirty="0" err="1">
                <a:solidFill>
                  <a:srgbClr val="0000FF"/>
                </a:solidFill>
                <a:latin typeface="Arial" charset="0"/>
              </a:rPr>
              <a:t>bo'lib</a:t>
            </a:r>
            <a:r>
              <a:rPr lang="en-US" sz="2400" b="1" dirty="0">
                <a:solidFill>
                  <a:srgbClr val="0000FF"/>
                </a:solidFill>
                <a:latin typeface="Arial" charset="0"/>
              </a:rPr>
              <a:t>, 60 </a:t>
            </a:r>
            <a:r>
              <a:rPr lang="en-US" sz="2400" b="1" dirty="0" err="1">
                <a:solidFill>
                  <a:srgbClr val="0000FF"/>
                </a:solidFill>
                <a:latin typeface="Arial" charset="0"/>
              </a:rPr>
              <a:t>stadiy</a:t>
            </a:r>
            <a:r>
              <a:rPr lang="en-US" sz="2400" b="1" dirty="0">
                <a:solidFill>
                  <a:srgbClr val="0000FF"/>
                </a:solidFill>
                <a:latin typeface="Arial" charset="0"/>
              </a:rPr>
              <a:t> </a:t>
            </a:r>
            <a:r>
              <a:rPr lang="en-US" sz="2400" b="1" dirty="0" err="1">
                <a:solidFill>
                  <a:srgbClr val="0000FF"/>
                </a:solidFill>
                <a:latin typeface="Arial" charset="0"/>
              </a:rPr>
              <a:t>uzunlikdagi</a:t>
            </a:r>
            <a:r>
              <a:rPr lang="en-US" sz="2400" b="1" dirty="0">
                <a:solidFill>
                  <a:srgbClr val="0000FF"/>
                </a:solidFill>
                <a:latin typeface="Arial" charset="0"/>
              </a:rPr>
              <a:t> </a:t>
            </a:r>
            <a:r>
              <a:rPr lang="en-US" sz="2400" b="1" dirty="0" err="1">
                <a:solidFill>
                  <a:srgbClr val="0000FF"/>
                </a:solidFill>
                <a:latin typeface="Arial" charset="0"/>
              </a:rPr>
              <a:t>devor</a:t>
            </a:r>
            <a:r>
              <a:rPr lang="en-US" sz="2400" b="1" dirty="0">
                <a:solidFill>
                  <a:srgbClr val="0000FF"/>
                </a:solidFill>
                <a:latin typeface="Arial" charset="0"/>
              </a:rPr>
              <a:t> </a:t>
            </a:r>
            <a:r>
              <a:rPr lang="en-US" sz="2400" b="1" dirty="0" err="1">
                <a:solidFill>
                  <a:srgbClr val="0000FF"/>
                </a:solidFill>
                <a:latin typeface="Arial" charset="0"/>
              </a:rPr>
              <a:t>bilan</a:t>
            </a:r>
            <a:r>
              <a:rPr lang="en-US" sz="2400" b="1" dirty="0">
                <a:solidFill>
                  <a:srgbClr val="0000FF"/>
                </a:solidFill>
                <a:latin typeface="Arial" charset="0"/>
              </a:rPr>
              <a:t> </a:t>
            </a:r>
            <a:r>
              <a:rPr lang="en-US" sz="2400" b="1" dirty="0" err="1">
                <a:solidFill>
                  <a:srgbClr val="0000FF"/>
                </a:solidFill>
                <a:latin typeface="Arial" charset="0"/>
              </a:rPr>
              <a:t>o'ralgandi</a:t>
            </a:r>
            <a:r>
              <a:rPr lang="en-US" sz="2400" b="1" dirty="0">
                <a:solidFill>
                  <a:srgbClr val="0000FF"/>
                </a:solidFill>
                <a:latin typeface="Arial" charset="0"/>
              </a:rPr>
              <a:t>. </a:t>
            </a:r>
            <a:r>
              <a:rPr lang="en-US" sz="2400" b="1" dirty="0" err="1">
                <a:solidFill>
                  <a:srgbClr val="0000FF"/>
                </a:solidFill>
                <a:latin typeface="Arial" charset="0"/>
              </a:rPr>
              <a:t>Skiflar</a:t>
            </a:r>
            <a:r>
              <a:rPr lang="en-US" sz="2400" b="1" dirty="0">
                <a:solidFill>
                  <a:srgbClr val="0000FF"/>
                </a:solidFill>
                <a:latin typeface="Arial" charset="0"/>
              </a:rPr>
              <a:t> (</a:t>
            </a:r>
            <a:r>
              <a:rPr lang="en-US" sz="2400" b="1" dirty="0" err="1">
                <a:solidFill>
                  <a:srgbClr val="0000FF"/>
                </a:solidFill>
                <a:latin typeface="Arial" charset="0"/>
              </a:rPr>
              <a:t>saklar</a:t>
            </a:r>
            <a:r>
              <a:rPr lang="en-US" sz="2400" b="1" dirty="0">
                <a:solidFill>
                  <a:srgbClr val="0000FF"/>
                </a:solidFill>
                <a:latin typeface="Arial" charset="0"/>
              </a:rPr>
              <a:t>) </a:t>
            </a:r>
            <a:r>
              <a:rPr lang="en-US" sz="2400" b="1" dirty="0" err="1">
                <a:solidFill>
                  <a:srgbClr val="0000FF"/>
                </a:solidFill>
                <a:latin typeface="Arial" charset="0"/>
              </a:rPr>
              <a:t>tez-tez</a:t>
            </a:r>
            <a:r>
              <a:rPr lang="en-US" sz="2400" b="1" dirty="0">
                <a:solidFill>
                  <a:srgbClr val="0000FF"/>
                </a:solidFill>
                <a:latin typeface="Arial" charset="0"/>
              </a:rPr>
              <a:t> </a:t>
            </a:r>
            <a:r>
              <a:rPr lang="en-US" sz="2400" b="1" dirty="0" err="1">
                <a:solidFill>
                  <a:srgbClr val="0000FF"/>
                </a:solidFill>
                <a:latin typeface="Arial" charset="0"/>
              </a:rPr>
              <a:t>katta</a:t>
            </a:r>
            <a:r>
              <a:rPr lang="en-US" sz="2400" b="1" dirty="0">
                <a:solidFill>
                  <a:srgbClr val="0000FF"/>
                </a:solidFill>
                <a:latin typeface="Arial" charset="0"/>
              </a:rPr>
              <a:t> </a:t>
            </a:r>
            <a:r>
              <a:rPr lang="en-US" sz="2400" b="1" dirty="0" err="1">
                <a:solidFill>
                  <a:srgbClr val="0000FF"/>
                </a:solidFill>
                <a:latin typeface="Arial" charset="0"/>
              </a:rPr>
              <a:t>shaharning</a:t>
            </a:r>
            <a:r>
              <a:rPr lang="en-US" sz="2400" b="1" dirty="0">
                <a:solidFill>
                  <a:srgbClr val="0000FF"/>
                </a:solidFill>
                <a:latin typeface="Arial" charset="0"/>
              </a:rPr>
              <a:t> </a:t>
            </a:r>
            <a:r>
              <a:rPr lang="en-US" sz="2400" b="1" dirty="0" err="1">
                <a:solidFill>
                  <a:srgbClr val="0000FF"/>
                </a:solidFill>
                <a:latin typeface="Arial" charset="0"/>
              </a:rPr>
              <a:t>ro'parasiga</a:t>
            </a:r>
            <a:r>
              <a:rPr lang="en-US" sz="2400" b="1" dirty="0">
                <a:solidFill>
                  <a:srgbClr val="0000FF"/>
                </a:solidFill>
                <a:latin typeface="Arial" charset="0"/>
              </a:rPr>
              <a:t> </a:t>
            </a:r>
            <a:r>
              <a:rPr lang="en-US" sz="2400" b="1" dirty="0" err="1">
                <a:solidFill>
                  <a:srgbClr val="0000FF"/>
                </a:solidFill>
                <a:latin typeface="Arial" charset="0"/>
              </a:rPr>
              <a:t>kelib</a:t>
            </a:r>
            <a:r>
              <a:rPr lang="en-US" sz="2400" b="1" dirty="0">
                <a:solidFill>
                  <a:srgbClr val="0000FF"/>
                </a:solidFill>
                <a:latin typeface="Arial" charset="0"/>
              </a:rPr>
              <a:t>, </a:t>
            </a:r>
            <a:r>
              <a:rPr lang="en-US" sz="2400" b="1" dirty="0" err="1">
                <a:solidFill>
                  <a:srgbClr val="0000FF"/>
                </a:solidFill>
                <a:latin typeface="Arial" charset="0"/>
              </a:rPr>
              <a:t>uni</a:t>
            </a:r>
            <a:r>
              <a:rPr lang="en-US" sz="2400" b="1" dirty="0">
                <a:solidFill>
                  <a:srgbClr val="0000FF"/>
                </a:solidFill>
                <a:latin typeface="Arial" charset="0"/>
              </a:rPr>
              <a:t> </a:t>
            </a:r>
            <a:r>
              <a:rPr lang="en-US" sz="2400" b="1" dirty="0" err="1">
                <a:solidFill>
                  <a:srgbClr val="0000FF"/>
                </a:solidFill>
                <a:latin typeface="Arial" charset="0"/>
              </a:rPr>
              <a:t>qattiq</a:t>
            </a:r>
            <a:r>
              <a:rPr lang="en-US" sz="2400" b="1" dirty="0">
                <a:solidFill>
                  <a:srgbClr val="0000FF"/>
                </a:solidFill>
                <a:latin typeface="Arial" charset="0"/>
              </a:rPr>
              <a:t> </a:t>
            </a:r>
            <a:r>
              <a:rPr lang="en-US" sz="2400" b="1" dirty="0" err="1">
                <a:solidFill>
                  <a:srgbClr val="0000FF"/>
                </a:solidFill>
                <a:latin typeface="Arial" charset="0"/>
              </a:rPr>
              <a:t>o'qqa</a:t>
            </a:r>
            <a:r>
              <a:rPr lang="en-US" sz="2400" b="1" dirty="0">
                <a:solidFill>
                  <a:srgbClr val="0000FF"/>
                </a:solidFill>
                <a:latin typeface="Arial" charset="0"/>
              </a:rPr>
              <a:t> </a:t>
            </a:r>
            <a:r>
              <a:rPr lang="en-US" sz="2400" b="1" dirty="0" err="1">
                <a:solidFill>
                  <a:srgbClr val="0000FF"/>
                </a:solidFill>
                <a:latin typeface="Arial" charset="0"/>
              </a:rPr>
              <a:t>tutar</a:t>
            </a:r>
            <a:r>
              <a:rPr lang="en-US" sz="2400" b="1" dirty="0">
                <a:solidFill>
                  <a:srgbClr val="0000FF"/>
                </a:solidFill>
                <a:latin typeface="Arial" charset="0"/>
              </a:rPr>
              <a:t> </a:t>
            </a:r>
            <a:r>
              <a:rPr lang="en-US" sz="2400" b="1" dirty="0" err="1">
                <a:solidFill>
                  <a:srgbClr val="0000FF"/>
                </a:solidFill>
                <a:latin typeface="Arial" charset="0"/>
              </a:rPr>
              <a:t>edilar</a:t>
            </a:r>
            <a:r>
              <a:rPr lang="en-US" sz="2400" dirty="0">
                <a:latin typeface="Arial" charset="0"/>
              </a:rPr>
              <a:t>. </a:t>
            </a:r>
            <a:endParaRPr lang="ru-RU" sz="2400" b="1" dirty="0">
              <a:solidFill>
                <a:srgbClr val="0000FF"/>
              </a:solidFill>
              <a:latin typeface="Arial" charset="0"/>
            </a:endParaRPr>
          </a:p>
        </p:txBody>
      </p:sp>
    </p:spTree>
    <p:extLst>
      <p:ext uri="{BB962C8B-B14F-4D97-AF65-F5344CB8AC3E}">
        <p14:creationId xmlns:p14="http://schemas.microsoft.com/office/powerpoint/2010/main" val="4092015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ChangeArrowheads="1"/>
          </p:cNvSpPr>
          <p:nvPr/>
        </p:nvSpPr>
        <p:spPr bwMode="auto">
          <a:xfrm rot="16200000">
            <a:off x="489744" y="-300831"/>
            <a:ext cx="6832600" cy="7812088"/>
          </a:xfrm>
          <a:prstGeom prst="rect">
            <a:avLst/>
          </a:prstGeom>
          <a:solidFill>
            <a:schemeClr val="tx2">
              <a:lumMod val="40000"/>
              <a:lumOff val="60000"/>
            </a:schemeClr>
          </a:solidFill>
          <a:ln>
            <a:noFill/>
          </a:ln>
          <a:effectLst/>
        </p:spPr>
        <p:txBody>
          <a:bodyPr vert="eaVert" anchor="ctr">
            <a:spAutoFit/>
          </a:bodyPr>
          <a:lstStyle/>
          <a:p>
            <a:pPr algn="ctr" eaLnBrk="0" hangingPunct="0">
              <a:defRPr/>
            </a:pPr>
            <a:r>
              <a:rPr lang="en-US" sz="2400" dirty="0" err="1">
                <a:solidFill>
                  <a:srgbClr val="222222"/>
                </a:solidFill>
                <a:latin typeface="Arial"/>
                <a:ea typeface="Calibri"/>
              </a:rPr>
              <a:t>Umuman</a:t>
            </a:r>
            <a:r>
              <a:rPr lang="en-US" sz="2400" dirty="0">
                <a:solidFill>
                  <a:srgbClr val="222222"/>
                </a:solidFill>
                <a:latin typeface="Arial"/>
                <a:ea typeface="Calibri"/>
              </a:rPr>
              <a:t> </a:t>
            </a:r>
            <a:r>
              <a:rPr lang="en-US" sz="2400" dirty="0" err="1">
                <a:solidFill>
                  <a:srgbClr val="222222"/>
                </a:solidFill>
                <a:latin typeface="Arial"/>
                <a:ea typeface="Calibri"/>
              </a:rPr>
              <a:t>Aleksandrning</a:t>
            </a:r>
            <a:r>
              <a:rPr lang="en-US" sz="2400" dirty="0">
                <a:solidFill>
                  <a:srgbClr val="222222"/>
                </a:solidFill>
                <a:latin typeface="Arial"/>
                <a:ea typeface="Calibri"/>
              </a:rPr>
              <a:t> </a:t>
            </a:r>
            <a:r>
              <a:rPr lang="en-US" sz="2400" u="sng" dirty="0" err="1">
                <a:solidFill>
                  <a:srgbClr val="0B0080"/>
                </a:solidFill>
                <a:latin typeface="Arial"/>
                <a:ea typeface="Calibri"/>
                <a:cs typeface="Times New Roman"/>
                <a:hlinkClick r:id="rId2" tooltip="O‘rta Osiyo"/>
              </a:rPr>
              <a:t>O‘rta</a:t>
            </a:r>
            <a:r>
              <a:rPr lang="en-US" sz="2400" u="sng" dirty="0">
                <a:solidFill>
                  <a:srgbClr val="0B0080"/>
                </a:solidFill>
                <a:latin typeface="Arial"/>
                <a:ea typeface="Calibri"/>
                <a:cs typeface="Times New Roman"/>
                <a:hlinkClick r:id="rId2" tooltip="O‘rta Osiyo"/>
              </a:rPr>
              <a:t> </a:t>
            </a:r>
            <a:r>
              <a:rPr lang="en-US" sz="2400" u="sng" dirty="0" err="1">
                <a:solidFill>
                  <a:srgbClr val="0B0080"/>
                </a:solidFill>
                <a:latin typeface="Arial"/>
                <a:ea typeface="Calibri"/>
                <a:cs typeface="Times New Roman"/>
                <a:hlinkClick r:id="rId2" tooltip="O‘rta Osiyo"/>
              </a:rPr>
              <a:t>Osiyoga</a:t>
            </a:r>
            <a:r>
              <a:rPr lang="en-US" sz="2400" dirty="0">
                <a:solidFill>
                  <a:srgbClr val="222222"/>
                </a:solidFill>
                <a:latin typeface="Arial"/>
                <a:ea typeface="Calibri"/>
              </a:rPr>
              <a:t> </a:t>
            </a:r>
            <a:r>
              <a:rPr lang="en-US" sz="2400" dirty="0" err="1">
                <a:solidFill>
                  <a:srgbClr val="222222"/>
                </a:solidFill>
                <a:latin typeface="Arial"/>
                <a:ea typeface="Calibri"/>
              </a:rPr>
              <a:t>nisbatan</a:t>
            </a:r>
            <a:r>
              <a:rPr lang="en-US" sz="2400" dirty="0">
                <a:solidFill>
                  <a:srgbClr val="222222"/>
                </a:solidFill>
                <a:latin typeface="Arial"/>
                <a:ea typeface="Calibri"/>
              </a:rPr>
              <a:t> </a:t>
            </a:r>
            <a:r>
              <a:rPr lang="en-US" sz="2400" dirty="0" err="1">
                <a:solidFill>
                  <a:srgbClr val="222222"/>
                </a:solidFill>
                <a:latin typeface="Arial"/>
                <a:ea typeface="Calibri"/>
              </a:rPr>
              <a:t>bosqinchilik</a:t>
            </a:r>
            <a:r>
              <a:rPr lang="en-US" sz="2400" dirty="0">
                <a:solidFill>
                  <a:srgbClr val="222222"/>
                </a:solidFill>
                <a:latin typeface="Arial"/>
                <a:ea typeface="Calibri"/>
              </a:rPr>
              <a:t> </a:t>
            </a:r>
            <a:r>
              <a:rPr lang="en-US" sz="2400" dirty="0" err="1">
                <a:solidFill>
                  <a:srgbClr val="222222"/>
                </a:solidFill>
                <a:latin typeface="Arial"/>
                <a:ea typeface="Calibri"/>
              </a:rPr>
              <a:t>siyosati</a:t>
            </a:r>
            <a:r>
              <a:rPr lang="en-US" sz="2400" dirty="0">
                <a:solidFill>
                  <a:srgbClr val="222222"/>
                </a:solidFill>
                <a:latin typeface="Arial"/>
                <a:ea typeface="Calibri"/>
              </a:rPr>
              <a:t> </a:t>
            </a:r>
            <a:r>
              <a:rPr lang="en-US" sz="2400" dirty="0" err="1">
                <a:solidFill>
                  <a:srgbClr val="222222"/>
                </a:solidFill>
                <a:latin typeface="Arial"/>
                <a:ea typeface="Calibri"/>
              </a:rPr>
              <a:t>qattiq</a:t>
            </a:r>
            <a:r>
              <a:rPr lang="en-US" sz="2400" dirty="0">
                <a:solidFill>
                  <a:srgbClr val="222222"/>
                </a:solidFill>
                <a:latin typeface="Arial"/>
                <a:ea typeface="Calibri"/>
              </a:rPr>
              <a:t> </a:t>
            </a:r>
            <a:r>
              <a:rPr lang="en-US" sz="2400" dirty="0" err="1">
                <a:solidFill>
                  <a:srgbClr val="222222"/>
                </a:solidFill>
                <a:latin typeface="Arial"/>
                <a:ea typeface="Calibri"/>
              </a:rPr>
              <a:t>qarshilikka</a:t>
            </a:r>
            <a:r>
              <a:rPr lang="en-US" sz="2400" dirty="0">
                <a:solidFill>
                  <a:srgbClr val="222222"/>
                </a:solidFill>
                <a:latin typeface="Arial"/>
                <a:ea typeface="Calibri"/>
              </a:rPr>
              <a:t> </a:t>
            </a:r>
            <a:r>
              <a:rPr lang="en-US" sz="2400" dirty="0" err="1">
                <a:solidFill>
                  <a:srgbClr val="222222"/>
                </a:solidFill>
                <a:latin typeface="Arial"/>
                <a:ea typeface="Calibri"/>
              </a:rPr>
              <a:t>uchragan.</a:t>
            </a:r>
            <a:r>
              <a:rPr lang="en-US" sz="2400" b="1" dirty="0" err="1">
                <a:solidFill>
                  <a:srgbClr val="0000FF"/>
                </a:solidFill>
                <a:latin typeface="Arial"/>
                <a:ea typeface="Calibri"/>
              </a:rPr>
              <a:t>Usrushona</a:t>
            </a:r>
            <a:r>
              <a:rPr lang="en-US" sz="2400" dirty="0" err="1">
                <a:solidFill>
                  <a:srgbClr val="222222"/>
                </a:solidFill>
                <a:latin typeface="Arial"/>
                <a:ea typeface="Calibri"/>
              </a:rPr>
              <a:t>dagi</a:t>
            </a:r>
            <a:r>
              <a:rPr lang="en-US" sz="2400" dirty="0">
                <a:solidFill>
                  <a:srgbClr val="222222"/>
                </a:solidFill>
                <a:latin typeface="Arial"/>
                <a:ea typeface="Calibri"/>
              </a:rPr>
              <a:t> </a:t>
            </a:r>
            <a:r>
              <a:rPr lang="en-US" sz="2400" b="1" dirty="0" err="1">
                <a:solidFill>
                  <a:srgbClr val="0000FF"/>
                </a:solidFill>
                <a:latin typeface="Arial"/>
                <a:ea typeface="Calibri"/>
              </a:rPr>
              <a:t>yettita</a:t>
            </a:r>
            <a:r>
              <a:rPr lang="en-US" sz="2400" b="1" dirty="0">
                <a:solidFill>
                  <a:srgbClr val="0000FF"/>
                </a:solidFill>
                <a:latin typeface="Arial"/>
                <a:ea typeface="Calibri"/>
              </a:rPr>
              <a:t> </a:t>
            </a:r>
            <a:r>
              <a:rPr lang="en-US" sz="2400" b="1" dirty="0" err="1">
                <a:solidFill>
                  <a:srgbClr val="0000FF"/>
                </a:solidFill>
                <a:latin typeface="Arial"/>
                <a:ea typeface="Calibri"/>
              </a:rPr>
              <a:t>shahar-qal’a</a:t>
            </a:r>
            <a:r>
              <a:rPr lang="en-US" sz="2400" b="1" dirty="0">
                <a:solidFill>
                  <a:srgbClr val="0000FF"/>
                </a:solidFill>
                <a:latin typeface="Arial"/>
                <a:ea typeface="Calibri"/>
              </a:rPr>
              <a:t> </a:t>
            </a:r>
            <a:r>
              <a:rPr lang="en-US" sz="2400" dirty="0" err="1">
                <a:solidFill>
                  <a:srgbClr val="222222"/>
                </a:solidFill>
                <a:latin typeface="Arial"/>
                <a:ea typeface="Calibri"/>
              </a:rPr>
              <a:t>Aleksandrga</a:t>
            </a:r>
            <a:r>
              <a:rPr lang="en-US" sz="2400" dirty="0">
                <a:solidFill>
                  <a:srgbClr val="222222"/>
                </a:solidFill>
                <a:latin typeface="Arial"/>
                <a:ea typeface="Calibri"/>
              </a:rPr>
              <a:t> </a:t>
            </a:r>
            <a:r>
              <a:rPr lang="en-US" sz="2400" dirty="0" err="1">
                <a:solidFill>
                  <a:srgbClr val="222222"/>
                </a:solidFill>
                <a:latin typeface="Arial"/>
                <a:ea typeface="Calibri"/>
              </a:rPr>
              <a:t>qattiq</a:t>
            </a:r>
            <a:r>
              <a:rPr lang="en-US" sz="2400" dirty="0">
                <a:solidFill>
                  <a:srgbClr val="222222"/>
                </a:solidFill>
                <a:latin typeface="Arial"/>
                <a:ea typeface="Calibri"/>
              </a:rPr>
              <a:t> </a:t>
            </a:r>
            <a:r>
              <a:rPr lang="en-US" sz="2400" dirty="0" err="1">
                <a:solidFill>
                  <a:srgbClr val="222222"/>
                </a:solidFill>
                <a:latin typeface="Arial"/>
                <a:ea typeface="Calibri"/>
              </a:rPr>
              <a:t>qarshilik</a:t>
            </a:r>
            <a:r>
              <a:rPr lang="en-US" sz="2400" dirty="0">
                <a:solidFill>
                  <a:srgbClr val="222222"/>
                </a:solidFill>
                <a:latin typeface="Arial"/>
                <a:ea typeface="Calibri"/>
              </a:rPr>
              <a:t> </a:t>
            </a:r>
            <a:r>
              <a:rPr lang="en-US" sz="2400" dirty="0" err="1">
                <a:solidFill>
                  <a:srgbClr val="222222"/>
                </a:solidFill>
                <a:latin typeface="Arial"/>
                <a:ea typeface="Calibri"/>
              </a:rPr>
              <a:t>ko‘rsatgan</a:t>
            </a:r>
            <a:r>
              <a:rPr lang="en-US" sz="2400" dirty="0">
                <a:solidFill>
                  <a:srgbClr val="222222"/>
                </a:solidFill>
                <a:latin typeface="Arial"/>
                <a:ea typeface="Calibri"/>
              </a:rPr>
              <a:t>. </a:t>
            </a:r>
            <a:r>
              <a:rPr lang="en-US" sz="2400" dirty="0" err="1">
                <a:solidFill>
                  <a:srgbClr val="222222"/>
                </a:solidFill>
                <a:latin typeface="Arial"/>
                <a:ea typeface="Calibri"/>
              </a:rPr>
              <a:t>Bularning</a:t>
            </a:r>
            <a:r>
              <a:rPr lang="en-US" sz="2400" dirty="0">
                <a:solidFill>
                  <a:srgbClr val="222222"/>
                </a:solidFill>
                <a:latin typeface="Arial"/>
                <a:ea typeface="Calibri"/>
              </a:rPr>
              <a:t> </a:t>
            </a:r>
            <a:r>
              <a:rPr lang="en-US" sz="2400" dirty="0" err="1">
                <a:solidFill>
                  <a:srgbClr val="222222"/>
                </a:solidFill>
                <a:latin typeface="Arial"/>
                <a:ea typeface="Calibri"/>
              </a:rPr>
              <a:t>ichida</a:t>
            </a:r>
            <a:r>
              <a:rPr lang="en-US" sz="2400" dirty="0">
                <a:solidFill>
                  <a:srgbClr val="222222"/>
                </a:solidFill>
                <a:latin typeface="Arial"/>
                <a:ea typeface="Calibri"/>
              </a:rPr>
              <a:t> </a:t>
            </a:r>
            <a:r>
              <a:rPr lang="en-US" sz="2400" dirty="0" err="1">
                <a:solidFill>
                  <a:srgbClr val="222222"/>
                </a:solidFill>
                <a:latin typeface="Arial"/>
                <a:ea typeface="Calibri"/>
              </a:rPr>
              <a:t>eng</a:t>
            </a:r>
            <a:r>
              <a:rPr lang="en-US" sz="2400" dirty="0">
                <a:solidFill>
                  <a:srgbClr val="222222"/>
                </a:solidFill>
                <a:latin typeface="Arial"/>
                <a:ea typeface="Calibri"/>
              </a:rPr>
              <a:t> </a:t>
            </a:r>
            <a:r>
              <a:rPr lang="en-US" sz="2400" dirty="0" err="1">
                <a:solidFill>
                  <a:srgbClr val="222222"/>
                </a:solidFill>
                <a:latin typeface="Arial"/>
                <a:ea typeface="Calibri"/>
              </a:rPr>
              <a:t>kattasi</a:t>
            </a:r>
            <a:r>
              <a:rPr lang="en-US" sz="2400" dirty="0">
                <a:solidFill>
                  <a:srgbClr val="222222"/>
                </a:solidFill>
                <a:latin typeface="Arial"/>
                <a:ea typeface="Calibri"/>
              </a:rPr>
              <a:t> – </a:t>
            </a:r>
            <a:r>
              <a:rPr lang="en-US" sz="2400" dirty="0" err="1">
                <a:solidFill>
                  <a:srgbClr val="222222"/>
                </a:solidFill>
                <a:latin typeface="Arial"/>
                <a:ea typeface="Calibri"/>
              </a:rPr>
              <a:t>Kiropol</a:t>
            </a:r>
            <a:r>
              <a:rPr lang="en-US" sz="2400" dirty="0">
                <a:solidFill>
                  <a:srgbClr val="222222"/>
                </a:solidFill>
                <a:latin typeface="Arial"/>
                <a:ea typeface="Calibri"/>
              </a:rPr>
              <a:t> </a:t>
            </a:r>
            <a:r>
              <a:rPr lang="en-US" sz="2400" dirty="0" err="1">
                <a:solidFill>
                  <a:srgbClr val="222222"/>
                </a:solidFill>
                <a:latin typeface="Arial"/>
                <a:ea typeface="Calibri"/>
              </a:rPr>
              <a:t>bo‘lib</a:t>
            </a:r>
            <a:r>
              <a:rPr lang="en-US" sz="2400" dirty="0">
                <a:solidFill>
                  <a:srgbClr val="222222"/>
                </a:solidFill>
                <a:latin typeface="Arial"/>
                <a:ea typeface="Calibri"/>
              </a:rPr>
              <a:t>,</a:t>
            </a:r>
            <a:r>
              <a:rPr lang="en-US" sz="2400" b="1" dirty="0">
                <a:solidFill>
                  <a:srgbClr val="0000FF"/>
                </a:solidFill>
                <a:latin typeface="Arial"/>
                <a:ea typeface="Calibri"/>
              </a:rPr>
              <a:t> </a:t>
            </a:r>
            <a:r>
              <a:rPr lang="en-US" sz="2400" b="1" u="sng" dirty="0" err="1">
                <a:solidFill>
                  <a:srgbClr val="0000FF"/>
                </a:solidFill>
                <a:latin typeface="Arial"/>
                <a:ea typeface="Calibri"/>
                <a:cs typeface="Times New Roman"/>
                <a:hlinkClick r:id="rId3" tooltip="Kir II"/>
              </a:rPr>
              <a:t>Kir</a:t>
            </a:r>
            <a:r>
              <a:rPr lang="en-US" sz="2400" b="1" u="sng" dirty="0">
                <a:solidFill>
                  <a:srgbClr val="0000FF"/>
                </a:solidFill>
                <a:latin typeface="Arial"/>
                <a:ea typeface="Calibri"/>
                <a:cs typeface="Times New Roman"/>
                <a:hlinkClick r:id="rId3" tooltip="Kir II"/>
              </a:rPr>
              <a:t> II</a:t>
            </a:r>
            <a:r>
              <a:rPr lang="en-US" sz="2400" dirty="0">
                <a:solidFill>
                  <a:srgbClr val="222222"/>
                </a:solidFill>
                <a:latin typeface="Arial"/>
                <a:ea typeface="Calibri"/>
              </a:rPr>
              <a:t> </a:t>
            </a:r>
            <a:r>
              <a:rPr lang="en-US" sz="2400" dirty="0" err="1">
                <a:solidFill>
                  <a:srgbClr val="222222"/>
                </a:solidFill>
                <a:latin typeface="Arial"/>
                <a:ea typeface="Calibri"/>
              </a:rPr>
              <a:t>uni</a:t>
            </a:r>
            <a:r>
              <a:rPr lang="en-US" sz="2400" dirty="0">
                <a:solidFill>
                  <a:srgbClr val="222222"/>
                </a:solidFill>
                <a:latin typeface="Arial"/>
                <a:ea typeface="Calibri"/>
              </a:rPr>
              <a:t> </a:t>
            </a:r>
            <a:r>
              <a:rPr lang="en-US" sz="2400" dirty="0" err="1">
                <a:solidFill>
                  <a:srgbClr val="222222"/>
                </a:solidFill>
                <a:latin typeface="Arial"/>
                <a:ea typeface="Calibri"/>
              </a:rPr>
              <a:t>boshqa</a:t>
            </a:r>
            <a:r>
              <a:rPr lang="en-US" sz="2400" dirty="0">
                <a:solidFill>
                  <a:srgbClr val="222222"/>
                </a:solidFill>
                <a:latin typeface="Arial"/>
                <a:ea typeface="Calibri"/>
              </a:rPr>
              <a:t> </a:t>
            </a:r>
            <a:r>
              <a:rPr lang="en-US" sz="2400" dirty="0" err="1">
                <a:solidFill>
                  <a:srgbClr val="222222"/>
                </a:solidFill>
                <a:latin typeface="Arial"/>
                <a:ea typeface="Calibri"/>
              </a:rPr>
              <a:t>shahar-qal’alarga</a:t>
            </a:r>
            <a:r>
              <a:rPr lang="en-US" sz="2400" dirty="0">
                <a:solidFill>
                  <a:srgbClr val="222222"/>
                </a:solidFill>
                <a:latin typeface="Arial"/>
                <a:ea typeface="Calibri"/>
              </a:rPr>
              <a:t> </a:t>
            </a:r>
            <a:r>
              <a:rPr lang="en-US" sz="2400" dirty="0" err="1">
                <a:solidFill>
                  <a:srgbClr val="222222"/>
                </a:solidFill>
                <a:latin typeface="Arial"/>
                <a:ea typeface="Calibri"/>
              </a:rPr>
              <a:t>nisbatan</a:t>
            </a:r>
            <a:r>
              <a:rPr lang="en-US" sz="2400" dirty="0">
                <a:solidFill>
                  <a:srgbClr val="222222"/>
                </a:solidFill>
                <a:latin typeface="Arial"/>
                <a:ea typeface="Calibri"/>
              </a:rPr>
              <a:t> </a:t>
            </a:r>
            <a:r>
              <a:rPr lang="en-US" sz="2400" dirty="0" err="1">
                <a:solidFill>
                  <a:srgbClr val="222222"/>
                </a:solidFill>
                <a:latin typeface="Arial"/>
                <a:ea typeface="Calibri"/>
              </a:rPr>
              <a:t>baland</a:t>
            </a:r>
            <a:r>
              <a:rPr lang="en-US" sz="2400" dirty="0">
                <a:solidFill>
                  <a:srgbClr val="222222"/>
                </a:solidFill>
                <a:latin typeface="Arial"/>
                <a:ea typeface="Calibri"/>
              </a:rPr>
              <a:t> </a:t>
            </a:r>
            <a:r>
              <a:rPr lang="en-US" sz="2400" dirty="0" err="1">
                <a:solidFill>
                  <a:srgbClr val="222222"/>
                </a:solidFill>
                <a:latin typeface="Arial"/>
                <a:ea typeface="Calibri"/>
              </a:rPr>
              <a:t>devor</a:t>
            </a:r>
            <a:r>
              <a:rPr lang="en-US" sz="2400" dirty="0">
                <a:solidFill>
                  <a:srgbClr val="222222"/>
                </a:solidFill>
                <a:latin typeface="Arial"/>
                <a:ea typeface="Calibri"/>
              </a:rPr>
              <a:t> </a:t>
            </a:r>
            <a:r>
              <a:rPr lang="en-US" sz="2400" dirty="0" err="1">
                <a:solidFill>
                  <a:srgbClr val="222222"/>
                </a:solidFill>
                <a:latin typeface="Arial"/>
                <a:ea typeface="Calibri"/>
              </a:rPr>
              <a:t>bilan</a:t>
            </a:r>
            <a:r>
              <a:rPr lang="en-US" sz="2400" dirty="0">
                <a:solidFill>
                  <a:srgbClr val="222222"/>
                </a:solidFill>
                <a:latin typeface="Arial"/>
                <a:ea typeface="Calibri"/>
              </a:rPr>
              <a:t> </a:t>
            </a:r>
            <a:r>
              <a:rPr lang="en-US" sz="2400" dirty="0" err="1">
                <a:solidFill>
                  <a:srgbClr val="222222"/>
                </a:solidFill>
                <a:latin typeface="Arial"/>
                <a:ea typeface="Calibri"/>
              </a:rPr>
              <a:t>o‘rattirgandi</a:t>
            </a:r>
            <a:r>
              <a:rPr lang="en-US" sz="2400" dirty="0">
                <a:solidFill>
                  <a:srgbClr val="222222"/>
                </a:solidFill>
                <a:latin typeface="Arial"/>
                <a:ea typeface="Calibri"/>
              </a:rPr>
              <a:t>. </a:t>
            </a:r>
            <a:r>
              <a:rPr lang="en-US" sz="2400" dirty="0" err="1">
                <a:solidFill>
                  <a:srgbClr val="222222"/>
                </a:solidFill>
                <a:latin typeface="Arial"/>
                <a:ea typeface="Calibri"/>
              </a:rPr>
              <a:t>Uning</a:t>
            </a:r>
            <a:r>
              <a:rPr lang="en-US" sz="2400" dirty="0">
                <a:solidFill>
                  <a:srgbClr val="222222"/>
                </a:solidFill>
                <a:latin typeface="Arial"/>
                <a:ea typeface="Calibri"/>
              </a:rPr>
              <a:t> </a:t>
            </a:r>
            <a:r>
              <a:rPr lang="en-US" sz="2400" dirty="0" err="1">
                <a:solidFill>
                  <a:srgbClr val="222222"/>
                </a:solidFill>
                <a:latin typeface="Arial"/>
                <a:ea typeface="Calibri"/>
              </a:rPr>
              <a:t>ichida</a:t>
            </a:r>
            <a:r>
              <a:rPr lang="en-US" sz="2400" dirty="0">
                <a:solidFill>
                  <a:srgbClr val="222222"/>
                </a:solidFill>
                <a:latin typeface="Arial"/>
                <a:ea typeface="Calibri"/>
              </a:rPr>
              <a:t> </a:t>
            </a:r>
            <a:r>
              <a:rPr lang="en-US" sz="2400" dirty="0" err="1">
                <a:solidFill>
                  <a:srgbClr val="222222"/>
                </a:solidFill>
                <a:latin typeface="Arial"/>
                <a:ea typeface="Calibri"/>
              </a:rPr>
              <a:t>mahalliy</a:t>
            </a:r>
            <a:r>
              <a:rPr lang="en-US" sz="2400" dirty="0">
                <a:solidFill>
                  <a:srgbClr val="222222"/>
                </a:solidFill>
                <a:latin typeface="Arial"/>
                <a:ea typeface="Calibri"/>
              </a:rPr>
              <a:t> </a:t>
            </a:r>
            <a:r>
              <a:rPr lang="en-US" sz="2400" dirty="0" err="1">
                <a:solidFill>
                  <a:srgbClr val="222222"/>
                </a:solidFill>
                <a:latin typeface="Arial"/>
                <a:ea typeface="Calibri"/>
              </a:rPr>
              <a:t>aholining</a:t>
            </a:r>
            <a:r>
              <a:rPr lang="en-US" sz="2400" dirty="0">
                <a:solidFill>
                  <a:srgbClr val="222222"/>
                </a:solidFill>
                <a:latin typeface="Arial"/>
                <a:ea typeface="Calibri"/>
              </a:rPr>
              <a:t> </a:t>
            </a:r>
            <a:r>
              <a:rPr lang="en-US" sz="2400" dirty="0" err="1">
                <a:solidFill>
                  <a:srgbClr val="222222"/>
                </a:solidFill>
                <a:latin typeface="Arial"/>
                <a:ea typeface="Calibri"/>
              </a:rPr>
              <a:t>ko‘pchilik</a:t>
            </a:r>
            <a:r>
              <a:rPr lang="en-US" sz="2400" dirty="0">
                <a:solidFill>
                  <a:srgbClr val="222222"/>
                </a:solidFill>
                <a:latin typeface="Arial"/>
                <a:ea typeface="Calibri"/>
              </a:rPr>
              <a:t> </a:t>
            </a:r>
            <a:r>
              <a:rPr lang="en-US" sz="2400" dirty="0" err="1">
                <a:solidFill>
                  <a:srgbClr val="222222"/>
                </a:solidFill>
                <a:latin typeface="Arial"/>
                <a:ea typeface="Calibri"/>
              </a:rPr>
              <a:t>qismi</a:t>
            </a:r>
            <a:r>
              <a:rPr lang="en-US" sz="2400" dirty="0">
                <a:solidFill>
                  <a:srgbClr val="222222"/>
                </a:solidFill>
                <a:latin typeface="Arial"/>
                <a:ea typeface="Calibri"/>
              </a:rPr>
              <a:t>, </a:t>
            </a:r>
            <a:r>
              <a:rPr lang="en-US" sz="2400" dirty="0" err="1">
                <a:solidFill>
                  <a:srgbClr val="222222"/>
                </a:solidFill>
                <a:latin typeface="Arial"/>
                <a:ea typeface="Calibri"/>
              </a:rPr>
              <a:t>eng</a:t>
            </a:r>
            <a:r>
              <a:rPr lang="en-US" sz="2400" dirty="0">
                <a:solidFill>
                  <a:srgbClr val="222222"/>
                </a:solidFill>
                <a:latin typeface="Arial"/>
                <a:ea typeface="Calibri"/>
              </a:rPr>
              <a:t> </a:t>
            </a:r>
            <a:r>
              <a:rPr lang="en-US" sz="2400" dirty="0" err="1">
                <a:solidFill>
                  <a:srgbClr val="222222"/>
                </a:solidFill>
                <a:latin typeface="Arial"/>
                <a:ea typeface="Calibri"/>
              </a:rPr>
              <a:t>jangovar</a:t>
            </a:r>
            <a:r>
              <a:rPr lang="en-US" sz="2400" dirty="0">
                <a:solidFill>
                  <a:srgbClr val="222222"/>
                </a:solidFill>
                <a:latin typeface="Arial"/>
                <a:ea typeface="Calibri"/>
              </a:rPr>
              <a:t> </a:t>
            </a:r>
            <a:r>
              <a:rPr lang="en-US" sz="2400" dirty="0" err="1">
                <a:solidFill>
                  <a:srgbClr val="222222"/>
                </a:solidFill>
                <a:latin typeface="Arial"/>
                <a:ea typeface="Calibri"/>
              </a:rPr>
              <a:t>jangchilar</a:t>
            </a:r>
            <a:r>
              <a:rPr lang="en-US" sz="2400" dirty="0">
                <a:solidFill>
                  <a:srgbClr val="222222"/>
                </a:solidFill>
                <a:latin typeface="Arial"/>
                <a:ea typeface="Calibri"/>
              </a:rPr>
              <a:t> </a:t>
            </a:r>
            <a:r>
              <a:rPr lang="en-US" sz="2400" dirty="0" err="1">
                <a:solidFill>
                  <a:srgbClr val="222222"/>
                </a:solidFill>
                <a:latin typeface="Arial"/>
                <a:ea typeface="Calibri"/>
              </a:rPr>
              <a:t>to‘plangandi</a:t>
            </a:r>
            <a:r>
              <a:rPr lang="en-US" sz="2400" dirty="0">
                <a:solidFill>
                  <a:srgbClr val="222222"/>
                </a:solidFill>
                <a:latin typeface="Arial"/>
                <a:ea typeface="Calibri"/>
              </a:rPr>
              <a:t>. </a:t>
            </a:r>
            <a:r>
              <a:rPr lang="en-US" sz="2400" dirty="0" err="1">
                <a:solidFill>
                  <a:srgbClr val="222222"/>
                </a:solidFill>
                <a:latin typeface="Arial"/>
                <a:ea typeface="Calibri"/>
              </a:rPr>
              <a:t>Aleksandr</a:t>
            </a:r>
            <a:r>
              <a:rPr lang="en-US" sz="2400" dirty="0">
                <a:solidFill>
                  <a:srgbClr val="222222"/>
                </a:solidFill>
                <a:latin typeface="Arial"/>
                <a:ea typeface="Calibri"/>
              </a:rPr>
              <a:t> </a:t>
            </a:r>
            <a:r>
              <a:rPr lang="en-US" sz="2400" dirty="0" err="1">
                <a:solidFill>
                  <a:srgbClr val="222222"/>
                </a:solidFill>
                <a:latin typeface="Arial"/>
                <a:ea typeface="Calibri"/>
              </a:rPr>
              <a:t>shahar</a:t>
            </a:r>
            <a:r>
              <a:rPr lang="en-US" sz="2400" dirty="0">
                <a:solidFill>
                  <a:srgbClr val="222222"/>
                </a:solidFill>
                <a:latin typeface="Arial"/>
                <a:ea typeface="Calibri"/>
              </a:rPr>
              <a:t> </a:t>
            </a:r>
            <a:r>
              <a:rPr lang="en-US" sz="2400" dirty="0" err="1">
                <a:solidFill>
                  <a:srgbClr val="222222"/>
                </a:solidFill>
                <a:latin typeface="Arial"/>
                <a:ea typeface="Calibri"/>
              </a:rPr>
              <a:t>atro-figa</a:t>
            </a:r>
            <a:r>
              <a:rPr lang="en-US" sz="2400" dirty="0">
                <a:solidFill>
                  <a:srgbClr val="222222"/>
                </a:solidFill>
                <a:latin typeface="Arial"/>
                <a:ea typeface="Calibri"/>
              </a:rPr>
              <a:t> </a:t>
            </a:r>
            <a:r>
              <a:rPr lang="en-US" sz="2400" dirty="0" err="1">
                <a:solidFill>
                  <a:srgbClr val="222222"/>
                </a:solidFill>
                <a:latin typeface="Arial"/>
                <a:ea typeface="Calibri"/>
              </a:rPr>
              <a:t>xandaq</a:t>
            </a:r>
            <a:r>
              <a:rPr lang="en-US" sz="2400" dirty="0">
                <a:solidFill>
                  <a:srgbClr val="222222"/>
                </a:solidFill>
                <a:latin typeface="Arial"/>
                <a:ea typeface="Calibri"/>
              </a:rPr>
              <a:t> </a:t>
            </a:r>
            <a:r>
              <a:rPr lang="en-US" sz="2400" dirty="0" err="1">
                <a:solidFill>
                  <a:srgbClr val="222222"/>
                </a:solidFill>
                <a:latin typeface="Arial"/>
                <a:ea typeface="Calibri"/>
              </a:rPr>
              <a:t>qazittirgan</a:t>
            </a:r>
            <a:r>
              <a:rPr lang="en-US" sz="2400" dirty="0">
                <a:solidFill>
                  <a:srgbClr val="222222"/>
                </a:solidFill>
                <a:latin typeface="Arial"/>
                <a:ea typeface="Calibri"/>
              </a:rPr>
              <a:t>, </a:t>
            </a:r>
            <a:r>
              <a:rPr lang="en-US" sz="2400" dirty="0" err="1">
                <a:solidFill>
                  <a:srgbClr val="222222"/>
                </a:solidFill>
                <a:latin typeface="Arial"/>
                <a:ea typeface="Calibri"/>
              </a:rPr>
              <a:t>manjaniqlar</a:t>
            </a:r>
            <a:r>
              <a:rPr lang="en-US" sz="2400" dirty="0">
                <a:solidFill>
                  <a:srgbClr val="222222"/>
                </a:solidFill>
                <a:latin typeface="Arial"/>
                <a:ea typeface="Calibri"/>
              </a:rPr>
              <a:t> (</a:t>
            </a:r>
            <a:r>
              <a:rPr lang="en-US" sz="2400" dirty="0" err="1">
                <a:solidFill>
                  <a:srgbClr val="222222"/>
                </a:solidFill>
                <a:latin typeface="Arial"/>
                <a:ea typeface="Calibri"/>
              </a:rPr>
              <a:t>devorteshar</a:t>
            </a:r>
            <a:r>
              <a:rPr lang="en-US" sz="2400" dirty="0">
                <a:solidFill>
                  <a:srgbClr val="222222"/>
                </a:solidFill>
                <a:latin typeface="Arial"/>
                <a:ea typeface="Calibri"/>
              </a:rPr>
              <a:t> </a:t>
            </a:r>
            <a:r>
              <a:rPr lang="en-US" sz="2400" dirty="0" err="1">
                <a:solidFill>
                  <a:srgbClr val="222222"/>
                </a:solidFill>
                <a:latin typeface="Arial"/>
                <a:ea typeface="Calibri"/>
              </a:rPr>
              <a:t>mashinalar</a:t>
            </a:r>
            <a:r>
              <a:rPr lang="en-US" sz="2400" dirty="0">
                <a:solidFill>
                  <a:srgbClr val="222222"/>
                </a:solidFill>
                <a:latin typeface="Arial"/>
                <a:ea typeface="Calibri"/>
              </a:rPr>
              <a:t>) </a:t>
            </a:r>
            <a:r>
              <a:rPr lang="en-US" sz="2400" dirty="0" err="1">
                <a:solidFill>
                  <a:srgbClr val="222222"/>
                </a:solidFill>
                <a:latin typeface="Arial"/>
                <a:ea typeface="Calibri"/>
              </a:rPr>
              <a:t>bilan</a:t>
            </a:r>
            <a:r>
              <a:rPr lang="en-US" sz="2400" dirty="0">
                <a:solidFill>
                  <a:srgbClr val="222222"/>
                </a:solidFill>
                <a:latin typeface="Arial"/>
                <a:ea typeface="Calibri"/>
              </a:rPr>
              <a:t> </a:t>
            </a:r>
            <a:r>
              <a:rPr lang="en-US" sz="2400" dirty="0" err="1">
                <a:solidFill>
                  <a:srgbClr val="222222"/>
                </a:solidFill>
                <a:latin typeface="Arial"/>
                <a:ea typeface="Calibri"/>
              </a:rPr>
              <a:t>devorning</a:t>
            </a:r>
            <a:r>
              <a:rPr lang="en-US" sz="2400" dirty="0">
                <a:solidFill>
                  <a:srgbClr val="222222"/>
                </a:solidFill>
                <a:latin typeface="Arial"/>
                <a:ea typeface="Calibri"/>
              </a:rPr>
              <a:t> </a:t>
            </a:r>
            <a:r>
              <a:rPr lang="en-US" sz="2400" dirty="0" err="1">
                <a:solidFill>
                  <a:srgbClr val="222222"/>
                </a:solidFill>
                <a:latin typeface="Arial"/>
                <a:ea typeface="Calibri"/>
              </a:rPr>
              <a:t>bir</a:t>
            </a:r>
            <a:r>
              <a:rPr lang="en-US" sz="2400" dirty="0">
                <a:solidFill>
                  <a:srgbClr val="222222"/>
                </a:solidFill>
                <a:latin typeface="Arial"/>
                <a:ea typeface="Calibri"/>
              </a:rPr>
              <a:t> </a:t>
            </a:r>
            <a:r>
              <a:rPr lang="en-US" sz="2400" dirty="0" err="1">
                <a:solidFill>
                  <a:srgbClr val="222222"/>
                </a:solidFill>
                <a:latin typeface="Arial"/>
                <a:ea typeface="Calibri"/>
              </a:rPr>
              <a:t>necha</a:t>
            </a:r>
            <a:r>
              <a:rPr lang="en-US" sz="2400" dirty="0">
                <a:solidFill>
                  <a:srgbClr val="222222"/>
                </a:solidFill>
                <a:latin typeface="Arial"/>
                <a:ea typeface="Calibri"/>
              </a:rPr>
              <a:t> </a:t>
            </a:r>
            <a:r>
              <a:rPr lang="en-US" sz="2400" dirty="0" err="1">
                <a:solidFill>
                  <a:srgbClr val="222222"/>
                </a:solidFill>
                <a:latin typeface="Arial"/>
                <a:ea typeface="Calibri"/>
              </a:rPr>
              <a:t>yeridan</a:t>
            </a:r>
            <a:r>
              <a:rPr lang="en-US" sz="2400" dirty="0">
                <a:solidFill>
                  <a:srgbClr val="222222"/>
                </a:solidFill>
                <a:latin typeface="Arial"/>
                <a:ea typeface="Calibri"/>
              </a:rPr>
              <a:t> </a:t>
            </a:r>
            <a:r>
              <a:rPr lang="en-US" sz="2400" dirty="0" err="1">
                <a:solidFill>
                  <a:srgbClr val="222222"/>
                </a:solidFill>
                <a:latin typeface="Arial"/>
                <a:ea typeface="Calibri"/>
              </a:rPr>
              <a:t>teshik</a:t>
            </a:r>
            <a:r>
              <a:rPr lang="en-US" sz="2400" dirty="0">
                <a:solidFill>
                  <a:srgbClr val="222222"/>
                </a:solidFill>
                <a:latin typeface="Arial"/>
                <a:ea typeface="Calibri"/>
              </a:rPr>
              <a:t> </a:t>
            </a:r>
            <a:r>
              <a:rPr lang="en-US" sz="2400" dirty="0" err="1">
                <a:solidFill>
                  <a:srgbClr val="222222"/>
                </a:solidFill>
                <a:latin typeface="Arial"/>
                <a:ea typeface="Calibri"/>
              </a:rPr>
              <a:t>ochib</a:t>
            </a:r>
            <a:r>
              <a:rPr lang="en-US" sz="2400" dirty="0">
                <a:solidFill>
                  <a:srgbClr val="222222"/>
                </a:solidFill>
                <a:latin typeface="Arial"/>
                <a:ea typeface="Calibri"/>
              </a:rPr>
              <a:t>, u </a:t>
            </a:r>
            <a:r>
              <a:rPr lang="en-US" sz="2400" dirty="0" err="1">
                <a:solidFill>
                  <a:srgbClr val="222222"/>
                </a:solidFill>
                <a:latin typeface="Arial"/>
                <a:ea typeface="Calibri"/>
              </a:rPr>
              <a:t>yerdan</a:t>
            </a:r>
            <a:r>
              <a:rPr lang="en-US" sz="2400" dirty="0">
                <a:solidFill>
                  <a:srgbClr val="222222"/>
                </a:solidFill>
                <a:latin typeface="Arial"/>
                <a:ea typeface="Calibri"/>
              </a:rPr>
              <a:t> </a:t>
            </a:r>
            <a:r>
              <a:rPr lang="en-US" sz="2400" dirty="0" err="1">
                <a:solidFill>
                  <a:srgbClr val="222222"/>
                </a:solidFill>
                <a:latin typeface="Arial"/>
                <a:ea typeface="Calibri"/>
              </a:rPr>
              <a:t>shaharga</a:t>
            </a:r>
            <a:r>
              <a:rPr lang="en-US" sz="2400" dirty="0">
                <a:solidFill>
                  <a:srgbClr val="222222"/>
                </a:solidFill>
                <a:latin typeface="Arial"/>
                <a:ea typeface="Calibri"/>
              </a:rPr>
              <a:t> </a:t>
            </a:r>
            <a:r>
              <a:rPr lang="en-US" sz="2400" dirty="0" err="1">
                <a:solidFill>
                  <a:srgbClr val="222222"/>
                </a:solidFill>
                <a:latin typeface="Arial"/>
                <a:ea typeface="Calibri"/>
              </a:rPr>
              <a:t>bostirib</a:t>
            </a:r>
            <a:r>
              <a:rPr lang="en-US" sz="2400" dirty="0">
                <a:solidFill>
                  <a:srgbClr val="222222"/>
                </a:solidFill>
                <a:latin typeface="Arial"/>
                <a:ea typeface="Calibri"/>
              </a:rPr>
              <a:t> </a:t>
            </a:r>
            <a:r>
              <a:rPr lang="en-US" sz="2400" dirty="0" err="1">
                <a:solidFill>
                  <a:srgbClr val="222222"/>
                </a:solidFill>
                <a:latin typeface="Arial"/>
                <a:ea typeface="Calibri"/>
              </a:rPr>
              <a:t>kirmoqchi</a:t>
            </a:r>
            <a:r>
              <a:rPr lang="en-US" sz="2400" dirty="0">
                <a:solidFill>
                  <a:srgbClr val="222222"/>
                </a:solidFill>
                <a:latin typeface="Arial"/>
                <a:ea typeface="Calibri"/>
              </a:rPr>
              <a:t> </a:t>
            </a:r>
            <a:r>
              <a:rPr lang="en-US" sz="2400" dirty="0" err="1">
                <a:solidFill>
                  <a:srgbClr val="222222"/>
                </a:solidFill>
                <a:latin typeface="Arial"/>
                <a:ea typeface="Calibri"/>
              </a:rPr>
              <a:t>bo‘lgan</a:t>
            </a:r>
            <a:r>
              <a:rPr lang="en-US" sz="2400" dirty="0">
                <a:solidFill>
                  <a:srgbClr val="222222"/>
                </a:solidFill>
                <a:latin typeface="Arial"/>
                <a:ea typeface="Calibri"/>
              </a:rPr>
              <a:t>. Bu </a:t>
            </a:r>
            <a:r>
              <a:rPr lang="en-US" sz="2400" dirty="0" err="1">
                <a:solidFill>
                  <a:srgbClr val="222222"/>
                </a:solidFill>
                <a:latin typeface="Arial"/>
                <a:ea typeface="Calibri"/>
              </a:rPr>
              <a:t>urinishi</a:t>
            </a:r>
            <a:r>
              <a:rPr lang="en-US" sz="2400" dirty="0">
                <a:solidFill>
                  <a:srgbClr val="222222"/>
                </a:solidFill>
                <a:latin typeface="Arial"/>
                <a:ea typeface="Calibri"/>
              </a:rPr>
              <a:t> </a:t>
            </a:r>
            <a:r>
              <a:rPr lang="en-US" sz="2400" dirty="0" err="1">
                <a:solidFill>
                  <a:srgbClr val="222222"/>
                </a:solidFill>
                <a:latin typeface="Arial"/>
                <a:ea typeface="Calibri"/>
              </a:rPr>
              <a:t>natijasiz</a:t>
            </a:r>
            <a:r>
              <a:rPr lang="en-US" sz="2400" dirty="0">
                <a:solidFill>
                  <a:srgbClr val="222222"/>
                </a:solidFill>
                <a:latin typeface="Arial"/>
                <a:ea typeface="Calibri"/>
              </a:rPr>
              <a:t> </a:t>
            </a:r>
            <a:r>
              <a:rPr lang="en-US" sz="2400" dirty="0" err="1">
                <a:solidFill>
                  <a:srgbClr val="222222"/>
                </a:solidFill>
                <a:latin typeface="Arial"/>
                <a:ea typeface="Calibri"/>
              </a:rPr>
              <a:t>chiqqach</a:t>
            </a:r>
            <a:r>
              <a:rPr lang="en-US" sz="2400" dirty="0">
                <a:solidFill>
                  <a:srgbClr val="222222"/>
                </a:solidFill>
                <a:latin typeface="Arial"/>
                <a:ea typeface="Calibri"/>
              </a:rPr>
              <a:t>, u </a:t>
            </a:r>
            <a:r>
              <a:rPr lang="en-US" sz="2400" b="1" dirty="0" err="1">
                <a:solidFill>
                  <a:srgbClr val="0000FF"/>
                </a:solidFill>
                <a:latin typeface="Arial"/>
                <a:ea typeface="Calibri"/>
              </a:rPr>
              <a:t>harbiy</a:t>
            </a:r>
            <a:r>
              <a:rPr lang="en-US" sz="2400" b="1" dirty="0">
                <a:solidFill>
                  <a:srgbClr val="0000FF"/>
                </a:solidFill>
                <a:latin typeface="Arial"/>
                <a:ea typeface="Calibri"/>
              </a:rPr>
              <a:t> </a:t>
            </a:r>
            <a:r>
              <a:rPr lang="en-US" sz="2400" b="1" dirty="0" err="1">
                <a:solidFill>
                  <a:srgbClr val="0000FF"/>
                </a:solidFill>
                <a:latin typeface="Arial"/>
                <a:ea typeface="Calibri"/>
              </a:rPr>
              <a:t>hiyla</a:t>
            </a:r>
            <a:r>
              <a:rPr lang="en-US" sz="2400" dirty="0">
                <a:solidFill>
                  <a:srgbClr val="222222"/>
                </a:solidFill>
                <a:latin typeface="Arial"/>
                <a:ea typeface="Calibri"/>
              </a:rPr>
              <a:t> </a:t>
            </a:r>
            <a:r>
              <a:rPr lang="en-US" sz="2400" dirty="0" err="1">
                <a:solidFill>
                  <a:srgbClr val="222222"/>
                </a:solidFill>
                <a:latin typeface="Arial"/>
                <a:ea typeface="Calibri"/>
              </a:rPr>
              <a:t>ishlatib</a:t>
            </a:r>
            <a:r>
              <a:rPr lang="en-US" sz="2400" dirty="0">
                <a:solidFill>
                  <a:srgbClr val="222222"/>
                </a:solidFill>
                <a:latin typeface="Arial"/>
                <a:ea typeface="Calibri"/>
              </a:rPr>
              <a:t>, </a:t>
            </a:r>
            <a:r>
              <a:rPr lang="en-US" sz="2400" dirty="0" err="1">
                <a:solidFill>
                  <a:srgbClr val="222222"/>
                </a:solidFill>
                <a:latin typeface="Arial"/>
                <a:ea typeface="Calibri"/>
              </a:rPr>
              <a:t>shahar</a:t>
            </a:r>
            <a:r>
              <a:rPr lang="en-US" sz="2400" dirty="0">
                <a:solidFill>
                  <a:srgbClr val="222222"/>
                </a:solidFill>
                <a:latin typeface="Arial"/>
                <a:ea typeface="Calibri"/>
              </a:rPr>
              <a:t> </a:t>
            </a:r>
            <a:r>
              <a:rPr lang="en-US" sz="2400" dirty="0" err="1">
                <a:solidFill>
                  <a:srgbClr val="222222"/>
                </a:solidFill>
                <a:latin typeface="Arial"/>
                <a:ea typeface="Calibri"/>
              </a:rPr>
              <a:t>ichidan</a:t>
            </a:r>
            <a:r>
              <a:rPr lang="en-US" sz="2400" dirty="0">
                <a:solidFill>
                  <a:srgbClr val="222222"/>
                </a:solidFill>
                <a:latin typeface="Arial"/>
                <a:ea typeface="Calibri"/>
              </a:rPr>
              <a:t> </a:t>
            </a:r>
            <a:r>
              <a:rPr lang="en-US" sz="2400" dirty="0" err="1">
                <a:solidFill>
                  <a:srgbClr val="222222"/>
                </a:solidFill>
                <a:latin typeface="Arial"/>
                <a:ea typeface="Calibri"/>
              </a:rPr>
              <a:t>o‘tgan</a:t>
            </a:r>
            <a:r>
              <a:rPr lang="en-US" sz="2400" dirty="0">
                <a:solidFill>
                  <a:srgbClr val="222222"/>
                </a:solidFill>
                <a:latin typeface="Arial"/>
                <a:ea typeface="Calibri"/>
              </a:rPr>
              <a:t> </a:t>
            </a:r>
            <a:r>
              <a:rPr lang="en-US" sz="2400" dirty="0" err="1">
                <a:solidFill>
                  <a:srgbClr val="222222"/>
                </a:solidFill>
                <a:latin typeface="Arial"/>
                <a:ea typeface="Calibri"/>
              </a:rPr>
              <a:t>quruq</a:t>
            </a:r>
            <a:r>
              <a:rPr lang="en-US" sz="2400" dirty="0">
                <a:solidFill>
                  <a:srgbClr val="222222"/>
                </a:solidFill>
                <a:latin typeface="Arial"/>
                <a:ea typeface="Calibri"/>
              </a:rPr>
              <a:t> </a:t>
            </a:r>
            <a:r>
              <a:rPr lang="en-US" sz="2400" dirty="0" err="1">
                <a:solidFill>
                  <a:srgbClr val="222222"/>
                </a:solidFill>
                <a:latin typeface="Arial"/>
                <a:ea typeface="Calibri"/>
              </a:rPr>
              <a:t>daryo</a:t>
            </a:r>
            <a:r>
              <a:rPr lang="en-US" sz="2400" dirty="0">
                <a:solidFill>
                  <a:srgbClr val="222222"/>
                </a:solidFill>
                <a:latin typeface="Arial"/>
                <a:ea typeface="Calibri"/>
              </a:rPr>
              <a:t> </a:t>
            </a:r>
            <a:r>
              <a:rPr lang="en-US" sz="2400" dirty="0" err="1">
                <a:solidFill>
                  <a:srgbClr val="222222"/>
                </a:solidFill>
                <a:latin typeface="Arial"/>
                <a:ea typeface="Calibri"/>
              </a:rPr>
              <a:t>o‘zani</a:t>
            </a:r>
            <a:r>
              <a:rPr lang="en-US" sz="2400" dirty="0">
                <a:solidFill>
                  <a:srgbClr val="222222"/>
                </a:solidFill>
                <a:latin typeface="Arial"/>
                <a:ea typeface="Calibri"/>
              </a:rPr>
              <a:t> </a:t>
            </a:r>
            <a:r>
              <a:rPr lang="en-US" sz="2400" dirty="0" err="1">
                <a:solidFill>
                  <a:srgbClr val="222222"/>
                </a:solidFill>
                <a:latin typeface="Arial"/>
                <a:ea typeface="Calibri"/>
              </a:rPr>
              <a:t>orqali</a:t>
            </a:r>
            <a:r>
              <a:rPr lang="en-US" sz="2400" dirty="0">
                <a:solidFill>
                  <a:srgbClr val="222222"/>
                </a:solidFill>
                <a:latin typeface="Arial"/>
                <a:ea typeface="Calibri"/>
              </a:rPr>
              <a:t> </a:t>
            </a:r>
            <a:r>
              <a:rPr lang="en-US" sz="2400" dirty="0" err="1">
                <a:solidFill>
                  <a:srgbClr val="222222"/>
                </a:solidFill>
                <a:latin typeface="Arial"/>
                <a:ea typeface="Calibri"/>
              </a:rPr>
              <a:t>o‘zining</a:t>
            </a:r>
            <a:r>
              <a:rPr lang="en-US" sz="2400" dirty="0">
                <a:solidFill>
                  <a:srgbClr val="222222"/>
                </a:solidFill>
                <a:latin typeface="Arial"/>
                <a:ea typeface="Calibri"/>
              </a:rPr>
              <a:t> </a:t>
            </a:r>
            <a:r>
              <a:rPr lang="en-US" sz="2400" dirty="0" err="1">
                <a:solidFill>
                  <a:srgbClr val="222222"/>
                </a:solidFill>
                <a:latin typeface="Arial"/>
                <a:ea typeface="Calibri"/>
              </a:rPr>
              <a:t>xos</a:t>
            </a:r>
            <a:r>
              <a:rPr lang="en-US" sz="2400" dirty="0">
                <a:solidFill>
                  <a:srgbClr val="222222"/>
                </a:solidFill>
                <a:latin typeface="Arial"/>
                <a:ea typeface="Calibri"/>
              </a:rPr>
              <a:t> </a:t>
            </a:r>
            <a:r>
              <a:rPr lang="en-US" sz="2400" dirty="0" err="1">
                <a:solidFill>
                  <a:srgbClr val="222222"/>
                </a:solidFill>
                <a:latin typeface="Arial"/>
                <a:ea typeface="Calibri"/>
              </a:rPr>
              <a:t>jangchilari</a:t>
            </a:r>
            <a:r>
              <a:rPr lang="en-US" sz="2400" dirty="0">
                <a:solidFill>
                  <a:srgbClr val="222222"/>
                </a:solidFill>
                <a:latin typeface="Arial"/>
                <a:ea typeface="Calibri"/>
              </a:rPr>
              <a:t> </a:t>
            </a:r>
            <a:r>
              <a:rPr lang="en-US" sz="2400" dirty="0" err="1">
                <a:solidFill>
                  <a:srgbClr val="222222"/>
                </a:solidFill>
                <a:latin typeface="Arial"/>
                <a:ea typeface="Calibri"/>
              </a:rPr>
              <a:t>bilan</a:t>
            </a:r>
            <a:r>
              <a:rPr lang="en-US" sz="2400" dirty="0">
                <a:solidFill>
                  <a:srgbClr val="222222"/>
                </a:solidFill>
                <a:latin typeface="Arial"/>
                <a:ea typeface="Calibri"/>
              </a:rPr>
              <a:t> </a:t>
            </a:r>
            <a:r>
              <a:rPr lang="en-US" sz="2400" dirty="0" err="1">
                <a:solidFill>
                  <a:srgbClr val="222222"/>
                </a:solidFill>
                <a:latin typeface="Arial"/>
                <a:ea typeface="Calibri"/>
              </a:rPr>
              <a:t>shaharga</a:t>
            </a:r>
            <a:r>
              <a:rPr lang="en-US" sz="2400" dirty="0">
                <a:solidFill>
                  <a:srgbClr val="222222"/>
                </a:solidFill>
                <a:latin typeface="Arial"/>
                <a:ea typeface="Calibri"/>
              </a:rPr>
              <a:t> </a:t>
            </a:r>
            <a:r>
              <a:rPr lang="en-US" sz="2400" dirty="0" err="1">
                <a:solidFill>
                  <a:srgbClr val="222222"/>
                </a:solidFill>
                <a:latin typeface="Arial"/>
                <a:ea typeface="Calibri"/>
              </a:rPr>
              <a:t>kirgan</a:t>
            </a:r>
            <a:r>
              <a:rPr lang="en-US" sz="2400" dirty="0">
                <a:solidFill>
                  <a:srgbClr val="222222"/>
                </a:solidFill>
                <a:latin typeface="Arial"/>
                <a:ea typeface="Calibri"/>
              </a:rPr>
              <a:t>. </a:t>
            </a:r>
            <a:r>
              <a:rPr lang="en-US" sz="2400" dirty="0" err="1">
                <a:solidFill>
                  <a:srgbClr val="222222"/>
                </a:solidFill>
                <a:latin typeface="Arial"/>
                <a:ea typeface="Calibri"/>
              </a:rPr>
              <a:t>Kiropol</a:t>
            </a:r>
            <a:r>
              <a:rPr lang="en-US" sz="2400" dirty="0">
                <a:solidFill>
                  <a:srgbClr val="222222"/>
                </a:solidFill>
                <a:latin typeface="Arial"/>
                <a:ea typeface="Calibri"/>
              </a:rPr>
              <a:t> </a:t>
            </a:r>
            <a:r>
              <a:rPr lang="en-US" sz="2400" dirty="0" err="1">
                <a:solidFill>
                  <a:srgbClr val="222222"/>
                </a:solidFill>
                <a:latin typeface="Arial"/>
                <a:ea typeface="Calibri"/>
              </a:rPr>
              <a:t>mudofaachilari</a:t>
            </a:r>
            <a:r>
              <a:rPr lang="en-US" sz="2400" dirty="0">
                <a:solidFill>
                  <a:srgbClr val="222222"/>
                </a:solidFill>
                <a:latin typeface="Arial"/>
                <a:ea typeface="Calibri"/>
              </a:rPr>
              <a:t> </a:t>
            </a:r>
            <a:r>
              <a:rPr lang="en-US" sz="2400" dirty="0" err="1">
                <a:solidFill>
                  <a:srgbClr val="222222"/>
                </a:solidFill>
                <a:latin typeface="Arial"/>
                <a:ea typeface="Calibri"/>
              </a:rPr>
              <a:t>bilan</a:t>
            </a:r>
            <a:r>
              <a:rPr lang="en-US" sz="2400" dirty="0">
                <a:solidFill>
                  <a:srgbClr val="222222"/>
                </a:solidFill>
                <a:latin typeface="Arial"/>
                <a:ea typeface="Calibri"/>
              </a:rPr>
              <a:t> </a:t>
            </a:r>
            <a:r>
              <a:rPr lang="en-US" sz="2400" dirty="0" err="1">
                <a:solidFill>
                  <a:srgbClr val="222222"/>
                </a:solidFill>
                <a:latin typeface="Arial"/>
                <a:ea typeface="Calibri"/>
              </a:rPr>
              <a:t>Aleksandr</a:t>
            </a:r>
            <a:r>
              <a:rPr lang="en-US" sz="2400" dirty="0">
                <a:solidFill>
                  <a:srgbClr val="222222"/>
                </a:solidFill>
                <a:latin typeface="Arial"/>
                <a:ea typeface="Calibri"/>
              </a:rPr>
              <a:t> </a:t>
            </a:r>
            <a:r>
              <a:rPr lang="en-US" sz="2400" dirty="0" err="1">
                <a:solidFill>
                  <a:srgbClr val="222222"/>
                </a:solidFill>
                <a:latin typeface="Arial"/>
                <a:ea typeface="Calibri"/>
              </a:rPr>
              <a:t>jangchilari</a:t>
            </a:r>
            <a:r>
              <a:rPr lang="en-US" sz="2400" dirty="0">
                <a:solidFill>
                  <a:srgbClr val="222222"/>
                </a:solidFill>
                <a:latin typeface="Arial"/>
                <a:ea typeface="Calibri"/>
              </a:rPr>
              <a:t> </a:t>
            </a:r>
            <a:r>
              <a:rPr lang="en-US" sz="2400" dirty="0" err="1">
                <a:solidFill>
                  <a:srgbClr val="222222"/>
                </a:solidFill>
                <a:latin typeface="Arial"/>
                <a:ea typeface="Calibri"/>
              </a:rPr>
              <a:t>o‘rtasida</a:t>
            </a:r>
            <a:r>
              <a:rPr lang="en-US" sz="2400" dirty="0">
                <a:solidFill>
                  <a:srgbClr val="222222"/>
                </a:solidFill>
                <a:latin typeface="Arial"/>
                <a:ea typeface="Calibri"/>
              </a:rPr>
              <a:t> </a:t>
            </a:r>
            <a:r>
              <a:rPr lang="en-US" sz="2400" dirty="0" err="1">
                <a:solidFill>
                  <a:srgbClr val="222222"/>
                </a:solidFill>
                <a:latin typeface="Arial"/>
                <a:ea typeface="Calibri"/>
              </a:rPr>
              <a:t>shiddatli</a:t>
            </a:r>
            <a:r>
              <a:rPr lang="en-US" sz="2400" dirty="0">
                <a:solidFill>
                  <a:srgbClr val="222222"/>
                </a:solidFill>
                <a:latin typeface="Arial"/>
                <a:ea typeface="Calibri"/>
              </a:rPr>
              <a:t> </a:t>
            </a:r>
            <a:r>
              <a:rPr lang="en-US" sz="2400" dirty="0" err="1">
                <a:solidFill>
                  <a:srgbClr val="222222"/>
                </a:solidFill>
                <a:latin typeface="Arial"/>
                <a:ea typeface="Calibri"/>
              </a:rPr>
              <a:t>jang</a:t>
            </a:r>
            <a:r>
              <a:rPr lang="en-US" sz="2400" dirty="0">
                <a:solidFill>
                  <a:srgbClr val="222222"/>
                </a:solidFill>
                <a:latin typeface="Arial"/>
                <a:ea typeface="Calibri"/>
              </a:rPr>
              <a:t> </a:t>
            </a:r>
            <a:r>
              <a:rPr lang="en-US" sz="2400" dirty="0" err="1">
                <a:solidFill>
                  <a:srgbClr val="222222"/>
                </a:solidFill>
                <a:latin typeface="Arial"/>
                <a:ea typeface="Calibri"/>
              </a:rPr>
              <a:t>bo‘lgan</a:t>
            </a:r>
            <a:r>
              <a:rPr lang="en-US" sz="2400" dirty="0">
                <a:solidFill>
                  <a:srgbClr val="222222"/>
                </a:solidFill>
                <a:latin typeface="Arial"/>
                <a:ea typeface="Calibri"/>
              </a:rPr>
              <a:t>. </a:t>
            </a:r>
            <a:r>
              <a:rPr lang="en-US" sz="2400" dirty="0" err="1">
                <a:solidFill>
                  <a:srgbClr val="222222"/>
                </a:solidFill>
                <a:latin typeface="Arial"/>
                <a:ea typeface="Calibri"/>
              </a:rPr>
              <a:t>Unda</a:t>
            </a:r>
            <a:r>
              <a:rPr lang="en-US" sz="2400" dirty="0">
                <a:solidFill>
                  <a:srgbClr val="222222"/>
                </a:solidFill>
                <a:latin typeface="Arial"/>
                <a:ea typeface="Calibri"/>
              </a:rPr>
              <a:t> </a:t>
            </a:r>
            <a:r>
              <a:rPr lang="en-US" sz="2400" dirty="0" err="1">
                <a:solidFill>
                  <a:srgbClr val="222222"/>
                </a:solidFill>
                <a:latin typeface="Arial"/>
                <a:ea typeface="Calibri"/>
              </a:rPr>
              <a:t>Aleksandr</a:t>
            </a:r>
            <a:r>
              <a:rPr lang="en-US" sz="2400" dirty="0">
                <a:solidFill>
                  <a:srgbClr val="222222"/>
                </a:solidFill>
                <a:latin typeface="Arial"/>
                <a:ea typeface="Calibri"/>
              </a:rPr>
              <a:t> </a:t>
            </a:r>
            <a:r>
              <a:rPr lang="en-US" sz="2400" b="1" dirty="0" err="1">
                <a:solidFill>
                  <a:srgbClr val="0000FF"/>
                </a:solidFill>
                <a:latin typeface="Arial"/>
                <a:ea typeface="Calibri"/>
              </a:rPr>
              <a:t>boshi</a:t>
            </a:r>
            <a:r>
              <a:rPr lang="en-US" sz="2400" b="1" dirty="0">
                <a:solidFill>
                  <a:srgbClr val="0000FF"/>
                </a:solidFill>
                <a:latin typeface="Arial"/>
                <a:ea typeface="Calibri"/>
              </a:rPr>
              <a:t> </a:t>
            </a:r>
            <a:r>
              <a:rPr lang="en-US" sz="2400" b="1" dirty="0" err="1">
                <a:solidFill>
                  <a:srgbClr val="0000FF"/>
                </a:solidFill>
                <a:latin typeface="Arial"/>
                <a:ea typeface="Calibri"/>
              </a:rPr>
              <a:t>va</a:t>
            </a:r>
            <a:r>
              <a:rPr lang="en-US" sz="2400" b="1" dirty="0">
                <a:solidFill>
                  <a:srgbClr val="0000FF"/>
                </a:solidFill>
                <a:latin typeface="Arial"/>
                <a:ea typeface="Calibri"/>
              </a:rPr>
              <a:t> </a:t>
            </a:r>
            <a:r>
              <a:rPr lang="en-US" sz="2400" b="1" dirty="0" err="1">
                <a:solidFill>
                  <a:srgbClr val="0000FF"/>
                </a:solidFill>
                <a:latin typeface="Arial"/>
                <a:ea typeface="Calibri"/>
              </a:rPr>
              <a:t>bo‘yniga</a:t>
            </a:r>
            <a:r>
              <a:rPr lang="en-US" sz="2400" dirty="0">
                <a:solidFill>
                  <a:srgbClr val="222222"/>
                </a:solidFill>
                <a:latin typeface="Arial"/>
                <a:ea typeface="Calibri"/>
              </a:rPr>
              <a:t> tosh </a:t>
            </a:r>
            <a:r>
              <a:rPr lang="en-US" sz="2400" dirty="0" err="1">
                <a:solidFill>
                  <a:srgbClr val="222222"/>
                </a:solidFill>
                <a:latin typeface="Arial"/>
                <a:ea typeface="Calibri"/>
              </a:rPr>
              <a:t>tegib</a:t>
            </a:r>
            <a:r>
              <a:rPr lang="en-US" sz="2400" dirty="0">
                <a:solidFill>
                  <a:srgbClr val="222222"/>
                </a:solidFill>
                <a:latin typeface="Arial"/>
                <a:ea typeface="Calibri"/>
              </a:rPr>
              <a:t> </a:t>
            </a:r>
            <a:r>
              <a:rPr lang="en-US" sz="2400" dirty="0" err="1">
                <a:solidFill>
                  <a:srgbClr val="222222"/>
                </a:solidFill>
                <a:latin typeface="Arial"/>
                <a:ea typeface="Calibri"/>
              </a:rPr>
              <a:t>yarador</a:t>
            </a:r>
            <a:r>
              <a:rPr lang="en-US" sz="2400" dirty="0">
                <a:solidFill>
                  <a:srgbClr val="222222"/>
                </a:solidFill>
                <a:latin typeface="Arial"/>
                <a:ea typeface="Calibri"/>
              </a:rPr>
              <a:t> </a:t>
            </a:r>
            <a:r>
              <a:rPr lang="en-US" sz="2400" dirty="0" err="1">
                <a:solidFill>
                  <a:srgbClr val="222222"/>
                </a:solidFill>
                <a:latin typeface="Arial"/>
                <a:ea typeface="Calibri"/>
              </a:rPr>
              <a:t>bo‘lgan</a:t>
            </a:r>
            <a:r>
              <a:rPr lang="en-US" sz="2400" dirty="0">
                <a:solidFill>
                  <a:srgbClr val="222222"/>
                </a:solidFill>
                <a:latin typeface="Arial"/>
                <a:ea typeface="Calibri"/>
              </a:rPr>
              <a:t>, </a:t>
            </a:r>
            <a:r>
              <a:rPr lang="en-US" sz="2400" dirty="0" err="1">
                <a:solidFill>
                  <a:srgbClr val="222222"/>
                </a:solidFill>
                <a:latin typeface="Arial"/>
                <a:ea typeface="Calibri"/>
              </a:rPr>
              <a:t>bir</a:t>
            </a:r>
            <a:r>
              <a:rPr lang="en-US" sz="2400" dirty="0">
                <a:solidFill>
                  <a:srgbClr val="222222"/>
                </a:solidFill>
                <a:latin typeface="Arial"/>
                <a:ea typeface="Calibri"/>
              </a:rPr>
              <a:t> </a:t>
            </a:r>
            <a:r>
              <a:rPr lang="en-US" sz="2400" dirty="0" err="1">
                <a:solidFill>
                  <a:srgbClr val="222222"/>
                </a:solidFill>
                <a:latin typeface="Arial"/>
                <a:ea typeface="Calibri"/>
              </a:rPr>
              <a:t>qancha</a:t>
            </a:r>
            <a:r>
              <a:rPr lang="en-US" sz="2400" dirty="0">
                <a:solidFill>
                  <a:srgbClr val="222222"/>
                </a:solidFill>
                <a:latin typeface="Arial"/>
                <a:ea typeface="Calibri"/>
              </a:rPr>
              <a:t> </a:t>
            </a:r>
            <a:r>
              <a:rPr lang="en-US" sz="2400" dirty="0" err="1">
                <a:solidFill>
                  <a:srgbClr val="222222"/>
                </a:solidFill>
                <a:latin typeface="Arial"/>
                <a:ea typeface="Calibri"/>
              </a:rPr>
              <a:t>lashkarboshilari</a:t>
            </a:r>
            <a:r>
              <a:rPr lang="en-US" sz="2400" dirty="0">
                <a:solidFill>
                  <a:srgbClr val="222222"/>
                </a:solidFill>
                <a:latin typeface="Arial"/>
                <a:ea typeface="Calibri"/>
              </a:rPr>
              <a:t> (</a:t>
            </a:r>
            <a:r>
              <a:rPr lang="en-US" sz="2400" dirty="0" err="1">
                <a:solidFill>
                  <a:srgbClr val="222222"/>
                </a:solidFill>
                <a:latin typeface="Arial"/>
                <a:ea typeface="Calibri"/>
              </a:rPr>
              <a:t>Krater</a:t>
            </a:r>
            <a:r>
              <a:rPr lang="en-US" sz="2400" dirty="0">
                <a:solidFill>
                  <a:srgbClr val="222222"/>
                </a:solidFill>
                <a:latin typeface="Arial"/>
                <a:ea typeface="Calibri"/>
              </a:rPr>
              <a:t> </a:t>
            </a:r>
            <a:r>
              <a:rPr lang="en-US" sz="2400" dirty="0" err="1">
                <a:solidFill>
                  <a:srgbClr val="222222"/>
                </a:solidFill>
                <a:latin typeface="Arial"/>
                <a:ea typeface="Calibri"/>
              </a:rPr>
              <a:t>va</a:t>
            </a:r>
            <a:r>
              <a:rPr lang="en-US" sz="2400" dirty="0">
                <a:solidFill>
                  <a:srgbClr val="222222"/>
                </a:solidFill>
                <a:latin typeface="Arial"/>
                <a:ea typeface="Calibri"/>
              </a:rPr>
              <a:t> </a:t>
            </a:r>
            <a:r>
              <a:rPr lang="en-US" sz="2400" dirty="0" err="1">
                <a:solidFill>
                  <a:srgbClr val="222222"/>
                </a:solidFill>
                <a:latin typeface="Arial"/>
                <a:ea typeface="Calibri"/>
              </a:rPr>
              <a:t>boshqalar</a:t>
            </a:r>
            <a:r>
              <a:rPr lang="en-US" sz="2400" dirty="0">
                <a:solidFill>
                  <a:srgbClr val="222222"/>
                </a:solidFill>
                <a:latin typeface="Arial"/>
                <a:ea typeface="Calibri"/>
              </a:rPr>
              <a:t>) </a:t>
            </a:r>
            <a:r>
              <a:rPr lang="en-US" sz="2400" dirty="0" err="1">
                <a:solidFill>
                  <a:srgbClr val="222222"/>
                </a:solidFill>
                <a:latin typeface="Arial"/>
                <a:ea typeface="Calibri"/>
              </a:rPr>
              <a:t>kamon</a:t>
            </a:r>
            <a:r>
              <a:rPr lang="en-US" sz="2400" dirty="0">
                <a:solidFill>
                  <a:srgbClr val="222222"/>
                </a:solidFill>
                <a:latin typeface="Arial"/>
                <a:ea typeface="Calibri"/>
              </a:rPr>
              <a:t> </a:t>
            </a:r>
            <a:r>
              <a:rPr lang="en-US" sz="2400" dirty="0" err="1">
                <a:solidFill>
                  <a:srgbClr val="222222"/>
                </a:solidFill>
                <a:latin typeface="Arial"/>
                <a:ea typeface="Calibri"/>
              </a:rPr>
              <a:t>o‘qidan</a:t>
            </a:r>
            <a:r>
              <a:rPr lang="en-US" sz="2400" dirty="0">
                <a:solidFill>
                  <a:srgbClr val="222222"/>
                </a:solidFill>
                <a:latin typeface="Arial"/>
                <a:ea typeface="Calibri"/>
              </a:rPr>
              <a:t> </a:t>
            </a:r>
            <a:r>
              <a:rPr lang="en-US" sz="2400" dirty="0" err="1">
                <a:solidFill>
                  <a:srgbClr val="222222"/>
                </a:solidFill>
                <a:latin typeface="Arial"/>
                <a:ea typeface="Calibri"/>
              </a:rPr>
              <a:t>shikastlangan</a:t>
            </a:r>
            <a:r>
              <a:rPr lang="en-US" sz="2400" dirty="0">
                <a:solidFill>
                  <a:srgbClr val="222222"/>
                </a:solidFill>
                <a:latin typeface="Arial"/>
                <a:ea typeface="Calibri"/>
              </a:rPr>
              <a:t>. </a:t>
            </a:r>
            <a:endParaRPr lang="ru-RU" sz="2400" b="1" dirty="0">
              <a:solidFill>
                <a:srgbClr val="0000FF"/>
              </a:solidFill>
              <a:latin typeface="Arial" charset="0"/>
            </a:endParaRPr>
          </a:p>
        </p:txBody>
      </p:sp>
    </p:spTree>
    <p:extLst>
      <p:ext uri="{BB962C8B-B14F-4D97-AF65-F5344CB8AC3E}">
        <p14:creationId xmlns:p14="http://schemas.microsoft.com/office/powerpoint/2010/main" val="1498995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Подзаголовок 2"/>
          <p:cNvSpPr>
            <a:spLocks noGrp="1"/>
          </p:cNvSpPr>
          <p:nvPr>
            <p:ph type="subTitle" idx="1"/>
          </p:nvPr>
        </p:nvSpPr>
        <p:spPr>
          <a:xfrm>
            <a:off x="19050" y="1052513"/>
            <a:ext cx="9144000" cy="5013325"/>
          </a:xfrm>
        </p:spPr>
        <p:txBody>
          <a:bodyPr/>
          <a:lstStyle/>
          <a:p>
            <a:pPr algn="just" eaLnBrk="1" hangingPunct="1"/>
            <a:r>
              <a:rPr lang="en-US" altLang="ru-RU" sz="3200" b="1" smtClean="0">
                <a:solidFill>
                  <a:srgbClr val="FF0000"/>
                </a:solidFill>
                <a:latin typeface="Times New Roman" panose="02020603050405020304" pitchFamily="18" charset="0"/>
                <a:cs typeface="Times New Roman" panose="02020603050405020304" pitchFamily="18" charset="0"/>
              </a:rPr>
              <a:t>	</a:t>
            </a:r>
            <a:endParaRPr lang="uz-Cyrl-UZ" altLang="ru-RU" sz="3200" b="1" smtClean="0">
              <a:solidFill>
                <a:srgbClr val="FF0000"/>
              </a:solidFill>
              <a:latin typeface="Times New Roman" panose="02020603050405020304" pitchFamily="18" charset="0"/>
              <a:cs typeface="Times New Roman" panose="02020603050405020304" pitchFamily="18" charset="0"/>
            </a:endParaRPr>
          </a:p>
        </p:txBody>
      </p:sp>
      <p:pic>
        <p:nvPicPr>
          <p:cNvPr id="10243" name="Объект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487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ChangeArrowheads="1"/>
          </p:cNvSpPr>
          <p:nvPr/>
        </p:nvSpPr>
        <p:spPr bwMode="auto">
          <a:xfrm rot="16200000">
            <a:off x="1022350" y="-104775"/>
            <a:ext cx="5786438" cy="7812088"/>
          </a:xfrm>
          <a:prstGeom prst="rect">
            <a:avLst/>
          </a:prstGeom>
          <a:solidFill>
            <a:schemeClr val="accent6">
              <a:lumMod val="20000"/>
              <a:lumOff val="80000"/>
            </a:schemeClr>
          </a:solidFill>
          <a:ln>
            <a:noFill/>
          </a:ln>
          <a:effectLst/>
        </p:spPr>
        <p:txBody>
          <a:bodyPr vert="eaVert" anchor="ctr">
            <a:spAutoFit/>
          </a:bodyPr>
          <a:lstStyle/>
          <a:p>
            <a:pPr algn="ctr" eaLnBrk="0" hangingPunct="0">
              <a:defRPr/>
            </a:pPr>
            <a:r>
              <a:rPr lang="en-US" sz="2800" b="1" dirty="0" err="1">
                <a:solidFill>
                  <a:srgbClr val="800000"/>
                </a:solidFill>
                <a:latin typeface="Arial" charset="0"/>
              </a:rPr>
              <a:t>Makedon</a:t>
            </a:r>
            <a:r>
              <a:rPr lang="en-US" sz="2800" b="1" dirty="0">
                <a:solidFill>
                  <a:srgbClr val="800000"/>
                </a:solidFill>
                <a:latin typeface="Arial" charset="0"/>
              </a:rPr>
              <a:t> </a:t>
            </a:r>
            <a:r>
              <a:rPr lang="en-US" sz="2800" b="1" dirty="0" err="1">
                <a:solidFill>
                  <a:srgbClr val="800000"/>
                </a:solidFill>
                <a:latin typeface="Arial" charset="0"/>
              </a:rPr>
              <a:t>qo‘shini</a:t>
            </a:r>
            <a:r>
              <a:rPr lang="en-US" sz="2800" b="1" dirty="0">
                <a:solidFill>
                  <a:srgbClr val="800000"/>
                </a:solidFill>
                <a:latin typeface="Arial" charset="0"/>
              </a:rPr>
              <a:t> </a:t>
            </a:r>
            <a:r>
              <a:rPr lang="en-US" sz="2800" b="1" dirty="0" err="1">
                <a:solidFill>
                  <a:srgbClr val="800000"/>
                </a:solidFill>
                <a:latin typeface="Arial" charset="0"/>
              </a:rPr>
              <a:t>katta</a:t>
            </a:r>
            <a:r>
              <a:rPr lang="en-US" sz="2800" b="1" dirty="0">
                <a:solidFill>
                  <a:srgbClr val="800000"/>
                </a:solidFill>
                <a:latin typeface="Arial" charset="0"/>
              </a:rPr>
              <a:t> </a:t>
            </a:r>
            <a:r>
              <a:rPr lang="en-US" sz="2800" b="1" dirty="0" err="1">
                <a:solidFill>
                  <a:srgbClr val="800000"/>
                </a:solidFill>
                <a:latin typeface="Arial" charset="0"/>
              </a:rPr>
              <a:t>qiyinchilik</a:t>
            </a:r>
            <a:r>
              <a:rPr lang="en-US" sz="2800" b="1" dirty="0">
                <a:solidFill>
                  <a:srgbClr val="800000"/>
                </a:solidFill>
                <a:latin typeface="Arial" charset="0"/>
              </a:rPr>
              <a:t> </a:t>
            </a:r>
            <a:r>
              <a:rPr lang="en-US" sz="2800" b="1" dirty="0" err="1">
                <a:solidFill>
                  <a:srgbClr val="800000"/>
                </a:solidFill>
                <a:latin typeface="Arial" charset="0"/>
              </a:rPr>
              <a:t>bilan</a:t>
            </a:r>
            <a:r>
              <a:rPr lang="en-US" sz="2800" b="1" dirty="0">
                <a:solidFill>
                  <a:srgbClr val="800000"/>
                </a:solidFill>
                <a:latin typeface="Arial" charset="0"/>
              </a:rPr>
              <a:t> </a:t>
            </a:r>
            <a:r>
              <a:rPr lang="en-US" sz="2800" b="1" dirty="0" err="1">
                <a:solidFill>
                  <a:srgbClr val="800000"/>
                </a:solidFill>
                <a:latin typeface="Arial" charset="0"/>
              </a:rPr>
              <a:t>shaharni</a:t>
            </a:r>
            <a:r>
              <a:rPr lang="en-US" sz="2800" b="1" dirty="0">
                <a:solidFill>
                  <a:srgbClr val="800000"/>
                </a:solidFill>
                <a:latin typeface="Arial" charset="0"/>
              </a:rPr>
              <a:t> </a:t>
            </a:r>
            <a:r>
              <a:rPr lang="en-US" sz="2800" b="1" dirty="0" err="1">
                <a:solidFill>
                  <a:srgbClr val="800000"/>
                </a:solidFill>
                <a:latin typeface="Arial" charset="0"/>
              </a:rPr>
              <a:t>egallagan</a:t>
            </a:r>
            <a:r>
              <a:rPr lang="en-US" sz="2800" b="1" dirty="0">
                <a:solidFill>
                  <a:srgbClr val="800000"/>
                </a:solidFill>
                <a:latin typeface="Arial" charset="0"/>
              </a:rPr>
              <a:t>. </a:t>
            </a:r>
            <a:r>
              <a:rPr lang="en-US" sz="2800" b="1" dirty="0" err="1">
                <a:solidFill>
                  <a:srgbClr val="800000"/>
                </a:solidFill>
                <a:latin typeface="Arial" charset="0"/>
              </a:rPr>
              <a:t>Shahar</a:t>
            </a:r>
            <a:r>
              <a:rPr lang="en-US" sz="2800" b="1" dirty="0">
                <a:solidFill>
                  <a:srgbClr val="800000"/>
                </a:solidFill>
                <a:latin typeface="Arial" charset="0"/>
              </a:rPr>
              <a:t> </a:t>
            </a:r>
            <a:r>
              <a:rPr lang="en-US" sz="2800" b="1" dirty="0" err="1">
                <a:solidFill>
                  <a:srgbClr val="800000"/>
                </a:solidFill>
                <a:latin typeface="Arial" charset="0"/>
              </a:rPr>
              <a:t>mudofaachilari</a:t>
            </a:r>
            <a:r>
              <a:rPr lang="en-US" sz="2800" b="1" dirty="0">
                <a:solidFill>
                  <a:srgbClr val="800000"/>
                </a:solidFill>
                <a:latin typeface="Arial" charset="0"/>
              </a:rPr>
              <a:t> (</a:t>
            </a:r>
            <a:r>
              <a:rPr lang="en-US" sz="2800" b="1" dirty="0" err="1">
                <a:solidFill>
                  <a:srgbClr val="800000"/>
                </a:solidFill>
                <a:latin typeface="Arial" charset="0"/>
              </a:rPr>
              <a:t>jami</a:t>
            </a:r>
            <a:r>
              <a:rPr lang="en-US" sz="2800" b="1" dirty="0">
                <a:solidFill>
                  <a:srgbClr val="800000"/>
                </a:solidFill>
                <a:latin typeface="Arial" charset="0"/>
              </a:rPr>
              <a:t> 15 </a:t>
            </a:r>
            <a:r>
              <a:rPr lang="en-US" sz="2800" b="1" dirty="0" err="1">
                <a:solidFill>
                  <a:srgbClr val="800000"/>
                </a:solidFill>
                <a:latin typeface="Arial" charset="0"/>
              </a:rPr>
              <a:t>ming</a:t>
            </a:r>
            <a:r>
              <a:rPr lang="en-US" sz="2800" b="1" dirty="0">
                <a:solidFill>
                  <a:srgbClr val="800000"/>
                </a:solidFill>
                <a:latin typeface="Arial" charset="0"/>
              </a:rPr>
              <a:t>) </a:t>
            </a:r>
            <a:r>
              <a:rPr lang="en-US" sz="2800" b="1" dirty="0" err="1">
                <a:solidFill>
                  <a:srgbClr val="800000"/>
                </a:solidFill>
                <a:latin typeface="Arial" charset="0"/>
              </a:rPr>
              <a:t>dan</a:t>
            </a:r>
            <a:r>
              <a:rPr lang="en-US" sz="2800" b="1" dirty="0">
                <a:solidFill>
                  <a:srgbClr val="800000"/>
                </a:solidFill>
                <a:latin typeface="Arial" charset="0"/>
              </a:rPr>
              <a:t> 8000 </a:t>
            </a:r>
            <a:r>
              <a:rPr lang="en-US" sz="2800" b="1" dirty="0" err="1">
                <a:solidFill>
                  <a:srgbClr val="800000"/>
                </a:solidFill>
                <a:latin typeface="Arial" charset="0"/>
              </a:rPr>
              <a:t>ga</a:t>
            </a:r>
            <a:r>
              <a:rPr lang="en-US" sz="2800" b="1" dirty="0">
                <a:solidFill>
                  <a:srgbClr val="800000"/>
                </a:solidFill>
                <a:latin typeface="Arial" charset="0"/>
              </a:rPr>
              <a:t> </a:t>
            </a:r>
            <a:r>
              <a:rPr lang="en-US" sz="2800" b="1" dirty="0" err="1">
                <a:solidFill>
                  <a:srgbClr val="800000"/>
                </a:solidFill>
                <a:latin typeface="Arial" charset="0"/>
              </a:rPr>
              <a:t>yaqini</a:t>
            </a:r>
            <a:r>
              <a:rPr lang="en-US" sz="2800" b="1" dirty="0">
                <a:solidFill>
                  <a:srgbClr val="800000"/>
                </a:solidFill>
                <a:latin typeface="Arial" charset="0"/>
              </a:rPr>
              <a:t> </a:t>
            </a:r>
            <a:r>
              <a:rPr lang="en-US" sz="2800" b="1" dirty="0" err="1">
                <a:solidFill>
                  <a:srgbClr val="800000"/>
                </a:solidFill>
                <a:latin typeface="Arial" charset="0"/>
              </a:rPr>
              <a:t>halok</a:t>
            </a:r>
            <a:r>
              <a:rPr lang="en-US" sz="2800" b="1" dirty="0">
                <a:solidFill>
                  <a:srgbClr val="800000"/>
                </a:solidFill>
                <a:latin typeface="Arial" charset="0"/>
              </a:rPr>
              <a:t> </a:t>
            </a:r>
            <a:r>
              <a:rPr lang="en-US" sz="2800" b="1" dirty="0" err="1">
                <a:solidFill>
                  <a:srgbClr val="800000"/>
                </a:solidFill>
                <a:latin typeface="Arial" charset="0"/>
              </a:rPr>
              <a:t>bo‘lgan</a:t>
            </a:r>
            <a:r>
              <a:rPr lang="en-US" sz="2800" b="1" dirty="0">
                <a:solidFill>
                  <a:srgbClr val="800000"/>
                </a:solidFill>
                <a:latin typeface="Arial" charset="0"/>
              </a:rPr>
              <a:t>, </a:t>
            </a:r>
            <a:r>
              <a:rPr lang="en-US" sz="2800" b="1" dirty="0" err="1">
                <a:solidFill>
                  <a:srgbClr val="800000"/>
                </a:solidFill>
                <a:latin typeface="Arial" charset="0"/>
              </a:rPr>
              <a:t>qolgani</a:t>
            </a:r>
            <a:r>
              <a:rPr lang="en-US" sz="2800" b="1" dirty="0">
                <a:solidFill>
                  <a:srgbClr val="800000"/>
                </a:solidFill>
                <a:latin typeface="Arial" charset="0"/>
              </a:rPr>
              <a:t> </a:t>
            </a:r>
            <a:r>
              <a:rPr lang="en-US" sz="2800" b="1" dirty="0" err="1">
                <a:solidFill>
                  <a:srgbClr val="800000"/>
                </a:solidFill>
                <a:latin typeface="Arial" charset="0"/>
              </a:rPr>
              <a:t>ichki</a:t>
            </a:r>
            <a:r>
              <a:rPr lang="en-US" sz="2800" b="1" dirty="0">
                <a:solidFill>
                  <a:srgbClr val="800000"/>
                </a:solidFill>
                <a:latin typeface="Arial" charset="0"/>
              </a:rPr>
              <a:t> </a:t>
            </a:r>
            <a:r>
              <a:rPr lang="en-US" sz="2800" b="1" dirty="0" err="1">
                <a:solidFill>
                  <a:srgbClr val="800000"/>
                </a:solidFill>
                <a:latin typeface="Arial" charset="0"/>
              </a:rPr>
              <a:t>qo‘rg‘onga</a:t>
            </a:r>
            <a:r>
              <a:rPr lang="en-US" sz="2800" b="1" dirty="0">
                <a:solidFill>
                  <a:srgbClr val="800000"/>
                </a:solidFill>
                <a:latin typeface="Arial" charset="0"/>
              </a:rPr>
              <a:t> </a:t>
            </a:r>
            <a:r>
              <a:rPr lang="en-US" sz="2800" b="1" dirty="0" err="1">
                <a:solidFill>
                  <a:srgbClr val="800000"/>
                </a:solidFill>
                <a:latin typeface="Arial" charset="0"/>
              </a:rPr>
              <a:t>yashiringan</a:t>
            </a:r>
            <a:r>
              <a:rPr lang="en-US" sz="2800" b="1" dirty="0">
                <a:solidFill>
                  <a:srgbClr val="800000"/>
                </a:solidFill>
                <a:latin typeface="Arial" charset="0"/>
              </a:rPr>
              <a:t>, </a:t>
            </a:r>
            <a:r>
              <a:rPr lang="en-US" sz="2800" b="1" dirty="0" err="1">
                <a:solidFill>
                  <a:srgbClr val="800000"/>
                </a:solidFill>
                <a:latin typeface="Arial" charset="0"/>
              </a:rPr>
              <a:t>so‘ng</a:t>
            </a:r>
            <a:r>
              <a:rPr lang="en-US" sz="2800" b="1" dirty="0">
                <a:solidFill>
                  <a:srgbClr val="800000"/>
                </a:solidFill>
                <a:latin typeface="Arial" charset="0"/>
              </a:rPr>
              <a:t> </a:t>
            </a:r>
            <a:r>
              <a:rPr lang="en-US" sz="2800" b="1" dirty="0" err="1">
                <a:solidFill>
                  <a:srgbClr val="800000"/>
                </a:solidFill>
                <a:latin typeface="Arial" charset="0"/>
              </a:rPr>
              <a:t>tashnalikdan</a:t>
            </a:r>
            <a:r>
              <a:rPr lang="en-US" sz="2800" b="1" dirty="0">
                <a:solidFill>
                  <a:srgbClr val="800000"/>
                </a:solidFill>
                <a:latin typeface="Arial" charset="0"/>
              </a:rPr>
              <a:t> </a:t>
            </a:r>
            <a:r>
              <a:rPr lang="en-US" sz="2800" b="1" dirty="0" err="1">
                <a:solidFill>
                  <a:srgbClr val="800000"/>
                </a:solidFill>
                <a:latin typeface="Arial" charset="0"/>
              </a:rPr>
              <a:t>qiynalib</a:t>
            </a:r>
            <a:r>
              <a:rPr lang="en-US" sz="2800" b="1" dirty="0">
                <a:solidFill>
                  <a:srgbClr val="800000"/>
                </a:solidFill>
                <a:latin typeface="Arial" charset="0"/>
              </a:rPr>
              <a:t> </a:t>
            </a:r>
            <a:r>
              <a:rPr lang="en-US" sz="2800" b="1" dirty="0" err="1">
                <a:solidFill>
                  <a:srgbClr val="800000"/>
                </a:solidFill>
                <a:latin typeface="Arial" charset="0"/>
              </a:rPr>
              <a:t>taslim</a:t>
            </a:r>
            <a:r>
              <a:rPr lang="en-US" sz="2800" b="1" dirty="0">
                <a:solidFill>
                  <a:srgbClr val="800000"/>
                </a:solidFill>
                <a:latin typeface="Arial" charset="0"/>
              </a:rPr>
              <a:t> </a:t>
            </a:r>
            <a:r>
              <a:rPr lang="en-US" sz="2800" b="1" dirty="0" err="1">
                <a:solidFill>
                  <a:srgbClr val="800000"/>
                </a:solidFill>
                <a:latin typeface="Arial" charset="0"/>
              </a:rPr>
              <a:t>bo‘lgan</a:t>
            </a:r>
            <a:r>
              <a:rPr lang="en-US" sz="2800" b="1" dirty="0">
                <a:solidFill>
                  <a:srgbClr val="800000"/>
                </a:solidFill>
                <a:latin typeface="Arial" charset="0"/>
              </a:rPr>
              <a:t>. </a:t>
            </a:r>
            <a:r>
              <a:rPr lang="en-US" sz="2800" b="1" dirty="0" err="1">
                <a:solidFill>
                  <a:srgbClr val="800000"/>
                </a:solidFill>
                <a:latin typeface="Arial" charset="0"/>
              </a:rPr>
              <a:t>Makedon</a:t>
            </a:r>
            <a:r>
              <a:rPr lang="en-US" sz="2800" b="1" dirty="0">
                <a:solidFill>
                  <a:srgbClr val="800000"/>
                </a:solidFill>
                <a:latin typeface="Arial" charset="0"/>
              </a:rPr>
              <a:t> </a:t>
            </a:r>
            <a:r>
              <a:rPr lang="en-US" sz="2800" b="1" dirty="0" err="1">
                <a:solidFill>
                  <a:srgbClr val="800000"/>
                </a:solidFill>
                <a:latin typeface="Arial" charset="0"/>
              </a:rPr>
              <a:t>qo‘shini</a:t>
            </a:r>
            <a:r>
              <a:rPr lang="en-US" sz="2800" b="1" dirty="0">
                <a:solidFill>
                  <a:srgbClr val="800000"/>
                </a:solidFill>
                <a:latin typeface="Arial" charset="0"/>
              </a:rPr>
              <a:t> </a:t>
            </a:r>
            <a:r>
              <a:rPr lang="en-US" sz="2800" b="1" dirty="0" err="1">
                <a:solidFill>
                  <a:srgbClr val="800000"/>
                </a:solidFill>
                <a:latin typeface="Arial" charset="0"/>
              </a:rPr>
              <a:t>qolgan</a:t>
            </a:r>
            <a:r>
              <a:rPr lang="en-US" sz="2800" b="1" dirty="0">
                <a:solidFill>
                  <a:srgbClr val="800000"/>
                </a:solidFill>
                <a:latin typeface="Arial" charset="0"/>
              </a:rPr>
              <a:t> </a:t>
            </a:r>
            <a:r>
              <a:rPr lang="en-US" sz="2800" b="1" dirty="0" err="1">
                <a:solidFill>
                  <a:srgbClr val="800000"/>
                </a:solidFill>
                <a:latin typeface="Arial" charset="0"/>
              </a:rPr>
              <a:t>shaharlarni</a:t>
            </a:r>
            <a:r>
              <a:rPr lang="en-US" sz="2800" b="1" dirty="0">
                <a:solidFill>
                  <a:srgbClr val="800000"/>
                </a:solidFill>
                <a:latin typeface="Arial" charset="0"/>
              </a:rPr>
              <a:t> ham </a:t>
            </a:r>
            <a:r>
              <a:rPr lang="en-US" sz="2800" b="1" dirty="0" err="1">
                <a:solidFill>
                  <a:srgbClr val="800000"/>
                </a:solidFill>
                <a:latin typeface="Arial" charset="0"/>
              </a:rPr>
              <a:t>shu</a:t>
            </a:r>
            <a:r>
              <a:rPr lang="en-US" sz="2800" b="1" dirty="0">
                <a:solidFill>
                  <a:srgbClr val="800000"/>
                </a:solidFill>
                <a:latin typeface="Arial" charset="0"/>
              </a:rPr>
              <a:t> </a:t>
            </a:r>
            <a:r>
              <a:rPr lang="en-US" sz="2800" b="1" dirty="0" err="1">
                <a:solidFill>
                  <a:srgbClr val="800000"/>
                </a:solidFill>
                <a:latin typeface="Arial" charset="0"/>
              </a:rPr>
              <a:t>tariqa</a:t>
            </a:r>
            <a:r>
              <a:rPr lang="en-US" sz="2800" b="1" dirty="0">
                <a:solidFill>
                  <a:srgbClr val="800000"/>
                </a:solidFill>
                <a:latin typeface="Arial" charset="0"/>
              </a:rPr>
              <a:t> </a:t>
            </a:r>
            <a:r>
              <a:rPr lang="en-US" sz="2800" b="1" dirty="0" err="1">
                <a:solidFill>
                  <a:srgbClr val="800000"/>
                </a:solidFill>
                <a:latin typeface="Arial" charset="0"/>
              </a:rPr>
              <a:t>qiyinchilik</a:t>
            </a:r>
            <a:r>
              <a:rPr lang="en-US" sz="2800" b="1" dirty="0">
                <a:solidFill>
                  <a:srgbClr val="800000"/>
                </a:solidFill>
                <a:latin typeface="Arial" charset="0"/>
              </a:rPr>
              <a:t> </a:t>
            </a:r>
            <a:r>
              <a:rPr lang="en-US" sz="2800" b="1" dirty="0" err="1">
                <a:solidFill>
                  <a:srgbClr val="800000"/>
                </a:solidFill>
                <a:latin typeface="Arial" charset="0"/>
              </a:rPr>
              <a:t>bilan</a:t>
            </a:r>
            <a:r>
              <a:rPr lang="en-US" sz="2800" b="1" dirty="0">
                <a:solidFill>
                  <a:srgbClr val="800000"/>
                </a:solidFill>
                <a:latin typeface="Arial" charset="0"/>
              </a:rPr>
              <a:t> </a:t>
            </a:r>
            <a:r>
              <a:rPr lang="en-US" sz="2800" b="1" dirty="0" err="1">
                <a:solidFill>
                  <a:srgbClr val="800000"/>
                </a:solidFill>
                <a:latin typeface="Arial" charset="0"/>
              </a:rPr>
              <a:t>egallagan</a:t>
            </a:r>
            <a:r>
              <a:rPr lang="en-US" sz="2800" b="1" dirty="0">
                <a:solidFill>
                  <a:srgbClr val="800000"/>
                </a:solidFill>
                <a:latin typeface="Arial" charset="0"/>
              </a:rPr>
              <a:t>. </a:t>
            </a:r>
            <a:r>
              <a:rPr lang="en-US" sz="2800" b="1" dirty="0" err="1">
                <a:solidFill>
                  <a:srgbClr val="800000"/>
                </a:solidFill>
                <a:latin typeface="Arial" charset="0"/>
              </a:rPr>
              <a:t>Aleksandr</a:t>
            </a:r>
            <a:r>
              <a:rPr lang="en-US" sz="2800" b="1" dirty="0">
                <a:solidFill>
                  <a:srgbClr val="800000"/>
                </a:solidFill>
                <a:latin typeface="Arial" charset="0"/>
              </a:rPr>
              <a:t> </a:t>
            </a:r>
            <a:r>
              <a:rPr lang="en-US" sz="2800" b="1" dirty="0" err="1">
                <a:solidFill>
                  <a:srgbClr val="800000"/>
                </a:solidFill>
                <a:latin typeface="Arial" charset="0"/>
              </a:rPr>
              <a:t>mahalliy</a:t>
            </a:r>
            <a:r>
              <a:rPr lang="en-US" sz="2800" b="1" dirty="0">
                <a:solidFill>
                  <a:srgbClr val="800000"/>
                </a:solidFill>
                <a:latin typeface="Arial" charset="0"/>
              </a:rPr>
              <a:t> </a:t>
            </a:r>
            <a:r>
              <a:rPr lang="en-US" sz="2800" b="1" dirty="0" err="1">
                <a:solidFill>
                  <a:srgbClr val="800000"/>
                </a:solidFill>
                <a:latin typeface="Arial" charset="0"/>
              </a:rPr>
              <a:t>xalqning</a:t>
            </a:r>
            <a:r>
              <a:rPr lang="en-US" sz="2800" b="1" dirty="0">
                <a:solidFill>
                  <a:srgbClr val="800000"/>
                </a:solidFill>
                <a:latin typeface="Arial" charset="0"/>
              </a:rPr>
              <a:t> </a:t>
            </a:r>
            <a:r>
              <a:rPr lang="en-US" sz="2800" b="1" dirty="0" err="1">
                <a:solidFill>
                  <a:srgbClr val="800000"/>
                </a:solidFill>
                <a:latin typeface="Arial" charset="0"/>
              </a:rPr>
              <a:t>ja-soratidan</a:t>
            </a:r>
            <a:r>
              <a:rPr lang="en-US" sz="2800" b="1" dirty="0">
                <a:solidFill>
                  <a:srgbClr val="800000"/>
                </a:solidFill>
                <a:latin typeface="Arial" charset="0"/>
              </a:rPr>
              <a:t> </a:t>
            </a:r>
            <a:r>
              <a:rPr lang="en-US" sz="2800" b="1" dirty="0" err="1">
                <a:solidFill>
                  <a:srgbClr val="800000"/>
                </a:solidFill>
                <a:latin typeface="Arial" charset="0"/>
              </a:rPr>
              <a:t>shu</a:t>
            </a:r>
            <a:r>
              <a:rPr lang="en-US" sz="2800" b="1" dirty="0">
                <a:solidFill>
                  <a:srgbClr val="800000"/>
                </a:solidFill>
                <a:latin typeface="Arial" charset="0"/>
              </a:rPr>
              <a:t> </a:t>
            </a:r>
            <a:r>
              <a:rPr lang="en-US" sz="2800" b="1" dirty="0" err="1">
                <a:solidFill>
                  <a:srgbClr val="800000"/>
                </a:solidFill>
                <a:latin typeface="Arial" charset="0"/>
              </a:rPr>
              <a:t>qadar</a:t>
            </a:r>
            <a:r>
              <a:rPr lang="en-US" sz="2800" b="1" dirty="0">
                <a:solidFill>
                  <a:srgbClr val="800000"/>
                </a:solidFill>
                <a:latin typeface="Arial" charset="0"/>
              </a:rPr>
              <a:t> </a:t>
            </a:r>
            <a:r>
              <a:rPr lang="en-US" sz="2800" b="1" dirty="0" err="1">
                <a:solidFill>
                  <a:srgbClr val="800000"/>
                </a:solidFill>
                <a:latin typeface="Arial" charset="0"/>
              </a:rPr>
              <a:t>xavotirga</a:t>
            </a:r>
            <a:r>
              <a:rPr lang="en-US" sz="2800" b="1" dirty="0">
                <a:solidFill>
                  <a:srgbClr val="800000"/>
                </a:solidFill>
                <a:latin typeface="Arial" charset="0"/>
              </a:rPr>
              <a:t> </a:t>
            </a:r>
            <a:r>
              <a:rPr lang="en-US" sz="2800" b="1" dirty="0" err="1">
                <a:solidFill>
                  <a:srgbClr val="800000"/>
                </a:solidFill>
                <a:latin typeface="Arial" charset="0"/>
              </a:rPr>
              <a:t>tushganki</a:t>
            </a:r>
            <a:r>
              <a:rPr lang="en-US" sz="2800" b="1" dirty="0">
                <a:solidFill>
                  <a:srgbClr val="800000"/>
                </a:solidFill>
                <a:latin typeface="Arial" charset="0"/>
              </a:rPr>
              <a:t>, </a:t>
            </a:r>
            <a:r>
              <a:rPr lang="en-US" sz="2800" b="1" dirty="0" err="1">
                <a:solidFill>
                  <a:srgbClr val="800000"/>
                </a:solidFill>
                <a:latin typeface="Arial" charset="0"/>
              </a:rPr>
              <a:t>Ptolemeyning</a:t>
            </a:r>
            <a:r>
              <a:rPr lang="en-US" sz="2800" b="1" dirty="0">
                <a:solidFill>
                  <a:srgbClr val="800000"/>
                </a:solidFill>
                <a:latin typeface="Arial" charset="0"/>
              </a:rPr>
              <a:t> </a:t>
            </a:r>
            <a:r>
              <a:rPr lang="en-US" sz="2800" b="1" dirty="0" err="1">
                <a:solidFill>
                  <a:srgbClr val="800000"/>
                </a:solidFill>
                <a:latin typeface="Arial" charset="0"/>
              </a:rPr>
              <a:t>aytishicha</a:t>
            </a:r>
            <a:r>
              <a:rPr lang="en-US" sz="2800" b="1" dirty="0">
                <a:solidFill>
                  <a:srgbClr val="800000"/>
                </a:solidFill>
                <a:latin typeface="Arial" charset="0"/>
              </a:rPr>
              <a:t>, u </a:t>
            </a:r>
            <a:r>
              <a:rPr lang="en-US" sz="2800" b="1" dirty="0" err="1">
                <a:solidFill>
                  <a:srgbClr val="800000"/>
                </a:solidFill>
                <a:latin typeface="Arial" charset="0"/>
              </a:rPr>
              <a:t>o‘z</a:t>
            </a:r>
            <a:r>
              <a:rPr lang="en-US" sz="2800" b="1" dirty="0">
                <a:solidFill>
                  <a:srgbClr val="800000"/>
                </a:solidFill>
                <a:latin typeface="Arial" charset="0"/>
              </a:rPr>
              <a:t> </a:t>
            </a:r>
            <a:r>
              <a:rPr lang="en-US" sz="2800" b="1" dirty="0" err="1">
                <a:solidFill>
                  <a:srgbClr val="800000"/>
                </a:solidFill>
                <a:latin typeface="Arial" charset="0"/>
              </a:rPr>
              <a:t>jangchilariga</a:t>
            </a:r>
            <a:r>
              <a:rPr lang="en-US" sz="2800" b="1" dirty="0">
                <a:solidFill>
                  <a:srgbClr val="800000"/>
                </a:solidFill>
                <a:latin typeface="Arial" charset="0"/>
              </a:rPr>
              <a:t> </a:t>
            </a:r>
            <a:r>
              <a:rPr lang="en-US" sz="2800" b="1" dirty="0" err="1">
                <a:solidFill>
                  <a:srgbClr val="800000"/>
                </a:solidFill>
                <a:latin typeface="Arial" charset="0"/>
              </a:rPr>
              <a:t>asir</a:t>
            </a:r>
            <a:r>
              <a:rPr lang="en-US" sz="2800" b="1" dirty="0">
                <a:solidFill>
                  <a:srgbClr val="800000"/>
                </a:solidFill>
                <a:latin typeface="Arial" charset="0"/>
              </a:rPr>
              <a:t> </a:t>
            </a:r>
            <a:r>
              <a:rPr lang="en-US" sz="2800" b="1" dirty="0" err="1">
                <a:solidFill>
                  <a:srgbClr val="800000"/>
                </a:solidFill>
                <a:latin typeface="Arial" charset="0"/>
              </a:rPr>
              <a:t>olingan</a:t>
            </a:r>
            <a:r>
              <a:rPr lang="en-US" sz="2800" b="1" dirty="0">
                <a:solidFill>
                  <a:srgbClr val="800000"/>
                </a:solidFill>
                <a:latin typeface="Arial" charset="0"/>
              </a:rPr>
              <a:t> </a:t>
            </a:r>
            <a:r>
              <a:rPr lang="en-US" sz="2800" b="1" dirty="0" err="1">
                <a:solidFill>
                  <a:srgbClr val="800000"/>
                </a:solidFill>
                <a:latin typeface="Arial" charset="0"/>
              </a:rPr>
              <a:t>kishilarni</a:t>
            </a:r>
            <a:r>
              <a:rPr lang="en-US" sz="2800" b="1" dirty="0">
                <a:solidFill>
                  <a:srgbClr val="800000"/>
                </a:solidFill>
                <a:latin typeface="Arial" charset="0"/>
              </a:rPr>
              <a:t> </a:t>
            </a:r>
            <a:r>
              <a:rPr lang="en-US" sz="2800" b="1" dirty="0" err="1">
                <a:solidFill>
                  <a:srgbClr val="800000"/>
                </a:solidFill>
                <a:latin typeface="Arial" charset="0"/>
              </a:rPr>
              <a:t>bo‘lib</a:t>
            </a:r>
            <a:r>
              <a:rPr lang="en-US" sz="2800" b="1" dirty="0">
                <a:solidFill>
                  <a:srgbClr val="800000"/>
                </a:solidFill>
                <a:latin typeface="Arial" charset="0"/>
              </a:rPr>
              <a:t> </a:t>
            </a:r>
            <a:r>
              <a:rPr lang="en-US" sz="2800" b="1" dirty="0" err="1">
                <a:solidFill>
                  <a:srgbClr val="800000"/>
                </a:solidFill>
                <a:latin typeface="Arial" charset="0"/>
              </a:rPr>
              <a:t>berib</a:t>
            </a:r>
            <a:r>
              <a:rPr lang="en-US" sz="2800" b="1" dirty="0">
                <a:solidFill>
                  <a:srgbClr val="800000"/>
                </a:solidFill>
                <a:latin typeface="Arial" charset="0"/>
              </a:rPr>
              <a:t>, to </a:t>
            </a:r>
            <a:r>
              <a:rPr lang="en-US" sz="2800" b="1" dirty="0" err="1">
                <a:solidFill>
                  <a:srgbClr val="800000"/>
                </a:solidFill>
                <a:latin typeface="Arial" charset="0"/>
              </a:rPr>
              <a:t>bu</a:t>
            </a:r>
            <a:r>
              <a:rPr lang="en-US" sz="2800" b="1" dirty="0">
                <a:solidFill>
                  <a:srgbClr val="800000"/>
                </a:solidFill>
                <a:latin typeface="Arial" charset="0"/>
              </a:rPr>
              <a:t> </a:t>
            </a:r>
            <a:r>
              <a:rPr lang="en-US" sz="2800" b="1" dirty="0" err="1">
                <a:solidFill>
                  <a:srgbClr val="800000"/>
                </a:solidFill>
                <a:latin typeface="Arial" charset="0"/>
              </a:rPr>
              <a:t>mamlakatdan</a:t>
            </a:r>
            <a:r>
              <a:rPr lang="en-US" sz="2800" b="1" dirty="0">
                <a:solidFill>
                  <a:srgbClr val="800000"/>
                </a:solidFill>
                <a:latin typeface="Arial" charset="0"/>
              </a:rPr>
              <a:t> </a:t>
            </a:r>
            <a:r>
              <a:rPr lang="en-US" sz="2800" b="1" dirty="0" err="1">
                <a:solidFill>
                  <a:srgbClr val="800000"/>
                </a:solidFill>
                <a:latin typeface="Arial" charset="0"/>
              </a:rPr>
              <a:t>chiqib</a:t>
            </a:r>
            <a:r>
              <a:rPr lang="en-US" sz="2800" b="1" dirty="0">
                <a:solidFill>
                  <a:srgbClr val="800000"/>
                </a:solidFill>
                <a:latin typeface="Arial" charset="0"/>
              </a:rPr>
              <a:t> </a:t>
            </a:r>
            <a:r>
              <a:rPr lang="en-US" sz="2800" b="1" dirty="0" err="1">
                <a:solidFill>
                  <a:srgbClr val="800000"/>
                </a:solidFill>
                <a:latin typeface="Arial" charset="0"/>
              </a:rPr>
              <a:t>ketmagunlaricha</a:t>
            </a:r>
            <a:r>
              <a:rPr lang="en-US" sz="2800" b="1" dirty="0">
                <a:solidFill>
                  <a:srgbClr val="800000"/>
                </a:solidFill>
                <a:latin typeface="Arial" charset="0"/>
              </a:rPr>
              <a:t> </a:t>
            </a:r>
            <a:r>
              <a:rPr lang="en-US" sz="2800" b="1" dirty="0" err="1">
                <a:solidFill>
                  <a:srgbClr val="800000"/>
                </a:solidFill>
                <a:latin typeface="Arial" charset="0"/>
              </a:rPr>
              <a:t>ularni</a:t>
            </a:r>
            <a:r>
              <a:rPr lang="en-US" sz="2800" b="1" dirty="0">
                <a:solidFill>
                  <a:srgbClr val="800000"/>
                </a:solidFill>
                <a:latin typeface="Arial" charset="0"/>
              </a:rPr>
              <a:t> </a:t>
            </a:r>
            <a:r>
              <a:rPr lang="en-US" sz="2800" b="1" dirty="0" err="1">
                <a:solidFill>
                  <a:srgbClr val="800000"/>
                </a:solidFill>
                <a:latin typeface="Arial" charset="0"/>
              </a:rPr>
              <a:t>zanjirband</a:t>
            </a:r>
            <a:r>
              <a:rPr lang="en-US" sz="2800" b="1" dirty="0">
                <a:solidFill>
                  <a:srgbClr val="800000"/>
                </a:solidFill>
                <a:latin typeface="Arial" charset="0"/>
              </a:rPr>
              <a:t> </a:t>
            </a:r>
            <a:r>
              <a:rPr lang="en-US" sz="2800" b="1" dirty="0" err="1">
                <a:solidFill>
                  <a:srgbClr val="800000"/>
                </a:solidFill>
                <a:latin typeface="Arial" charset="0"/>
              </a:rPr>
              <a:t>holda</a:t>
            </a:r>
            <a:r>
              <a:rPr lang="en-US" sz="2800" b="1" dirty="0">
                <a:solidFill>
                  <a:srgbClr val="800000"/>
                </a:solidFill>
                <a:latin typeface="Arial" charset="0"/>
              </a:rPr>
              <a:t> </a:t>
            </a:r>
            <a:r>
              <a:rPr lang="en-US" sz="2800" b="1" dirty="0" err="1">
                <a:solidFill>
                  <a:srgbClr val="800000"/>
                </a:solidFill>
                <a:latin typeface="Arial" charset="0"/>
              </a:rPr>
              <a:t>saqlashni</a:t>
            </a:r>
            <a:r>
              <a:rPr lang="en-US" sz="2800" b="1" dirty="0">
                <a:solidFill>
                  <a:srgbClr val="800000"/>
                </a:solidFill>
                <a:latin typeface="Arial" charset="0"/>
              </a:rPr>
              <a:t> </a:t>
            </a:r>
            <a:r>
              <a:rPr lang="en-US" sz="2800" b="1" dirty="0" err="1">
                <a:solidFill>
                  <a:srgbClr val="800000"/>
                </a:solidFill>
                <a:latin typeface="Arial" charset="0"/>
              </a:rPr>
              <a:t>topshirgan</a:t>
            </a:r>
            <a:r>
              <a:rPr lang="en-US" sz="2800" b="1" dirty="0">
                <a:solidFill>
                  <a:srgbClr val="800000"/>
                </a:solidFill>
                <a:latin typeface="Arial" charset="0"/>
              </a:rPr>
              <a:t>.</a:t>
            </a:r>
            <a:endParaRPr lang="ru-RU" sz="2800" b="1" dirty="0">
              <a:solidFill>
                <a:srgbClr val="800000"/>
              </a:solidFill>
              <a:latin typeface="Arial" charset="0"/>
            </a:endParaRPr>
          </a:p>
        </p:txBody>
      </p:sp>
    </p:spTree>
    <p:extLst>
      <p:ext uri="{BB962C8B-B14F-4D97-AF65-F5344CB8AC3E}">
        <p14:creationId xmlns:p14="http://schemas.microsoft.com/office/powerpoint/2010/main" val="3544433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
          <p:cNvSpPr txBox="1">
            <a:spLocks noChangeArrowheads="1"/>
          </p:cNvSpPr>
          <p:nvPr/>
        </p:nvSpPr>
        <p:spPr bwMode="auto">
          <a:xfrm>
            <a:off x="250825" y="476250"/>
            <a:ext cx="72009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uz-Latn-UZ" altLang="ru-RU" sz="2000" b="1">
                <a:solidFill>
                  <a:srgbClr val="0000FF"/>
                </a:solidFill>
                <a:latin typeface="Times New Roman" panose="02020603050405020304" pitchFamily="18" charset="0"/>
                <a:cs typeface="Times New Roman" panose="02020603050405020304" pitchFamily="18" charset="0"/>
              </a:rPr>
              <a:t>So'g'diyona va Baqtriyada mahalliy xalqlarning chuqur ishonchini qozongan, katta harbiy salohiyat sohibi Spitamen xalqdan lashkar tuzib, dastlab </a:t>
            </a:r>
            <a:r>
              <a:rPr lang="en-US" altLang="ru-RU" sz="2000" b="1">
                <a:solidFill>
                  <a:srgbClr val="0000FF"/>
                </a:solidFill>
                <a:latin typeface="Times New Roman" panose="02020603050405020304" pitchFamily="18" charset="0"/>
                <a:cs typeface="Times New Roman" panose="02020603050405020304" pitchFamily="18" charset="0"/>
              </a:rPr>
              <a:t>Aleksandr</a:t>
            </a:r>
            <a:r>
              <a:rPr lang="uz-Latn-UZ" altLang="ru-RU" sz="2000" b="1">
                <a:solidFill>
                  <a:srgbClr val="0000FF"/>
                </a:solidFill>
                <a:latin typeface="Times New Roman" panose="02020603050405020304" pitchFamily="18" charset="0"/>
                <a:cs typeface="Times New Roman" panose="02020603050405020304" pitchFamily="18" charset="0"/>
              </a:rPr>
              <a:t>ning Marokandada qoldirib ketgan harbiy garnizoniga hujum qilib uni yanchib tashlaydi. Bu xabar erli aholiga katta ruhiy quvvat bag'ishlab, uning ajnabiylarga qarshi faol kurashiga turtki beradi. </a:t>
            </a:r>
            <a:r>
              <a:rPr lang="en-US" altLang="ru-RU" sz="2000" b="1">
                <a:solidFill>
                  <a:srgbClr val="0000FF"/>
                </a:solidFill>
                <a:latin typeface="Times New Roman" panose="02020603050405020304" pitchFamily="18" charset="0"/>
                <a:cs typeface="Times New Roman" panose="02020603050405020304" pitchFamily="18" charset="0"/>
              </a:rPr>
              <a:t>Aleksandr</a:t>
            </a:r>
            <a:r>
              <a:rPr lang="uz-Latn-UZ" altLang="ru-RU" sz="2000" b="1">
                <a:solidFill>
                  <a:srgbClr val="0000FF"/>
                </a:solidFill>
                <a:latin typeface="Times New Roman" panose="02020603050405020304" pitchFamily="18" charset="0"/>
                <a:cs typeface="Times New Roman" panose="02020603050405020304" pitchFamily="18" charset="0"/>
              </a:rPr>
              <a:t> o'z qo'shinining bir qismini qo'zg'olonchilarga qarshi Marokandaga yo'llaydi. Bu davrda </a:t>
            </a:r>
            <a:r>
              <a:rPr lang="en-US" altLang="ru-RU" sz="2000" b="1">
                <a:solidFill>
                  <a:srgbClr val="0000FF"/>
                </a:solidFill>
                <a:latin typeface="Times New Roman" panose="02020603050405020304" pitchFamily="18" charset="0"/>
                <a:cs typeface="Times New Roman" panose="02020603050405020304" pitchFamily="18" charset="0"/>
              </a:rPr>
              <a:t>Aleksandr</a:t>
            </a:r>
            <a:r>
              <a:rPr lang="uz-Latn-UZ" altLang="ru-RU" sz="2000" b="1">
                <a:solidFill>
                  <a:srgbClr val="0000FF"/>
                </a:solidFill>
                <a:latin typeface="Times New Roman" panose="02020603050405020304" pitchFamily="18" charset="0"/>
                <a:cs typeface="Times New Roman" panose="02020603050405020304" pitchFamily="18" charset="0"/>
              </a:rPr>
              <a:t>ning o'zi Yaksart (Sirdaryo)ning chap sohilidagi shaharlar va aholi turar joylarini bo'ysundirish uchun og'ir janglar olib borayotgan edi. Ajoyib jang taktikasini qo'llagan Spitamen Iskandar lashkari Marokandaga yaqinlashib kelayotganini eshitgach, darhol shaharni tark etib, Politimet (Zarafshon) daryosining quyi oqimi tomon jang qilib chekinadi. So'ngra bu erdagi dashtli ko'chmanchilarning otliq askarlari bilan qo'shilib kutilmaganda qarshi hujumga o'tadi. Bundan sarosimaga tushgan yunon qo'shini katta talofatga uchrab, qolgan-qutgan jangchilari bilan shaharga chekinadi. Spitamen Marokandani qamal qiladi. </a:t>
            </a:r>
            <a:endParaRPr lang="ru-RU" altLang="ru-RU" sz="2000" b="1">
              <a:solidFill>
                <a:srgbClr val="0000FF"/>
              </a:solidFill>
            </a:endParaRPr>
          </a:p>
        </p:txBody>
      </p:sp>
      <p:pic>
        <p:nvPicPr>
          <p:cNvPr id="29699" name="Picture 11" descr="alexander_makedonski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413" y="5022850"/>
            <a:ext cx="12715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600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0" y="333375"/>
            <a:ext cx="7885113" cy="6492875"/>
          </a:xfrm>
          <a:prstGeom prst="rect">
            <a:avLst/>
          </a:prstGeom>
          <a:solidFill>
            <a:schemeClr val="bg2">
              <a:lumMod val="10000"/>
              <a:lumOff val="90000"/>
            </a:schemeClr>
          </a:solidFill>
          <a:ln>
            <a:noFill/>
          </a:ln>
          <a:effectLst/>
        </p:spPr>
        <p:txBody>
          <a:bodyPr>
            <a:spAutoFit/>
          </a:bodyPr>
          <a:lstStyle/>
          <a:p>
            <a:pPr algn="just">
              <a:defRPr/>
            </a:pPr>
            <a:r>
              <a:rPr lang="en-US" sz="2600" dirty="0" err="1">
                <a:solidFill>
                  <a:srgbClr val="800000"/>
                </a:solidFill>
                <a:latin typeface="Arial" charset="0"/>
              </a:rPr>
              <a:t>Aleksandr</a:t>
            </a:r>
            <a:r>
              <a:rPr lang="en-US" sz="2600" dirty="0">
                <a:solidFill>
                  <a:srgbClr val="800000"/>
                </a:solidFill>
                <a:latin typeface="Arial" charset="0"/>
              </a:rPr>
              <a:t> </a:t>
            </a:r>
            <a:r>
              <a:rPr lang="en-US" sz="2600" u="sng" dirty="0" err="1">
                <a:solidFill>
                  <a:srgbClr val="800000"/>
                </a:solidFill>
                <a:latin typeface="Arial" charset="0"/>
                <a:hlinkClick r:id="rId2" tooltip="Sug‘diyona (sahifa yaratilmagan)"/>
              </a:rPr>
              <a:t>Sug‘diyonada</a:t>
            </a:r>
            <a:r>
              <a:rPr lang="en-US" sz="2600" dirty="0">
                <a:solidFill>
                  <a:srgbClr val="800000"/>
                </a:solidFill>
                <a:latin typeface="Arial" charset="0"/>
              </a:rPr>
              <a:t> </a:t>
            </a:r>
            <a:r>
              <a:rPr lang="en-US" sz="2600" u="sng" dirty="0" err="1">
                <a:solidFill>
                  <a:srgbClr val="800000"/>
                </a:solidFill>
                <a:latin typeface="Arial" charset="0"/>
                <a:hlinkClick r:id="rId3" tooltip="Spitamen"/>
              </a:rPr>
              <a:t>Spitamen</a:t>
            </a:r>
            <a:r>
              <a:rPr lang="en-US" sz="2600" dirty="0">
                <a:solidFill>
                  <a:srgbClr val="800000"/>
                </a:solidFill>
                <a:latin typeface="Arial" charset="0"/>
              </a:rPr>
              <a:t> </a:t>
            </a:r>
            <a:r>
              <a:rPr lang="en-US" sz="2600" dirty="0" err="1">
                <a:solidFill>
                  <a:srgbClr val="800000"/>
                </a:solidFill>
                <a:latin typeface="Arial" charset="0"/>
              </a:rPr>
              <a:t>qo‘zg‘olon</a:t>
            </a:r>
            <a:r>
              <a:rPr lang="en-US" sz="2600" dirty="0">
                <a:solidFill>
                  <a:srgbClr val="800000"/>
                </a:solidFill>
                <a:latin typeface="Arial" charset="0"/>
              </a:rPr>
              <a:t> </a:t>
            </a:r>
            <a:r>
              <a:rPr lang="en-US" sz="2600" dirty="0" err="1">
                <a:solidFill>
                  <a:srgbClr val="800000"/>
                </a:solidFill>
                <a:latin typeface="Arial" charset="0"/>
              </a:rPr>
              <a:t>ko‘tarib</a:t>
            </a:r>
            <a:r>
              <a:rPr lang="en-US" sz="2600" dirty="0">
                <a:solidFill>
                  <a:srgbClr val="800000"/>
                </a:solidFill>
                <a:latin typeface="Arial" charset="0"/>
              </a:rPr>
              <a:t>, </a:t>
            </a:r>
            <a:r>
              <a:rPr lang="en-US" sz="2600" u="sng" dirty="0" err="1">
                <a:solidFill>
                  <a:srgbClr val="800000"/>
                </a:solidFill>
                <a:latin typeface="Arial" charset="0"/>
                <a:hlinkClick r:id="rId4" tooltip="Marokanda"/>
              </a:rPr>
              <a:t>Marokandani</a:t>
            </a:r>
            <a:r>
              <a:rPr lang="en-US" sz="2600" dirty="0">
                <a:solidFill>
                  <a:srgbClr val="800000"/>
                </a:solidFill>
                <a:latin typeface="Arial" charset="0"/>
              </a:rPr>
              <a:t> </a:t>
            </a:r>
            <a:r>
              <a:rPr lang="en-US" sz="2600" dirty="0" err="1">
                <a:solidFill>
                  <a:srgbClr val="800000"/>
                </a:solidFill>
                <a:latin typeface="Arial" charset="0"/>
              </a:rPr>
              <a:t>qamal</a:t>
            </a:r>
            <a:r>
              <a:rPr lang="en-US" sz="2600" dirty="0">
                <a:solidFill>
                  <a:srgbClr val="800000"/>
                </a:solidFill>
                <a:latin typeface="Arial" charset="0"/>
              </a:rPr>
              <a:t> </a:t>
            </a:r>
            <a:r>
              <a:rPr lang="en-US" sz="2600" dirty="0" err="1">
                <a:solidFill>
                  <a:srgbClr val="800000"/>
                </a:solidFill>
                <a:latin typeface="Arial" charset="0"/>
              </a:rPr>
              <a:t>qilgani</a:t>
            </a:r>
            <a:r>
              <a:rPr lang="en-US" sz="2600" dirty="0">
                <a:solidFill>
                  <a:srgbClr val="800000"/>
                </a:solidFill>
                <a:latin typeface="Arial" charset="0"/>
              </a:rPr>
              <a:t> </a:t>
            </a:r>
            <a:r>
              <a:rPr lang="en-US" sz="2600" dirty="0" err="1">
                <a:solidFill>
                  <a:srgbClr val="800000"/>
                </a:solidFill>
                <a:latin typeface="Arial" charset="0"/>
              </a:rPr>
              <a:t>va</a:t>
            </a:r>
            <a:r>
              <a:rPr lang="en-US" sz="2600" dirty="0">
                <a:solidFill>
                  <a:srgbClr val="800000"/>
                </a:solidFill>
                <a:latin typeface="Arial" charset="0"/>
              </a:rPr>
              <a:t> </a:t>
            </a:r>
            <a:r>
              <a:rPr lang="en-US" sz="2600" dirty="0" err="1">
                <a:solidFill>
                  <a:srgbClr val="800000"/>
                </a:solidFill>
                <a:latin typeface="Arial" charset="0"/>
              </a:rPr>
              <a:t>Tanais</a:t>
            </a:r>
            <a:r>
              <a:rPr lang="en-US" sz="2600" dirty="0">
                <a:solidFill>
                  <a:srgbClr val="800000"/>
                </a:solidFill>
                <a:latin typeface="Arial" charset="0"/>
              </a:rPr>
              <a:t> </a:t>
            </a:r>
            <a:r>
              <a:rPr lang="en-US" sz="2600" dirty="0" err="1">
                <a:solidFill>
                  <a:srgbClr val="800000"/>
                </a:solidFill>
                <a:latin typeface="Arial" charset="0"/>
              </a:rPr>
              <a:t>ortidan</a:t>
            </a:r>
            <a:r>
              <a:rPr lang="en-US" sz="2600" dirty="0">
                <a:solidFill>
                  <a:srgbClr val="800000"/>
                </a:solidFill>
                <a:latin typeface="Arial" charset="0"/>
              </a:rPr>
              <a:t> </a:t>
            </a:r>
            <a:r>
              <a:rPr lang="en-US" sz="2600" dirty="0" err="1">
                <a:solidFill>
                  <a:srgbClr val="800000"/>
                </a:solidFill>
                <a:latin typeface="Arial" charset="0"/>
              </a:rPr>
              <a:t>saklar</a:t>
            </a:r>
            <a:r>
              <a:rPr lang="en-US" sz="2600" dirty="0">
                <a:solidFill>
                  <a:srgbClr val="800000"/>
                </a:solidFill>
                <a:latin typeface="Arial" charset="0"/>
              </a:rPr>
              <a:t> </a:t>
            </a:r>
            <a:r>
              <a:rPr lang="en-US" sz="2600" dirty="0" err="1">
                <a:solidFill>
                  <a:srgbClr val="800000"/>
                </a:solidFill>
                <a:latin typeface="Arial" charset="0"/>
              </a:rPr>
              <a:t>podshosining</a:t>
            </a:r>
            <a:r>
              <a:rPr lang="en-US" sz="2600" dirty="0">
                <a:solidFill>
                  <a:srgbClr val="800000"/>
                </a:solidFill>
                <a:latin typeface="Arial" charset="0"/>
              </a:rPr>
              <a:t> </a:t>
            </a:r>
            <a:r>
              <a:rPr lang="en-US" sz="2600" dirty="0" err="1">
                <a:solidFill>
                  <a:srgbClr val="800000"/>
                </a:solidFill>
                <a:latin typeface="Arial" charset="0"/>
              </a:rPr>
              <a:t>ukasi</a:t>
            </a:r>
            <a:r>
              <a:rPr lang="en-US" sz="2600" dirty="0">
                <a:solidFill>
                  <a:srgbClr val="800000"/>
                </a:solidFill>
                <a:latin typeface="Arial" charset="0"/>
              </a:rPr>
              <a:t> </a:t>
            </a:r>
            <a:r>
              <a:rPr lang="en-US" sz="2600" b="1" dirty="0" err="1">
                <a:solidFill>
                  <a:srgbClr val="800000"/>
                </a:solidFill>
                <a:latin typeface="Arial" charset="0"/>
              </a:rPr>
              <a:t>Kartazis</a:t>
            </a:r>
            <a:r>
              <a:rPr lang="en-US" sz="2600" b="1" dirty="0">
                <a:solidFill>
                  <a:srgbClr val="800000"/>
                </a:solidFill>
                <a:latin typeface="Arial" charset="0"/>
              </a:rPr>
              <a:t> </a:t>
            </a:r>
            <a:r>
              <a:rPr lang="en-US" sz="2600" dirty="0" err="1">
                <a:solidFill>
                  <a:srgbClr val="800000"/>
                </a:solidFill>
                <a:latin typeface="Arial" charset="0"/>
              </a:rPr>
              <a:t>boshchiligidagi</a:t>
            </a:r>
            <a:r>
              <a:rPr lang="en-US" sz="2600" dirty="0">
                <a:solidFill>
                  <a:srgbClr val="800000"/>
                </a:solidFill>
                <a:latin typeface="Arial" charset="0"/>
              </a:rPr>
              <a:t> </a:t>
            </a:r>
            <a:r>
              <a:rPr lang="en-US" sz="2600" dirty="0" err="1">
                <a:solidFill>
                  <a:srgbClr val="800000"/>
                </a:solidFill>
                <a:latin typeface="Arial" charset="0"/>
              </a:rPr>
              <a:t>katta</a:t>
            </a:r>
            <a:r>
              <a:rPr lang="en-US" sz="2600" dirty="0">
                <a:solidFill>
                  <a:srgbClr val="800000"/>
                </a:solidFill>
                <a:latin typeface="Arial" charset="0"/>
              </a:rPr>
              <a:t> </a:t>
            </a:r>
            <a:r>
              <a:rPr lang="en-US" sz="2600" dirty="0" err="1">
                <a:solidFill>
                  <a:srgbClr val="800000"/>
                </a:solidFill>
                <a:latin typeface="Arial" charset="0"/>
              </a:rPr>
              <a:t>qo‘shin</a:t>
            </a:r>
            <a:r>
              <a:rPr lang="en-US" sz="2600" dirty="0">
                <a:solidFill>
                  <a:srgbClr val="800000"/>
                </a:solidFill>
                <a:latin typeface="Arial" charset="0"/>
              </a:rPr>
              <a:t> </a:t>
            </a:r>
            <a:r>
              <a:rPr lang="en-US" sz="2600" dirty="0" err="1">
                <a:solidFill>
                  <a:srgbClr val="800000"/>
                </a:solidFill>
                <a:latin typeface="Arial" charset="0"/>
              </a:rPr>
              <a:t>unga</a:t>
            </a:r>
            <a:r>
              <a:rPr lang="en-US" sz="2600" dirty="0">
                <a:solidFill>
                  <a:srgbClr val="800000"/>
                </a:solidFill>
                <a:latin typeface="Arial" charset="0"/>
              </a:rPr>
              <a:t> </a:t>
            </a:r>
            <a:r>
              <a:rPr lang="en-US" sz="2600" dirty="0" err="1">
                <a:solidFill>
                  <a:srgbClr val="800000"/>
                </a:solidFill>
                <a:latin typeface="Arial" charset="0"/>
              </a:rPr>
              <a:t>yordamga</a:t>
            </a:r>
            <a:r>
              <a:rPr lang="en-US" sz="2600" dirty="0">
                <a:solidFill>
                  <a:srgbClr val="800000"/>
                </a:solidFill>
                <a:latin typeface="Arial" charset="0"/>
              </a:rPr>
              <a:t> </a:t>
            </a:r>
            <a:r>
              <a:rPr lang="en-US" sz="2600" dirty="0" err="1">
                <a:solidFill>
                  <a:srgbClr val="800000"/>
                </a:solidFill>
                <a:latin typeface="Arial" charset="0"/>
              </a:rPr>
              <a:t>yetib</a:t>
            </a:r>
            <a:r>
              <a:rPr lang="en-US" sz="2600" dirty="0">
                <a:solidFill>
                  <a:srgbClr val="800000"/>
                </a:solidFill>
                <a:latin typeface="Arial" charset="0"/>
              </a:rPr>
              <a:t> </a:t>
            </a:r>
            <a:r>
              <a:rPr lang="en-US" sz="2600" dirty="0" err="1">
                <a:solidFill>
                  <a:srgbClr val="800000"/>
                </a:solidFill>
                <a:latin typeface="Arial" charset="0"/>
              </a:rPr>
              <a:t>kelgani</a:t>
            </a:r>
            <a:r>
              <a:rPr lang="en-US" sz="2600" dirty="0">
                <a:solidFill>
                  <a:srgbClr val="800000"/>
                </a:solidFill>
                <a:latin typeface="Arial" charset="0"/>
              </a:rPr>
              <a:t> </a:t>
            </a:r>
            <a:r>
              <a:rPr lang="en-US" sz="2600" dirty="0" err="1">
                <a:solidFill>
                  <a:srgbClr val="800000"/>
                </a:solidFill>
                <a:latin typeface="Arial" charset="0"/>
              </a:rPr>
              <a:t>haqida</a:t>
            </a:r>
            <a:r>
              <a:rPr lang="en-US" sz="2600" dirty="0">
                <a:solidFill>
                  <a:srgbClr val="800000"/>
                </a:solidFill>
                <a:latin typeface="Arial" charset="0"/>
              </a:rPr>
              <a:t> </a:t>
            </a:r>
            <a:r>
              <a:rPr lang="en-US" sz="2600" dirty="0" err="1">
                <a:solidFill>
                  <a:srgbClr val="800000"/>
                </a:solidFill>
                <a:latin typeface="Arial" charset="0"/>
              </a:rPr>
              <a:t>xabardor</a:t>
            </a:r>
            <a:r>
              <a:rPr lang="en-US" sz="2600" dirty="0">
                <a:solidFill>
                  <a:srgbClr val="800000"/>
                </a:solidFill>
                <a:latin typeface="Arial" charset="0"/>
              </a:rPr>
              <a:t> </a:t>
            </a:r>
            <a:r>
              <a:rPr lang="en-US" sz="2600" dirty="0" err="1">
                <a:solidFill>
                  <a:srgbClr val="800000"/>
                </a:solidFill>
                <a:latin typeface="Arial" charset="0"/>
              </a:rPr>
              <a:t>bo‘lgach</a:t>
            </a:r>
            <a:r>
              <a:rPr lang="en-US" sz="2600" dirty="0">
                <a:solidFill>
                  <a:srgbClr val="800000"/>
                </a:solidFill>
                <a:latin typeface="Arial" charset="0"/>
              </a:rPr>
              <a:t>, </a:t>
            </a:r>
            <a:r>
              <a:rPr lang="en-US" sz="2600" dirty="0" err="1">
                <a:solidFill>
                  <a:srgbClr val="800000"/>
                </a:solidFill>
                <a:latin typeface="Arial" charset="0"/>
              </a:rPr>
              <a:t>qo‘zg‘olonchilarga</a:t>
            </a:r>
            <a:r>
              <a:rPr lang="en-US" sz="2600" dirty="0">
                <a:solidFill>
                  <a:srgbClr val="800000"/>
                </a:solidFill>
                <a:latin typeface="Arial" charset="0"/>
              </a:rPr>
              <a:t> </a:t>
            </a:r>
            <a:r>
              <a:rPr lang="en-US" sz="2600" dirty="0" err="1">
                <a:solidFill>
                  <a:srgbClr val="800000"/>
                </a:solidFill>
                <a:latin typeface="Arial" charset="0"/>
              </a:rPr>
              <a:t>qarshi</a:t>
            </a:r>
            <a:r>
              <a:rPr lang="en-US" sz="2600" dirty="0">
                <a:solidFill>
                  <a:srgbClr val="800000"/>
                </a:solidFill>
                <a:latin typeface="Arial" charset="0"/>
              </a:rPr>
              <a:t> 3000 </a:t>
            </a:r>
            <a:r>
              <a:rPr lang="en-US" sz="2600" dirty="0" err="1">
                <a:solidFill>
                  <a:srgbClr val="800000"/>
                </a:solidFill>
                <a:latin typeface="Arial" charset="0"/>
              </a:rPr>
              <a:t>kishilik</a:t>
            </a:r>
            <a:r>
              <a:rPr lang="en-US" sz="2600" dirty="0">
                <a:solidFill>
                  <a:srgbClr val="800000"/>
                </a:solidFill>
                <a:latin typeface="Arial" charset="0"/>
              </a:rPr>
              <a:t> </a:t>
            </a:r>
            <a:r>
              <a:rPr lang="en-US" sz="2600" dirty="0" err="1">
                <a:solidFill>
                  <a:srgbClr val="800000"/>
                </a:solidFill>
                <a:latin typeface="Arial" charset="0"/>
              </a:rPr>
              <a:t>qo‘shin</a:t>
            </a:r>
            <a:r>
              <a:rPr lang="en-US" sz="2600" dirty="0">
                <a:solidFill>
                  <a:srgbClr val="800000"/>
                </a:solidFill>
                <a:latin typeface="Arial" charset="0"/>
              </a:rPr>
              <a:t> </a:t>
            </a:r>
            <a:r>
              <a:rPr lang="en-US" sz="2600" dirty="0" err="1">
                <a:solidFill>
                  <a:srgbClr val="800000"/>
                </a:solidFill>
                <a:latin typeface="Arial" charset="0"/>
              </a:rPr>
              <a:t>jo‘natib</a:t>
            </a:r>
            <a:r>
              <a:rPr lang="en-US" sz="2600" dirty="0">
                <a:solidFill>
                  <a:srgbClr val="800000"/>
                </a:solidFill>
                <a:latin typeface="Arial" charset="0"/>
              </a:rPr>
              <a:t>, </a:t>
            </a:r>
            <a:r>
              <a:rPr lang="en-US" sz="2600" dirty="0" err="1">
                <a:solidFill>
                  <a:srgbClr val="800000"/>
                </a:solidFill>
                <a:latin typeface="Arial" charset="0"/>
              </a:rPr>
              <a:t>o‘zi</a:t>
            </a:r>
            <a:r>
              <a:rPr lang="en-US" sz="2600" dirty="0">
                <a:solidFill>
                  <a:srgbClr val="800000"/>
                </a:solidFill>
                <a:latin typeface="Arial" charset="0"/>
              </a:rPr>
              <a:t> </a:t>
            </a:r>
            <a:r>
              <a:rPr lang="en-US" sz="2600" dirty="0" err="1">
                <a:solidFill>
                  <a:srgbClr val="800000"/>
                </a:solidFill>
                <a:latin typeface="Arial" charset="0"/>
              </a:rPr>
              <a:t>saklar</a:t>
            </a:r>
            <a:r>
              <a:rPr lang="en-US" sz="2600" dirty="0">
                <a:solidFill>
                  <a:srgbClr val="800000"/>
                </a:solidFill>
                <a:latin typeface="Arial" charset="0"/>
              </a:rPr>
              <a:t> </a:t>
            </a:r>
            <a:r>
              <a:rPr lang="en-US" sz="2600" dirty="0" err="1">
                <a:solidFill>
                  <a:srgbClr val="800000"/>
                </a:solidFill>
                <a:latin typeface="Arial" charset="0"/>
              </a:rPr>
              <a:t>tomon</a:t>
            </a:r>
            <a:r>
              <a:rPr lang="en-US" sz="2600" dirty="0">
                <a:solidFill>
                  <a:srgbClr val="800000"/>
                </a:solidFill>
                <a:latin typeface="Arial" charset="0"/>
              </a:rPr>
              <a:t> </a:t>
            </a:r>
            <a:r>
              <a:rPr lang="en-US" sz="2600" dirty="0" err="1">
                <a:solidFill>
                  <a:srgbClr val="800000"/>
                </a:solidFill>
                <a:latin typeface="Arial" charset="0"/>
              </a:rPr>
              <a:t>qo‘shin</a:t>
            </a:r>
            <a:r>
              <a:rPr lang="en-US" sz="2600" dirty="0">
                <a:solidFill>
                  <a:srgbClr val="800000"/>
                </a:solidFill>
                <a:latin typeface="Arial" charset="0"/>
              </a:rPr>
              <a:t> </a:t>
            </a:r>
            <a:r>
              <a:rPr lang="en-US" sz="2600" dirty="0" err="1">
                <a:solidFill>
                  <a:srgbClr val="800000"/>
                </a:solidFill>
                <a:latin typeface="Arial" charset="0"/>
              </a:rPr>
              <a:t>tortgan</a:t>
            </a:r>
            <a:r>
              <a:rPr lang="en-US" sz="2600" dirty="0">
                <a:solidFill>
                  <a:srgbClr val="800000"/>
                </a:solidFill>
                <a:latin typeface="Arial" charset="0"/>
              </a:rPr>
              <a:t>. </a:t>
            </a:r>
            <a:r>
              <a:rPr lang="en-US" sz="2600" u="sng" dirty="0" err="1">
                <a:solidFill>
                  <a:srgbClr val="800000"/>
                </a:solidFill>
                <a:latin typeface="Arial" charset="0"/>
                <a:hlinkClick r:id="rId5" tooltip="Tanais daryosi bo‘yidagi jang"/>
              </a:rPr>
              <a:t>Tanais</a:t>
            </a:r>
            <a:r>
              <a:rPr lang="en-US" sz="2600" u="sng" dirty="0">
                <a:solidFill>
                  <a:srgbClr val="800000"/>
                </a:solidFill>
                <a:latin typeface="Arial" charset="0"/>
                <a:hlinkClick r:id="rId5" tooltip="Tanais daryosi bo‘yidagi jang"/>
              </a:rPr>
              <a:t> </a:t>
            </a:r>
            <a:r>
              <a:rPr lang="en-US" sz="2600" u="sng" dirty="0" err="1">
                <a:solidFill>
                  <a:srgbClr val="800000"/>
                </a:solidFill>
                <a:latin typeface="Arial" charset="0"/>
                <a:hlinkClick r:id="rId5" tooltip="Tanais daryosi bo‘yidagi jang"/>
              </a:rPr>
              <a:t>daryosi</a:t>
            </a:r>
            <a:r>
              <a:rPr lang="en-US" sz="2600" u="sng" dirty="0">
                <a:solidFill>
                  <a:srgbClr val="800000"/>
                </a:solidFill>
                <a:latin typeface="Arial" charset="0"/>
                <a:hlinkClick r:id="rId5" tooltip="Tanais daryosi bo‘yidagi jang"/>
              </a:rPr>
              <a:t> </a:t>
            </a:r>
            <a:r>
              <a:rPr lang="en-US" sz="2600" u="sng" dirty="0" err="1">
                <a:solidFill>
                  <a:srgbClr val="800000"/>
                </a:solidFill>
                <a:latin typeface="Arial" charset="0"/>
                <a:hlinkClick r:id="rId5" tooltip="Tanais daryosi bo‘yidagi jang"/>
              </a:rPr>
              <a:t>bo‘yidagi</a:t>
            </a:r>
            <a:r>
              <a:rPr lang="en-US" sz="2600" u="sng" dirty="0">
                <a:solidFill>
                  <a:srgbClr val="800000"/>
                </a:solidFill>
                <a:latin typeface="Arial" charset="0"/>
                <a:hlinkClick r:id="rId5" tooltip="Tanais daryosi bo‘yidagi jang"/>
              </a:rPr>
              <a:t> </a:t>
            </a:r>
            <a:r>
              <a:rPr lang="en-US" sz="2600" u="sng" dirty="0" err="1">
                <a:solidFill>
                  <a:srgbClr val="800000"/>
                </a:solidFill>
                <a:latin typeface="Arial" charset="0"/>
                <a:hlinkClick r:id="rId5" tooltip="Tanais daryosi bo‘yidagi jang"/>
              </a:rPr>
              <a:t>jang</a:t>
            </a:r>
            <a:r>
              <a:rPr lang="en-US" sz="2600" dirty="0" err="1">
                <a:solidFill>
                  <a:srgbClr val="800000"/>
                </a:solidFill>
                <a:latin typeface="Arial" charset="0"/>
              </a:rPr>
              <a:t>da</a:t>
            </a:r>
            <a:r>
              <a:rPr lang="en-US" sz="2600" dirty="0">
                <a:solidFill>
                  <a:srgbClr val="800000"/>
                </a:solidFill>
                <a:latin typeface="Arial" charset="0"/>
              </a:rPr>
              <a:t>  </a:t>
            </a:r>
            <a:r>
              <a:rPr lang="en-US" sz="2600" dirty="0" err="1">
                <a:solidFill>
                  <a:srgbClr val="800000"/>
                </a:solidFill>
                <a:latin typeface="Arial" charset="0"/>
              </a:rPr>
              <a:t>qo‘shin</a:t>
            </a:r>
            <a:r>
              <a:rPr lang="en-US" sz="2600" dirty="0">
                <a:solidFill>
                  <a:srgbClr val="800000"/>
                </a:solidFill>
                <a:latin typeface="Arial" charset="0"/>
              </a:rPr>
              <a:t> tor-</a:t>
            </a:r>
            <a:r>
              <a:rPr lang="en-US" sz="2600" dirty="0" err="1">
                <a:solidFill>
                  <a:srgbClr val="800000"/>
                </a:solidFill>
                <a:latin typeface="Arial" charset="0"/>
              </a:rPr>
              <a:t>mor</a:t>
            </a:r>
            <a:r>
              <a:rPr lang="en-US" sz="2600" dirty="0">
                <a:solidFill>
                  <a:srgbClr val="800000"/>
                </a:solidFill>
                <a:latin typeface="Arial" charset="0"/>
              </a:rPr>
              <a:t> </a:t>
            </a:r>
            <a:r>
              <a:rPr lang="en-US" sz="2600" dirty="0" err="1">
                <a:solidFill>
                  <a:srgbClr val="800000"/>
                </a:solidFill>
                <a:latin typeface="Arial" charset="0"/>
              </a:rPr>
              <a:t>keltirilgach</a:t>
            </a:r>
            <a:r>
              <a:rPr lang="en-US" sz="2600" dirty="0">
                <a:solidFill>
                  <a:srgbClr val="800000"/>
                </a:solidFill>
                <a:latin typeface="Arial" charset="0"/>
              </a:rPr>
              <a:t>, </a:t>
            </a:r>
            <a:r>
              <a:rPr lang="en-US" sz="2600" dirty="0" err="1">
                <a:solidFill>
                  <a:srgbClr val="800000"/>
                </a:solidFill>
                <a:latin typeface="Arial" charset="0"/>
              </a:rPr>
              <a:t>Aleksandr</a:t>
            </a:r>
            <a:r>
              <a:rPr lang="en-US" sz="2600" dirty="0">
                <a:solidFill>
                  <a:srgbClr val="800000"/>
                </a:solidFill>
                <a:latin typeface="Arial" charset="0"/>
              </a:rPr>
              <a:t> </a:t>
            </a:r>
            <a:r>
              <a:rPr lang="en-US" sz="2600" dirty="0" err="1">
                <a:solidFill>
                  <a:srgbClr val="800000"/>
                </a:solidFill>
                <a:latin typeface="Arial" charset="0"/>
              </a:rPr>
              <a:t>shaxsan</a:t>
            </a:r>
            <a:r>
              <a:rPr lang="en-US" sz="2600" dirty="0">
                <a:solidFill>
                  <a:srgbClr val="800000"/>
                </a:solidFill>
                <a:latin typeface="Arial" charset="0"/>
              </a:rPr>
              <a:t> </a:t>
            </a:r>
            <a:r>
              <a:rPr lang="en-US" sz="2600" dirty="0" err="1">
                <a:solidFill>
                  <a:srgbClr val="800000"/>
                </a:solidFill>
                <a:latin typeface="Arial" charset="0"/>
              </a:rPr>
              <a:t>o‘zi</a:t>
            </a:r>
            <a:r>
              <a:rPr lang="en-US" sz="2600" dirty="0">
                <a:solidFill>
                  <a:srgbClr val="800000"/>
                </a:solidFill>
                <a:latin typeface="Arial" charset="0"/>
              </a:rPr>
              <a:t> </a:t>
            </a:r>
            <a:r>
              <a:rPr lang="en-US" sz="2600" dirty="0" err="1">
                <a:solidFill>
                  <a:srgbClr val="800000"/>
                </a:solidFill>
                <a:latin typeface="Arial" charset="0"/>
              </a:rPr>
              <a:t>katta</a:t>
            </a:r>
            <a:r>
              <a:rPr lang="en-US" sz="2600" dirty="0">
                <a:solidFill>
                  <a:srgbClr val="800000"/>
                </a:solidFill>
                <a:latin typeface="Arial" charset="0"/>
              </a:rPr>
              <a:t> </a:t>
            </a:r>
            <a:r>
              <a:rPr lang="en-US" sz="2600" dirty="0" err="1">
                <a:solidFill>
                  <a:srgbClr val="800000"/>
                </a:solidFill>
                <a:latin typeface="Arial" charset="0"/>
              </a:rPr>
              <a:t>kuch</a:t>
            </a:r>
            <a:r>
              <a:rPr lang="en-US" sz="2600" dirty="0">
                <a:solidFill>
                  <a:srgbClr val="800000"/>
                </a:solidFill>
                <a:latin typeface="Arial" charset="0"/>
              </a:rPr>
              <a:t> </a:t>
            </a:r>
            <a:r>
              <a:rPr lang="en-US" sz="2600" dirty="0" err="1">
                <a:solidFill>
                  <a:srgbClr val="800000"/>
                </a:solidFill>
                <a:latin typeface="Arial" charset="0"/>
              </a:rPr>
              <a:t>bilan</a:t>
            </a:r>
            <a:r>
              <a:rPr lang="en-US" sz="2600" dirty="0">
                <a:solidFill>
                  <a:srgbClr val="800000"/>
                </a:solidFill>
                <a:latin typeface="Arial" charset="0"/>
              </a:rPr>
              <a:t> </a:t>
            </a:r>
            <a:r>
              <a:rPr lang="en-US" sz="2600" dirty="0" err="1">
                <a:solidFill>
                  <a:srgbClr val="800000"/>
                </a:solidFill>
                <a:latin typeface="Arial" charset="0"/>
              </a:rPr>
              <a:t>Spitamenni</a:t>
            </a:r>
            <a:r>
              <a:rPr lang="en-US" sz="2600" dirty="0">
                <a:solidFill>
                  <a:srgbClr val="800000"/>
                </a:solidFill>
                <a:latin typeface="Arial" charset="0"/>
              </a:rPr>
              <a:t> </a:t>
            </a:r>
            <a:r>
              <a:rPr lang="en-US" sz="2600" dirty="0" err="1">
                <a:solidFill>
                  <a:srgbClr val="800000"/>
                </a:solidFill>
                <a:latin typeface="Arial" charset="0"/>
              </a:rPr>
              <a:t>dasht</a:t>
            </a:r>
            <a:r>
              <a:rPr lang="en-US" sz="2600" dirty="0">
                <a:solidFill>
                  <a:srgbClr val="800000"/>
                </a:solidFill>
                <a:latin typeface="Arial" charset="0"/>
              </a:rPr>
              <a:t> </a:t>
            </a:r>
            <a:r>
              <a:rPr lang="en-US" sz="2600" dirty="0" err="1">
                <a:solidFill>
                  <a:srgbClr val="800000"/>
                </a:solidFill>
                <a:latin typeface="Arial" charset="0"/>
              </a:rPr>
              <a:t>chegarasigacha</a:t>
            </a:r>
            <a:r>
              <a:rPr lang="en-US" sz="2600" dirty="0">
                <a:solidFill>
                  <a:srgbClr val="800000"/>
                </a:solidFill>
                <a:latin typeface="Arial" charset="0"/>
              </a:rPr>
              <a:t> </a:t>
            </a:r>
            <a:r>
              <a:rPr lang="en-US" sz="2600" dirty="0" err="1">
                <a:solidFill>
                  <a:srgbClr val="800000"/>
                </a:solidFill>
                <a:latin typeface="Arial" charset="0"/>
              </a:rPr>
              <a:t>ta’qib</a:t>
            </a:r>
            <a:r>
              <a:rPr lang="en-US" sz="2600" dirty="0">
                <a:solidFill>
                  <a:srgbClr val="800000"/>
                </a:solidFill>
                <a:latin typeface="Arial" charset="0"/>
              </a:rPr>
              <a:t> </a:t>
            </a:r>
            <a:r>
              <a:rPr lang="en-US" sz="2600" dirty="0" err="1">
                <a:solidFill>
                  <a:srgbClr val="800000"/>
                </a:solidFill>
                <a:latin typeface="Arial" charset="0"/>
              </a:rPr>
              <a:t>qilib</a:t>
            </a:r>
            <a:r>
              <a:rPr lang="en-US" sz="2600" dirty="0">
                <a:solidFill>
                  <a:srgbClr val="800000"/>
                </a:solidFill>
                <a:latin typeface="Arial" charset="0"/>
              </a:rPr>
              <a:t> </a:t>
            </a:r>
            <a:r>
              <a:rPr lang="en-US" sz="2600" dirty="0" err="1">
                <a:solidFill>
                  <a:srgbClr val="800000"/>
                </a:solidFill>
                <a:latin typeface="Arial" charset="0"/>
              </a:rPr>
              <a:t>borib</a:t>
            </a:r>
            <a:r>
              <a:rPr lang="en-US" sz="2600" dirty="0">
                <a:solidFill>
                  <a:srgbClr val="800000"/>
                </a:solidFill>
                <a:latin typeface="Arial" charset="0"/>
              </a:rPr>
              <a:t>, </a:t>
            </a:r>
            <a:r>
              <a:rPr lang="en-US" sz="2600" dirty="0" err="1">
                <a:solidFill>
                  <a:srgbClr val="800000"/>
                </a:solidFill>
                <a:latin typeface="Arial" charset="0"/>
              </a:rPr>
              <a:t>ortga</a:t>
            </a:r>
            <a:r>
              <a:rPr lang="en-US" sz="2600" dirty="0">
                <a:solidFill>
                  <a:srgbClr val="800000"/>
                </a:solidFill>
                <a:latin typeface="Arial" charset="0"/>
              </a:rPr>
              <a:t> </a:t>
            </a:r>
            <a:r>
              <a:rPr lang="en-US" sz="2600" dirty="0" err="1">
                <a:solidFill>
                  <a:srgbClr val="800000"/>
                </a:solidFill>
                <a:latin typeface="Arial" charset="0"/>
              </a:rPr>
              <a:t>qaytishda</a:t>
            </a:r>
            <a:r>
              <a:rPr lang="en-US" sz="2600" dirty="0">
                <a:solidFill>
                  <a:srgbClr val="800000"/>
                </a:solidFill>
                <a:latin typeface="Arial" charset="0"/>
              </a:rPr>
              <a:t> 120 </a:t>
            </a:r>
            <a:r>
              <a:rPr lang="en-US" sz="2600" dirty="0" err="1">
                <a:solidFill>
                  <a:srgbClr val="800000"/>
                </a:solidFill>
                <a:latin typeface="Arial" charset="0"/>
              </a:rPr>
              <a:t>mingdan</a:t>
            </a:r>
            <a:r>
              <a:rPr lang="en-US" sz="2600" dirty="0">
                <a:solidFill>
                  <a:srgbClr val="800000"/>
                </a:solidFill>
                <a:latin typeface="Arial" charset="0"/>
              </a:rPr>
              <a:t> </a:t>
            </a:r>
            <a:r>
              <a:rPr lang="en-US" sz="2600" dirty="0" err="1">
                <a:solidFill>
                  <a:srgbClr val="800000"/>
                </a:solidFill>
                <a:latin typeface="Arial" charset="0"/>
              </a:rPr>
              <a:t>ortiq</a:t>
            </a:r>
            <a:r>
              <a:rPr lang="en-US" sz="2600" dirty="0">
                <a:solidFill>
                  <a:srgbClr val="800000"/>
                </a:solidFill>
                <a:latin typeface="Arial" charset="0"/>
              </a:rPr>
              <a:t> </a:t>
            </a:r>
            <a:r>
              <a:rPr lang="en-US" sz="2600" dirty="0" err="1">
                <a:solidFill>
                  <a:srgbClr val="800000"/>
                </a:solidFill>
                <a:latin typeface="Arial" charset="0"/>
              </a:rPr>
              <a:t>tinch</a:t>
            </a:r>
            <a:r>
              <a:rPr lang="en-US" sz="2600" dirty="0">
                <a:solidFill>
                  <a:srgbClr val="800000"/>
                </a:solidFill>
                <a:latin typeface="Arial" charset="0"/>
              </a:rPr>
              <a:t> </a:t>
            </a:r>
            <a:r>
              <a:rPr lang="en-US" sz="2600" dirty="0" err="1">
                <a:solidFill>
                  <a:srgbClr val="800000"/>
                </a:solidFill>
                <a:latin typeface="Arial" charset="0"/>
              </a:rPr>
              <a:t>aholini</a:t>
            </a:r>
            <a:r>
              <a:rPr lang="en-US" sz="2600" dirty="0">
                <a:solidFill>
                  <a:srgbClr val="800000"/>
                </a:solidFill>
                <a:latin typeface="Arial" charset="0"/>
              </a:rPr>
              <a:t> </a:t>
            </a:r>
            <a:r>
              <a:rPr lang="en-US" sz="2600" dirty="0" err="1">
                <a:solidFill>
                  <a:srgbClr val="800000"/>
                </a:solidFill>
                <a:latin typeface="Arial" charset="0"/>
              </a:rPr>
              <a:t>qirib</a:t>
            </a:r>
            <a:r>
              <a:rPr lang="en-US" sz="2600" dirty="0">
                <a:solidFill>
                  <a:srgbClr val="800000"/>
                </a:solidFill>
                <a:latin typeface="Arial" charset="0"/>
              </a:rPr>
              <a:t> </a:t>
            </a:r>
            <a:r>
              <a:rPr lang="en-US" sz="2600" dirty="0" err="1">
                <a:solidFill>
                  <a:srgbClr val="800000"/>
                </a:solidFill>
                <a:latin typeface="Arial" charset="0"/>
              </a:rPr>
              <a:t>tashlaydi</a:t>
            </a:r>
            <a:r>
              <a:rPr lang="en-US" sz="2600" dirty="0">
                <a:solidFill>
                  <a:srgbClr val="800000"/>
                </a:solidFill>
                <a:latin typeface="Arial" charset="0"/>
              </a:rPr>
              <a:t>, </a:t>
            </a:r>
            <a:r>
              <a:rPr lang="en-US" sz="2600" dirty="0" err="1">
                <a:solidFill>
                  <a:srgbClr val="800000"/>
                </a:solidFill>
                <a:latin typeface="Arial" charset="0"/>
              </a:rPr>
              <a:t>ko‘plab</a:t>
            </a:r>
            <a:r>
              <a:rPr lang="en-US" sz="2600" dirty="0">
                <a:solidFill>
                  <a:srgbClr val="800000"/>
                </a:solidFill>
                <a:latin typeface="Arial" charset="0"/>
              </a:rPr>
              <a:t> </a:t>
            </a:r>
            <a:r>
              <a:rPr lang="en-US" sz="2600" dirty="0" err="1">
                <a:solidFill>
                  <a:srgbClr val="800000"/>
                </a:solidFill>
                <a:latin typeface="Arial" charset="0"/>
              </a:rPr>
              <a:t>qishloq</a:t>
            </a:r>
            <a:r>
              <a:rPr lang="en-US" sz="2600" dirty="0">
                <a:solidFill>
                  <a:srgbClr val="800000"/>
                </a:solidFill>
                <a:latin typeface="Arial" charset="0"/>
              </a:rPr>
              <a:t> </a:t>
            </a:r>
            <a:r>
              <a:rPr lang="en-US" sz="2600" dirty="0" err="1">
                <a:solidFill>
                  <a:srgbClr val="800000"/>
                </a:solidFill>
                <a:latin typeface="Arial" charset="0"/>
              </a:rPr>
              <a:t>va</a:t>
            </a:r>
            <a:r>
              <a:rPr lang="en-US" sz="2600" dirty="0">
                <a:solidFill>
                  <a:srgbClr val="800000"/>
                </a:solidFill>
                <a:latin typeface="Arial" charset="0"/>
              </a:rPr>
              <a:t> </a:t>
            </a:r>
            <a:r>
              <a:rPr lang="en-US" sz="2600" dirty="0" err="1">
                <a:solidFill>
                  <a:srgbClr val="800000"/>
                </a:solidFill>
                <a:latin typeface="Arial" charset="0"/>
              </a:rPr>
              <a:t>qal’alarni</a:t>
            </a:r>
            <a:r>
              <a:rPr lang="en-US" sz="2600" dirty="0">
                <a:solidFill>
                  <a:srgbClr val="800000"/>
                </a:solidFill>
                <a:latin typeface="Arial" charset="0"/>
              </a:rPr>
              <a:t> </a:t>
            </a:r>
            <a:r>
              <a:rPr lang="en-US" sz="2600" dirty="0" err="1">
                <a:solidFill>
                  <a:srgbClr val="800000"/>
                </a:solidFill>
                <a:latin typeface="Arial" charset="0"/>
              </a:rPr>
              <a:t>vayron</a:t>
            </a:r>
            <a:r>
              <a:rPr lang="en-US" sz="2600" dirty="0">
                <a:solidFill>
                  <a:srgbClr val="800000"/>
                </a:solidFill>
                <a:latin typeface="Arial" charset="0"/>
              </a:rPr>
              <a:t> </a:t>
            </a:r>
            <a:r>
              <a:rPr lang="en-US" sz="2600" dirty="0" err="1">
                <a:solidFill>
                  <a:srgbClr val="800000"/>
                </a:solidFill>
                <a:latin typeface="Arial" charset="0"/>
              </a:rPr>
              <a:t>qiladi</a:t>
            </a:r>
            <a:r>
              <a:rPr lang="en-US" sz="2600" dirty="0">
                <a:solidFill>
                  <a:srgbClr val="800000"/>
                </a:solidFill>
                <a:latin typeface="Arial" charset="0"/>
              </a:rPr>
              <a:t>, </a:t>
            </a:r>
            <a:r>
              <a:rPr lang="en-US" sz="2600" dirty="0" err="1">
                <a:solidFill>
                  <a:srgbClr val="800000"/>
                </a:solidFill>
                <a:latin typeface="Arial" charset="0"/>
              </a:rPr>
              <a:t>ekinzor</a:t>
            </a:r>
            <a:r>
              <a:rPr lang="en-US" sz="2600" dirty="0">
                <a:solidFill>
                  <a:srgbClr val="800000"/>
                </a:solidFill>
                <a:latin typeface="Arial" charset="0"/>
              </a:rPr>
              <a:t>, bog‘-</a:t>
            </a:r>
            <a:r>
              <a:rPr lang="en-US" sz="2600" dirty="0" err="1">
                <a:solidFill>
                  <a:srgbClr val="800000"/>
                </a:solidFill>
                <a:latin typeface="Arial" charset="0"/>
              </a:rPr>
              <a:t>rog‘larni</a:t>
            </a:r>
            <a:r>
              <a:rPr lang="en-US" sz="2600" dirty="0">
                <a:solidFill>
                  <a:srgbClr val="800000"/>
                </a:solidFill>
                <a:latin typeface="Arial" charset="0"/>
              </a:rPr>
              <a:t> </a:t>
            </a:r>
            <a:r>
              <a:rPr lang="en-US" sz="2600" dirty="0" err="1">
                <a:solidFill>
                  <a:srgbClr val="800000"/>
                </a:solidFill>
                <a:latin typeface="Arial" charset="0"/>
              </a:rPr>
              <a:t>payhon</a:t>
            </a:r>
            <a:r>
              <a:rPr lang="en-US" sz="2600" dirty="0">
                <a:solidFill>
                  <a:srgbClr val="800000"/>
                </a:solidFill>
                <a:latin typeface="Arial" charset="0"/>
              </a:rPr>
              <a:t> </a:t>
            </a:r>
            <a:r>
              <a:rPr lang="en-US" sz="2600" dirty="0" err="1">
                <a:solidFill>
                  <a:srgbClr val="800000"/>
                </a:solidFill>
                <a:latin typeface="Arial" charset="0"/>
              </a:rPr>
              <a:t>etadi</a:t>
            </a:r>
            <a:r>
              <a:rPr lang="en-US" sz="2600" dirty="0">
                <a:solidFill>
                  <a:srgbClr val="800000"/>
                </a:solidFill>
                <a:latin typeface="Arial" charset="0"/>
              </a:rPr>
              <a:t>.</a:t>
            </a:r>
            <a:r>
              <a:rPr lang="ru-RU" sz="2600" dirty="0" err="1">
                <a:solidFill>
                  <a:srgbClr val="800000"/>
                </a:solidFill>
                <a:latin typeface="Arial" charset="0"/>
              </a:rPr>
              <a:t>So`g`dlarga</a:t>
            </a:r>
            <a:r>
              <a:rPr lang="ru-RU" sz="2600" dirty="0">
                <a:solidFill>
                  <a:srgbClr val="800000"/>
                </a:solidFill>
                <a:latin typeface="Arial" charset="0"/>
              </a:rPr>
              <a:t> </a:t>
            </a:r>
            <a:r>
              <a:rPr lang="ru-RU" sz="2600" dirty="0" err="1">
                <a:solidFill>
                  <a:srgbClr val="800000"/>
                </a:solidFill>
                <a:latin typeface="Arial" charset="0"/>
              </a:rPr>
              <a:t>baqtriyaliklar</a:t>
            </a:r>
            <a:r>
              <a:rPr lang="ru-RU" sz="2600" dirty="0">
                <a:solidFill>
                  <a:srgbClr val="800000"/>
                </a:solidFill>
                <a:latin typeface="Arial" charset="0"/>
              </a:rPr>
              <a:t> </a:t>
            </a:r>
            <a:r>
              <a:rPr lang="ru-RU" sz="2600" dirty="0" err="1">
                <a:solidFill>
                  <a:srgbClr val="800000"/>
                </a:solidFill>
                <a:latin typeface="Arial" charset="0"/>
              </a:rPr>
              <a:t>ham</a:t>
            </a:r>
            <a:r>
              <a:rPr lang="ru-RU" sz="2600" dirty="0">
                <a:solidFill>
                  <a:srgbClr val="800000"/>
                </a:solidFill>
                <a:latin typeface="Arial" charset="0"/>
              </a:rPr>
              <a:t> </a:t>
            </a:r>
            <a:r>
              <a:rPr lang="ru-RU" sz="2600" dirty="0" err="1">
                <a:solidFill>
                  <a:srgbClr val="800000"/>
                </a:solidFill>
                <a:latin typeface="Arial" charset="0"/>
              </a:rPr>
              <a:t>kelib</a:t>
            </a:r>
            <a:r>
              <a:rPr lang="ru-RU" sz="2600" dirty="0">
                <a:solidFill>
                  <a:srgbClr val="800000"/>
                </a:solidFill>
                <a:latin typeface="Arial" charset="0"/>
              </a:rPr>
              <a:t> </a:t>
            </a:r>
            <a:r>
              <a:rPr lang="ru-RU" sz="2600" dirty="0" err="1">
                <a:solidFill>
                  <a:srgbClr val="800000"/>
                </a:solidFill>
                <a:latin typeface="Arial" charset="0"/>
              </a:rPr>
              <a:t>qo`shiladi</a:t>
            </a:r>
            <a:r>
              <a:rPr lang="ru-RU" sz="2600" dirty="0">
                <a:solidFill>
                  <a:srgbClr val="800000"/>
                </a:solidFill>
                <a:latin typeface="Arial" charset="0"/>
              </a:rPr>
              <a:t>. </a:t>
            </a:r>
            <a:r>
              <a:rPr lang="ru-RU" sz="2600" dirty="0" err="1">
                <a:solidFill>
                  <a:srgbClr val="800000"/>
                </a:solidFill>
                <a:latin typeface="Arial" charset="0"/>
              </a:rPr>
              <a:t>Spitamen</a:t>
            </a:r>
            <a:r>
              <a:rPr lang="ru-RU" sz="2600" dirty="0">
                <a:solidFill>
                  <a:srgbClr val="800000"/>
                </a:solidFill>
                <a:latin typeface="Arial" charset="0"/>
              </a:rPr>
              <a:t> </a:t>
            </a:r>
            <a:r>
              <a:rPr lang="ru-RU" sz="2600" dirty="0" err="1">
                <a:solidFill>
                  <a:srgbClr val="800000"/>
                </a:solidFill>
                <a:latin typeface="Arial" charset="0"/>
              </a:rPr>
              <a:t>Iskandarga</a:t>
            </a:r>
            <a:r>
              <a:rPr lang="ru-RU" sz="2600" dirty="0">
                <a:solidFill>
                  <a:srgbClr val="800000"/>
                </a:solidFill>
                <a:latin typeface="Arial" charset="0"/>
              </a:rPr>
              <a:t> </a:t>
            </a:r>
            <a:r>
              <a:rPr lang="ru-RU" sz="2600" dirty="0" err="1">
                <a:solidFill>
                  <a:srgbClr val="800000"/>
                </a:solidFill>
                <a:latin typeface="Arial" charset="0"/>
              </a:rPr>
              <a:t>qarshi</a:t>
            </a:r>
            <a:r>
              <a:rPr lang="ru-RU" sz="2600" dirty="0">
                <a:solidFill>
                  <a:srgbClr val="800000"/>
                </a:solidFill>
                <a:latin typeface="Arial" charset="0"/>
              </a:rPr>
              <a:t> </a:t>
            </a:r>
            <a:r>
              <a:rPr lang="ru-RU" sz="2600" dirty="0" err="1">
                <a:solidFill>
                  <a:srgbClr val="800000"/>
                </a:solidFill>
                <a:latin typeface="Arial" charset="0"/>
              </a:rPr>
              <a:t>keskin</a:t>
            </a:r>
            <a:r>
              <a:rPr lang="ru-RU" sz="2600" dirty="0">
                <a:solidFill>
                  <a:srgbClr val="800000"/>
                </a:solidFill>
                <a:latin typeface="Arial" charset="0"/>
              </a:rPr>
              <a:t> </a:t>
            </a:r>
            <a:r>
              <a:rPr lang="ru-RU" sz="2600" dirty="0" err="1">
                <a:solidFill>
                  <a:srgbClr val="800000"/>
                </a:solidFill>
                <a:latin typeface="Arial" charset="0"/>
              </a:rPr>
              <a:t>kurashdi</a:t>
            </a:r>
            <a:r>
              <a:rPr lang="ru-RU" sz="2600" dirty="0">
                <a:solidFill>
                  <a:srgbClr val="800000"/>
                </a:solidFill>
                <a:latin typeface="Arial" charset="0"/>
              </a:rPr>
              <a:t> </a:t>
            </a:r>
            <a:r>
              <a:rPr lang="ru-RU" sz="2600" dirty="0" err="1">
                <a:solidFill>
                  <a:srgbClr val="800000"/>
                </a:solidFill>
                <a:latin typeface="Arial" charset="0"/>
              </a:rPr>
              <a:t>va</a:t>
            </a:r>
            <a:r>
              <a:rPr lang="ru-RU" sz="2600" dirty="0">
                <a:solidFill>
                  <a:srgbClr val="800000"/>
                </a:solidFill>
                <a:latin typeface="Arial" charset="0"/>
              </a:rPr>
              <a:t> </a:t>
            </a:r>
            <a:r>
              <a:rPr lang="ru-RU" sz="2600" dirty="0" err="1">
                <a:solidFill>
                  <a:srgbClr val="800000"/>
                </a:solidFill>
                <a:latin typeface="Arial" charset="0"/>
              </a:rPr>
              <a:t>uning</a:t>
            </a:r>
            <a:r>
              <a:rPr lang="ru-RU" sz="2600" dirty="0">
                <a:solidFill>
                  <a:srgbClr val="800000"/>
                </a:solidFill>
                <a:latin typeface="Arial" charset="0"/>
              </a:rPr>
              <a:t> </a:t>
            </a:r>
            <a:r>
              <a:rPr lang="ru-RU" sz="2600" dirty="0" err="1">
                <a:solidFill>
                  <a:srgbClr val="800000"/>
                </a:solidFill>
                <a:latin typeface="Arial" charset="0"/>
              </a:rPr>
              <a:t>garnizonini</a:t>
            </a:r>
            <a:r>
              <a:rPr lang="ru-RU" sz="2600" dirty="0">
                <a:solidFill>
                  <a:srgbClr val="800000"/>
                </a:solidFill>
                <a:latin typeface="Arial" charset="0"/>
              </a:rPr>
              <a:t> </a:t>
            </a:r>
            <a:r>
              <a:rPr lang="ru-RU" sz="2600" dirty="0" err="1">
                <a:solidFill>
                  <a:srgbClr val="800000"/>
                </a:solidFill>
                <a:latin typeface="Arial" charset="0"/>
              </a:rPr>
              <a:t>Maroqandda</a:t>
            </a:r>
            <a:r>
              <a:rPr lang="ru-RU" sz="2600" dirty="0">
                <a:solidFill>
                  <a:srgbClr val="800000"/>
                </a:solidFill>
                <a:latin typeface="Arial" charset="0"/>
              </a:rPr>
              <a:t> </a:t>
            </a:r>
            <a:r>
              <a:rPr lang="ru-RU" sz="2600" dirty="0" err="1">
                <a:solidFill>
                  <a:srgbClr val="800000"/>
                </a:solidFill>
                <a:latin typeface="Arial" charset="0"/>
              </a:rPr>
              <a:t>to`xtatib</a:t>
            </a:r>
            <a:r>
              <a:rPr lang="ru-RU" sz="2600" dirty="0">
                <a:solidFill>
                  <a:srgbClr val="800000"/>
                </a:solidFill>
                <a:latin typeface="Arial" charset="0"/>
              </a:rPr>
              <a:t> </a:t>
            </a:r>
            <a:r>
              <a:rPr lang="ru-RU" sz="2600" dirty="0" err="1">
                <a:solidFill>
                  <a:srgbClr val="800000"/>
                </a:solidFill>
                <a:latin typeface="Arial" charset="0"/>
              </a:rPr>
              <a:t>qo`ydi</a:t>
            </a:r>
            <a:r>
              <a:rPr lang="ru-RU" sz="2600" dirty="0">
                <a:solidFill>
                  <a:srgbClr val="800000"/>
                </a:solidFill>
                <a:latin typeface="Arial" charset="0"/>
              </a:rPr>
              <a:t>. </a:t>
            </a:r>
          </a:p>
        </p:txBody>
      </p:sp>
    </p:spTree>
    <p:extLst>
      <p:ext uri="{BB962C8B-B14F-4D97-AF65-F5344CB8AC3E}">
        <p14:creationId xmlns:p14="http://schemas.microsoft.com/office/powerpoint/2010/main" val="847442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30616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7000"/>
            <a:ext cx="7343775"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066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
          <p:cNvSpPr txBox="1">
            <a:spLocks noChangeArrowheads="1"/>
          </p:cNvSpPr>
          <p:nvPr/>
        </p:nvSpPr>
        <p:spPr bwMode="auto">
          <a:xfrm>
            <a:off x="250825" y="476250"/>
            <a:ext cx="72009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ru-RU" sz="2800">
                <a:solidFill>
                  <a:srgbClr val="222222"/>
                </a:solidFill>
                <a:ea typeface="Calibri" panose="020F0502020204030204" pitchFamily="34" charset="0"/>
                <a:cs typeface="Calibri" panose="020F0502020204030204" pitchFamily="34" charset="0"/>
              </a:rPr>
              <a:t>Aleksandr mil. av. 329–328 yillar qishini Zariaspa (Balx, Baqtra)da o‘tkazadi. </a:t>
            </a:r>
          </a:p>
          <a:p>
            <a:pPr algn="just" eaLnBrk="1" hangingPunct="1">
              <a:spcBef>
                <a:spcPct val="50000"/>
              </a:spcBef>
            </a:pPr>
            <a:r>
              <a:rPr lang="en-US" altLang="ru-RU" sz="2800">
                <a:solidFill>
                  <a:srgbClr val="222222"/>
                </a:solidFill>
                <a:ea typeface="Calibri" panose="020F0502020204030204" pitchFamily="34" charset="0"/>
                <a:cs typeface="Calibri" panose="020F0502020204030204" pitchFamily="34" charset="0"/>
              </a:rPr>
              <a:t>Mil. av. 328 yilBahorda uning huzuriga xorasmiylar podshosi Farasman 1500 jangchisi bilan kelib o‘zaro ittifoq tuzishni taklif etadi.</a:t>
            </a:r>
          </a:p>
          <a:p>
            <a:pPr algn="just" eaLnBrk="1" hangingPunct="1">
              <a:spcBef>
                <a:spcPct val="50000"/>
              </a:spcBef>
            </a:pPr>
            <a:endParaRPr lang="ru-RU" altLang="ru-RU" sz="2800"/>
          </a:p>
        </p:txBody>
      </p:sp>
      <p:pic>
        <p:nvPicPr>
          <p:cNvPr id="32771" name="Picture 11" descr="alexander_makedonski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157788"/>
            <a:ext cx="935037"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003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2"/>
          <p:cNvSpPr txBox="1">
            <a:spLocks noChangeArrowheads="1"/>
          </p:cNvSpPr>
          <p:nvPr/>
        </p:nvSpPr>
        <p:spPr bwMode="auto">
          <a:xfrm>
            <a:off x="395288" y="692150"/>
            <a:ext cx="8353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a:latin typeface="Verdana" panose="020B0604030504040204" pitchFamily="34" charset="0"/>
            </a:endParaRPr>
          </a:p>
        </p:txBody>
      </p:sp>
      <p:pic>
        <p:nvPicPr>
          <p:cNvPr id="33795" name="Picture 25" descr="1233743911_1233671027_c977bd3878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49275"/>
            <a:ext cx="6335712"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702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1"/>
          <p:cNvSpPr txBox="1">
            <a:spLocks noChangeArrowheads="1"/>
          </p:cNvSpPr>
          <p:nvPr/>
        </p:nvSpPr>
        <p:spPr bwMode="auto">
          <a:xfrm>
            <a:off x="250825" y="260350"/>
            <a:ext cx="6553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800"/>
              <a:t>Ikki yillik samarasiz va omadsiz harakatlardan keyin u o`z taktikasini o`zgartiradi. Ayni xususda Kursiy Ruf shunday yozadi: "Iskandar o`ziga bo`ysinishga qarshilik ko`rsatganlarga turli shahar va yerlarni tortiq etdi". Shu usul bilan Iskandar Zulqarnayn mahalliy zodagonlarni o`ziga qaratishga muvaffaq bo`ldi va ularning ko`magida baqtriya va so`g`diylardan tarkib topgan harbiy kontingent tuzdi. </a:t>
            </a:r>
          </a:p>
        </p:txBody>
      </p:sp>
      <p:pic>
        <p:nvPicPr>
          <p:cNvPr id="34819" name="Picture 32" descr="alexander_makedonski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4724400"/>
            <a:ext cx="135731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514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9"/>
          <p:cNvSpPr txBox="1">
            <a:spLocks noChangeArrowheads="1"/>
          </p:cNvSpPr>
          <p:nvPr/>
        </p:nvSpPr>
        <p:spPr bwMode="auto">
          <a:xfrm>
            <a:off x="1187450" y="1989138"/>
            <a:ext cx="5329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a:p>
        </p:txBody>
      </p:sp>
      <p:sp>
        <p:nvSpPr>
          <p:cNvPr id="35843" name="Text Box 20"/>
          <p:cNvSpPr txBox="1">
            <a:spLocks noChangeArrowheads="1"/>
          </p:cNvSpPr>
          <p:nvPr/>
        </p:nvSpPr>
        <p:spPr bwMode="auto">
          <a:xfrm>
            <a:off x="395288" y="1341438"/>
            <a:ext cx="72723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ru-RU" altLang="ru-RU" sz="3200"/>
              <a:t>328 yilning kuzida Iskandar bilan Spitamen o`rtasida hal qiluvchi jang bo`ldi. Spitamen bu jangni boy beradi. Tarixiy ma'lumotlarga ko`ra, jangni boy bergan Spitamen o`z ittifoqchilari tomonidan qatl etilgan.</a:t>
            </a:r>
          </a:p>
        </p:txBody>
      </p:sp>
    </p:spTree>
    <p:extLst>
      <p:ext uri="{BB962C8B-B14F-4D97-AF65-F5344CB8AC3E}">
        <p14:creationId xmlns:p14="http://schemas.microsoft.com/office/powerpoint/2010/main" val="3563063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4"/>
          <p:cNvSpPr txBox="1">
            <a:spLocks noChangeArrowheads="1"/>
          </p:cNvSpPr>
          <p:nvPr/>
        </p:nvSpPr>
        <p:spPr bwMode="auto">
          <a:xfrm>
            <a:off x="468313" y="549275"/>
            <a:ext cx="7056437"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800"/>
              <a:t>Hisor tog`laridagi Xoriyon va Oksariat qal'alarini o`ziga bo`ysindirgan Iskandar Oksariatning qizi Raxsxonaga (Roksana, Ravshanak) uylanadi va shu tariqa mahalliy elitaga qarindosh bo`ladi. Iskandar o`z tomoniga o`tgan so`g`diylardan birini ( ayrim ma'lumotlarga ko`ra uning ismi Oropiy bo`lgan) So`g`d podshosi etib tayinlaydi. Shu tariqa uning </a:t>
            </a:r>
            <a:r>
              <a:rPr lang="ru-RU" altLang="ru-RU" sz="2800" b="1"/>
              <a:t>O`rta</a:t>
            </a:r>
            <a:r>
              <a:rPr lang="ru-RU" altLang="ru-RU" sz="2800"/>
              <a:t> Osiyo ustidan hukmronligi o`rnatiladi. 327 yilning yozida esa u Hindikush tog`i orqali Hindiston sari yurishini boshlaydi.</a:t>
            </a:r>
          </a:p>
        </p:txBody>
      </p:sp>
    </p:spTree>
    <p:extLst>
      <p:ext uri="{BB962C8B-B14F-4D97-AF65-F5344CB8AC3E}">
        <p14:creationId xmlns:p14="http://schemas.microsoft.com/office/powerpoint/2010/main" val="42225508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auto">
          <a:xfrm>
            <a:off x="1497013" y="180975"/>
            <a:ext cx="7056437" cy="86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sz="1600" b="1">
              <a:solidFill>
                <a:schemeClr val="bg1"/>
              </a:solidFill>
              <a:latin typeface="Times New Roman" panose="02020603050405020304" pitchFamily="18" charset="0"/>
              <a:cs typeface="Arial" panose="020B0604020202020204" pitchFamily="34" charset="0"/>
            </a:endParaRPr>
          </a:p>
        </p:txBody>
      </p:sp>
      <p:sp>
        <p:nvSpPr>
          <p:cNvPr id="37891" name="Text Box 25"/>
          <p:cNvSpPr txBox="1">
            <a:spLocks noChangeArrowheads="1"/>
          </p:cNvSpPr>
          <p:nvPr/>
        </p:nvSpPr>
        <p:spPr bwMode="auto">
          <a:xfrm>
            <a:off x="250825" y="404813"/>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ru-RU" altLang="ru-RU" sz="2000"/>
          </a:p>
        </p:txBody>
      </p:sp>
      <p:pic>
        <p:nvPicPr>
          <p:cNvPr id="37892" name="Picture 27" descr="13431457_1199354858_1236598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33375"/>
            <a:ext cx="741680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630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1196975"/>
            <a:ext cx="9144000" cy="6286500"/>
          </a:xfrm>
        </p:spPr>
        <p:txBody>
          <a:bodyPr rtlCol="0"/>
          <a:lstStyle/>
          <a:p>
            <a:pPr algn="just" eaLnBrk="1" fontAlgn="auto" hangingPunct="1">
              <a:spcAft>
                <a:spcPts val="0"/>
              </a:spcAft>
              <a:buClr>
                <a:schemeClr val="accent6">
                  <a:lumMod val="75000"/>
                </a:schemeClr>
              </a:buClr>
              <a:buFont typeface="Arial" pitchFamily="34" charset="0"/>
              <a:buNone/>
              <a:defRPr/>
            </a:pPr>
            <a:r>
              <a:rPr lang="ru-RU" sz="2400" b="1" dirty="0" smtClean="0">
                <a:solidFill>
                  <a:schemeClr val="tx1"/>
                </a:solidFill>
                <a:latin typeface="Times New Roman" pitchFamily="18" charset="0"/>
                <a:cs typeface="Times New Roman" pitchFamily="18" charset="0"/>
              </a:rPr>
              <a:t>- </a:t>
            </a:r>
            <a:r>
              <a:rPr lang="uz-Cyrl-UZ" sz="2400" b="1" dirty="0" smtClean="0">
                <a:solidFill>
                  <a:schemeClr val="tx1"/>
                </a:solidFill>
                <a:latin typeface="Times New Roman" pitchFamily="18" charset="0"/>
                <a:cs typeface="Times New Roman" pitchFamily="18" charset="0"/>
              </a:rPr>
              <a:t>Форсларнинг </a:t>
            </a:r>
            <a:r>
              <a:rPr lang="uz-Cyrl-UZ" sz="2400" b="1" dirty="0">
                <a:solidFill>
                  <a:schemeClr val="tx1"/>
                </a:solidFill>
                <a:latin typeface="Times New Roman" pitchFamily="18" charset="0"/>
                <a:cs typeface="Times New Roman" pitchFamily="18" charset="0"/>
              </a:rPr>
              <a:t>энг кучли сиёсий рақобатчиларидан бири бўлган </a:t>
            </a:r>
            <a:r>
              <a:rPr lang="uz-Cyrl-UZ" sz="2400" b="1" dirty="0" smtClean="0">
                <a:solidFill>
                  <a:schemeClr val="tx1"/>
                </a:solidFill>
                <a:latin typeface="Times New Roman" pitchFamily="18" charset="0"/>
                <a:cs typeface="Times New Roman" pitchFamily="18" charset="0"/>
              </a:rPr>
              <a:t>Бобилда </a:t>
            </a:r>
            <a:r>
              <a:rPr lang="uz-Cyrl-UZ" sz="2400" b="1" dirty="0">
                <a:solidFill>
                  <a:schemeClr val="tx1"/>
                </a:solidFill>
                <a:latin typeface="Times New Roman" pitchFamily="18" charset="0"/>
                <a:cs typeface="Times New Roman" pitchFamily="18" charset="0"/>
              </a:rPr>
              <a:t>сиёсий вазиятнинг ёмонлашиши, яъни подшоҳлик билан диний ҳукумат(Мардук) ўртасида зиддиятнинг кучайиши;</a:t>
            </a:r>
            <a:endParaRPr lang="ru-RU" sz="2400" b="1" dirty="0">
              <a:solidFill>
                <a:schemeClr val="tx1"/>
              </a:solidFill>
              <a:latin typeface="Times New Roman" pitchFamily="18" charset="0"/>
              <a:cs typeface="Times New Roman" pitchFamily="18" charset="0"/>
            </a:endParaRPr>
          </a:p>
          <a:p>
            <a:pPr algn="just" eaLnBrk="1" fontAlgn="auto" hangingPunct="1">
              <a:spcAft>
                <a:spcPts val="0"/>
              </a:spcAft>
              <a:buClr>
                <a:schemeClr val="accent6">
                  <a:lumMod val="75000"/>
                </a:schemeClr>
              </a:buClr>
              <a:defRPr/>
            </a:pPr>
            <a:r>
              <a:rPr lang="uz-Cyrl-UZ" sz="2400" b="1" dirty="0" smtClean="0">
                <a:solidFill>
                  <a:schemeClr val="tx1"/>
                </a:solidFill>
                <a:latin typeface="Times New Roman" pitchFamily="18" charset="0"/>
                <a:cs typeface="Times New Roman" pitchFamily="18" charset="0"/>
              </a:rPr>
              <a:t>- Бобил ҳудудида </a:t>
            </a:r>
            <a:r>
              <a:rPr lang="uz-Cyrl-UZ" sz="2400" b="1" dirty="0">
                <a:solidFill>
                  <a:schemeClr val="tx1"/>
                </a:solidFill>
                <a:latin typeface="Times New Roman" pitchFamily="18" charset="0"/>
                <a:cs typeface="Times New Roman" pitchFamily="18" charset="0"/>
              </a:rPr>
              <a:t>мажбуран ушлаб турилган ҳар хил халқларга мансуб тутқун аҳолининг аҳамонийларга нисбатан ҳайрихоҳлигининг ошиши;</a:t>
            </a:r>
            <a:endParaRPr lang="ru-RU" sz="2400" b="1" dirty="0">
              <a:solidFill>
                <a:schemeClr val="tx1"/>
              </a:solidFill>
              <a:latin typeface="Times New Roman" pitchFamily="18" charset="0"/>
              <a:cs typeface="Times New Roman" pitchFamily="18" charset="0"/>
            </a:endParaRPr>
          </a:p>
          <a:p>
            <a:pPr algn="just" eaLnBrk="1" fontAlgn="auto" hangingPunct="1">
              <a:spcAft>
                <a:spcPts val="0"/>
              </a:spcAft>
              <a:buClr>
                <a:schemeClr val="accent6">
                  <a:lumMod val="75000"/>
                </a:schemeClr>
              </a:buClr>
              <a:defRPr/>
            </a:pPr>
            <a:r>
              <a:rPr lang="uz-Cyrl-UZ" sz="2400" b="1" dirty="0" smtClean="0">
                <a:solidFill>
                  <a:schemeClr val="tx1"/>
                </a:solidFill>
                <a:latin typeface="Times New Roman" pitchFamily="18" charset="0"/>
                <a:cs typeface="Times New Roman" pitchFamily="18" charset="0"/>
              </a:rPr>
              <a:t>- Кичик </a:t>
            </a:r>
            <a:r>
              <a:rPr lang="uz-Cyrl-UZ" sz="2400" b="1" dirty="0">
                <a:solidFill>
                  <a:schemeClr val="tx1"/>
                </a:solidFill>
                <a:latin typeface="Times New Roman" pitchFamily="18" charset="0"/>
                <a:cs typeface="Times New Roman" pitchFamily="18" charset="0"/>
              </a:rPr>
              <a:t>Осиё, Бобил</a:t>
            </a:r>
            <a:r>
              <a:rPr lang="uz-Cyrl-UZ" sz="2400" b="1" dirty="0" smtClean="0">
                <a:solidFill>
                  <a:schemeClr val="tx1"/>
                </a:solidFill>
                <a:latin typeface="Times New Roman" pitchFamily="18" charset="0"/>
                <a:cs typeface="Times New Roman" pitchFamily="18" charset="0"/>
              </a:rPr>
              <a:t>, </a:t>
            </a:r>
            <a:r>
              <a:rPr lang="uz-Cyrl-UZ" sz="2400" b="1" dirty="0">
                <a:solidFill>
                  <a:schemeClr val="tx1"/>
                </a:solidFill>
                <a:latin typeface="Times New Roman" pitchFamily="18" charset="0"/>
                <a:cs typeface="Times New Roman" pitchFamily="18" charset="0"/>
              </a:rPr>
              <a:t>Финикия каби савдо-сотиқ ривожланган мамлакатларда савдогарларнинг манфаатига аҳамонийлар ҳукмронлигининг мос келиши. Кенг ҳудудда савдони юритиш, савдо йўлларида хавфсизликнинг ўрнатилиши, ягона тўлов воситаларининг, ёзув масалаларининг умумлашув жараёнлари уларнинг аҳамонийлар империясини қўллаб - қувватлашларига асос бўлган</a:t>
            </a:r>
            <a:r>
              <a:rPr lang="uz-Cyrl-UZ" sz="2400" b="1" dirty="0" smtClean="0">
                <a:solidFill>
                  <a:schemeClr val="tx1"/>
                </a:solidFill>
                <a:latin typeface="Times New Roman" pitchFamily="18" charset="0"/>
                <a:cs typeface="Times New Roman" pitchFamily="18" charset="0"/>
              </a:rPr>
              <a:t>;</a:t>
            </a:r>
            <a:endParaRPr lang="ru-RU" sz="2400" b="1" dirty="0">
              <a:solidFill>
                <a:schemeClr val="tx1"/>
              </a:solidFill>
              <a:latin typeface="Times New Roman" pitchFamily="18" charset="0"/>
              <a:cs typeface="Times New Roman" pitchFamily="18" charset="0"/>
            </a:endParaRPr>
          </a:p>
        </p:txBody>
      </p:sp>
      <p:sp>
        <p:nvSpPr>
          <p:cNvPr id="2" name="Заголовок 1"/>
          <p:cNvSpPr>
            <a:spLocks noGrp="1"/>
          </p:cNvSpPr>
          <p:nvPr>
            <p:ph type="ctrTitle"/>
          </p:nvPr>
        </p:nvSpPr>
        <p:spPr>
          <a:xfrm>
            <a:off x="0" y="0"/>
            <a:ext cx="9144000" cy="1052736"/>
          </a:xfrm>
          <a:ln>
            <a:solidFill>
              <a:schemeClr val="tx2"/>
            </a:solidFill>
          </a:ln>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uz-Cyrl-UZ" sz="2400" dirty="0">
                <a:solidFill>
                  <a:srgbClr val="7030A0"/>
                </a:solidFill>
                <a:latin typeface="Times New Roman" pitchFamily="18" charset="0"/>
                <a:cs typeface="Times New Roman" pitchFamily="18" charset="0"/>
              </a:rPr>
              <a:t>Аҳамоний подшоҳларининг тез ва муваффақиятли ҳаракатлари қуйидаги тарихий шароитлар билан боғланади:</a:t>
            </a:r>
            <a:br>
              <a:rPr lang="uz-Cyrl-UZ" sz="2400" dirty="0">
                <a:solidFill>
                  <a:srgbClr val="7030A0"/>
                </a:solidFill>
                <a:latin typeface="Times New Roman" pitchFamily="18" charset="0"/>
                <a:cs typeface="Times New Roman" pitchFamily="18" charset="0"/>
              </a:rPr>
            </a:br>
            <a:endParaRPr lang="ru-RU" sz="2400" dirty="0">
              <a:solidFill>
                <a:srgbClr val="7030A0"/>
              </a:solidFill>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1497013" y="180975"/>
            <a:ext cx="7056437" cy="86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sz="1600" b="1">
              <a:solidFill>
                <a:schemeClr val="bg1"/>
              </a:solidFill>
              <a:latin typeface="Times New Roman" panose="02020603050405020304" pitchFamily="18" charset="0"/>
              <a:cs typeface="Arial" panose="020B0604020202020204" pitchFamily="34" charset="0"/>
            </a:endParaRPr>
          </a:p>
        </p:txBody>
      </p:sp>
      <p:sp>
        <p:nvSpPr>
          <p:cNvPr id="38915" name="Text Box 25"/>
          <p:cNvSpPr txBox="1">
            <a:spLocks noChangeArrowheads="1"/>
          </p:cNvSpPr>
          <p:nvPr/>
        </p:nvSpPr>
        <p:spPr bwMode="auto">
          <a:xfrm>
            <a:off x="250825" y="404813"/>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ru-RU" altLang="ru-RU" sz="200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83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1497013" y="180975"/>
            <a:ext cx="7056437" cy="86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sz="1600" b="1">
              <a:solidFill>
                <a:schemeClr val="bg1"/>
              </a:solidFill>
              <a:latin typeface="Times New Roman" panose="02020603050405020304" pitchFamily="18" charset="0"/>
              <a:cs typeface="Arial" panose="020B0604020202020204" pitchFamily="34" charset="0"/>
            </a:endParaRPr>
          </a:p>
        </p:txBody>
      </p:sp>
      <p:sp>
        <p:nvSpPr>
          <p:cNvPr id="39939" name="Text Box 25"/>
          <p:cNvSpPr txBox="1">
            <a:spLocks noChangeArrowheads="1"/>
          </p:cNvSpPr>
          <p:nvPr/>
        </p:nvSpPr>
        <p:spPr bwMode="auto">
          <a:xfrm>
            <a:off x="250825" y="404813"/>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ru-RU" altLang="ru-RU" sz="2000"/>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6350"/>
            <a:ext cx="9155113" cy="695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809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1497013" y="180975"/>
            <a:ext cx="7056437" cy="86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sz="1600" b="1">
              <a:solidFill>
                <a:schemeClr val="bg1"/>
              </a:solidFill>
              <a:latin typeface="Times New Roman" panose="02020603050405020304" pitchFamily="18" charset="0"/>
              <a:cs typeface="Arial" panose="020B0604020202020204" pitchFamily="34" charset="0"/>
            </a:endParaRPr>
          </a:p>
        </p:txBody>
      </p:sp>
      <p:sp>
        <p:nvSpPr>
          <p:cNvPr id="40963" name="Text Box 25"/>
          <p:cNvSpPr txBox="1">
            <a:spLocks noChangeArrowheads="1"/>
          </p:cNvSpPr>
          <p:nvPr/>
        </p:nvSpPr>
        <p:spPr bwMode="auto">
          <a:xfrm>
            <a:off x="250825" y="404813"/>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ru-RU" altLang="ru-RU" sz="2000"/>
          </a:p>
        </p:txBody>
      </p:sp>
      <p:pic>
        <p:nvPicPr>
          <p:cNvPr id="409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17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616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ctrTitle"/>
          </p:nvPr>
        </p:nvSpPr>
        <p:spPr>
          <a:xfrm>
            <a:off x="142875" y="214312"/>
            <a:ext cx="8858250" cy="838423"/>
          </a:xfrm>
        </p:spPr>
        <p:txBody>
          <a:bodyPr/>
          <a:lstStyle/>
          <a:p>
            <a:pPr marL="914400" indent="-457200" algn="ctr" eaLnBrk="1" fontAlgn="auto" hangingPunct="1">
              <a:spcAft>
                <a:spcPts val="0"/>
              </a:spcAft>
              <a:defRPr/>
            </a:pPr>
            <a:r>
              <a:rPr lang="en-US" sz="2400" b="1" dirty="0" err="1" smtClean="0">
                <a:solidFill>
                  <a:schemeClr val="tx1"/>
                </a:solidFill>
                <a:latin typeface="Times New Roman" pitchFamily="18" charset="0"/>
                <a:cs typeface="Times New Roman" pitchFamily="18" charset="0"/>
              </a:rPr>
              <a:t>A.Makedonskiy</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imperiyasining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parchalanishi</a:t>
            </a:r>
            <a:endParaRPr lang="en-US" sz="2400" b="1" dirty="0" smtClean="0">
              <a:solidFill>
                <a:schemeClr val="tx1"/>
              </a:solidFill>
              <a:latin typeface="Times New Roman" pitchFamily="18" charset="0"/>
              <a:cs typeface="Times New Roman" pitchFamily="18" charset="0"/>
            </a:endParaRPr>
          </a:p>
        </p:txBody>
      </p:sp>
      <p:sp>
        <p:nvSpPr>
          <p:cNvPr id="37891" name="Подзаголовок 2"/>
          <p:cNvSpPr>
            <a:spLocks noGrp="1"/>
          </p:cNvSpPr>
          <p:nvPr>
            <p:ph type="subTitle" idx="1"/>
          </p:nvPr>
        </p:nvSpPr>
        <p:spPr>
          <a:xfrm>
            <a:off x="250825" y="981075"/>
            <a:ext cx="8715375" cy="5543550"/>
          </a:xfrm>
        </p:spPr>
        <p:txBody>
          <a:bodyPr>
            <a:normAutofit lnSpcReduction="10000"/>
          </a:bodyPr>
          <a:lstStyle/>
          <a:p>
            <a:pPr algn="just" eaLnBrk="1" hangingPunct="1"/>
            <a:r>
              <a:rPr lang="en-US" altLang="ru-RU" sz="3300" smtClean="0">
                <a:solidFill>
                  <a:schemeClr val="tx1"/>
                </a:solidFill>
                <a:latin typeface="Times New Roman" panose="02020603050405020304" pitchFamily="18" charset="0"/>
                <a:cs typeface="Times New Roman" panose="02020603050405020304" pitchFamily="18" charset="0"/>
              </a:rPr>
              <a:t>	Aleksandr Makedonskiy vavotidan keyin taxt vorisligiga hech kim qolmagan edi. Shoh vafotidan so’ng to’rt oy o’tgach, </a:t>
            </a:r>
            <a:r>
              <a:rPr lang="en-US" altLang="ru-RU" sz="3300" b="1" smtClean="0">
                <a:solidFill>
                  <a:srgbClr val="7030A0"/>
                </a:solidFill>
                <a:latin typeface="Times New Roman" panose="02020603050405020304" pitchFamily="18" charset="0"/>
                <a:cs typeface="Times New Roman" panose="02020603050405020304" pitchFamily="18" charset="0"/>
              </a:rPr>
              <a:t>Roksana</a:t>
            </a:r>
            <a:r>
              <a:rPr lang="en-US" altLang="ru-RU" sz="3300" smtClean="0">
                <a:solidFill>
                  <a:schemeClr val="tx1"/>
                </a:solidFill>
                <a:latin typeface="Times New Roman" panose="02020603050405020304" pitchFamily="18" charset="0"/>
                <a:cs typeface="Times New Roman" panose="02020603050405020304" pitchFamily="18" charset="0"/>
              </a:rPr>
              <a:t> o’g’il ko’radi. Unga </a:t>
            </a:r>
            <a:r>
              <a:rPr lang="en-US" altLang="ru-RU" sz="3300" b="1" smtClean="0">
                <a:solidFill>
                  <a:srgbClr val="7030A0"/>
                </a:solidFill>
                <a:latin typeface="Times New Roman" panose="02020603050405020304" pitchFamily="18" charset="0"/>
                <a:cs typeface="Times New Roman" panose="02020603050405020304" pitchFamily="18" charset="0"/>
              </a:rPr>
              <a:t>Aleksandr</a:t>
            </a:r>
            <a:r>
              <a:rPr lang="en-US" altLang="ru-RU" sz="3300" smtClean="0">
                <a:solidFill>
                  <a:srgbClr val="7030A0"/>
                </a:solidFill>
                <a:latin typeface="Times New Roman" panose="02020603050405020304" pitchFamily="18" charset="0"/>
                <a:cs typeface="Times New Roman" panose="02020603050405020304" pitchFamily="18" charset="0"/>
              </a:rPr>
              <a:t> </a:t>
            </a:r>
            <a:r>
              <a:rPr lang="en-US" altLang="ru-RU" sz="3300" smtClean="0">
                <a:solidFill>
                  <a:schemeClr val="tx1"/>
                </a:solidFill>
                <a:latin typeface="Times New Roman" panose="02020603050405020304" pitchFamily="18" charset="0"/>
                <a:cs typeface="Times New Roman" panose="02020603050405020304" pitchFamily="18" charset="0"/>
              </a:rPr>
              <a:t>deb ism qo’yadi. Kichik Aleksandr </a:t>
            </a:r>
            <a:r>
              <a:rPr lang="en-US" altLang="ru-RU" sz="3300" b="1" smtClean="0">
                <a:solidFill>
                  <a:srgbClr val="7030A0"/>
                </a:solidFill>
                <a:latin typeface="Times New Roman" panose="02020603050405020304" pitchFamily="18" charset="0"/>
                <a:cs typeface="Times New Roman" panose="02020603050405020304" pitchFamily="18" charset="0"/>
              </a:rPr>
              <a:t>sharqiy viloyatlar hukmdori </a:t>
            </a:r>
            <a:r>
              <a:rPr lang="en-US" altLang="ru-RU" sz="3300" smtClean="0">
                <a:solidFill>
                  <a:schemeClr val="tx1"/>
                </a:solidFill>
                <a:latin typeface="Times New Roman" panose="02020603050405020304" pitchFamily="18" charset="0"/>
                <a:cs typeface="Times New Roman" panose="02020603050405020304" pitchFamily="18" charset="0"/>
              </a:rPr>
              <a:t>etib tayinlanadi. Hukmdor hali yosh bo’lganligi uchun bu viloyatlarga rahbarlik qilish qo’shin lashkarboshilaridan </a:t>
            </a:r>
            <a:r>
              <a:rPr lang="en-US" altLang="ru-RU" sz="3300" b="1" smtClean="0">
                <a:solidFill>
                  <a:srgbClr val="7030A0"/>
                </a:solidFill>
                <a:latin typeface="Times New Roman" panose="02020603050405020304" pitchFamily="18" charset="0"/>
                <a:cs typeface="Times New Roman" panose="02020603050405020304" pitchFamily="18" charset="0"/>
              </a:rPr>
              <a:t>Perdikka</a:t>
            </a:r>
            <a:r>
              <a:rPr lang="en-US" altLang="ru-RU" sz="3300" smtClean="0">
                <a:solidFill>
                  <a:srgbClr val="7030A0"/>
                </a:solidFill>
                <a:latin typeface="Times New Roman" panose="02020603050405020304" pitchFamily="18" charset="0"/>
                <a:cs typeface="Times New Roman" panose="02020603050405020304" pitchFamily="18" charset="0"/>
              </a:rPr>
              <a:t> </a:t>
            </a:r>
            <a:r>
              <a:rPr lang="en-US" altLang="ru-RU" sz="3300" smtClean="0">
                <a:solidFill>
                  <a:schemeClr val="tx1"/>
                </a:solidFill>
                <a:latin typeface="Times New Roman" panose="02020603050405020304" pitchFamily="18" charset="0"/>
                <a:cs typeface="Times New Roman" panose="02020603050405020304" pitchFamily="18" charset="0"/>
              </a:rPr>
              <a:t>va </a:t>
            </a:r>
            <a:r>
              <a:rPr lang="en-US" altLang="ru-RU" sz="3300" b="1" smtClean="0">
                <a:solidFill>
                  <a:srgbClr val="7030A0"/>
                </a:solidFill>
                <a:latin typeface="Times New Roman" panose="02020603050405020304" pitchFamily="18" charset="0"/>
                <a:cs typeface="Times New Roman" panose="02020603050405020304" pitchFamily="18" charset="0"/>
              </a:rPr>
              <a:t>Antipatr</a:t>
            </a:r>
            <a:r>
              <a:rPr lang="en-US" altLang="ru-RU" sz="3300" smtClean="0">
                <a:solidFill>
                  <a:srgbClr val="7030A0"/>
                </a:solidFill>
                <a:latin typeface="Times New Roman" panose="02020603050405020304" pitchFamily="18" charset="0"/>
                <a:cs typeface="Times New Roman" panose="02020603050405020304" pitchFamily="18" charset="0"/>
              </a:rPr>
              <a:t> </a:t>
            </a:r>
            <a:r>
              <a:rPr lang="en-US" altLang="ru-RU" sz="3300" smtClean="0">
                <a:solidFill>
                  <a:schemeClr val="tx1"/>
                </a:solidFill>
                <a:latin typeface="Times New Roman" panose="02020603050405020304" pitchFamily="18" charset="0"/>
                <a:cs typeface="Times New Roman" panose="02020603050405020304" pitchFamily="18" charset="0"/>
              </a:rPr>
              <a:t>zimmasiga yuklanadi. Ammo toju-taxt uchun olib borilgan kurash yosh gudakni ham omon qoldirmaydi.</a:t>
            </a:r>
            <a:endParaRPr lang="ru-RU" altLang="ru-RU" sz="3300" i="1" u="sng"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391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ctrTitle"/>
          </p:nvPr>
        </p:nvSpPr>
        <p:spPr>
          <a:xfrm>
            <a:off x="142875" y="214312"/>
            <a:ext cx="8858250" cy="838423"/>
          </a:xfrm>
        </p:spPr>
        <p:txBody>
          <a:bodyPr/>
          <a:lstStyle/>
          <a:p>
            <a:pPr marL="914400" indent="-457200" algn="ctr" eaLnBrk="1" fontAlgn="auto" hangingPunct="1">
              <a:spcAft>
                <a:spcPts val="0"/>
              </a:spcAft>
              <a:defRPr/>
            </a:pPr>
            <a:r>
              <a:rPr lang="en-US" sz="2400" b="1" dirty="0" err="1" smtClean="0">
                <a:solidFill>
                  <a:schemeClr val="tx1"/>
                </a:solidFill>
                <a:latin typeface="Times New Roman" pitchFamily="18" charset="0"/>
                <a:cs typeface="Times New Roman" pitchFamily="18" charset="0"/>
              </a:rPr>
              <a:t>A.Makedonskiy</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imperiyasining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parchalanishi</a:t>
            </a:r>
            <a:endParaRPr lang="en-US" sz="2400" b="1" dirty="0" smtClean="0">
              <a:solidFill>
                <a:schemeClr val="tx1"/>
              </a:solidFill>
              <a:latin typeface="Times New Roman" pitchFamily="18" charset="0"/>
              <a:cs typeface="Times New Roman" pitchFamily="18" charset="0"/>
            </a:endParaRPr>
          </a:p>
        </p:txBody>
      </p:sp>
      <p:sp>
        <p:nvSpPr>
          <p:cNvPr id="38915" name="Подзаголовок 2"/>
          <p:cNvSpPr>
            <a:spLocks noGrp="1"/>
          </p:cNvSpPr>
          <p:nvPr>
            <p:ph type="subTitle" idx="1"/>
          </p:nvPr>
        </p:nvSpPr>
        <p:spPr>
          <a:xfrm>
            <a:off x="250825" y="981075"/>
            <a:ext cx="8715375" cy="5543550"/>
          </a:xfrm>
        </p:spPr>
        <p:txBody>
          <a:bodyPr>
            <a:normAutofit fontScale="77500" lnSpcReduction="20000"/>
          </a:bodyPr>
          <a:lstStyle/>
          <a:p>
            <a:pPr algn="just" eaLnBrk="1" hangingPunct="1"/>
            <a:r>
              <a:rPr lang="en-US" altLang="ru-RU" sz="3200" smtClean="0">
                <a:solidFill>
                  <a:schemeClr val="tx1"/>
                </a:solidFill>
                <a:latin typeface="Times New Roman" panose="02020603050405020304" pitchFamily="18" charset="0"/>
                <a:cs typeface="Times New Roman" panose="02020603050405020304" pitchFamily="18" charset="0"/>
              </a:rPr>
              <a:t>	</a:t>
            </a:r>
          </a:p>
          <a:p>
            <a:pPr algn="just" eaLnBrk="1" hangingPunct="1"/>
            <a:endParaRPr lang="en-US" altLang="ru-RU" sz="3200" smtClean="0">
              <a:solidFill>
                <a:schemeClr val="tx1"/>
              </a:solidFill>
              <a:latin typeface="Times New Roman" panose="02020603050405020304" pitchFamily="18" charset="0"/>
              <a:cs typeface="Times New Roman" panose="02020603050405020304" pitchFamily="18" charset="0"/>
            </a:endParaRPr>
          </a:p>
          <a:p>
            <a:pPr algn="just" eaLnBrk="1" hangingPunct="1"/>
            <a:endParaRPr lang="en-US" altLang="ru-RU" sz="3200" smtClean="0">
              <a:solidFill>
                <a:schemeClr val="tx1"/>
              </a:solidFill>
              <a:latin typeface="Times New Roman" panose="02020603050405020304" pitchFamily="18" charset="0"/>
              <a:cs typeface="Times New Roman" panose="02020603050405020304" pitchFamily="18" charset="0"/>
            </a:endParaRPr>
          </a:p>
          <a:p>
            <a:pPr algn="just" eaLnBrk="1" hangingPunct="1"/>
            <a:endParaRPr lang="en-US" altLang="ru-RU" sz="3200" smtClean="0">
              <a:solidFill>
                <a:schemeClr val="tx1"/>
              </a:solidFill>
              <a:latin typeface="Times New Roman" panose="02020603050405020304" pitchFamily="18" charset="0"/>
              <a:cs typeface="Times New Roman" panose="02020603050405020304" pitchFamily="18" charset="0"/>
            </a:endParaRPr>
          </a:p>
          <a:p>
            <a:pPr algn="just" eaLnBrk="1" hangingPunct="1"/>
            <a:endParaRPr lang="en-US" altLang="ru-RU" sz="3200" smtClean="0">
              <a:solidFill>
                <a:schemeClr val="tx1"/>
              </a:solidFill>
              <a:latin typeface="Times New Roman" panose="02020603050405020304" pitchFamily="18" charset="0"/>
              <a:cs typeface="Times New Roman" panose="02020603050405020304" pitchFamily="18" charset="0"/>
            </a:endParaRPr>
          </a:p>
          <a:p>
            <a:pPr algn="just" eaLnBrk="1" hangingPunct="1"/>
            <a:r>
              <a:rPr lang="en-US" altLang="ru-RU" sz="3200" smtClean="0">
                <a:solidFill>
                  <a:schemeClr val="tx1"/>
                </a:solidFill>
                <a:latin typeface="Times New Roman" panose="02020603050405020304" pitchFamily="18" charset="0"/>
                <a:cs typeface="Times New Roman" panose="02020603050405020304" pitchFamily="18" charset="0"/>
              </a:rPr>
              <a:t>Taxt uchun kurashda </a:t>
            </a:r>
            <a:r>
              <a:rPr lang="en-US" altLang="ru-RU" sz="3200" b="1" smtClean="0">
                <a:solidFill>
                  <a:srgbClr val="7030A0"/>
                </a:solidFill>
                <a:latin typeface="Times New Roman" panose="02020603050405020304" pitchFamily="18" charset="0"/>
                <a:cs typeface="Times New Roman" panose="02020603050405020304" pitchFamily="18" charset="0"/>
              </a:rPr>
              <a:t>Aleksndr lashkarboshilardan</a:t>
            </a:r>
            <a:r>
              <a:rPr lang="en-US" altLang="ru-RU" sz="3200" smtClean="0">
                <a:solidFill>
                  <a:schemeClr val="tx1"/>
                </a:solidFill>
                <a:latin typeface="Times New Roman" panose="02020603050405020304" pitchFamily="18" charset="0"/>
                <a:cs typeface="Times New Roman" panose="02020603050405020304" pitchFamily="18" charset="0"/>
              </a:rPr>
              <a:t> birontasi ham yorqin g’alabaga erisha olmaydi. Buning ustiga Aleksandr vafotidan xabar topgan xalqlar ozodlik kurashiga otlanadilar. Tarixiy manbalarga qaraganda Murg’ob vodiysida barpo etilgan </a:t>
            </a:r>
            <a:r>
              <a:rPr lang="en-US" altLang="ru-RU" sz="3200" b="1" smtClean="0">
                <a:solidFill>
                  <a:srgbClr val="7030A0"/>
                </a:solidFill>
                <a:latin typeface="Times New Roman" panose="02020603050405020304" pitchFamily="18" charset="0"/>
                <a:cs typeface="Times New Roman" panose="02020603050405020304" pitchFamily="18" charset="0"/>
              </a:rPr>
              <a:t>Marg’iyona Aleksandriya </a:t>
            </a:r>
            <a:r>
              <a:rPr lang="en-US" altLang="ru-RU" sz="3200" smtClean="0">
                <a:solidFill>
                  <a:schemeClr val="tx1"/>
                </a:solidFill>
                <a:latin typeface="Times New Roman" panose="02020603050405020304" pitchFamily="18" charset="0"/>
                <a:cs typeface="Times New Roman" panose="02020603050405020304" pitchFamily="18" charset="0"/>
              </a:rPr>
              <a:t>shahrini ko’chmanchilar vayron etadilar. </a:t>
            </a:r>
          </a:p>
          <a:p>
            <a:pPr algn="just" eaLnBrk="1" hangingPunct="1"/>
            <a:r>
              <a:rPr lang="en-US" altLang="ru-RU" sz="3200" b="1" smtClean="0">
                <a:solidFill>
                  <a:srgbClr val="7030A0"/>
                </a:solidFill>
                <a:latin typeface="Times New Roman" panose="02020603050405020304" pitchFamily="18" charset="0"/>
                <a:cs typeface="Times New Roman" panose="02020603050405020304" pitchFamily="18" charset="0"/>
              </a:rPr>
              <a:t>Mill. avv. 3</a:t>
            </a:r>
            <a:r>
              <a:rPr lang="uz-Cyrl-UZ" altLang="ru-RU" sz="3200" b="1" smtClean="0">
                <a:solidFill>
                  <a:srgbClr val="7030A0"/>
                </a:solidFill>
                <a:latin typeface="Times New Roman" panose="02020603050405020304" pitchFamily="18" charset="0"/>
                <a:cs typeface="Times New Roman" panose="02020603050405020304" pitchFamily="18" charset="0"/>
              </a:rPr>
              <a:t>2</a:t>
            </a:r>
            <a:r>
              <a:rPr lang="en-US" altLang="ru-RU" sz="3200" b="1" smtClean="0">
                <a:solidFill>
                  <a:srgbClr val="7030A0"/>
                </a:solidFill>
                <a:latin typeface="Times New Roman" panose="02020603050405020304" pitchFamily="18" charset="0"/>
                <a:cs typeface="Times New Roman" panose="02020603050405020304" pitchFamily="18" charset="0"/>
              </a:rPr>
              <a:t>1 yilda Frigiyaning Ips</a:t>
            </a:r>
            <a:r>
              <a:rPr lang="en-US" altLang="ru-RU" sz="3200" smtClean="0">
                <a:solidFill>
                  <a:srgbClr val="7030A0"/>
                </a:solidFill>
                <a:latin typeface="Times New Roman" panose="02020603050405020304" pitchFamily="18" charset="0"/>
                <a:cs typeface="Times New Roman" panose="02020603050405020304" pitchFamily="18" charset="0"/>
              </a:rPr>
              <a:t> </a:t>
            </a:r>
            <a:r>
              <a:rPr lang="en-US" altLang="ru-RU" sz="3200" smtClean="0">
                <a:solidFill>
                  <a:schemeClr val="tx1"/>
                </a:solidFill>
                <a:latin typeface="Times New Roman" panose="02020603050405020304" pitchFamily="18" charset="0"/>
                <a:cs typeface="Times New Roman" panose="02020603050405020304" pitchFamily="18" charset="0"/>
              </a:rPr>
              <a:t>deb atalgan joyida yuz bergan qonli janglar oqibatida Aleksandr saltanati </a:t>
            </a:r>
            <a:r>
              <a:rPr lang="en-US" altLang="ru-RU" sz="3200" b="1" smtClean="0">
                <a:solidFill>
                  <a:srgbClr val="7030A0"/>
                </a:solidFill>
                <a:latin typeface="Times New Roman" panose="02020603050405020304" pitchFamily="18" charset="0"/>
                <a:cs typeface="Times New Roman" panose="02020603050405020304" pitchFamily="18" charset="0"/>
              </a:rPr>
              <a:t>3</a:t>
            </a:r>
            <a:r>
              <a:rPr lang="en-US" altLang="ru-RU" sz="3200" smtClean="0">
                <a:solidFill>
                  <a:srgbClr val="7030A0"/>
                </a:solidFill>
                <a:latin typeface="Times New Roman" panose="02020603050405020304" pitchFamily="18" charset="0"/>
                <a:cs typeface="Times New Roman" panose="02020603050405020304" pitchFamily="18" charset="0"/>
              </a:rPr>
              <a:t> </a:t>
            </a:r>
            <a:r>
              <a:rPr lang="en-US" altLang="ru-RU" sz="3200" smtClean="0">
                <a:solidFill>
                  <a:schemeClr val="tx1"/>
                </a:solidFill>
                <a:latin typeface="Times New Roman" panose="02020603050405020304" pitchFamily="18" charset="0"/>
                <a:cs typeface="Times New Roman" panose="02020603050405020304" pitchFamily="18" charset="0"/>
              </a:rPr>
              <a:t>mustaqil davlatga: </a:t>
            </a:r>
            <a:r>
              <a:rPr lang="en-US" altLang="ru-RU" sz="3200" b="1" smtClean="0">
                <a:solidFill>
                  <a:srgbClr val="7030A0"/>
                </a:solidFill>
                <a:latin typeface="Times New Roman" panose="02020603050405020304" pitchFamily="18" charset="0"/>
                <a:cs typeface="Times New Roman" panose="02020603050405020304" pitchFamily="18" charset="0"/>
              </a:rPr>
              <a:t>Makedoniya, Misr, Suriya (Sharqqa)</a:t>
            </a:r>
            <a:r>
              <a:rPr lang="en-US" altLang="ru-RU" sz="3200" smtClean="0">
                <a:solidFill>
                  <a:schemeClr val="tx1"/>
                </a:solidFill>
                <a:latin typeface="Times New Roman" panose="02020603050405020304" pitchFamily="18" charset="0"/>
                <a:cs typeface="Times New Roman" panose="02020603050405020304" pitchFamily="18" charset="0"/>
              </a:rPr>
              <a:t> bo’linib ketadi.</a:t>
            </a:r>
            <a:endParaRPr lang="ru-RU" altLang="ru-RU" sz="3200" i="1" u="sng"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887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ctrTitle"/>
          </p:nvPr>
        </p:nvSpPr>
        <p:spPr>
          <a:xfrm>
            <a:off x="142875" y="214313"/>
            <a:ext cx="8858250" cy="550862"/>
          </a:xfrm>
        </p:spPr>
        <p:txBody>
          <a:bodyPr>
            <a:normAutofit/>
          </a:bodyPr>
          <a:lstStyle/>
          <a:p>
            <a:pPr marL="914400" indent="-457200" eaLnBrk="1" fontAlgn="auto" hangingPunct="1">
              <a:spcAft>
                <a:spcPts val="0"/>
              </a:spcAft>
              <a:defRPr/>
            </a:pPr>
            <a:r>
              <a:rPr lang="uz-Cyrl-UZ" sz="2800" dirty="0" smtClean="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A.Makedonskiy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imperiyasining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parchalanishi</a:t>
            </a:r>
            <a:endParaRPr lang="en-US" sz="2800" dirty="0" smtClean="0">
              <a:solidFill>
                <a:schemeClr val="tx1"/>
              </a:solidFill>
              <a:latin typeface="Times New Roman" pitchFamily="18" charset="0"/>
              <a:cs typeface="Times New Roman" pitchFamily="18" charset="0"/>
            </a:endParaRPr>
          </a:p>
        </p:txBody>
      </p:sp>
      <p:sp>
        <p:nvSpPr>
          <p:cNvPr id="39939" name="Подзаголовок 2"/>
          <p:cNvSpPr>
            <a:spLocks noGrp="1"/>
          </p:cNvSpPr>
          <p:nvPr>
            <p:ph type="subTitle" idx="1"/>
          </p:nvPr>
        </p:nvSpPr>
        <p:spPr>
          <a:xfrm>
            <a:off x="179388" y="1700213"/>
            <a:ext cx="8715375" cy="4943475"/>
          </a:xfrm>
        </p:spPr>
        <p:txBody>
          <a:bodyPr/>
          <a:lstStyle/>
          <a:p>
            <a:pPr algn="just" eaLnBrk="1" hangingPunct="1"/>
            <a:r>
              <a:rPr lang="en-US" altLang="ru-RU" sz="3200" smtClean="0">
                <a:solidFill>
                  <a:schemeClr val="tx1"/>
                </a:solidFill>
                <a:latin typeface="Times New Roman" panose="02020603050405020304" pitchFamily="18" charset="0"/>
                <a:cs typeface="Times New Roman" panose="02020603050405020304" pitchFamily="18" charset="0"/>
              </a:rPr>
              <a:t>	</a:t>
            </a:r>
            <a:endParaRPr lang="ru-RU" altLang="ru-RU" sz="3200" i="1" u="sng" smtClean="0">
              <a:solidFill>
                <a:schemeClr val="tx1"/>
              </a:solidFill>
              <a:latin typeface="Times New Roman" panose="02020603050405020304" pitchFamily="18" charset="0"/>
              <a:cs typeface="Times New Roman" panose="02020603050405020304" pitchFamily="18" charset="0"/>
            </a:endParaRPr>
          </a:p>
        </p:txBody>
      </p:sp>
      <p:graphicFrame>
        <p:nvGraphicFramePr>
          <p:cNvPr id="2" name="Схема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451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ctrTitle"/>
          </p:nvPr>
        </p:nvSpPr>
        <p:spPr>
          <a:xfrm>
            <a:off x="142875" y="214312"/>
            <a:ext cx="8858250" cy="4654847"/>
          </a:xfrm>
        </p:spPr>
        <p:txBody>
          <a:bodyPr/>
          <a:lstStyle/>
          <a:p>
            <a:pPr marL="914400" indent="-457200" algn="ctr" eaLnBrk="1" fontAlgn="auto" hangingPunct="1">
              <a:spcAft>
                <a:spcPts val="0"/>
              </a:spcAft>
              <a:defRPr/>
            </a:pPr>
            <a:r>
              <a:rPr lang="en-US" sz="6600" dirty="0" smtClean="0">
                <a:solidFill>
                  <a:schemeClr val="tx1"/>
                </a:solidFill>
                <a:latin typeface="Times New Roman" pitchFamily="18" charset="0"/>
                <a:cs typeface="Times New Roman" pitchFamily="18" charset="0"/>
              </a:rPr>
              <a:t/>
            </a:r>
            <a:br>
              <a:rPr lang="en-US" sz="6600" dirty="0" smtClean="0">
                <a:solidFill>
                  <a:schemeClr val="tx1"/>
                </a:solidFill>
                <a:latin typeface="Times New Roman" pitchFamily="18" charset="0"/>
                <a:cs typeface="Times New Roman" pitchFamily="18" charset="0"/>
              </a:rPr>
            </a:br>
            <a:r>
              <a:rPr lang="en-US" sz="6600" dirty="0" err="1" smtClean="0">
                <a:solidFill>
                  <a:schemeClr val="tx1"/>
                </a:solidFill>
                <a:latin typeface="Times New Roman" pitchFamily="18" charset="0"/>
                <a:cs typeface="Times New Roman" pitchFamily="18" charset="0"/>
              </a:rPr>
              <a:t>Salavkiylar</a:t>
            </a:r>
            <a:r>
              <a:rPr lang="en-US" sz="6600" dirty="0" smtClean="0">
                <a:solidFill>
                  <a:schemeClr val="tx1"/>
                </a:solidFill>
                <a:latin typeface="Times New Roman" pitchFamily="18" charset="0"/>
                <a:cs typeface="Times New Roman" pitchFamily="18" charset="0"/>
              </a:rPr>
              <a:t> </a:t>
            </a:r>
            <a:r>
              <a:rPr lang="en-US" sz="6600" dirty="0" err="1">
                <a:solidFill>
                  <a:schemeClr val="tx1"/>
                </a:solidFill>
                <a:latin typeface="Times New Roman" pitchFamily="18" charset="0"/>
                <a:cs typeface="Times New Roman" pitchFamily="18" charset="0"/>
              </a:rPr>
              <a:t>davlati</a:t>
            </a:r>
            <a:endParaRPr lang="en-US" sz="6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91682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Объект 1"/>
          <p:cNvSpPr>
            <a:spLocks noGrp="1"/>
          </p:cNvSpPr>
          <p:nvPr>
            <p:ph/>
          </p:nvPr>
        </p:nvSpPr>
        <p:spPr/>
        <p:txBody>
          <a:bodyPr/>
          <a:lstStyle/>
          <a:p>
            <a:pPr marL="0" indent="0" algn="just">
              <a:buFont typeface="Wingdings 2" panose="05020102010507070707" pitchFamily="18" charset="2"/>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Iskandarning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safdoshlaridan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biri</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Salavk</a:t>
            </a:r>
            <a:r>
              <a:rPr lang="en-US" sz="3000" b="1" dirty="0" err="1">
                <a:solidFill>
                  <a:srgbClr val="7030A0"/>
                </a:solidFill>
                <a:latin typeface="Times New Roman" pitchFamily="18" charset="0"/>
                <a:cs typeface="Times New Roman" pitchFamily="18" charset="0"/>
              </a:rPr>
              <a:t>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er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avv</a:t>
            </a:r>
            <a:r>
              <a:rPr lang="en-US" sz="3000" dirty="0" smtClean="0">
                <a:latin typeface="Times New Roman" pitchFamily="18" charset="0"/>
                <a:cs typeface="Times New Roman" pitchFamily="18" charset="0"/>
              </a:rPr>
              <a:t>. </a:t>
            </a:r>
            <a:r>
              <a:rPr lang="en-US" sz="3000" b="1" dirty="0" smtClean="0">
                <a:solidFill>
                  <a:srgbClr val="7030A0"/>
                </a:solidFill>
                <a:latin typeface="Times New Roman" pitchFamily="18" charset="0"/>
                <a:cs typeface="Times New Roman" pitchFamily="18" charset="0"/>
              </a:rPr>
              <a:t>321-yilda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satraplar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o’rtasidagi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shartnomaga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ko’ra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Bobilni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egalladi</a:t>
            </a:r>
            <a:r>
              <a:rPr lang="en-US" sz="3000" dirty="0" smtClean="0">
                <a:latin typeface="Times New Roman" pitchFamily="18" charset="0"/>
                <a:cs typeface="Times New Roman" pitchFamily="18" charset="0"/>
              </a:rPr>
              <a:t>. Ammo </a:t>
            </a:r>
            <a:r>
              <a:rPr lang="en-US" sz="3000" dirty="0" err="1" smtClean="0">
                <a:latin typeface="Times New Roman" pitchFamily="18" charset="0"/>
                <a:cs typeface="Times New Roman" pitchFamily="18" charset="0"/>
              </a:rPr>
              <a:t>diadoxlar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o’rtasida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kurash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natijasida</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Eron</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O’rta</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Osiyo</a:t>
            </a:r>
            <a:r>
              <a:rPr lang="en-US" sz="3000" b="1" dirty="0" smtClean="0">
                <a:solidFill>
                  <a:srgbClr val="7030A0"/>
                </a:solidFill>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satrapliklari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ustidan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nazorat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o’rnatgan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Aleksandrning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boshqa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bir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lashkarboshisi</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Antigon</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er</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avv</a:t>
            </a:r>
            <a:r>
              <a:rPr lang="en-US" sz="3000" b="1" dirty="0" smtClean="0">
                <a:solidFill>
                  <a:srgbClr val="7030A0"/>
                </a:solidFill>
                <a:latin typeface="Times New Roman" pitchFamily="18" charset="0"/>
                <a:cs typeface="Times New Roman" pitchFamily="18" charset="0"/>
              </a:rPr>
              <a:t>. 315-yilda</a:t>
            </a:r>
            <a:r>
              <a:rPr lang="en-US" sz="3000"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Salavkadan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Bobilni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tortib</a:t>
            </a:r>
            <a:r>
              <a:rPr lang="en-US" sz="3000" dirty="0" smtClean="0">
                <a:latin typeface="Times New Roman" pitchFamily="18" charset="0"/>
                <a:cs typeface="Times New Roman" pitchFamily="18" charset="0"/>
              </a:rPr>
              <a:t> </a:t>
            </a:r>
            <a:r>
              <a:rPr lang="en-US" sz="3000" dirty="0" err="1" smtClean="0">
                <a:solidFill>
                  <a:schemeClr val="accent6">
                    <a:lumMod val="10000"/>
                  </a:schemeClr>
                </a:solidFill>
                <a:latin typeface="Times New Roman" pitchFamily="18" charset="0"/>
                <a:cs typeface="Times New Roman" pitchFamily="18" charset="0"/>
              </a:rPr>
              <a:t>oldi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Antigon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bilan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boshqa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satraplar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o’rtasidagi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kuchayib</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ketgan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raqobatdan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foydalangan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Salavka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Misr</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hukmdori</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Ptolemey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yordami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bilan</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er</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avv</a:t>
            </a:r>
            <a:r>
              <a:rPr lang="en-US" sz="3000" b="1" dirty="0" smtClean="0">
                <a:solidFill>
                  <a:srgbClr val="7030A0"/>
                </a:solidFill>
                <a:latin typeface="Times New Roman" pitchFamily="18" charset="0"/>
                <a:cs typeface="Times New Roman" pitchFamily="18" charset="0"/>
              </a:rPr>
              <a:t>. 312-yilda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Bobilda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o’z</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hokimiyatini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tikladi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Aynan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shu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yildan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boshlab</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Salavka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sulolasining</a:t>
            </a:r>
            <a:r>
              <a:rPr lang="en-US" sz="3000" dirty="0" smtClean="0">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er</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avv</a:t>
            </a:r>
            <a:r>
              <a:rPr lang="en-US" sz="3000" b="1" dirty="0" smtClean="0">
                <a:solidFill>
                  <a:srgbClr val="7030A0"/>
                </a:solidFill>
                <a:latin typeface="Times New Roman" pitchFamily="18" charset="0"/>
                <a:cs typeface="Times New Roman" pitchFamily="18" charset="0"/>
              </a:rPr>
              <a:t>. 64-yilgacha </a:t>
            </a:r>
            <a:r>
              <a:rPr lang="en-US" sz="3000" dirty="0" err="1" smtClean="0">
                <a:latin typeface="Times New Roman" pitchFamily="18" charset="0"/>
                <a:cs typeface="Times New Roman" pitchFamily="18" charset="0"/>
              </a:rPr>
              <a:t>hukmronligi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boshlandi</a:t>
            </a:r>
            <a:r>
              <a:rPr lang="en-US" sz="3000" dirty="0" smtClean="0">
                <a:latin typeface="Times New Roman" pitchFamily="18" charset="0"/>
                <a:cs typeface="Times New Roman" pitchFamily="18" charset="0"/>
              </a:rPr>
              <a:t>. </a:t>
            </a:r>
            <a:endParaRPr lang="ru-RU"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49620150"/>
      </p:ext>
    </p:extLst>
  </p:cSld>
  <p:clrMapOvr>
    <a:masterClrMapping/>
  </p:clrMapOvr>
  <p:transition spd="slow">
    <p:checke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Объект 1"/>
          <p:cNvSpPr>
            <a:spLocks noGrp="1"/>
          </p:cNvSpPr>
          <p:nvPr>
            <p:ph/>
          </p:nvPr>
        </p:nvSpPr>
        <p:spPr/>
        <p:txBody>
          <a:bodyPr/>
          <a:lstStyle/>
          <a:p>
            <a:pPr marL="0" indent="0" algn="just">
              <a:buFont typeface="Wingdings 2" panose="05020102010507070707" pitchFamily="18" charset="2"/>
              <a:buNone/>
            </a:pPr>
            <a:endParaRPr lang="en-US" altLang="ru-RU" sz="3400" smtClean="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ru-RU" sz="3400" smtClean="0">
                <a:latin typeface="Times New Roman" panose="02020603050405020304" pitchFamily="18" charset="0"/>
                <a:cs typeface="Times New Roman" panose="02020603050405020304" pitchFamily="18" charset="0"/>
              </a:rPr>
              <a:t>	Salavka mil.avv </a:t>
            </a:r>
            <a:r>
              <a:rPr lang="en-US" altLang="ru-RU" sz="3400" b="1" smtClean="0">
                <a:solidFill>
                  <a:srgbClr val="7030A0"/>
                </a:solidFill>
                <a:latin typeface="Times New Roman" panose="02020603050405020304" pitchFamily="18" charset="0"/>
                <a:cs typeface="Times New Roman" panose="02020603050405020304" pitchFamily="18" charset="0"/>
              </a:rPr>
              <a:t>312 yildayoq Bobilda</a:t>
            </a:r>
            <a:r>
              <a:rPr lang="en-US" altLang="ru-RU" sz="3400" smtClean="0">
                <a:latin typeface="Times New Roman" panose="02020603050405020304" pitchFamily="18" charset="0"/>
                <a:cs typeface="Times New Roman" panose="02020603050405020304" pitchFamily="18" charset="0"/>
              </a:rPr>
              <a:t> o’z hukmronligini mustahkamlagan edi. Shundan so’ng Salavka </a:t>
            </a:r>
            <a:r>
              <a:rPr lang="en-US" altLang="ru-RU" sz="3400" b="1" smtClean="0">
                <a:latin typeface="Times New Roman" panose="02020603050405020304" pitchFamily="18" charset="0"/>
                <a:cs typeface="Times New Roman" panose="02020603050405020304" pitchFamily="18" charset="0"/>
              </a:rPr>
              <a:t>sharqiy satrapliklarni </a:t>
            </a:r>
            <a:r>
              <a:rPr lang="en-US" altLang="ru-RU" sz="3400" smtClean="0">
                <a:latin typeface="Times New Roman" panose="02020603050405020304" pitchFamily="18" charset="0"/>
                <a:cs typeface="Times New Roman" panose="02020603050405020304" pitchFamily="18" charset="0"/>
              </a:rPr>
              <a:t>ham egallaydi. Bu masalada </a:t>
            </a:r>
            <a:r>
              <a:rPr lang="en-US" altLang="ru-RU" sz="3400" b="1" smtClean="0">
                <a:solidFill>
                  <a:srgbClr val="7030A0"/>
                </a:solidFill>
                <a:latin typeface="Times New Roman" panose="02020603050405020304" pitchFamily="18" charset="0"/>
                <a:cs typeface="Times New Roman" panose="02020603050405020304" pitchFamily="18" charset="0"/>
              </a:rPr>
              <a:t>Salavka</a:t>
            </a:r>
            <a:r>
              <a:rPr lang="en-US" altLang="ru-RU" sz="3400" smtClean="0">
                <a:latin typeface="Times New Roman" panose="02020603050405020304" pitchFamily="18" charset="0"/>
                <a:cs typeface="Times New Roman" panose="02020603050405020304" pitchFamily="18" charset="0"/>
              </a:rPr>
              <a:t> bilan </a:t>
            </a:r>
            <a:r>
              <a:rPr lang="en-US" altLang="ru-RU" sz="3400" b="1" smtClean="0">
                <a:solidFill>
                  <a:srgbClr val="7030A0"/>
                </a:solidFill>
                <a:latin typeface="Times New Roman" panose="02020603050405020304" pitchFamily="18" charset="0"/>
                <a:cs typeface="Times New Roman" panose="02020603050405020304" pitchFamily="18" charset="0"/>
              </a:rPr>
              <a:t>Nikapor</a:t>
            </a:r>
            <a:r>
              <a:rPr lang="en-US" altLang="ru-RU" sz="3400" smtClean="0">
                <a:latin typeface="Times New Roman" panose="02020603050405020304" pitchFamily="18" charset="0"/>
                <a:cs typeface="Times New Roman" panose="02020603050405020304" pitchFamily="18" charset="0"/>
              </a:rPr>
              <a:t> o’rtasida kurash kuchayadi. Nikapor birinchi jangdayoq mag’lubiyatga uchraydi. Salavka mill.avv. </a:t>
            </a:r>
            <a:r>
              <a:rPr lang="en-US" altLang="ru-RU" sz="3400" b="1" smtClean="0">
                <a:solidFill>
                  <a:srgbClr val="7030A0"/>
                </a:solidFill>
                <a:latin typeface="Times New Roman" panose="02020603050405020304" pitchFamily="18" charset="0"/>
                <a:cs typeface="Times New Roman" panose="02020603050405020304" pitchFamily="18" charset="0"/>
              </a:rPr>
              <a:t>311-302 yillarda</a:t>
            </a:r>
            <a:r>
              <a:rPr lang="en-US" altLang="ru-RU" sz="3400" smtClean="0">
                <a:latin typeface="Times New Roman" panose="02020603050405020304" pitchFamily="18" charset="0"/>
                <a:cs typeface="Times New Roman" panose="02020603050405020304" pitchFamily="18" charset="0"/>
              </a:rPr>
              <a:t> boshqa satrapliklar bilan janglar olib boradi va sharqda o’z hukmronligini mustahkamlaydi. </a:t>
            </a:r>
          </a:p>
        </p:txBody>
      </p:sp>
    </p:spTree>
    <p:extLst>
      <p:ext uri="{BB962C8B-B14F-4D97-AF65-F5344CB8AC3E}">
        <p14:creationId xmlns:p14="http://schemas.microsoft.com/office/powerpoint/2010/main" val="2005909113"/>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43010">
                                            <p:txEl>
                                              <p:pRg st="1" end="1"/>
                                            </p:txEl>
                                          </p:spTgt>
                                        </p:tgtEl>
                                        <p:attrNameLst>
                                          <p:attrName>style.visibility</p:attrName>
                                        </p:attrNameLst>
                                      </p:cBhvr>
                                      <p:to>
                                        <p:strVal val="visible"/>
                                      </p:to>
                                    </p:set>
                                    <p:animEffect transition="in" filter="fade">
                                      <p:cBhvr>
                                        <p:cTn id="7" dur="2000"/>
                                        <p:tgtEl>
                                          <p:spTgt spid="43010">
                                            <p:txEl>
                                              <p:pRg st="1" end="1"/>
                                            </p:txEl>
                                          </p:spTgt>
                                        </p:tgtEl>
                                      </p:cBhvr>
                                    </p:animEffect>
                                    <p:anim calcmode="lin" valueType="num">
                                      <p:cBhvr>
                                        <p:cTn id="8" dur="2000" fill="hold"/>
                                        <p:tgtEl>
                                          <p:spTgt spid="43010">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43010">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Объект 1"/>
          <p:cNvSpPr>
            <a:spLocks noGrp="1"/>
          </p:cNvSpPr>
          <p:nvPr>
            <p:ph/>
          </p:nvPr>
        </p:nvSpPr>
        <p:spPr>
          <a:xfrm>
            <a:off x="468313" y="476250"/>
            <a:ext cx="8229600" cy="5851525"/>
          </a:xfrm>
        </p:spPr>
        <p:txBody>
          <a:bodyPr/>
          <a:lstStyle/>
          <a:p>
            <a:pPr marL="0" indent="0" algn="just">
              <a:buFont typeface="Wingdings 2" panose="05020102010507070707" pitchFamily="18" charset="2"/>
              <a:buNone/>
            </a:pPr>
            <a:r>
              <a:rPr lang="en-US" altLang="ru-RU" sz="3000" smtClean="0">
                <a:latin typeface="Times New Roman" panose="02020603050405020304" pitchFamily="18" charset="0"/>
                <a:cs typeface="Times New Roman" panose="02020603050405020304" pitchFamily="18" charset="0"/>
              </a:rPr>
              <a:t>	Yurish oxirida Salavk  Hindistonda </a:t>
            </a:r>
            <a:r>
              <a:rPr lang="en-US" altLang="ru-RU" sz="3000" b="1" smtClean="0">
                <a:solidFill>
                  <a:srgbClr val="7030A0"/>
                </a:solidFill>
                <a:latin typeface="Times New Roman" panose="02020603050405020304" pitchFamily="18" charset="0"/>
                <a:cs typeface="Times New Roman" panose="02020603050405020304" pitchFamily="18" charset="0"/>
              </a:rPr>
              <a:t>Mauriylar davlatining asoschisi Chandragupta</a:t>
            </a:r>
            <a:r>
              <a:rPr lang="en-US" altLang="ru-RU" sz="3000" smtClean="0">
                <a:latin typeface="Times New Roman" panose="02020603050405020304" pitchFamily="18" charset="0"/>
                <a:cs typeface="Times New Roman" panose="02020603050405020304" pitchFamily="18" charset="0"/>
              </a:rPr>
              <a:t> bilan to’qnashdi. Urush Salavkni </a:t>
            </a:r>
            <a:r>
              <a:rPr lang="en-US" altLang="ru-RU" sz="3000" b="1" smtClean="0">
                <a:solidFill>
                  <a:srgbClr val="7030A0"/>
                </a:solidFill>
                <a:latin typeface="Times New Roman" panose="02020603050405020304" pitchFamily="18" charset="0"/>
                <a:cs typeface="Times New Roman" panose="02020603050405020304" pitchFamily="18" charset="0"/>
              </a:rPr>
              <a:t>ilgari Aleksandr  davlati tarkibiga kirgan barcha hind mulklaridan voz  kechishga, buning evaziga Chandragupta tomonidan 300 jangovar fillarni Salavkaga sovg’a qilishi </a:t>
            </a:r>
            <a:r>
              <a:rPr lang="en-US" altLang="ru-RU" sz="3000" smtClean="0">
                <a:latin typeface="Times New Roman" panose="02020603050405020304" pitchFamily="18" charset="0"/>
                <a:cs typeface="Times New Roman" panose="02020603050405020304" pitchFamily="18" charset="0"/>
              </a:rPr>
              <a:t>bilan tugadi. Salavk </a:t>
            </a:r>
            <a:r>
              <a:rPr lang="en-US" altLang="ru-RU" sz="3000" b="1" smtClean="0">
                <a:solidFill>
                  <a:srgbClr val="7030A0"/>
                </a:solidFill>
                <a:latin typeface="Times New Roman" panose="02020603050405020304" pitchFamily="18" charset="0"/>
                <a:cs typeface="Times New Roman" panose="02020603050405020304" pitchFamily="18" charset="0"/>
              </a:rPr>
              <a:t>er. avv. 305-304-yillar</a:t>
            </a:r>
            <a:r>
              <a:rPr lang="en-US" altLang="ru-RU" sz="3000" smtClean="0">
                <a:latin typeface="Times New Roman" panose="02020603050405020304" pitchFamily="18" charset="0"/>
                <a:cs typeface="Times New Roman" panose="02020603050405020304" pitchFamily="18" charset="0"/>
              </a:rPr>
              <a:t> atrofida o’zini </a:t>
            </a:r>
            <a:r>
              <a:rPr lang="en-US" altLang="ru-RU" sz="3000" b="1" smtClean="0">
                <a:solidFill>
                  <a:srgbClr val="7030A0"/>
                </a:solidFill>
                <a:latin typeface="Times New Roman" panose="02020603050405020304" pitchFamily="18" charset="0"/>
                <a:cs typeface="Times New Roman" panose="02020603050405020304" pitchFamily="18" charset="0"/>
              </a:rPr>
              <a:t>podsho</a:t>
            </a:r>
            <a:r>
              <a:rPr lang="en-US" altLang="ru-RU" sz="3000" smtClean="0">
                <a:latin typeface="Times New Roman" panose="02020603050405020304" pitchFamily="18" charset="0"/>
                <a:cs typeface="Times New Roman" panose="02020603050405020304" pitchFamily="18" charset="0"/>
              </a:rPr>
              <a:t> deb e’lon qildi. </a:t>
            </a:r>
          </a:p>
          <a:p>
            <a:pPr marL="0" indent="0" algn="just">
              <a:buFont typeface="Wingdings 2" panose="05020102010507070707" pitchFamily="18" charset="2"/>
              <a:buNone/>
            </a:pPr>
            <a:r>
              <a:rPr lang="en-US" altLang="ru-RU" sz="3000" smtClean="0">
                <a:latin typeface="Times New Roman" panose="02020603050405020304" pitchFamily="18" charset="0"/>
                <a:cs typeface="Times New Roman" panose="02020603050405020304" pitchFamily="18" charset="0"/>
              </a:rPr>
              <a:t>	Shu tariqa Salavka I </a:t>
            </a:r>
            <a:r>
              <a:rPr lang="en-US" altLang="ru-RU" sz="3000" b="1" smtClean="0">
                <a:solidFill>
                  <a:srgbClr val="7030A0"/>
                </a:solidFill>
                <a:latin typeface="Times New Roman" panose="02020603050405020304" pitchFamily="18" charset="0"/>
                <a:cs typeface="Times New Roman" panose="02020603050405020304" pitchFamily="18" charset="0"/>
              </a:rPr>
              <a:t>parfiyaliklar, baqtriyaliklar, sug’diylar va girkanlar </a:t>
            </a:r>
            <a:r>
              <a:rPr lang="en-US" altLang="ru-RU" sz="3000" smtClean="0">
                <a:latin typeface="Times New Roman" panose="02020603050405020304" pitchFamily="18" charset="0"/>
                <a:cs typeface="Times New Roman" panose="02020603050405020304" pitchFamily="18" charset="0"/>
              </a:rPr>
              <a:t>ustidan o’zining tanho hukmronligini o’rnatadi. </a:t>
            </a:r>
            <a:endParaRPr lang="ru-RU" altLang="ru-RU" sz="3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123865"/>
      </p:ext>
    </p:extLst>
  </p:cSld>
  <p:clrMapOvr>
    <a:masterClrMapping/>
  </p:clrMapOvr>
  <p:transition spd="slow">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9388" y="765175"/>
            <a:ext cx="8785225" cy="6286500"/>
          </a:xfrm>
        </p:spPr>
        <p:txBody>
          <a:bodyPr rtlCol="0">
            <a:noAutofit/>
          </a:bodyPr>
          <a:lstStyle/>
          <a:p>
            <a:pPr algn="just" eaLnBrk="1" fontAlgn="auto" hangingPunct="1">
              <a:spcAft>
                <a:spcPts val="0"/>
              </a:spcAft>
              <a:buClr>
                <a:schemeClr val="accent6">
                  <a:lumMod val="75000"/>
                </a:schemeClr>
              </a:buClr>
              <a:buFont typeface="Arial" pitchFamily="34" charset="0"/>
              <a:buNone/>
              <a:defRPr/>
            </a:pPr>
            <a:r>
              <a:rPr lang="uz-Cyrl-UZ" sz="2400" b="1" dirty="0" smtClean="0">
                <a:solidFill>
                  <a:schemeClr val="tx1"/>
                </a:solidFill>
                <a:latin typeface="Times New Roman" pitchFamily="18" charset="0"/>
                <a:cs typeface="Times New Roman" pitchFamily="18" charset="0"/>
              </a:rPr>
              <a:t>- </a:t>
            </a:r>
            <a:r>
              <a:rPr lang="uz-Cyrl-UZ" sz="2400" b="1" dirty="0" smtClean="0">
                <a:solidFill>
                  <a:srgbClr val="C00000"/>
                </a:solidFill>
                <a:latin typeface="Times New Roman" pitchFamily="18" charset="0"/>
                <a:cs typeface="Times New Roman" pitchFamily="18" charset="0"/>
              </a:rPr>
              <a:t>Шоҳлар </a:t>
            </a:r>
            <a:r>
              <a:rPr lang="uz-Cyrl-UZ" sz="2400" b="1" dirty="0">
                <a:solidFill>
                  <a:srgbClr val="C00000"/>
                </a:solidFill>
                <a:latin typeface="Times New Roman" pitchFamily="18" charset="0"/>
                <a:cs typeface="Times New Roman" pitchFamily="18" charset="0"/>
              </a:rPr>
              <a:t>шоҳи Кирнинг оқилона ташқи ва ички сиёсати. Оссурия ва </a:t>
            </a:r>
            <a:r>
              <a:rPr lang="uz-Cyrl-UZ" sz="2400" b="1" dirty="0" smtClean="0">
                <a:solidFill>
                  <a:srgbClr val="C00000"/>
                </a:solidFill>
                <a:latin typeface="Times New Roman" pitchFamily="18" charset="0"/>
                <a:cs typeface="Times New Roman" pitchFamily="18" charset="0"/>
              </a:rPr>
              <a:t>Бобил шоҳлари </a:t>
            </a:r>
            <a:r>
              <a:rPr lang="uz-Cyrl-UZ" sz="2400" b="1" dirty="0">
                <a:solidFill>
                  <a:srgbClr val="C00000"/>
                </a:solidFill>
                <a:latin typeface="Times New Roman" pitchFamily="18" charset="0"/>
                <a:cs typeface="Times New Roman" pitchFamily="18" charset="0"/>
              </a:rPr>
              <a:t>ўзлари босиб олган ерларда талон </a:t>
            </a:r>
            <a:r>
              <a:rPr lang="uz-Cyrl-UZ" sz="2400" b="1" dirty="0" smtClean="0">
                <a:solidFill>
                  <a:srgbClr val="C00000"/>
                </a:solidFill>
                <a:latin typeface="Times New Roman" pitchFamily="18" charset="0"/>
                <a:cs typeface="Times New Roman" pitchFamily="18" charset="0"/>
              </a:rPr>
              <a:t>тарожлик</a:t>
            </a:r>
            <a:r>
              <a:rPr lang="uz-Cyrl-UZ" sz="2400" b="1" dirty="0">
                <a:solidFill>
                  <a:srgbClr val="C00000"/>
                </a:solidFill>
                <a:latin typeface="Times New Roman" pitchFamily="18" charset="0"/>
                <a:cs typeface="Times New Roman" pitchFamily="18" charset="0"/>
              </a:rPr>
              <a:t>, ёппасига қирғин, бошқа жойларга мажбуран кўчириш билан шуғулланган бўлса, Кир </a:t>
            </a:r>
            <a:r>
              <a:rPr lang="uz-Cyrl-UZ" sz="2400" b="1" dirty="0" smtClean="0">
                <a:solidFill>
                  <a:srgbClr val="C00000"/>
                </a:solidFill>
                <a:latin typeface="Times New Roman" pitchFamily="18" charset="0"/>
                <a:cs typeface="Times New Roman" pitchFamily="18" charset="0"/>
              </a:rPr>
              <a:t>Бобилда </a:t>
            </a:r>
            <a:r>
              <a:rPr lang="uz-Cyrl-UZ" sz="2400" b="1" dirty="0">
                <a:solidFill>
                  <a:srgbClr val="C00000"/>
                </a:solidFill>
                <a:latin typeface="Times New Roman" pitchFamily="18" charset="0"/>
                <a:cs typeface="Times New Roman" pitchFamily="18" charset="0"/>
              </a:rPr>
              <a:t>аккад тилида чоп этилган «Хартия»сида халққа осойишта ҳаёт ато қилишни ваъда қилади.</a:t>
            </a:r>
            <a:endParaRPr lang="ru-RU" sz="2400" b="1" dirty="0">
              <a:solidFill>
                <a:srgbClr val="C00000"/>
              </a:solidFill>
              <a:latin typeface="Times New Roman" pitchFamily="18" charset="0"/>
              <a:cs typeface="Times New Roman" pitchFamily="18" charset="0"/>
            </a:endParaRPr>
          </a:p>
          <a:p>
            <a:pPr algn="just" eaLnBrk="1" fontAlgn="auto" hangingPunct="1">
              <a:spcAft>
                <a:spcPts val="0"/>
              </a:spcAft>
              <a:buClr>
                <a:schemeClr val="accent6">
                  <a:lumMod val="75000"/>
                </a:schemeClr>
              </a:buClr>
              <a:buFont typeface="Arial" pitchFamily="34" charset="0"/>
              <a:buNone/>
              <a:defRPr/>
            </a:pPr>
            <a:r>
              <a:rPr lang="uz-Cyrl-UZ" sz="2400" b="1" dirty="0" smtClean="0">
                <a:solidFill>
                  <a:srgbClr val="C00000"/>
                </a:solidFill>
                <a:latin typeface="Times New Roman" pitchFamily="18" charset="0"/>
                <a:cs typeface="Times New Roman" pitchFamily="18" charset="0"/>
              </a:rPr>
              <a:t>- Аҳамонийларнинг </a:t>
            </a:r>
            <a:r>
              <a:rPr lang="uz-Cyrl-UZ" sz="2400" b="1" dirty="0">
                <a:solidFill>
                  <a:srgbClr val="C00000"/>
                </a:solidFill>
                <a:latin typeface="Times New Roman" pitchFamily="18" charset="0"/>
                <a:cs typeface="Times New Roman" pitchFamily="18" charset="0"/>
              </a:rPr>
              <a:t>мустаҳкам армияси уларнинг ғалабаси гаровларидан бири эди. Аҳамонийлар ҳудудида яшайдиган эркак аҳолининг кўпчилиги ҳарбийларга айлантирилиши, қўлга киритилган ҳудудларда ҳам шу сиёсатнинг олиб борилиши, ўн минг сонли яхши қуролланган «енгилмас» армиянинг ташкил этилиши, ижтимоий жиҳатдан армия таркибининг кескин фарқ қилмаслиги ҳарбий муваффақиятнинг асосларидан бири ҳисобланади;</a:t>
            </a:r>
            <a:endParaRPr lang="ru-RU" sz="2400" b="1" dirty="0">
              <a:solidFill>
                <a:srgbClr val="C00000"/>
              </a:solidFill>
              <a:latin typeface="Times New Roman" pitchFamily="18" charset="0"/>
              <a:cs typeface="Times New Roman" pitchFamily="18" charset="0"/>
            </a:endParaRPr>
          </a:p>
          <a:p>
            <a:pPr algn="just" eaLnBrk="1" fontAlgn="auto" hangingPunct="1">
              <a:spcAft>
                <a:spcPts val="0"/>
              </a:spcAft>
              <a:buClr>
                <a:schemeClr val="accent6">
                  <a:lumMod val="75000"/>
                </a:schemeClr>
              </a:buClr>
              <a:buFont typeface="Arial" pitchFamily="34" charset="0"/>
              <a:buNone/>
              <a:defRPr/>
            </a:pPr>
            <a:endParaRPr lang="ru-RU" sz="2400" b="1" dirty="0">
              <a:solidFill>
                <a:srgbClr val="C00000"/>
              </a:solidFill>
              <a:latin typeface="Times New Roman" pitchFamily="18" charset="0"/>
              <a:cs typeface="Times New Roman" pitchFamily="18" charset="0"/>
            </a:endParaRPr>
          </a:p>
        </p:txBody>
      </p:sp>
      <p:sp>
        <p:nvSpPr>
          <p:cNvPr id="2" name="Заголовок 1"/>
          <p:cNvSpPr>
            <a:spLocks noGrp="1"/>
          </p:cNvSpPr>
          <p:nvPr>
            <p:ph type="ctrTitle"/>
          </p:nvPr>
        </p:nvSpPr>
        <p:spPr>
          <a:xfrm>
            <a:off x="0" y="0"/>
            <a:ext cx="9144000" cy="642938"/>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ru-RU" sz="2400" dirty="0" err="1">
                <a:solidFill>
                  <a:srgbClr val="7030A0"/>
                </a:solidFill>
                <a:latin typeface="Times New Roman" pitchFamily="18" charset="0"/>
                <a:cs typeface="Times New Roman" pitchFamily="18" charset="0"/>
              </a:rPr>
              <a:t>Аҳамоний</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подшоҳларининг</a:t>
            </a:r>
            <a:r>
              <a:rPr lang="ru-RU" sz="2400" dirty="0">
                <a:solidFill>
                  <a:srgbClr val="7030A0"/>
                </a:solidFill>
                <a:latin typeface="Times New Roman" pitchFamily="18" charset="0"/>
                <a:cs typeface="Times New Roman" pitchFamily="18" charset="0"/>
              </a:rPr>
              <a:t> тез </a:t>
            </a:r>
            <a:r>
              <a:rPr lang="ru-RU" sz="2400" dirty="0" err="1">
                <a:solidFill>
                  <a:srgbClr val="7030A0"/>
                </a:solidFill>
                <a:latin typeface="Times New Roman" pitchFamily="18" charset="0"/>
                <a:cs typeface="Times New Roman" pitchFamily="18" charset="0"/>
              </a:rPr>
              <a:t>ва</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муваффақиятли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ҳаракатлари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қуйидаги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тарихий</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шароитлар</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билан</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боғланади</a:t>
            </a:r>
            <a:r>
              <a:rPr lang="ru-RU" sz="2400" dirty="0">
                <a:solidFill>
                  <a:srgbClr val="7030A0"/>
                </a:solidFill>
                <a:latin typeface="Times New Roman" pitchFamily="18" charset="0"/>
                <a:cs typeface="Times New Roman" pitchFamily="18"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Подзаголовок 2"/>
          <p:cNvSpPr>
            <a:spLocks noGrp="1"/>
          </p:cNvSpPr>
          <p:nvPr>
            <p:ph type="subTitle" idx="1"/>
          </p:nvPr>
        </p:nvSpPr>
        <p:spPr>
          <a:xfrm>
            <a:off x="250825" y="188913"/>
            <a:ext cx="8715375" cy="5903912"/>
          </a:xfrm>
        </p:spPr>
        <p:txBody>
          <a:bodyPr/>
          <a:lstStyle/>
          <a:p>
            <a:pPr algn="just" eaLnBrk="1" hangingPunct="1"/>
            <a:r>
              <a:rPr lang="en-US" altLang="ru-RU" sz="4400" smtClean="0">
                <a:solidFill>
                  <a:schemeClr val="tx1"/>
                </a:solidFill>
                <a:latin typeface="Times New Roman" panose="02020603050405020304" pitchFamily="18" charset="0"/>
                <a:cs typeface="Times New Roman" panose="02020603050405020304" pitchFamily="18" charset="0"/>
              </a:rPr>
              <a:t>	</a:t>
            </a:r>
            <a:r>
              <a:rPr lang="en-US" altLang="ru-RU" sz="4400" b="1" smtClean="0">
                <a:solidFill>
                  <a:srgbClr val="002060"/>
                </a:solidFill>
                <a:latin typeface="Times New Roman" panose="02020603050405020304" pitchFamily="18" charset="0"/>
                <a:cs typeface="Times New Roman" panose="02020603050405020304" pitchFamily="18" charset="0"/>
              </a:rPr>
              <a:t>Shu tariqa </a:t>
            </a:r>
            <a:r>
              <a:rPr lang="en-US" altLang="ru-RU" sz="4400" b="1" smtClean="0">
                <a:solidFill>
                  <a:srgbClr val="7030A0"/>
                </a:solidFill>
                <a:latin typeface="Times New Roman" panose="02020603050405020304" pitchFamily="18" charset="0"/>
                <a:cs typeface="Times New Roman" panose="02020603050405020304" pitchFamily="18" charset="0"/>
              </a:rPr>
              <a:t>mill.avv. 301 yil</a:t>
            </a:r>
            <a:r>
              <a:rPr lang="en-US" altLang="ru-RU" sz="4400" b="1" smtClean="0">
                <a:solidFill>
                  <a:srgbClr val="002060"/>
                </a:solidFill>
                <a:latin typeface="Times New Roman" panose="02020603050405020304" pitchFamily="18" charset="0"/>
                <a:cs typeface="Times New Roman" panose="02020603050405020304" pitchFamily="18" charset="0"/>
              </a:rPr>
              <a:t>dan boshlab Salavka Aleksandr Makedonskiy saltanatining katta qismi: </a:t>
            </a:r>
            <a:r>
              <a:rPr lang="en-US" altLang="ru-RU" sz="4400" b="1" smtClean="0">
                <a:solidFill>
                  <a:srgbClr val="7030A0"/>
                </a:solidFill>
                <a:latin typeface="Times New Roman" panose="02020603050405020304" pitchFamily="18" charset="0"/>
                <a:cs typeface="Times New Roman" panose="02020603050405020304" pitchFamily="18" charset="0"/>
              </a:rPr>
              <a:t>Suriya, Mesapotamiya, Eron Parfiya, Baqtriya, Marg’iyona va  Sug’diyona</a:t>
            </a:r>
            <a:r>
              <a:rPr lang="en-US" altLang="ru-RU" sz="4400" b="1" smtClean="0">
                <a:solidFill>
                  <a:srgbClr val="002060"/>
                </a:solidFill>
                <a:latin typeface="Times New Roman" panose="02020603050405020304" pitchFamily="18" charset="0"/>
                <a:cs typeface="Times New Roman" panose="02020603050405020304" pitchFamily="18" charset="0"/>
              </a:rPr>
              <a:t> hududlarini o’z qo’l ostida to’liq birlashtirib mustaqil siyosat yurita boshladi.</a:t>
            </a:r>
            <a:endParaRPr lang="ru-RU" altLang="ru-RU" sz="4400" i="1" u="sng"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331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5058">
                                            <p:txEl>
                                              <p:pRg st="0" end="0"/>
                                            </p:txEl>
                                          </p:spTgt>
                                        </p:tgtEl>
                                        <p:attrNameLst>
                                          <p:attrName>ppt_x</p:attrName>
                                          <p:attrName>ppt_y</p:attrName>
                                        </p:attrNameLst>
                                      </p:cBhvr>
                                    </p:animMotion>
                                    <p:animRot by="1500000">
                                      <p:cBhvr>
                                        <p:cTn id="7" dur="125" fill="hold">
                                          <p:stCondLst>
                                            <p:cond delay="0"/>
                                          </p:stCondLst>
                                        </p:cTn>
                                        <p:tgtEl>
                                          <p:spTgt spid="45058">
                                            <p:txEl>
                                              <p:pRg st="0" end="0"/>
                                            </p:txEl>
                                          </p:spTgt>
                                        </p:tgtEl>
                                        <p:attrNameLst>
                                          <p:attrName>r</p:attrName>
                                        </p:attrNameLst>
                                      </p:cBhvr>
                                    </p:animRot>
                                    <p:animRot by="-1500000">
                                      <p:cBhvr>
                                        <p:cTn id="8" dur="125" fill="hold">
                                          <p:stCondLst>
                                            <p:cond delay="125"/>
                                          </p:stCondLst>
                                        </p:cTn>
                                        <p:tgtEl>
                                          <p:spTgt spid="45058">
                                            <p:txEl>
                                              <p:pRg st="0" end="0"/>
                                            </p:txEl>
                                          </p:spTgt>
                                        </p:tgtEl>
                                        <p:attrNameLst>
                                          <p:attrName>r</p:attrName>
                                        </p:attrNameLst>
                                      </p:cBhvr>
                                    </p:animRot>
                                    <p:animRot by="-1500000">
                                      <p:cBhvr>
                                        <p:cTn id="9" dur="125" fill="hold">
                                          <p:stCondLst>
                                            <p:cond delay="250"/>
                                          </p:stCondLst>
                                        </p:cTn>
                                        <p:tgtEl>
                                          <p:spTgt spid="45058">
                                            <p:txEl>
                                              <p:pRg st="0" end="0"/>
                                            </p:txEl>
                                          </p:spTgt>
                                        </p:tgtEl>
                                        <p:attrNameLst>
                                          <p:attrName>r</p:attrName>
                                        </p:attrNameLst>
                                      </p:cBhvr>
                                    </p:animRot>
                                    <p:animRot by="1500000">
                                      <p:cBhvr>
                                        <p:cTn id="10" dur="125" fill="hold">
                                          <p:stCondLst>
                                            <p:cond delay="375"/>
                                          </p:stCondLst>
                                        </p:cTn>
                                        <p:tgtEl>
                                          <p:spTgt spid="4505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44463"/>
            <a:ext cx="8940800" cy="659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907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Подзаголовок 2"/>
          <p:cNvSpPr>
            <a:spLocks noGrp="1"/>
          </p:cNvSpPr>
          <p:nvPr>
            <p:ph type="subTitle" idx="1"/>
          </p:nvPr>
        </p:nvSpPr>
        <p:spPr>
          <a:xfrm>
            <a:off x="250825" y="188913"/>
            <a:ext cx="8715375" cy="5903912"/>
          </a:xfrm>
        </p:spPr>
        <p:txBody>
          <a:bodyPr/>
          <a:lstStyle/>
          <a:p>
            <a:pPr algn="just" eaLnBrk="1" hangingPunct="1"/>
            <a:r>
              <a:rPr lang="en-US" altLang="ru-RU" sz="3600" smtClean="0">
                <a:solidFill>
                  <a:schemeClr val="tx1"/>
                </a:solidFill>
                <a:latin typeface="Times New Roman" panose="02020603050405020304" pitchFamily="18" charset="0"/>
                <a:cs typeface="Times New Roman" panose="02020603050405020304" pitchFamily="18" charset="0"/>
              </a:rPr>
              <a:t>	</a:t>
            </a:r>
            <a:r>
              <a:rPr lang="en-US" altLang="ru-RU" sz="3600" b="1" smtClean="0">
                <a:solidFill>
                  <a:srgbClr val="002060"/>
                </a:solidFill>
                <a:latin typeface="Times New Roman" panose="02020603050405020304" pitchFamily="18" charset="0"/>
                <a:cs typeface="Times New Roman" panose="02020603050405020304" pitchFamily="18" charset="0"/>
              </a:rPr>
              <a:t>Salavka o’z qo’l ostidagi </a:t>
            </a:r>
            <a:r>
              <a:rPr lang="en-US" altLang="ru-RU" sz="3600" b="1" i="1" u="sng" smtClean="0">
                <a:solidFill>
                  <a:srgbClr val="7030A0"/>
                </a:solidFill>
                <a:latin typeface="Times New Roman" panose="02020603050405020304" pitchFamily="18" charset="0"/>
                <a:cs typeface="Times New Roman" panose="02020603050405020304" pitchFamily="18" charset="0"/>
              </a:rPr>
              <a:t>satrapliklarning qudratini pasaytirish va ular ustidan hukumronligini kuchaytirish </a:t>
            </a:r>
            <a:r>
              <a:rPr lang="en-US" altLang="ru-RU" sz="3600" b="1" smtClean="0">
                <a:solidFill>
                  <a:srgbClr val="002060"/>
                </a:solidFill>
                <a:latin typeface="Times New Roman" panose="02020603050405020304" pitchFamily="18" charset="0"/>
                <a:cs typeface="Times New Roman" panose="02020603050405020304" pitchFamily="18" charset="0"/>
              </a:rPr>
              <a:t>maqsadida barcha satrapliklarni mayda bo’laklarga bo’lib ularning sonini </a:t>
            </a:r>
            <a:r>
              <a:rPr lang="en-US" altLang="ru-RU" sz="3600" b="1" smtClean="0">
                <a:solidFill>
                  <a:srgbClr val="7030A0"/>
                </a:solidFill>
                <a:latin typeface="Times New Roman" panose="02020603050405020304" pitchFamily="18" charset="0"/>
                <a:cs typeface="Times New Roman" panose="02020603050405020304" pitchFamily="18" charset="0"/>
              </a:rPr>
              <a:t>72 taga </a:t>
            </a:r>
            <a:r>
              <a:rPr lang="en-US" altLang="ru-RU" sz="3600" b="1" smtClean="0">
                <a:solidFill>
                  <a:srgbClr val="002060"/>
                </a:solidFill>
                <a:latin typeface="Times New Roman" panose="02020603050405020304" pitchFamily="18" charset="0"/>
                <a:cs typeface="Times New Roman" panose="02020603050405020304" pitchFamily="18" charset="0"/>
              </a:rPr>
              <a:t>yetkazdi. </a:t>
            </a:r>
          </a:p>
          <a:p>
            <a:pPr algn="just" eaLnBrk="1" hangingPunct="1"/>
            <a:r>
              <a:rPr lang="en-US" altLang="ru-RU" sz="3600" b="1" smtClean="0">
                <a:solidFill>
                  <a:srgbClr val="002060"/>
                </a:solidFill>
                <a:latin typeface="Times New Roman" panose="02020603050405020304" pitchFamily="18" charset="0"/>
                <a:cs typeface="Times New Roman" panose="02020603050405020304" pitchFamily="18" charset="0"/>
              </a:rPr>
              <a:t>	Ammo Salavkadan keyin taxtga o’tirgan uning o’g’li </a:t>
            </a:r>
            <a:r>
              <a:rPr lang="en-US" altLang="ru-RU" sz="3600" b="1" smtClean="0">
                <a:solidFill>
                  <a:srgbClr val="7030A0"/>
                </a:solidFill>
                <a:latin typeface="Times New Roman" panose="02020603050405020304" pitchFamily="18" charset="0"/>
                <a:cs typeface="Times New Roman" panose="02020603050405020304" pitchFamily="18" charset="0"/>
              </a:rPr>
              <a:t>Antiox I</a:t>
            </a:r>
            <a:r>
              <a:rPr lang="en-US" altLang="ru-RU" sz="3600" b="1" smtClean="0">
                <a:solidFill>
                  <a:srgbClr val="002060"/>
                </a:solidFill>
                <a:latin typeface="Times New Roman" panose="02020603050405020304" pitchFamily="18" charset="0"/>
                <a:cs typeface="Times New Roman" panose="02020603050405020304" pitchFamily="18" charset="0"/>
              </a:rPr>
              <a:t> davrida satrapliklar yana </a:t>
            </a:r>
            <a:r>
              <a:rPr lang="en-US" altLang="ru-RU" sz="3600" b="1" smtClean="0">
                <a:solidFill>
                  <a:srgbClr val="7030A0"/>
                </a:solidFill>
                <a:latin typeface="Times New Roman" panose="02020603050405020304" pitchFamily="18" charset="0"/>
                <a:cs typeface="Times New Roman" panose="02020603050405020304" pitchFamily="18" charset="0"/>
              </a:rPr>
              <a:t>yiriklashtirilgan</a:t>
            </a:r>
            <a:r>
              <a:rPr lang="en-US" altLang="ru-RU" sz="3600" b="1" smtClean="0">
                <a:solidFill>
                  <a:srgbClr val="002060"/>
                </a:solidFill>
                <a:latin typeface="Times New Roman" panose="02020603050405020304" pitchFamily="18" charset="0"/>
                <a:cs typeface="Times New Roman" panose="02020603050405020304" pitchFamily="18" charset="0"/>
              </a:rPr>
              <a:t>.</a:t>
            </a:r>
            <a:endParaRPr lang="ru-RU" altLang="ru-RU" sz="360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177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6">
                                            <p:txEl>
                                              <p:pRg st="1" end="1"/>
                                            </p:txEl>
                                          </p:spTgt>
                                        </p:tgtEl>
                                        <p:attrNameLst>
                                          <p:attrName>style.visibility</p:attrName>
                                        </p:attrNameLst>
                                      </p:cBhvr>
                                      <p:to>
                                        <p:strVal val="visible"/>
                                      </p:to>
                                    </p:set>
                                    <p:anim calcmode="lin" valueType="num">
                                      <p:cBhvr additive="base">
                                        <p:cTn id="13"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Подзаголовок 2"/>
          <p:cNvSpPr>
            <a:spLocks noGrp="1"/>
          </p:cNvSpPr>
          <p:nvPr>
            <p:ph type="subTitle" idx="1"/>
          </p:nvPr>
        </p:nvSpPr>
        <p:spPr>
          <a:xfrm>
            <a:off x="250825" y="188913"/>
            <a:ext cx="8715375" cy="5903912"/>
          </a:xfrm>
        </p:spPr>
        <p:txBody>
          <a:bodyPr/>
          <a:lstStyle/>
          <a:p>
            <a:pPr algn="just" eaLnBrk="1" hangingPunct="1"/>
            <a:r>
              <a:rPr lang="en-US" altLang="ru-RU" sz="4800" smtClean="0">
                <a:solidFill>
                  <a:schemeClr val="tx1"/>
                </a:solidFill>
                <a:latin typeface="Times New Roman" panose="02020603050405020304" pitchFamily="18" charset="0"/>
                <a:cs typeface="Times New Roman" panose="02020603050405020304" pitchFamily="18" charset="0"/>
              </a:rPr>
              <a:t>	Salavkiylar davlatining </a:t>
            </a:r>
            <a:r>
              <a:rPr lang="en-US" altLang="ru-RU" sz="4800" b="1" smtClean="0">
                <a:solidFill>
                  <a:srgbClr val="7030A0"/>
                </a:solidFill>
                <a:latin typeface="Times New Roman" panose="02020603050405020304" pitchFamily="18" charset="0"/>
                <a:cs typeface="Times New Roman" panose="02020603050405020304" pitchFamily="18" charset="0"/>
              </a:rPr>
              <a:t>poytaxti</a:t>
            </a:r>
            <a:r>
              <a:rPr lang="en-US" altLang="ru-RU" sz="4800" smtClean="0">
                <a:solidFill>
                  <a:srgbClr val="7030A0"/>
                </a:solidFill>
                <a:latin typeface="Times New Roman" panose="02020603050405020304" pitchFamily="18" charset="0"/>
                <a:cs typeface="Times New Roman" panose="02020603050405020304" pitchFamily="18" charset="0"/>
              </a:rPr>
              <a:t> </a:t>
            </a:r>
            <a:r>
              <a:rPr lang="en-US" altLang="ru-RU" sz="4800" smtClean="0">
                <a:solidFill>
                  <a:schemeClr val="tx1"/>
                </a:solidFill>
                <a:latin typeface="Times New Roman" panose="02020603050405020304" pitchFamily="18" charset="0"/>
                <a:cs typeface="Times New Roman" panose="02020603050405020304" pitchFamily="18" charset="0"/>
              </a:rPr>
              <a:t>dastlab </a:t>
            </a:r>
            <a:r>
              <a:rPr lang="en-US" altLang="ru-RU" sz="4800" b="1" smtClean="0">
                <a:solidFill>
                  <a:srgbClr val="7030A0"/>
                </a:solidFill>
                <a:latin typeface="Times New Roman" panose="02020603050405020304" pitchFamily="18" charset="0"/>
                <a:cs typeface="Times New Roman" panose="02020603050405020304" pitchFamily="18" charset="0"/>
              </a:rPr>
              <a:t>Bobil shahri </a:t>
            </a:r>
            <a:r>
              <a:rPr lang="en-US" altLang="ru-RU" sz="4800" smtClean="0">
                <a:solidFill>
                  <a:schemeClr val="tx1"/>
                </a:solidFill>
                <a:latin typeface="Times New Roman" panose="02020603050405020304" pitchFamily="18" charset="0"/>
                <a:cs typeface="Times New Roman" panose="02020603050405020304" pitchFamily="18" charset="0"/>
              </a:rPr>
              <a:t>bo’lgan. </a:t>
            </a:r>
            <a:r>
              <a:rPr lang="en-US" altLang="ru-RU" sz="4800" b="1" smtClean="0">
                <a:solidFill>
                  <a:srgbClr val="7030A0"/>
                </a:solidFill>
                <a:latin typeface="Times New Roman" panose="02020603050405020304" pitchFamily="18" charset="0"/>
                <a:cs typeface="Times New Roman" panose="02020603050405020304" pitchFamily="18" charset="0"/>
              </a:rPr>
              <a:t>Mill.avv. 293 yilda </a:t>
            </a:r>
            <a:r>
              <a:rPr lang="en-US" altLang="ru-RU" sz="4800" smtClean="0">
                <a:solidFill>
                  <a:schemeClr val="tx1"/>
                </a:solidFill>
                <a:latin typeface="Times New Roman" panose="02020603050405020304" pitchFamily="18" charset="0"/>
                <a:cs typeface="Times New Roman" panose="02020603050405020304" pitchFamily="18" charset="0"/>
              </a:rPr>
              <a:t>Salavka o’z poytaxtini Bobildan Suriyaga – o’g’li sharafiga qurilgan </a:t>
            </a:r>
            <a:r>
              <a:rPr lang="en-US" altLang="ru-RU" sz="4800" b="1" smtClean="0">
                <a:solidFill>
                  <a:srgbClr val="7030A0"/>
                </a:solidFill>
                <a:latin typeface="Times New Roman" panose="02020603050405020304" pitchFamily="18" charset="0"/>
                <a:cs typeface="Times New Roman" panose="02020603050405020304" pitchFamily="18" charset="0"/>
              </a:rPr>
              <a:t>Antioxiya</a:t>
            </a:r>
            <a:r>
              <a:rPr lang="en-US" altLang="ru-RU" sz="4800" smtClean="0">
                <a:solidFill>
                  <a:schemeClr val="tx1"/>
                </a:solidFill>
                <a:latin typeface="Times New Roman" panose="02020603050405020304" pitchFamily="18" charset="0"/>
                <a:cs typeface="Times New Roman" panose="02020603050405020304" pitchFamily="18" charset="0"/>
              </a:rPr>
              <a:t> shahriga ko’chiragan.</a:t>
            </a:r>
            <a:endParaRPr lang="ru-RU" altLang="ru-RU" sz="480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295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barn(inVertical)">
                                      <p:cBhvr>
                                        <p:cTn id="7" dur="500"/>
                                        <p:tgtEl>
                                          <p:spTgt spid="48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Подзаголовок 2"/>
          <p:cNvSpPr>
            <a:spLocks noGrp="1"/>
          </p:cNvSpPr>
          <p:nvPr>
            <p:ph type="subTitle" idx="1"/>
          </p:nvPr>
        </p:nvSpPr>
        <p:spPr>
          <a:xfrm>
            <a:off x="251520" y="1268760"/>
            <a:ext cx="8715375" cy="5903912"/>
          </a:xfrm>
        </p:spPr>
        <p:txBody>
          <a:bodyPr/>
          <a:lstStyle/>
          <a:p>
            <a:pPr algn="just" eaLnBrk="1" hangingPunct="1"/>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Ma’muriy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boshqaruv</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jihatdan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davlat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satrapiyalarga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manbalar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smtClean="0">
                <a:solidFill>
                  <a:srgbClr val="7030A0"/>
                </a:solidFill>
                <a:latin typeface="Times New Roman" panose="02020603050405020304" pitchFamily="18" charset="0"/>
                <a:cs typeface="Times New Roman" panose="02020603050405020304" pitchFamily="18" charset="0"/>
              </a:rPr>
              <a:t>20—30 ta </a:t>
            </a:r>
            <a:r>
              <a:rPr lang="en-US" altLang="ru-RU" sz="2600" dirty="0" err="1" smtClean="0">
                <a:solidFill>
                  <a:schemeClr val="tx1"/>
                </a:solidFill>
                <a:latin typeface="Times New Roman" panose="02020603050405020304" pitchFamily="18" charset="0"/>
                <a:cs typeface="Times New Roman" panose="02020603050405020304" pitchFamily="18" charset="0"/>
              </a:rPr>
              <a:t>dan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smtClean="0">
                <a:solidFill>
                  <a:srgbClr val="7030A0"/>
                </a:solidFill>
                <a:latin typeface="Times New Roman" panose="02020603050405020304" pitchFamily="18" charset="0"/>
                <a:cs typeface="Times New Roman" panose="02020603050405020304" pitchFamily="18" charset="0"/>
              </a:rPr>
              <a:t>72 </a:t>
            </a:r>
            <a:r>
              <a:rPr lang="en-US" altLang="ru-RU" sz="2600" b="1" dirty="0" err="1" smtClean="0">
                <a:solidFill>
                  <a:srgbClr val="7030A0"/>
                </a:solidFill>
                <a:latin typeface="Times New Roman" panose="02020603050405020304" pitchFamily="18" charset="0"/>
                <a:cs typeface="Times New Roman" panose="02020603050405020304" pitchFamily="18" charset="0"/>
              </a:rPr>
              <a:t>tagacha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satrapiya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bo’lganligi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haqida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ma’lumot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beradi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va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nisbatan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kichik</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hududiy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birlashmalar</a:t>
            </a:r>
            <a:r>
              <a:rPr lang="en-US" altLang="ru-RU" sz="2600" dirty="0" smtClean="0">
                <a:solidFill>
                  <a:schemeClr val="tx1"/>
                </a:solidFill>
                <a:latin typeface="Times New Roman" panose="02020603050405020304" pitchFamily="18" charset="0"/>
                <a:cs typeface="Times New Roman" panose="02020603050405020304" pitchFamily="18" charset="0"/>
              </a:rPr>
              <a:t> — </a:t>
            </a:r>
            <a:r>
              <a:rPr lang="en-US" altLang="ru-RU" sz="2600" b="1" dirty="0" err="1" smtClean="0">
                <a:solidFill>
                  <a:srgbClr val="7030A0"/>
                </a:solidFill>
                <a:latin typeface="Times New Roman" panose="02020603050405020304" pitchFamily="18" charset="0"/>
                <a:cs typeface="Times New Roman" panose="02020603050405020304" pitchFamily="18" charset="0"/>
              </a:rPr>
              <a:t>eparxiya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gipparxiya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tonarxiyalarga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bo’lingan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Yunon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hokimlari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va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ular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atrofida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to’plangan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yunon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zodagonlar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bilan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birga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mahalliy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zodagonlar</a:t>
            </a:r>
            <a:r>
              <a:rPr lang="en-US" altLang="ru-RU" sz="2600" dirty="0" smtClean="0">
                <a:solidFill>
                  <a:schemeClr val="tx1"/>
                </a:solidFill>
                <a:latin typeface="Times New Roman" panose="02020603050405020304" pitchFamily="18" charset="0"/>
                <a:cs typeface="Times New Roman" panose="02020603050405020304" pitchFamily="18" charset="0"/>
              </a:rPr>
              <a:t> ham </a:t>
            </a:r>
            <a:r>
              <a:rPr lang="en-US" altLang="ru-RU" sz="2600" dirty="0" err="1" smtClean="0">
                <a:solidFill>
                  <a:schemeClr val="tx1"/>
                </a:solidFill>
                <a:latin typeface="Times New Roman" panose="02020603050405020304" pitchFamily="18" charset="0"/>
                <a:cs typeface="Times New Roman" panose="02020603050405020304" pitchFamily="18" charset="0"/>
              </a:rPr>
              <a:t>hokimlik</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qilar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edilar.</a:t>
            </a:r>
            <a:r>
              <a:rPr lang="en-US" altLang="ru-RU" sz="2600" b="1" dirty="0" err="1" smtClean="0">
                <a:solidFill>
                  <a:schemeClr val="tx1"/>
                </a:solidFill>
                <a:latin typeface="Times New Roman" panose="02020603050405020304" pitchFamily="18" charset="0"/>
                <a:cs typeface="Times New Roman" panose="02020603050405020304" pitchFamily="18" charset="0"/>
              </a:rPr>
              <a:t>Satraplar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qo’lida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rgbClr val="7030A0"/>
                </a:solidFill>
                <a:latin typeface="Times New Roman" panose="02020603050405020304" pitchFamily="18" charset="0"/>
                <a:cs typeface="Times New Roman" panose="02020603050405020304" pitchFamily="18" charset="0"/>
              </a:rPr>
              <a:t>katta</a:t>
            </a:r>
            <a:r>
              <a:rPr lang="en-US" altLang="ru-RU" sz="2600" dirty="0" smtClean="0">
                <a:solidFill>
                  <a:srgbClr val="7030A0"/>
                </a:solidFill>
                <a:latin typeface="Times New Roman" panose="02020603050405020304" pitchFamily="18" charset="0"/>
                <a:cs typeface="Times New Roman" panose="02020603050405020304" pitchFamily="18" charset="0"/>
              </a:rPr>
              <a:t> </a:t>
            </a:r>
            <a:r>
              <a:rPr lang="en-US" altLang="ru-RU" sz="2600" dirty="0" err="1" smtClean="0">
                <a:solidFill>
                  <a:srgbClr val="7030A0"/>
                </a:solidFill>
                <a:latin typeface="Times New Roman" panose="02020603050405020304" pitchFamily="18" charset="0"/>
                <a:cs typeface="Times New Roman" panose="02020603050405020304" pitchFamily="18" charset="0"/>
              </a:rPr>
              <a:t>hokimiyat</a:t>
            </a:r>
            <a:r>
              <a:rPr lang="en-US" altLang="ru-RU" sz="2600" dirty="0" smtClean="0">
                <a:solidFill>
                  <a:srgbClr val="7030A0"/>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bo’lgan</a:t>
            </a:r>
            <a:r>
              <a:rPr lang="en-US" altLang="ru-RU" sz="2600" dirty="0" smtClean="0">
                <a:solidFill>
                  <a:schemeClr val="tx1"/>
                </a:solidFill>
                <a:latin typeface="Times New Roman" panose="02020603050405020304" pitchFamily="18" charset="0"/>
                <a:cs typeface="Times New Roman" panose="02020603050405020304" pitchFamily="18" charset="0"/>
              </a:rPr>
              <a:t>, ammo </a:t>
            </a:r>
            <a:r>
              <a:rPr lang="en-US" altLang="ru-RU" sz="2600" dirty="0" err="1" smtClean="0">
                <a:solidFill>
                  <a:schemeClr val="tx1"/>
                </a:solidFill>
                <a:latin typeface="Times New Roman" panose="02020603050405020304" pitchFamily="18" charset="0"/>
                <a:cs typeface="Times New Roman" panose="02020603050405020304" pitchFamily="18" charset="0"/>
              </a:rPr>
              <a:t>ularda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oliy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harbiy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hokimiyat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yo’q</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edi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Oliy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harbiy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hokimiyat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markaziy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hukmdor</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podsho</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ixtiyorida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bo’lgan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Ushbu</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holat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markaziy</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hokimiyatning</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ustunligini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ta’minlash</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uchun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zarur</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edi</a:t>
            </a:r>
            <a:r>
              <a:rPr lang="en-US" altLang="ru-RU" sz="2600" dirty="0" smtClean="0">
                <a:solidFill>
                  <a:schemeClr val="tx1"/>
                </a:solidFill>
                <a:latin typeface="Times New Roman" panose="02020603050405020304" pitchFamily="18" charset="0"/>
                <a:cs typeface="Times New Roman" panose="02020603050405020304" pitchFamily="18" charset="0"/>
              </a:rPr>
              <a:t>. Ammo </a:t>
            </a:r>
            <a:r>
              <a:rPr lang="en-US" altLang="ru-RU" sz="2600" dirty="0" err="1" smtClean="0">
                <a:solidFill>
                  <a:schemeClr val="tx1"/>
                </a:solidFill>
                <a:latin typeface="Times New Roman" panose="02020603050405020304" pitchFamily="18" charset="0"/>
                <a:cs typeface="Times New Roman" panose="02020603050405020304" pitchFamily="18" charset="0"/>
              </a:rPr>
              <a:t>bu</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boshqaruv</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usuli</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sharqiy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viloyatlarda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keyinchalik</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buzilgan</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bo’lsada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g’arbiy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viloyatlarda</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uzoq</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vaqt</a:t>
            </a:r>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dirty="0" err="1" smtClean="0">
                <a:solidFill>
                  <a:schemeClr val="tx1"/>
                </a:solidFill>
                <a:latin typeface="Times New Roman" panose="02020603050405020304" pitchFamily="18" charset="0"/>
                <a:cs typeface="Times New Roman" panose="02020603050405020304" pitchFamily="18" charset="0"/>
              </a:rPr>
              <a:t>saqlangan</a:t>
            </a:r>
            <a:r>
              <a:rPr lang="en-US" altLang="ru-RU" sz="2600" dirty="0" smtClean="0">
                <a:solidFill>
                  <a:schemeClr val="tx1"/>
                </a:solidFill>
                <a:latin typeface="Times New Roman" panose="02020603050405020304" pitchFamily="18" charset="0"/>
                <a:cs typeface="Times New Roman" panose="02020603050405020304" pitchFamily="18" charset="0"/>
              </a:rPr>
              <a:t>. </a:t>
            </a:r>
            <a:endParaRPr lang="ru-RU" altLang="ru-RU" sz="2600" dirty="0" smtClean="0">
              <a:solidFill>
                <a:srgbClr val="002060"/>
              </a:solidFill>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1115616" y="161351"/>
            <a:ext cx="7272337" cy="8651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dirty="0" err="1"/>
              <a:t>Satraplar</a:t>
            </a:r>
            <a:r>
              <a:rPr lang="en-US" sz="3200" b="1" dirty="0"/>
              <a:t> </a:t>
            </a:r>
            <a:r>
              <a:rPr lang="en-US" sz="3200" b="1" dirty="0" err="1"/>
              <a:t>va</a:t>
            </a:r>
            <a:r>
              <a:rPr lang="en-US" sz="3200" b="1" dirty="0"/>
              <a:t> </a:t>
            </a:r>
            <a:r>
              <a:rPr lang="en-US" sz="3200" b="1" dirty="0" err="1"/>
              <a:t>strateglar</a:t>
            </a:r>
            <a:endParaRPr lang="ru-RU" sz="3200" b="1" dirty="0"/>
          </a:p>
        </p:txBody>
      </p:sp>
    </p:spTree>
    <p:extLst>
      <p:ext uri="{BB962C8B-B14F-4D97-AF65-F5344CB8AC3E}">
        <p14:creationId xmlns:p14="http://schemas.microsoft.com/office/powerpoint/2010/main" val="3398260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Подзаголовок 2"/>
          <p:cNvSpPr>
            <a:spLocks noGrp="1"/>
          </p:cNvSpPr>
          <p:nvPr>
            <p:ph type="subTitle" idx="1"/>
          </p:nvPr>
        </p:nvSpPr>
        <p:spPr>
          <a:xfrm>
            <a:off x="251520" y="1133356"/>
            <a:ext cx="8715375" cy="5903912"/>
          </a:xfrm>
        </p:spPr>
        <p:txBody>
          <a:bodyPr/>
          <a:lstStyle/>
          <a:p>
            <a:pPr algn="just" eaLnBrk="1" hangingPunct="1"/>
            <a:r>
              <a:rPr lang="en-US" altLang="ru-RU" sz="4400"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Shuningdek</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davlatda</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strateg</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lavozimi</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bo’lib</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ushbu</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lavozim</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egasi</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sobiq</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lashkarboshilardan</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tayinlanib</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davlatning</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mudofasi</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va</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qo’shinlarning</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tashkil</a:t>
            </a:r>
            <a:r>
              <a:rPr lang="en-US" altLang="ru-RU" sz="4400" b="1" dirty="0" smtClean="0">
                <a:solidFill>
                  <a:srgbClr val="7030A0"/>
                </a:solidFill>
                <a:latin typeface="Times New Roman" panose="02020603050405020304" pitchFamily="18" charset="0"/>
                <a:cs typeface="Times New Roman" panose="02020603050405020304" pitchFamily="18" charset="0"/>
              </a:rPr>
              <a:t> </a:t>
            </a:r>
            <a:r>
              <a:rPr lang="en-US" altLang="ru-RU" sz="4400" b="1" dirty="0" err="1" smtClean="0">
                <a:solidFill>
                  <a:srgbClr val="7030A0"/>
                </a:solidFill>
                <a:latin typeface="Times New Roman" panose="02020603050405020304" pitchFamily="18" charset="0"/>
                <a:cs typeface="Times New Roman" panose="02020603050405020304" pitchFamily="18" charset="0"/>
              </a:rPr>
              <a:t>etish</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bilan</a:t>
            </a:r>
            <a:r>
              <a:rPr lang="en-US" altLang="ru-RU" sz="4400" b="1" dirty="0" smtClean="0">
                <a:solidFill>
                  <a:schemeClr val="tx1"/>
                </a:solidFill>
                <a:latin typeface="Times New Roman" panose="02020603050405020304" pitchFamily="18" charset="0"/>
                <a:cs typeface="Times New Roman" panose="02020603050405020304" pitchFamily="18" charset="0"/>
              </a:rPr>
              <a:t> </a:t>
            </a:r>
            <a:r>
              <a:rPr lang="en-US" altLang="ru-RU" sz="4400" b="1" dirty="0" err="1" smtClean="0">
                <a:solidFill>
                  <a:schemeClr val="tx1"/>
                </a:solidFill>
                <a:latin typeface="Times New Roman" panose="02020603050405020304" pitchFamily="18" charset="0"/>
                <a:cs typeface="Times New Roman" panose="02020603050405020304" pitchFamily="18" charset="0"/>
              </a:rPr>
              <a:t>shug’ullangan</a:t>
            </a:r>
            <a:r>
              <a:rPr lang="en-US" altLang="ru-RU" sz="4400" b="1" dirty="0" smtClean="0">
                <a:solidFill>
                  <a:schemeClr val="tx1"/>
                </a:solidFill>
                <a:latin typeface="Times New Roman" panose="02020603050405020304" pitchFamily="18" charset="0"/>
                <a:cs typeface="Times New Roman" panose="02020603050405020304" pitchFamily="18" charset="0"/>
              </a:rPr>
              <a:t>. </a:t>
            </a:r>
            <a:endParaRPr lang="ru-RU" altLang="ru-RU" sz="4400" dirty="0" smtClean="0">
              <a:solidFill>
                <a:srgbClr val="002060"/>
              </a:solidFill>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1116013" y="260350"/>
            <a:ext cx="7272337" cy="8651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dirty="0" err="1"/>
              <a:t>Satraplar</a:t>
            </a:r>
            <a:r>
              <a:rPr lang="en-US" sz="3200" b="1" dirty="0"/>
              <a:t> </a:t>
            </a:r>
            <a:r>
              <a:rPr lang="en-US" sz="3200" b="1" dirty="0" err="1"/>
              <a:t>va</a:t>
            </a:r>
            <a:r>
              <a:rPr lang="en-US" sz="3200" b="1" dirty="0"/>
              <a:t> </a:t>
            </a:r>
            <a:r>
              <a:rPr lang="en-US" sz="3200" b="1" dirty="0" err="1"/>
              <a:t>strateglar</a:t>
            </a:r>
            <a:endParaRPr lang="ru-RU" sz="3200" b="1" dirty="0"/>
          </a:p>
        </p:txBody>
      </p:sp>
    </p:spTree>
    <p:extLst>
      <p:ext uri="{BB962C8B-B14F-4D97-AF65-F5344CB8AC3E}">
        <p14:creationId xmlns:p14="http://schemas.microsoft.com/office/powerpoint/2010/main" val="293598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Подзаголовок 2"/>
          <p:cNvSpPr>
            <a:spLocks noGrp="1"/>
          </p:cNvSpPr>
          <p:nvPr>
            <p:ph type="subTitle" idx="1"/>
          </p:nvPr>
        </p:nvSpPr>
        <p:spPr>
          <a:xfrm>
            <a:off x="394493" y="1340768"/>
            <a:ext cx="8715375" cy="5903912"/>
          </a:xfrm>
        </p:spPr>
        <p:txBody>
          <a:bodyPr/>
          <a:lstStyle/>
          <a:p>
            <a:pPr algn="just" eaLnBrk="1" hangingPunct="1"/>
            <a:r>
              <a:rPr lang="en-US" altLang="ru-RU" sz="2600"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Tarixiy</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manbalarda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salavkiylar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smtClean="0">
                <a:solidFill>
                  <a:srgbClr val="7030A0"/>
                </a:solidFill>
                <a:latin typeface="Times New Roman" panose="02020603050405020304" pitchFamily="18" charset="0"/>
                <a:cs typeface="Times New Roman" panose="02020603050405020304" pitchFamily="18" charset="0"/>
              </a:rPr>
              <a:t>satrap-</a:t>
            </a:r>
            <a:r>
              <a:rPr lang="en-US" altLang="ru-RU" sz="2600" b="1" dirty="0" err="1" smtClean="0">
                <a:solidFill>
                  <a:srgbClr val="7030A0"/>
                </a:solidFill>
                <a:latin typeface="Times New Roman" panose="02020603050405020304" pitchFamily="18" charset="0"/>
                <a:cs typeface="Times New Roman" panose="02020603050405020304" pitchFamily="18" charset="0"/>
              </a:rPr>
              <a:t>strateglari</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Yunoncha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nomda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tilga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olinadi</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Stratonik</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Aleksandr</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Gieraks</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va</a:t>
            </a:r>
            <a:r>
              <a:rPr lang="en-US" altLang="ru-RU" sz="2600" b="1" dirty="0" smtClean="0">
                <a:solidFill>
                  <a:schemeClr val="tx1"/>
                </a:solidFill>
                <a:latin typeface="Times New Roman" panose="02020603050405020304" pitchFamily="18" charset="0"/>
                <a:cs typeface="Times New Roman" panose="02020603050405020304" pitchFamily="18" charset="0"/>
              </a:rPr>
              <a:t> b.). </a:t>
            </a:r>
            <a:r>
              <a:rPr lang="en-US" altLang="ru-RU" sz="2600" b="1" dirty="0" err="1" smtClean="0">
                <a:solidFill>
                  <a:schemeClr val="tx1"/>
                </a:solidFill>
                <a:latin typeface="Times New Roman" panose="02020603050405020304" pitchFamily="18" charset="0"/>
                <a:cs typeface="Times New Roman" panose="02020603050405020304" pitchFamily="18" charset="0"/>
              </a:rPr>
              <a:t>Demak</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salavkiylar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hukmdorlari</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asosan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Yunonlardan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va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ayrim</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hollarda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ellinlashgan</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mahalliy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aholidan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tayinlangan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Tadqiqotchilarning</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fikricha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O‘rta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Osiyoda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Yunon</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hokimlari</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va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ular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atrofida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to‘plangan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Yunon-zodagonlar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bilan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birga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mahalliy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zodagonlar</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smtClean="0">
                <a:solidFill>
                  <a:schemeClr val="tx1"/>
                </a:solidFill>
                <a:latin typeface="Times New Roman" panose="02020603050405020304" pitchFamily="18" charset="0"/>
                <a:cs typeface="Times New Roman" panose="02020603050405020304" pitchFamily="18" charset="0"/>
              </a:rPr>
              <a:t>ham </a:t>
            </a:r>
            <a:r>
              <a:rPr lang="en-US" altLang="ru-RU" sz="2600" b="1" dirty="0" err="1" smtClean="0">
                <a:solidFill>
                  <a:schemeClr val="tx1"/>
                </a:solidFill>
                <a:latin typeface="Times New Roman" panose="02020603050405020304" pitchFamily="18" charset="0"/>
                <a:cs typeface="Times New Roman" panose="02020603050405020304" pitchFamily="18" charset="0"/>
              </a:rPr>
              <a:t>hokimlik</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qilar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edilar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Salavkiylar</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hokimiyati</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O‘rta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Osiyodagi</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harbiy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manzilgohlarda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katoykiyalarda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joylashgan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harbiy</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rgbClr val="7030A0"/>
                </a:solidFill>
                <a:latin typeface="Times New Roman" panose="02020603050405020304" pitchFamily="18" charset="0"/>
                <a:cs typeface="Times New Roman" panose="02020603050405020304" pitchFamily="18" charset="0"/>
              </a:rPr>
              <a:t>kuchlarga</a:t>
            </a:r>
            <a:r>
              <a:rPr lang="en-US" altLang="ru-RU" sz="2600" b="1" dirty="0" smtClean="0">
                <a:solidFill>
                  <a:srgbClr val="7030A0"/>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tayangan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edi</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Aholiga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jabr-zulm</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qilishda</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mahalliy</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hukmron</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guruh</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vakillari</a:t>
            </a:r>
            <a:r>
              <a:rPr lang="en-US" altLang="ru-RU" sz="2600" b="1" dirty="0" smtClean="0">
                <a:solidFill>
                  <a:schemeClr val="tx1"/>
                </a:solidFill>
                <a:latin typeface="Times New Roman" panose="02020603050405020304" pitchFamily="18" charset="0"/>
                <a:cs typeface="Times New Roman" panose="02020603050405020304" pitchFamily="18" charset="0"/>
              </a:rPr>
              <a:t> ham </a:t>
            </a:r>
            <a:r>
              <a:rPr lang="en-US" altLang="ru-RU" sz="2600" b="1" dirty="0" err="1" smtClean="0">
                <a:solidFill>
                  <a:schemeClr val="tx1"/>
                </a:solidFill>
                <a:latin typeface="Times New Roman" panose="02020603050405020304" pitchFamily="18" charset="0"/>
                <a:cs typeface="Times New Roman" panose="02020603050405020304" pitchFamily="18" charset="0"/>
              </a:rPr>
              <a:t>ishtirok</a:t>
            </a:r>
            <a:r>
              <a:rPr lang="en-US" altLang="ru-RU" sz="2600" b="1" dirty="0" smtClean="0">
                <a:solidFill>
                  <a:schemeClr val="tx1"/>
                </a:solidFill>
                <a:latin typeface="Times New Roman" panose="02020603050405020304" pitchFamily="18" charset="0"/>
                <a:cs typeface="Times New Roman" panose="02020603050405020304" pitchFamily="18" charset="0"/>
              </a:rPr>
              <a:t> </a:t>
            </a:r>
            <a:r>
              <a:rPr lang="en-US" altLang="ru-RU" sz="2600" b="1" dirty="0" err="1" smtClean="0">
                <a:solidFill>
                  <a:schemeClr val="tx1"/>
                </a:solidFill>
                <a:latin typeface="Times New Roman" panose="02020603050405020304" pitchFamily="18" charset="0"/>
                <a:cs typeface="Times New Roman" panose="02020603050405020304" pitchFamily="18" charset="0"/>
              </a:rPr>
              <a:t>etardilar</a:t>
            </a:r>
            <a:r>
              <a:rPr lang="en-US" altLang="ru-RU" sz="2600" b="1" dirty="0" smtClean="0">
                <a:solidFill>
                  <a:schemeClr val="tx1"/>
                </a:solidFill>
                <a:latin typeface="Times New Roman" panose="02020603050405020304" pitchFamily="18" charset="0"/>
                <a:cs typeface="Times New Roman" panose="02020603050405020304" pitchFamily="18" charset="0"/>
              </a:rPr>
              <a:t>.</a:t>
            </a:r>
            <a:endParaRPr lang="ru-RU" altLang="ru-RU" sz="2600" dirty="0" smtClean="0">
              <a:solidFill>
                <a:srgbClr val="002060"/>
              </a:solidFill>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1116013" y="260350"/>
            <a:ext cx="7272337" cy="8651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dirty="0" err="1"/>
              <a:t>Satraplar</a:t>
            </a:r>
            <a:r>
              <a:rPr lang="en-US" sz="3200" b="1" dirty="0"/>
              <a:t> </a:t>
            </a:r>
            <a:r>
              <a:rPr lang="en-US" sz="3200" b="1" dirty="0" err="1"/>
              <a:t>va</a:t>
            </a:r>
            <a:r>
              <a:rPr lang="en-US" sz="3200" b="1" dirty="0"/>
              <a:t> </a:t>
            </a:r>
            <a:r>
              <a:rPr lang="en-US" sz="3200" b="1" dirty="0" err="1"/>
              <a:t>strateglar</a:t>
            </a:r>
            <a:endParaRPr lang="ru-RU" sz="3200" b="1" dirty="0"/>
          </a:p>
        </p:txBody>
      </p:sp>
    </p:spTree>
    <p:extLst>
      <p:ext uri="{BB962C8B-B14F-4D97-AF65-F5344CB8AC3E}">
        <p14:creationId xmlns:p14="http://schemas.microsoft.com/office/powerpoint/2010/main" val="784737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lstStyle/>
          <a:p>
            <a:pPr marL="914400" indent="-457200"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davrida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markaziy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Osiyo</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662613"/>
          </a:xfrm>
          <a:solidFill>
            <a:schemeClr val="accent1">
              <a:lumMod val="20000"/>
              <a:lumOff val="80000"/>
            </a:schemeClr>
          </a:solidFill>
        </p:spPr>
        <p:txBody>
          <a:bodyPr>
            <a:noAutofit/>
          </a:bodyPr>
          <a:lstStyle/>
          <a:p>
            <a:pPr algn="just" eaLnBrk="1" fontAlgn="auto" hangingPunct="1">
              <a:spcAft>
                <a:spcPts val="0"/>
              </a:spcAft>
              <a:defRPr/>
            </a:pPr>
            <a:r>
              <a:rPr lang="en-US" sz="4400" dirty="0" err="1" smtClean="0">
                <a:solidFill>
                  <a:schemeClr val="tx1"/>
                </a:solidFill>
                <a:latin typeface="Times New Roman" pitchFamily="18" charset="0"/>
                <a:cs typeface="Times New Roman" pitchFamily="18" charset="0"/>
              </a:rPr>
              <a:t>Salavka</a:t>
            </a:r>
            <a:r>
              <a:rPr lang="en-US" sz="4400" dirty="0" smtClean="0">
                <a:solidFill>
                  <a:schemeClr val="tx1"/>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mill.avv</a:t>
            </a:r>
            <a:r>
              <a:rPr lang="en-US" sz="4400" b="1" dirty="0" smtClean="0">
                <a:solidFill>
                  <a:srgbClr val="7030A0"/>
                </a:solidFill>
                <a:latin typeface="Times New Roman" pitchFamily="18" charset="0"/>
                <a:cs typeface="Times New Roman" pitchFamily="18" charset="0"/>
              </a:rPr>
              <a:t>. 293 </a:t>
            </a:r>
            <a:r>
              <a:rPr lang="en-US" sz="4400" b="1" dirty="0" err="1" smtClean="0">
                <a:solidFill>
                  <a:srgbClr val="7030A0"/>
                </a:solidFill>
                <a:latin typeface="Times New Roman" pitchFamily="18" charset="0"/>
                <a:cs typeface="Times New Roman" pitchFamily="18" charset="0"/>
              </a:rPr>
              <a:t>yilda</a:t>
            </a:r>
            <a:r>
              <a:rPr lang="en-US" sz="4400" b="1" dirty="0" smtClean="0">
                <a:solidFill>
                  <a:srgbClr val="7030A0"/>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sharqiy</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viloyatlar</a:t>
            </a:r>
            <a:r>
              <a:rPr lang="en-US" sz="4400" dirty="0" err="1">
                <a:solidFill>
                  <a:schemeClr val="tx1"/>
                </a:solidFill>
                <a:latin typeface="Times New Roman" pitchFamily="18" charset="0"/>
                <a:cs typeface="Times New Roman" pitchFamily="18" charset="0"/>
              </a:rPr>
              <a:t>ni</a:t>
            </a:r>
            <a:r>
              <a:rPr lang="en-US" sz="4400" dirty="0" smtClean="0">
                <a:solidFill>
                  <a:schemeClr val="tx1"/>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Parfiya</a:t>
            </a:r>
            <a:r>
              <a:rPr lang="en-US" sz="4400" b="1" dirty="0" smtClean="0">
                <a:solidFill>
                  <a:srgbClr val="7030A0"/>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Baqtriya</a:t>
            </a:r>
            <a:r>
              <a:rPr lang="en-US" sz="4400" b="1" dirty="0" smtClean="0">
                <a:solidFill>
                  <a:srgbClr val="7030A0"/>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Marg’iyona</a:t>
            </a:r>
            <a:r>
              <a:rPr lang="en-US" sz="4400" b="1" dirty="0" smtClean="0">
                <a:solidFill>
                  <a:srgbClr val="7030A0"/>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va</a:t>
            </a:r>
            <a:r>
              <a:rPr lang="en-US" sz="4400" b="1" dirty="0" smtClean="0">
                <a:solidFill>
                  <a:srgbClr val="7030A0"/>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So’g’diyona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boshqarish</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ishini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o’z</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o’g’li</a:t>
            </a:r>
            <a:r>
              <a:rPr lang="en-US" sz="4400" dirty="0" smtClean="0">
                <a:solidFill>
                  <a:schemeClr val="tx1"/>
                </a:solidFill>
                <a:latin typeface="Times New Roman" pitchFamily="18" charset="0"/>
                <a:cs typeface="Times New Roman" pitchFamily="18" charset="0"/>
              </a:rPr>
              <a:t> </a:t>
            </a:r>
            <a:r>
              <a:rPr lang="en-US" sz="4400" b="1" dirty="0" err="1" smtClean="0">
                <a:solidFill>
                  <a:srgbClr val="7030A0"/>
                </a:solidFill>
                <a:latin typeface="Times New Roman" pitchFamily="18" charset="0"/>
                <a:cs typeface="Times New Roman" pitchFamily="18" charset="0"/>
              </a:rPr>
              <a:t>Antioxga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topshiradi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va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uni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hukmdor</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qilib</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tayinlaydi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Chunki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bu</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satrapliklar</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Salavka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davlati</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iqtisodiyotida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katta</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o’rin</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tutar</a:t>
            </a:r>
            <a:r>
              <a:rPr lang="en-US" sz="4400" dirty="0" smtClean="0">
                <a:solidFill>
                  <a:schemeClr val="tx1"/>
                </a:solidFill>
                <a:latin typeface="Times New Roman" pitchFamily="18" charset="0"/>
                <a:cs typeface="Times New Roman" pitchFamily="18" charset="0"/>
              </a:rPr>
              <a:t> </a:t>
            </a:r>
            <a:r>
              <a:rPr lang="en-US" sz="4400" dirty="0" err="1" smtClean="0">
                <a:solidFill>
                  <a:schemeClr val="tx1"/>
                </a:solidFill>
                <a:latin typeface="Times New Roman" pitchFamily="18" charset="0"/>
                <a:cs typeface="Times New Roman" pitchFamily="18" charset="0"/>
              </a:rPr>
              <a:t>edi</a:t>
            </a:r>
            <a:r>
              <a:rPr lang="en-US" sz="4400" dirty="0" smtClean="0">
                <a:solidFill>
                  <a:schemeClr val="tx1"/>
                </a:solidFill>
                <a:latin typeface="Times New Roman" pitchFamily="18" charset="0"/>
                <a:cs typeface="Times New Roman" pitchFamily="18" charset="0"/>
              </a:rPr>
              <a:t>. </a:t>
            </a:r>
            <a:endParaRPr lang="ru-RU" sz="4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1431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lstStyle/>
          <a:p>
            <a:pPr marL="914400" indent="-457200"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davrida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markaziy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Osiyo</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662613"/>
          </a:xfrm>
          <a:solidFill>
            <a:schemeClr val="accent1">
              <a:lumMod val="20000"/>
              <a:lumOff val="80000"/>
            </a:schemeClr>
          </a:solidFill>
        </p:spPr>
        <p:txBody>
          <a:bodyPr>
            <a:noAutofit/>
          </a:bodyPr>
          <a:lstStyle/>
          <a:p>
            <a:pPr algn="just" eaLnBrk="1" fontAlgn="auto" hangingPunct="1">
              <a:spcAft>
                <a:spcPts val="0"/>
              </a:spcAft>
              <a:buFont typeface="Wingdings 2"/>
              <a:buNone/>
              <a:defRPr/>
            </a:pPr>
            <a:endParaRPr lang="en-US" sz="3300" dirty="0" smtClean="0">
              <a:solidFill>
                <a:schemeClr val="tx1"/>
              </a:solidFill>
              <a:latin typeface="Times New Roman" pitchFamily="18" charset="0"/>
              <a:cs typeface="Times New Roman" pitchFamily="18" charset="0"/>
            </a:endParaRPr>
          </a:p>
          <a:p>
            <a:pPr algn="just" eaLnBrk="1" fontAlgn="auto" hangingPunct="1">
              <a:spcAft>
                <a:spcPts val="0"/>
              </a:spcAft>
              <a:buFont typeface="Wingdings 2"/>
              <a:buNone/>
              <a:defRPr/>
            </a:pPr>
            <a:r>
              <a:rPr lang="en-US" sz="3300" dirty="0" smtClean="0">
                <a:solidFill>
                  <a:schemeClr val="tx1"/>
                </a:solidFill>
                <a:latin typeface="Times New Roman" pitchFamily="18" charset="0"/>
                <a:cs typeface="Times New Roman" pitchFamily="18" charset="0"/>
              </a:rPr>
              <a:t>	</a:t>
            </a:r>
            <a:r>
              <a:rPr lang="en-US" sz="3300" b="1" dirty="0" err="1" smtClean="0">
                <a:solidFill>
                  <a:schemeClr val="tx1"/>
                </a:solidFill>
                <a:latin typeface="Times New Roman" pitchFamily="18" charset="0"/>
                <a:cs typeface="Times New Roman" pitchFamily="18" charset="0"/>
              </a:rPr>
              <a:t>Antiox</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Salavkaning</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xotinlaridan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biri</a:t>
            </a:r>
            <a:r>
              <a:rPr lang="en-US" sz="3300" dirty="0">
                <a:solidFill>
                  <a:schemeClr val="tx1"/>
                </a:solidFill>
                <a:latin typeface="Times New Roman" pitchFamily="18" charset="0"/>
                <a:cs typeface="Times New Roman" pitchFamily="18" charset="0"/>
              </a:rPr>
              <a:t> </a:t>
            </a:r>
            <a:r>
              <a:rPr lang="en-US" sz="3300" b="1" dirty="0" err="1" smtClean="0">
                <a:solidFill>
                  <a:srgbClr val="7030A0"/>
                </a:solidFill>
                <a:latin typeface="Times New Roman" pitchFamily="18" charset="0"/>
                <a:cs typeface="Times New Roman" pitchFamily="18" charset="0"/>
              </a:rPr>
              <a:t>Apama</a:t>
            </a:r>
            <a:r>
              <a:rPr lang="en-US" sz="3300" dirty="0" smtClean="0">
                <a:solidFill>
                  <a:schemeClr val="tx1"/>
                </a:solidFill>
                <a:latin typeface="Times New Roman" pitchFamily="18" charset="0"/>
                <a:cs typeface="Times New Roman" pitchFamily="18" charset="0"/>
              </a:rPr>
              <a:t> (</a:t>
            </a:r>
            <a:r>
              <a:rPr lang="en-US" sz="3300" b="1" i="1" dirty="0" err="1" smtClean="0">
                <a:solidFill>
                  <a:schemeClr val="tx1"/>
                </a:solidFill>
                <a:latin typeface="Times New Roman" pitchFamily="18" charset="0"/>
                <a:cs typeface="Times New Roman" pitchFamily="18" charset="0"/>
              </a:rPr>
              <a:t>Spitaminning</a:t>
            </a:r>
            <a:r>
              <a:rPr lang="en-US" sz="3300" b="1" i="1" dirty="0" smtClean="0">
                <a:solidFill>
                  <a:schemeClr val="tx1"/>
                </a:solidFill>
                <a:latin typeface="Times New Roman" pitchFamily="18" charset="0"/>
                <a:cs typeface="Times New Roman" pitchFamily="18" charset="0"/>
              </a:rPr>
              <a:t> </a:t>
            </a:r>
            <a:r>
              <a:rPr lang="en-US" sz="3300" b="1" i="1" dirty="0" err="1" smtClean="0">
                <a:solidFill>
                  <a:schemeClr val="tx1"/>
                </a:solidFill>
                <a:latin typeface="Times New Roman" pitchFamily="18" charset="0"/>
                <a:cs typeface="Times New Roman" pitchFamily="18" charset="0"/>
              </a:rPr>
              <a:t>qizi</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dan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tug’ilgan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to’ng’ich</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o’g’li</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bo’lgan</a:t>
            </a:r>
            <a:r>
              <a:rPr lang="en-US" sz="3300" dirty="0" smtClean="0">
                <a:solidFill>
                  <a:schemeClr val="tx1"/>
                </a:solidFill>
                <a:latin typeface="Times New Roman" pitchFamily="18" charset="0"/>
                <a:cs typeface="Times New Roman" pitchFamily="18" charset="0"/>
              </a:rPr>
              <a:t>.</a:t>
            </a:r>
          </a:p>
          <a:p>
            <a:pPr algn="just" eaLnBrk="1" fontAlgn="auto" hangingPunct="1">
              <a:spcAft>
                <a:spcPts val="0"/>
              </a:spcAft>
              <a:buFont typeface="Wingdings 2"/>
              <a:buNone/>
              <a:defRPr/>
            </a:pP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Yunon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tarixchilirining</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guvohlik</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berishicha</a:t>
            </a:r>
            <a:r>
              <a:rPr lang="en-US" sz="3300" dirty="0" smtClean="0">
                <a:solidFill>
                  <a:schemeClr val="tx1"/>
                </a:solidFill>
                <a:latin typeface="Times New Roman" pitchFamily="18" charset="0"/>
                <a:cs typeface="Times New Roman" pitchFamily="18" charset="0"/>
              </a:rPr>
              <a:t>, </a:t>
            </a:r>
            <a:r>
              <a:rPr lang="en-US" sz="3300" b="1" dirty="0" err="1" smtClean="0">
                <a:solidFill>
                  <a:srgbClr val="7030A0"/>
                </a:solidFill>
                <a:latin typeface="Times New Roman" pitchFamily="18" charset="0"/>
                <a:cs typeface="Times New Roman" pitchFamily="18" charset="0"/>
              </a:rPr>
              <a:t>Salavka</a:t>
            </a:r>
            <a:r>
              <a:rPr lang="en-US" sz="3300" dirty="0" smtClean="0">
                <a:solidFill>
                  <a:srgbClr val="7030A0"/>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bilan</a:t>
            </a:r>
            <a:r>
              <a:rPr lang="en-US" sz="3300" dirty="0" smtClean="0">
                <a:solidFill>
                  <a:schemeClr val="tx1"/>
                </a:solidFill>
                <a:latin typeface="Times New Roman" pitchFamily="18" charset="0"/>
                <a:cs typeface="Times New Roman" pitchFamily="18" charset="0"/>
              </a:rPr>
              <a:t> </a:t>
            </a:r>
            <a:r>
              <a:rPr lang="en-US" sz="3300" b="1" dirty="0" err="1" smtClean="0">
                <a:solidFill>
                  <a:srgbClr val="7030A0"/>
                </a:solidFill>
                <a:latin typeface="Times New Roman" pitchFamily="18" charset="0"/>
                <a:cs typeface="Times New Roman" pitchFamily="18" charset="0"/>
              </a:rPr>
              <a:t>Antiox</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Markaziy</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Osiyoga</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juda</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katta</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e’tibor</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bergan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Ular</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davrida</a:t>
            </a:r>
            <a:r>
              <a:rPr lang="en-US" sz="3300" dirty="0" smtClean="0">
                <a:solidFill>
                  <a:schemeClr val="tx1"/>
                </a:solidFill>
                <a:latin typeface="Times New Roman" pitchFamily="18" charset="0"/>
                <a:cs typeface="Times New Roman" pitchFamily="18" charset="0"/>
              </a:rPr>
              <a:t> </a:t>
            </a:r>
            <a:r>
              <a:rPr lang="en-US" sz="3300" b="1" dirty="0" smtClean="0">
                <a:solidFill>
                  <a:srgbClr val="7030A0"/>
                </a:solidFill>
                <a:latin typeface="Times New Roman" pitchFamily="18" charset="0"/>
                <a:cs typeface="Times New Roman" pitchFamily="18" charset="0"/>
              </a:rPr>
              <a:t>75 ta </a:t>
            </a:r>
            <a:r>
              <a:rPr lang="en-US" sz="3300" b="1" dirty="0" err="1" smtClean="0">
                <a:solidFill>
                  <a:srgbClr val="7030A0"/>
                </a:solidFill>
                <a:latin typeface="Times New Roman" pitchFamily="18" charset="0"/>
                <a:cs typeface="Times New Roman" pitchFamily="18" charset="0"/>
              </a:rPr>
              <a:t>shahar</a:t>
            </a:r>
            <a:r>
              <a:rPr lang="en-US" sz="3300" b="1" dirty="0" smtClean="0">
                <a:solidFill>
                  <a:srgbClr val="7030A0"/>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qurilganligi</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manbalarda</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qayd</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etilgan</a:t>
            </a:r>
            <a:r>
              <a:rPr lang="en-US" sz="3300" dirty="0" smtClean="0">
                <a:solidFill>
                  <a:schemeClr val="tx1"/>
                </a:solidFill>
                <a:latin typeface="Times New Roman" pitchFamily="18" charset="0"/>
                <a:cs typeface="Times New Roman" pitchFamily="18" charset="0"/>
              </a:rPr>
              <a:t>. Bu </a:t>
            </a:r>
            <a:r>
              <a:rPr lang="en-US" sz="3300" dirty="0" err="1" smtClean="0">
                <a:solidFill>
                  <a:schemeClr val="tx1"/>
                </a:solidFill>
                <a:latin typeface="Times New Roman" pitchFamily="18" charset="0"/>
                <a:cs typeface="Times New Roman" pitchFamily="18" charset="0"/>
              </a:rPr>
              <a:t>shaharlar</a:t>
            </a:r>
            <a:r>
              <a:rPr lang="en-US" sz="3300" dirty="0" smtClean="0">
                <a:solidFill>
                  <a:schemeClr val="tx1"/>
                </a:solidFill>
                <a:latin typeface="Times New Roman" pitchFamily="18" charset="0"/>
                <a:cs typeface="Times New Roman" pitchFamily="18" charset="0"/>
              </a:rPr>
              <a:t> </a:t>
            </a:r>
            <a:r>
              <a:rPr lang="en-US" sz="3300" b="1" dirty="0" err="1" smtClean="0">
                <a:solidFill>
                  <a:srgbClr val="7030A0"/>
                </a:solidFill>
                <a:latin typeface="Times New Roman" pitchFamily="18" charset="0"/>
                <a:cs typeface="Times New Roman" pitchFamily="18" charset="0"/>
              </a:rPr>
              <a:t>Salavkiya</a:t>
            </a:r>
            <a:r>
              <a:rPr lang="en-US" sz="3300" dirty="0" smtClean="0">
                <a:solidFill>
                  <a:schemeClr val="tx1"/>
                </a:solidFill>
                <a:latin typeface="Times New Roman" pitchFamily="18" charset="0"/>
                <a:cs typeface="Times New Roman" pitchFamily="18" charset="0"/>
              </a:rPr>
              <a:t>, </a:t>
            </a:r>
            <a:r>
              <a:rPr lang="en-US" sz="3300" b="1" dirty="0" err="1" smtClean="0">
                <a:solidFill>
                  <a:srgbClr val="7030A0"/>
                </a:solidFill>
                <a:latin typeface="Times New Roman" pitchFamily="18" charset="0"/>
                <a:cs typeface="Times New Roman" pitchFamily="18" charset="0"/>
              </a:rPr>
              <a:t>Antioxiya</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kabi</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nomlar</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bilan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atalgan</a:t>
            </a:r>
            <a:r>
              <a:rPr lang="en-US" sz="3300" dirty="0" smtClean="0">
                <a:solidFill>
                  <a:schemeClr val="tx1"/>
                </a:solidFill>
                <a:latin typeface="Times New Roman" pitchFamily="18" charset="0"/>
                <a:cs typeface="Times New Roman" pitchFamily="18" charset="0"/>
              </a:rPr>
              <a:t>. </a:t>
            </a:r>
            <a:r>
              <a:rPr lang="en-US" sz="3300" dirty="0" err="1" smtClean="0">
                <a:solidFill>
                  <a:schemeClr val="tx1"/>
                </a:solidFill>
                <a:latin typeface="Times New Roman" pitchFamily="18" charset="0"/>
                <a:cs typeface="Times New Roman" pitchFamily="18" charset="0"/>
              </a:rPr>
              <a:t>Masalan</a:t>
            </a:r>
            <a:r>
              <a:rPr lang="en-US" sz="3300" dirty="0" smtClean="0">
                <a:solidFill>
                  <a:schemeClr val="tx1"/>
                </a:solidFill>
                <a:latin typeface="Times New Roman" pitchFamily="18" charset="0"/>
                <a:cs typeface="Times New Roman" pitchFamily="18" charset="0"/>
              </a:rPr>
              <a:t>, </a:t>
            </a:r>
            <a:r>
              <a:rPr lang="en-US" sz="3300" b="1" u="sng" dirty="0" err="1" smtClean="0">
                <a:solidFill>
                  <a:srgbClr val="7030A0"/>
                </a:solidFill>
                <a:latin typeface="Times New Roman" pitchFamily="18" charset="0"/>
                <a:cs typeface="Times New Roman" pitchFamily="18" charset="0"/>
              </a:rPr>
              <a:t>Marg’iyona</a:t>
            </a:r>
            <a:r>
              <a:rPr lang="en-US" sz="3300" b="1" u="sng" dirty="0" smtClean="0">
                <a:solidFill>
                  <a:srgbClr val="7030A0"/>
                </a:solidFill>
                <a:latin typeface="Times New Roman" pitchFamily="18" charset="0"/>
                <a:cs typeface="Times New Roman" pitchFamily="18" charset="0"/>
              </a:rPr>
              <a:t> </a:t>
            </a:r>
            <a:r>
              <a:rPr lang="en-US" sz="3300" b="1" u="sng" dirty="0" err="1" smtClean="0">
                <a:solidFill>
                  <a:srgbClr val="7030A0"/>
                </a:solidFill>
                <a:latin typeface="Times New Roman" pitchFamily="18" charset="0"/>
                <a:cs typeface="Times New Roman" pitchFamily="18" charset="0"/>
              </a:rPr>
              <a:t>Antioxiyasi</a:t>
            </a:r>
            <a:r>
              <a:rPr lang="en-US" sz="3300" dirty="0" smtClean="0">
                <a:solidFill>
                  <a:schemeClr val="tx1"/>
                </a:solidFill>
                <a:latin typeface="Times New Roman" pitchFamily="18" charset="0"/>
                <a:cs typeface="Times New Roman" pitchFamily="18" charset="0"/>
              </a:rPr>
              <a:t> (Marv </a:t>
            </a:r>
            <a:r>
              <a:rPr lang="en-US" sz="3300" dirty="0" err="1" smtClean="0">
                <a:solidFill>
                  <a:schemeClr val="tx1"/>
                </a:solidFill>
                <a:latin typeface="Times New Roman" pitchFamily="18" charset="0"/>
                <a:cs typeface="Times New Roman" pitchFamily="18" charset="0"/>
              </a:rPr>
              <a:t>shahri</a:t>
            </a:r>
            <a:r>
              <a:rPr lang="en-US" sz="3300" dirty="0" smtClean="0">
                <a:solidFill>
                  <a:schemeClr val="tx1"/>
                </a:solidFill>
                <a:latin typeface="Times New Roman" pitchFamily="18" charset="0"/>
                <a:cs typeface="Times New Roman" pitchFamily="18" charset="0"/>
              </a:rPr>
              <a:t>).</a:t>
            </a:r>
            <a:endParaRPr lang="en-US" sz="3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10623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lstStyle/>
          <a:p>
            <a:pPr marL="914400" indent="-457200"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davrida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markaziy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Osiyo</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662613"/>
          </a:xfrm>
          <a:solidFill>
            <a:schemeClr val="accent1">
              <a:lumMod val="20000"/>
              <a:lumOff val="80000"/>
            </a:schemeClr>
          </a:solidFill>
        </p:spPr>
        <p:txBody>
          <a:bodyPr>
            <a:noAutofit/>
          </a:bodyPr>
          <a:lstStyle/>
          <a:p>
            <a:pPr algn="just" eaLnBrk="1" fontAlgn="auto" hangingPunct="1">
              <a:spcAft>
                <a:spcPts val="0"/>
              </a:spcAft>
              <a:buFont typeface="Wingdings 2"/>
              <a:buNone/>
              <a:defRPr/>
            </a:pPr>
            <a:r>
              <a:rPr lang="en-US" sz="4000" b="1" dirty="0" err="1" smtClean="0">
                <a:solidFill>
                  <a:srgbClr val="7030A0"/>
                </a:solidFill>
                <a:latin typeface="Times New Roman" pitchFamily="18" charset="0"/>
                <a:cs typeface="Times New Roman" pitchFamily="18" charset="0"/>
              </a:rPr>
              <a:t>Strabon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bergan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ma’lumotlarga</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qaraganda</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Antiox</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Marg’iyonada</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o’z</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nomiga</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qurdirgan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shahar</a:t>
            </a:r>
            <a:r>
              <a:rPr lang="en-US" sz="4000" dirty="0" smtClean="0">
                <a:solidFill>
                  <a:schemeClr val="tx1"/>
                </a:solidFill>
                <a:latin typeface="Times New Roman" pitchFamily="18" charset="0"/>
                <a:cs typeface="Times New Roman" pitchFamily="18" charset="0"/>
              </a:rPr>
              <a:t> – </a:t>
            </a:r>
            <a:r>
              <a:rPr lang="en-US" sz="4000" b="1" dirty="0" err="1" smtClean="0">
                <a:solidFill>
                  <a:srgbClr val="7030A0"/>
                </a:solidFill>
                <a:latin typeface="Times New Roman" pitchFamily="18" charset="0"/>
                <a:cs typeface="Times New Roman" pitchFamily="18" charset="0"/>
              </a:rPr>
              <a:t>Marg’iyona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Antioxiyasini</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ko’chmanchilarning</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tinimsiz</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hujumidan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himoya</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qilish</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maqsadida</a:t>
            </a:r>
            <a:r>
              <a:rPr lang="en-US" sz="4000" dirty="0" smtClean="0">
                <a:solidFill>
                  <a:schemeClr val="tx1"/>
                </a:solidFill>
                <a:latin typeface="Times New Roman" pitchFamily="18" charset="0"/>
                <a:cs typeface="Times New Roman" pitchFamily="18" charset="0"/>
              </a:rPr>
              <a:t> </a:t>
            </a:r>
            <a:r>
              <a:rPr lang="en-US" sz="4000" b="1" dirty="0" err="1" smtClean="0">
                <a:solidFill>
                  <a:schemeClr val="tx1"/>
                </a:solidFill>
                <a:latin typeface="Times New Roman" pitchFamily="18" charset="0"/>
                <a:cs typeface="Times New Roman" pitchFamily="18" charset="0"/>
              </a:rPr>
              <a:t>Murg’ob</a:t>
            </a:r>
            <a:r>
              <a:rPr lang="en-US" sz="4000" b="1" dirty="0" smtClean="0">
                <a:solidFill>
                  <a:schemeClr val="tx1"/>
                </a:solidFill>
                <a:latin typeface="Times New Roman" pitchFamily="18" charset="0"/>
                <a:cs typeface="Times New Roman" pitchFamily="18" charset="0"/>
              </a:rPr>
              <a:t> </a:t>
            </a:r>
            <a:r>
              <a:rPr lang="en-US" sz="4000" b="1" dirty="0" err="1" smtClean="0">
                <a:solidFill>
                  <a:schemeClr val="tx1"/>
                </a:solidFill>
                <a:latin typeface="Times New Roman" pitchFamily="18" charset="0"/>
                <a:cs typeface="Times New Roman" pitchFamily="18" charset="0"/>
              </a:rPr>
              <a:t>vohasi</a:t>
            </a:r>
            <a:r>
              <a:rPr lang="en-US" sz="4000" b="1"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atrofini</a:t>
            </a:r>
            <a:r>
              <a:rPr lang="en-US" sz="4000" dirty="0" smtClean="0">
                <a:solidFill>
                  <a:schemeClr val="tx1"/>
                </a:solidFill>
                <a:latin typeface="Times New Roman" pitchFamily="18" charset="0"/>
                <a:cs typeface="Times New Roman" pitchFamily="18" charset="0"/>
              </a:rPr>
              <a:t> </a:t>
            </a:r>
            <a:r>
              <a:rPr lang="en-US" sz="4000" b="1" dirty="0" smtClean="0">
                <a:solidFill>
                  <a:srgbClr val="7030A0"/>
                </a:solidFill>
                <a:latin typeface="Times New Roman" pitchFamily="18" charset="0"/>
                <a:cs typeface="Times New Roman" pitchFamily="18" charset="0"/>
              </a:rPr>
              <a:t>250 km</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devor</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bilan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o’rab</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olgan</a:t>
            </a:r>
            <a:r>
              <a:rPr lang="en-US" sz="4000" dirty="0" smtClean="0">
                <a:solidFill>
                  <a:schemeClr val="tx1"/>
                </a:solidFill>
                <a:latin typeface="Times New Roman" pitchFamily="18" charset="0"/>
                <a:cs typeface="Times New Roman" pitchFamily="18" charset="0"/>
              </a:rPr>
              <a:t>. Ammo </a:t>
            </a:r>
            <a:r>
              <a:rPr lang="en-US" sz="4000" dirty="0" err="1" smtClean="0">
                <a:solidFill>
                  <a:schemeClr val="tx1"/>
                </a:solidFill>
                <a:latin typeface="Times New Roman" pitchFamily="18" charset="0"/>
                <a:cs typeface="Times New Roman" pitchFamily="18" charset="0"/>
              </a:rPr>
              <a:t>ko’chmanchilar</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hujumi</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bu</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bilan</a:t>
            </a:r>
            <a:r>
              <a:rPr lang="en-US" sz="4000" dirty="0" smtClean="0">
                <a:solidFill>
                  <a:schemeClr val="tx1"/>
                </a:solidFill>
                <a:latin typeface="Times New Roman" pitchFamily="18" charset="0"/>
                <a:cs typeface="Times New Roman" pitchFamily="18" charset="0"/>
              </a:rPr>
              <a:t> </a:t>
            </a:r>
            <a:r>
              <a:rPr lang="en-US" sz="4000" dirty="0" err="1" smtClean="0">
                <a:solidFill>
                  <a:schemeClr val="tx1"/>
                </a:solidFill>
                <a:latin typeface="Times New Roman" pitchFamily="18" charset="0"/>
                <a:cs typeface="Times New Roman" pitchFamily="18" charset="0"/>
              </a:rPr>
              <a:t>to’xtamagan</a:t>
            </a:r>
            <a:r>
              <a:rPr lang="en-US" sz="4000" dirty="0" smtClean="0">
                <a:solidFill>
                  <a:schemeClr val="tx1"/>
                </a:solidFill>
                <a:latin typeface="Times New Roman" pitchFamily="18" charset="0"/>
                <a:cs typeface="Times New Roman" pitchFamily="18" charset="0"/>
              </a:rPr>
              <a:t>.</a:t>
            </a:r>
            <a:endParaRPr lang="en-US"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26782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21507">
                                            <p:bg/>
                                          </p:spTgt>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mph" presetSubtype="0" fill="hold" grpId="0" nodeType="clickEffect">
                                  <p:stCondLst>
                                    <p:cond delay="0"/>
                                  </p:stCondLst>
                                  <p:childTnLst>
                                    <p:animRot by="21600000">
                                      <p:cBhvr>
                                        <p:cTn id="10" dur="2000" fill="hold"/>
                                        <p:tgtEl>
                                          <p:spTgt spid="2150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908050"/>
            <a:ext cx="9144000" cy="5949950"/>
          </a:xfrm>
          <a:solidFill>
            <a:schemeClr val="accent5">
              <a:lumMod val="40000"/>
              <a:lumOff val="60000"/>
            </a:schemeClr>
          </a:solidFill>
        </p:spPr>
        <p:txBody>
          <a:bodyPr rtlCol="0"/>
          <a:lstStyle/>
          <a:p>
            <a:pPr algn="just" eaLnBrk="1" fontAlgn="auto" hangingPunct="1">
              <a:spcAft>
                <a:spcPts val="0"/>
              </a:spcAft>
              <a:buClr>
                <a:schemeClr val="accent6">
                  <a:lumMod val="75000"/>
                </a:schemeClr>
              </a:buClr>
              <a:buFont typeface="Arial" pitchFamily="34" charset="0"/>
              <a:buNone/>
              <a:defRPr/>
            </a:pPr>
            <a:endParaRPr lang="uz-Cyrl-UZ" sz="2400" b="1" dirty="0" smtClean="0">
              <a:solidFill>
                <a:schemeClr val="tx1"/>
              </a:solidFill>
              <a:latin typeface="Times New Roman" pitchFamily="18" charset="0"/>
              <a:cs typeface="Times New Roman" pitchFamily="18" charset="0"/>
            </a:endParaRPr>
          </a:p>
          <a:p>
            <a:pPr algn="just" eaLnBrk="1" fontAlgn="auto" hangingPunct="1">
              <a:spcAft>
                <a:spcPts val="0"/>
              </a:spcAft>
              <a:buClr>
                <a:schemeClr val="accent6">
                  <a:lumMod val="75000"/>
                </a:schemeClr>
              </a:buClr>
              <a:buFont typeface="Arial" pitchFamily="34" charset="0"/>
              <a:buNone/>
              <a:defRPr/>
            </a:pPr>
            <a:r>
              <a:rPr lang="uz-Cyrl-UZ" sz="2400" b="1" dirty="0" smtClean="0">
                <a:solidFill>
                  <a:srgbClr val="C00000"/>
                </a:solidFill>
                <a:latin typeface="Times New Roman" pitchFamily="18" charset="0"/>
                <a:cs typeface="Times New Roman" pitchFamily="18" charset="0"/>
              </a:rPr>
              <a:t>- Диний </a:t>
            </a:r>
            <a:r>
              <a:rPr lang="uz-Cyrl-UZ" sz="2400" b="1" dirty="0">
                <a:solidFill>
                  <a:srgbClr val="C00000"/>
                </a:solidFill>
                <a:latin typeface="Times New Roman" pitchFamily="18" charset="0"/>
                <a:cs typeface="Times New Roman" pitchFamily="18" charset="0"/>
              </a:rPr>
              <a:t>эркинликнинг яратилиши, бузилган ибодатхоналарни тиклаш, янгиларини қуриш каби ишларнинг олиб борилиши Кирнинг обрўсини халқ орасида ошириб юборди ва форслар уни «отамиз», </a:t>
            </a:r>
            <a:r>
              <a:rPr lang="uz-Cyrl-UZ" sz="2400" b="1" dirty="0" smtClean="0">
                <a:solidFill>
                  <a:srgbClr val="C00000"/>
                </a:solidFill>
                <a:latin typeface="Times New Roman" pitchFamily="18" charset="0"/>
                <a:cs typeface="Times New Roman" pitchFamily="18" charset="0"/>
              </a:rPr>
              <a:t>бобилликлар </a:t>
            </a:r>
            <a:r>
              <a:rPr lang="uz-Cyrl-UZ" sz="2400" b="1" dirty="0">
                <a:solidFill>
                  <a:srgbClr val="C00000"/>
                </a:solidFill>
                <a:latin typeface="Times New Roman" pitchFamily="18" charset="0"/>
                <a:cs typeface="Times New Roman" pitchFamily="18" charset="0"/>
              </a:rPr>
              <a:t>«Мардук худосининг ердаги вакили», греклар «буюк давлат арбоби, империя асосчиси», яҳудийлар «Яҳве худосининг ердаги вакили» деб атай бошладилар. </a:t>
            </a:r>
            <a:endParaRPr lang="ru-RU" sz="2400" b="1" dirty="0">
              <a:solidFill>
                <a:srgbClr val="C00000"/>
              </a:solidFill>
              <a:latin typeface="Times New Roman" pitchFamily="18" charset="0"/>
              <a:cs typeface="Times New Roman" pitchFamily="18" charset="0"/>
            </a:endParaRPr>
          </a:p>
          <a:p>
            <a:pPr algn="just" eaLnBrk="1" fontAlgn="auto" hangingPunct="1">
              <a:spcAft>
                <a:spcPts val="0"/>
              </a:spcAft>
              <a:buClr>
                <a:schemeClr val="accent6">
                  <a:lumMod val="75000"/>
                </a:schemeClr>
              </a:buClr>
              <a:buFont typeface="Arial" pitchFamily="34" charset="0"/>
              <a:buNone/>
              <a:defRPr/>
            </a:pPr>
            <a:r>
              <a:rPr lang="uz-Cyrl-UZ" sz="2400" b="1" dirty="0" smtClean="0">
                <a:solidFill>
                  <a:srgbClr val="C00000"/>
                </a:solidFill>
                <a:latin typeface="Times New Roman" pitchFamily="18" charset="0"/>
                <a:cs typeface="Times New Roman" pitchFamily="18" charset="0"/>
              </a:rPr>
              <a:t>- Ибодатхоналарнинг </a:t>
            </a:r>
            <a:r>
              <a:rPr lang="uz-Cyrl-UZ" sz="2400" b="1" dirty="0">
                <a:solidFill>
                  <a:srgbClr val="C00000"/>
                </a:solidFill>
                <a:latin typeface="Times New Roman" pitchFamily="18" charset="0"/>
                <a:cs typeface="Times New Roman" pitchFamily="18" charset="0"/>
              </a:rPr>
              <a:t>иқтисодий ривожланишига давлат томонидан йўл бермаслик ва фақат диний идеологияни ривожлантиришга шарт-шароитлар яратиш.</a:t>
            </a:r>
            <a:endParaRPr lang="ru-RU" sz="2400" b="1" dirty="0">
              <a:solidFill>
                <a:srgbClr val="C00000"/>
              </a:solidFill>
              <a:latin typeface="Times New Roman" pitchFamily="18" charset="0"/>
              <a:cs typeface="Times New Roman" pitchFamily="18" charset="0"/>
            </a:endParaRPr>
          </a:p>
        </p:txBody>
      </p:sp>
      <p:sp>
        <p:nvSpPr>
          <p:cNvPr id="2" name="Заголовок 1"/>
          <p:cNvSpPr>
            <a:spLocks noGrp="1"/>
          </p:cNvSpPr>
          <p:nvPr>
            <p:ph type="ctrTitle"/>
          </p:nvPr>
        </p:nvSpPr>
        <p:spPr>
          <a:xfrm>
            <a:off x="0" y="0"/>
            <a:ext cx="9144000" cy="642938"/>
          </a:xfrm>
        </p:spPr>
        <p:txBody>
          <a:bodyPr/>
          <a:lstStyle/>
          <a:p>
            <a:pPr marL="182880" indent="0" algn="ctr" eaLnBrk="1" fontAlgn="auto" hangingPunct="1">
              <a:spcAft>
                <a:spcPts val="0"/>
              </a:spcAft>
              <a:buClr>
                <a:schemeClr val="accent6">
                  <a:lumMod val="75000"/>
                </a:schemeClr>
              </a:buClr>
              <a:buFont typeface="Georgia" panose="02040502050405020303" pitchFamily="18" charset="0"/>
              <a:buNone/>
              <a:defRPr/>
            </a:pPr>
            <a:r>
              <a:rPr lang="ru-RU" sz="2400" dirty="0" err="1">
                <a:solidFill>
                  <a:srgbClr val="7030A0"/>
                </a:solidFill>
                <a:latin typeface="Times New Roman" pitchFamily="18" charset="0"/>
                <a:cs typeface="Times New Roman" pitchFamily="18" charset="0"/>
              </a:rPr>
              <a:t>Аҳамоний</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подшоҳларининг</a:t>
            </a:r>
            <a:r>
              <a:rPr lang="ru-RU" sz="2400" dirty="0">
                <a:solidFill>
                  <a:srgbClr val="7030A0"/>
                </a:solidFill>
                <a:latin typeface="Times New Roman" pitchFamily="18" charset="0"/>
                <a:cs typeface="Times New Roman" pitchFamily="18" charset="0"/>
              </a:rPr>
              <a:t> тез </a:t>
            </a:r>
            <a:r>
              <a:rPr lang="ru-RU" sz="2400" dirty="0" err="1">
                <a:solidFill>
                  <a:srgbClr val="7030A0"/>
                </a:solidFill>
                <a:latin typeface="Times New Roman" pitchFamily="18" charset="0"/>
                <a:cs typeface="Times New Roman" pitchFamily="18" charset="0"/>
              </a:rPr>
              <a:t>ва</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муваффақиятли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ҳаракатлари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қуйидаги</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тарихий</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шароитлар</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билан</a:t>
            </a:r>
            <a:r>
              <a:rPr lang="ru-RU" sz="2400" dirty="0">
                <a:solidFill>
                  <a:srgbClr val="7030A0"/>
                </a:solidFill>
                <a:latin typeface="Times New Roman" pitchFamily="18" charset="0"/>
                <a:cs typeface="Times New Roman" pitchFamily="18" charset="0"/>
              </a:rPr>
              <a:t> </a:t>
            </a:r>
            <a:r>
              <a:rPr lang="ru-RU" sz="2400" dirty="0" err="1">
                <a:solidFill>
                  <a:srgbClr val="7030A0"/>
                </a:solidFill>
                <a:latin typeface="Times New Roman" pitchFamily="18" charset="0"/>
                <a:cs typeface="Times New Roman" pitchFamily="18" charset="0"/>
              </a:rPr>
              <a:t>боғланади</a:t>
            </a:r>
            <a:r>
              <a:rPr lang="ru-RU" sz="2400" dirty="0">
                <a:solidFill>
                  <a:srgbClr val="7030A0"/>
                </a:solidFill>
                <a:latin typeface="Times New Roman" pitchFamily="18" charset="0"/>
                <a:cs typeface="Times New Roman" pitchFamily="18"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lstStyle/>
          <a:p>
            <a:pPr marL="914400" indent="-457200"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davrida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markaziy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Osiyo</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662613"/>
          </a:xfrm>
          <a:solidFill>
            <a:schemeClr val="accent1">
              <a:lumMod val="20000"/>
              <a:lumOff val="80000"/>
            </a:schemeClr>
          </a:solidFill>
        </p:spPr>
        <p:txBody>
          <a:bodyPr>
            <a:noAutofit/>
          </a:bodyPr>
          <a:lstStyle/>
          <a:p>
            <a:pPr algn="just" eaLnBrk="1" fontAlgn="auto" hangingPunct="1">
              <a:spcAft>
                <a:spcPts val="0"/>
              </a:spcAft>
              <a:buFont typeface="Wingdings 2"/>
              <a:buNone/>
              <a:defRPr/>
            </a:pPr>
            <a:endParaRPr lang="en-US" sz="4000" dirty="0" smtClean="0">
              <a:solidFill>
                <a:schemeClr val="tx1"/>
              </a:solidFill>
              <a:latin typeface="Times New Roman" pitchFamily="18" charset="0"/>
              <a:cs typeface="Times New Roman" pitchFamily="18" charset="0"/>
            </a:endParaRPr>
          </a:p>
          <a:p>
            <a:pPr algn="just" eaLnBrk="1" fontAlgn="auto" hangingPunct="1">
              <a:spcAft>
                <a:spcPts val="0"/>
              </a:spcAft>
              <a:buFont typeface="Wingdings 2"/>
              <a:buNone/>
              <a:defRPr/>
            </a:pPr>
            <a:r>
              <a:rPr lang="en-US" sz="4000" b="1" dirty="0" smtClean="0">
                <a:solidFill>
                  <a:srgbClr val="7030A0"/>
                </a:solidFill>
                <a:latin typeface="Times New Roman" pitchFamily="18" charset="0"/>
                <a:cs typeface="Times New Roman" pitchFamily="18" charset="0"/>
              </a:rPr>
              <a:t>Ana </a:t>
            </a:r>
            <a:r>
              <a:rPr lang="en-US" sz="4000" b="1" dirty="0" err="1" smtClean="0">
                <a:solidFill>
                  <a:srgbClr val="7030A0"/>
                </a:solidFill>
                <a:latin typeface="Times New Roman" pitchFamily="18" charset="0"/>
                <a:cs typeface="Times New Roman" pitchFamily="18" charset="0"/>
              </a:rPr>
              <a:t>shunday</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og’ir</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bir</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vaziyatda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Salavka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Hindistonga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qarshi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urush</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boshlaydi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Uning</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bu</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urushida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Antiox</a:t>
            </a:r>
            <a:r>
              <a:rPr lang="en-US" sz="4000" b="1" dirty="0" smtClean="0">
                <a:solidFill>
                  <a:srgbClr val="7030A0"/>
                </a:solidFill>
                <a:latin typeface="Times New Roman" pitchFamily="18" charset="0"/>
                <a:cs typeface="Times New Roman" pitchFamily="18" charset="0"/>
              </a:rPr>
              <a:t> ham </a:t>
            </a:r>
            <a:r>
              <a:rPr lang="en-US" sz="4000" b="1" dirty="0" err="1" smtClean="0">
                <a:solidFill>
                  <a:srgbClr val="7030A0"/>
                </a:solidFill>
                <a:latin typeface="Times New Roman" pitchFamily="18" charset="0"/>
                <a:cs typeface="Times New Roman" pitchFamily="18" charset="0"/>
              </a:rPr>
              <a:t>qatnashadi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Lekin</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bu</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urush</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Salavkaning</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mag’lubiyati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bilan</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yakunlanadi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Natijada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Salavkiylarning</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Markaziy</a:t>
            </a:r>
            <a:r>
              <a:rPr lang="en-US" sz="4000" b="1" dirty="0" smtClean="0">
                <a:solidFill>
                  <a:srgbClr val="C00000"/>
                </a:solidFill>
                <a:latin typeface="Times New Roman" pitchFamily="18" charset="0"/>
                <a:cs typeface="Times New Roman" pitchFamily="18" charset="0"/>
              </a:rPr>
              <a:t> </a:t>
            </a:r>
            <a:r>
              <a:rPr lang="en-US" sz="4000" b="1" dirty="0" err="1" smtClean="0">
                <a:solidFill>
                  <a:srgbClr val="C00000"/>
                </a:solidFill>
                <a:latin typeface="Times New Roman" pitchFamily="18" charset="0"/>
                <a:cs typeface="Times New Roman" pitchFamily="18" charset="0"/>
              </a:rPr>
              <a:t>Osiyodagi</a:t>
            </a:r>
            <a:r>
              <a:rPr lang="en-US" sz="4000" b="1" dirty="0" smtClean="0">
                <a:solidFill>
                  <a:srgbClr val="C0000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obro’siga</a:t>
            </a:r>
            <a:r>
              <a:rPr lang="en-US" sz="4000" b="1" dirty="0" smtClean="0">
                <a:solidFill>
                  <a:srgbClr val="7030A0"/>
                </a:solidFill>
                <a:latin typeface="Times New Roman" pitchFamily="18" charset="0"/>
                <a:cs typeface="Times New Roman" pitchFamily="18" charset="0"/>
              </a:rPr>
              <a:t> ham </a:t>
            </a:r>
            <a:r>
              <a:rPr lang="en-US" sz="4000" b="1" dirty="0" err="1" smtClean="0">
                <a:solidFill>
                  <a:srgbClr val="7030A0"/>
                </a:solidFill>
                <a:latin typeface="Times New Roman" pitchFamily="18" charset="0"/>
                <a:cs typeface="Times New Roman" pitchFamily="18" charset="0"/>
              </a:rPr>
              <a:t>putur</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yetadi</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Salavkiylar</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og’ir</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ahvolga</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tushib</a:t>
            </a:r>
            <a:r>
              <a:rPr lang="en-US" sz="4000" b="1" dirty="0" smtClean="0">
                <a:solidFill>
                  <a:srgbClr val="7030A0"/>
                </a:solidFill>
                <a:latin typeface="Times New Roman" pitchFamily="18" charset="0"/>
                <a:cs typeface="Times New Roman" pitchFamily="18" charset="0"/>
              </a:rPr>
              <a:t> </a:t>
            </a:r>
            <a:r>
              <a:rPr lang="en-US" sz="4000" b="1" dirty="0" err="1" smtClean="0">
                <a:solidFill>
                  <a:srgbClr val="7030A0"/>
                </a:solidFill>
                <a:latin typeface="Times New Roman" pitchFamily="18" charset="0"/>
                <a:cs typeface="Times New Roman" pitchFamily="18" charset="0"/>
              </a:rPr>
              <a:t>qoladi</a:t>
            </a:r>
            <a:r>
              <a:rPr lang="en-US" sz="4000" b="1" dirty="0" smtClean="0">
                <a:solidFill>
                  <a:srgbClr val="7030A0"/>
                </a:solidFill>
                <a:latin typeface="Times New Roman" pitchFamily="18" charset="0"/>
                <a:cs typeface="Times New Roman" pitchFamily="18" charset="0"/>
              </a:rPr>
              <a:t>.</a:t>
            </a:r>
            <a:endParaRPr lang="en-US"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2853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507">
                                            <p:bg/>
                                          </p:spTgt>
                                        </p:tgtEl>
                                        <p:attrNameLst>
                                          <p:attrName>ppt_x</p:attrName>
                                          <p:attrName>ppt_y</p:attrName>
                                        </p:attrNameLst>
                                      </p:cBhvr>
                                    </p:animMotion>
                                    <p:animRot by="1500000">
                                      <p:cBhvr>
                                        <p:cTn id="7" dur="125" fill="hold">
                                          <p:stCondLst>
                                            <p:cond delay="0"/>
                                          </p:stCondLst>
                                        </p:cTn>
                                        <p:tgtEl>
                                          <p:spTgt spid="21507">
                                            <p:bg/>
                                          </p:spTgt>
                                        </p:tgtEl>
                                        <p:attrNameLst>
                                          <p:attrName>r</p:attrName>
                                        </p:attrNameLst>
                                      </p:cBhvr>
                                    </p:animRot>
                                    <p:animRot by="-1500000">
                                      <p:cBhvr>
                                        <p:cTn id="8" dur="125" fill="hold">
                                          <p:stCondLst>
                                            <p:cond delay="125"/>
                                          </p:stCondLst>
                                        </p:cTn>
                                        <p:tgtEl>
                                          <p:spTgt spid="21507">
                                            <p:bg/>
                                          </p:spTgt>
                                        </p:tgtEl>
                                        <p:attrNameLst>
                                          <p:attrName>r</p:attrName>
                                        </p:attrNameLst>
                                      </p:cBhvr>
                                    </p:animRot>
                                    <p:animRot by="-1500000">
                                      <p:cBhvr>
                                        <p:cTn id="9" dur="125" fill="hold">
                                          <p:stCondLst>
                                            <p:cond delay="250"/>
                                          </p:stCondLst>
                                        </p:cTn>
                                        <p:tgtEl>
                                          <p:spTgt spid="21507">
                                            <p:bg/>
                                          </p:spTgt>
                                        </p:tgtEl>
                                        <p:attrNameLst>
                                          <p:attrName>r</p:attrName>
                                        </p:attrNameLst>
                                      </p:cBhvr>
                                    </p:animRot>
                                    <p:animRot by="1500000">
                                      <p:cBhvr>
                                        <p:cTn id="10" dur="125" fill="hold">
                                          <p:stCondLst>
                                            <p:cond delay="375"/>
                                          </p:stCondLst>
                                        </p:cTn>
                                        <p:tgtEl>
                                          <p:spTgt spid="21507">
                                            <p:bg/>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21507">
                                            <p:txEl>
                                              <p:pRg st="1" end="1"/>
                                            </p:txEl>
                                          </p:spTgt>
                                        </p:tgtEl>
                                        <p:attrNameLst>
                                          <p:attrName>ppt_x</p:attrName>
                                          <p:attrName>ppt_y</p:attrName>
                                        </p:attrNameLst>
                                      </p:cBhvr>
                                    </p:animMotion>
                                    <p:animRot by="1500000">
                                      <p:cBhvr>
                                        <p:cTn id="15" dur="125" fill="hold">
                                          <p:stCondLst>
                                            <p:cond delay="0"/>
                                          </p:stCondLst>
                                        </p:cTn>
                                        <p:tgtEl>
                                          <p:spTgt spid="21507">
                                            <p:txEl>
                                              <p:pRg st="1" end="1"/>
                                            </p:txEl>
                                          </p:spTgt>
                                        </p:tgtEl>
                                        <p:attrNameLst>
                                          <p:attrName>r</p:attrName>
                                        </p:attrNameLst>
                                      </p:cBhvr>
                                    </p:animRot>
                                    <p:animRot by="-1500000">
                                      <p:cBhvr>
                                        <p:cTn id="16" dur="125" fill="hold">
                                          <p:stCondLst>
                                            <p:cond delay="125"/>
                                          </p:stCondLst>
                                        </p:cTn>
                                        <p:tgtEl>
                                          <p:spTgt spid="21507">
                                            <p:txEl>
                                              <p:pRg st="1" end="1"/>
                                            </p:txEl>
                                          </p:spTgt>
                                        </p:tgtEl>
                                        <p:attrNameLst>
                                          <p:attrName>r</p:attrName>
                                        </p:attrNameLst>
                                      </p:cBhvr>
                                    </p:animRot>
                                    <p:animRot by="-1500000">
                                      <p:cBhvr>
                                        <p:cTn id="17" dur="125" fill="hold">
                                          <p:stCondLst>
                                            <p:cond delay="250"/>
                                          </p:stCondLst>
                                        </p:cTn>
                                        <p:tgtEl>
                                          <p:spTgt spid="21507">
                                            <p:txEl>
                                              <p:pRg st="1" end="1"/>
                                            </p:txEl>
                                          </p:spTgt>
                                        </p:tgtEl>
                                        <p:attrNameLst>
                                          <p:attrName>r</p:attrName>
                                        </p:attrNameLst>
                                      </p:cBhvr>
                                    </p:animRot>
                                    <p:animRot by="1500000">
                                      <p:cBhvr>
                                        <p:cTn id="18" dur="125" fill="hold">
                                          <p:stCondLst>
                                            <p:cond delay="375"/>
                                          </p:stCondLst>
                                        </p:cTn>
                                        <p:tgtEl>
                                          <p:spTgt spid="21507">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Заголовок 1"/>
          <p:cNvSpPr>
            <a:spLocks noGrp="1"/>
          </p:cNvSpPr>
          <p:nvPr>
            <p:ph type="title"/>
          </p:nvPr>
        </p:nvSpPr>
        <p:spPr>
          <a:xfrm>
            <a:off x="457200" y="0"/>
            <a:ext cx="8229600" cy="857250"/>
          </a:xfrm>
        </p:spPr>
        <p:txBody>
          <a:bodyPr/>
          <a:lstStyle/>
          <a:p>
            <a:pPr eaLnBrk="1" hangingPunct="1"/>
            <a:r>
              <a:rPr lang="en-US" altLang="ru-RU" sz="3200" b="1" smtClean="0">
                <a:solidFill>
                  <a:srgbClr val="7030A0"/>
                </a:solidFill>
              </a:rPr>
              <a:t>Antiox  - salavkiylar davlati hukmdori</a:t>
            </a:r>
            <a:endParaRPr lang="ru-RU" altLang="ru-RU" sz="3200" b="1" smtClean="0">
              <a:solidFill>
                <a:srgbClr val="7030A0"/>
              </a:solidFill>
            </a:endParaRPr>
          </a:p>
        </p:txBody>
      </p:sp>
      <p:graphicFrame>
        <p:nvGraphicFramePr>
          <p:cNvPr id="4" name="Содержимое 3"/>
          <p:cNvGraphicFramePr>
            <a:graphicFrameLocks noGrp="1"/>
          </p:cNvGraphicFramePr>
          <p:nvPr>
            <p:ph idx="4294967295"/>
          </p:nvPr>
        </p:nvGraphicFramePr>
        <p:xfrm>
          <a:off x="0" y="1285860"/>
          <a:ext cx="9144000" cy="535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892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lstStyle/>
          <a:p>
            <a:pPr marL="914400" indent="-457200"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Antiox</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davrida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davati</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765175"/>
            <a:ext cx="8643938" cy="5662613"/>
          </a:xfrm>
          <a:solidFill>
            <a:schemeClr val="accent1">
              <a:lumMod val="20000"/>
              <a:lumOff val="80000"/>
            </a:schemeClr>
          </a:solidFill>
        </p:spPr>
        <p:txBody>
          <a:bodyPr>
            <a:noAutofit/>
          </a:bodyPr>
          <a:lstStyle/>
          <a:p>
            <a:pPr algn="just" eaLnBrk="1" fontAlgn="auto" hangingPunct="1">
              <a:spcAft>
                <a:spcPts val="0"/>
              </a:spcAft>
              <a:buFont typeface="Wingdings 2"/>
              <a:buNone/>
              <a:defRPr/>
            </a:pPr>
            <a:r>
              <a:rPr lang="en-US" sz="3700" b="1" dirty="0" err="1" smtClean="0">
                <a:solidFill>
                  <a:srgbClr val="7030A0"/>
                </a:solidFill>
                <a:latin typeface="Times New Roman" pitchFamily="18" charset="0"/>
                <a:cs typeface="Times New Roman" pitchFamily="18" charset="0"/>
              </a:rPr>
              <a:t>Ayni</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paytda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g’arbiy</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viloyatlarda</a:t>
            </a:r>
            <a:r>
              <a:rPr lang="en-US" sz="3700" b="1" dirty="0" smtClean="0">
                <a:solidFill>
                  <a:srgbClr val="7030A0"/>
                </a:solidFill>
                <a:latin typeface="Times New Roman" pitchFamily="18" charset="0"/>
                <a:cs typeface="Times New Roman" pitchFamily="18" charset="0"/>
              </a:rPr>
              <a:t> ham </a:t>
            </a:r>
            <a:r>
              <a:rPr lang="en-US" sz="3700" b="1" dirty="0" err="1" smtClean="0">
                <a:solidFill>
                  <a:srgbClr val="7030A0"/>
                </a:solidFill>
                <a:latin typeface="Times New Roman" pitchFamily="18" charset="0"/>
                <a:cs typeface="Times New Roman" pitchFamily="18" charset="0"/>
              </a:rPr>
              <a:t>vaziyat</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ko’ngildagidek</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emas</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edi</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Xullas</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Salavka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vafotidan</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so’ng</a:t>
            </a:r>
            <a:r>
              <a:rPr lang="en-US" sz="3700" b="1" dirty="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davlatning</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qudratiga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putur</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yetdi</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Sharqiy</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satrapliklar</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oltin</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fil</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lazuritlar</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bilan</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doimo</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soliq</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to’lab</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tursada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ularning</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mustaqillikka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intilayotganligi</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sezilib</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turardi</a:t>
            </a:r>
            <a:r>
              <a:rPr lang="en-US" sz="3700" b="1" dirty="0" smtClean="0">
                <a:solidFill>
                  <a:srgbClr val="7030A0"/>
                </a:solidFill>
                <a:latin typeface="Times New Roman" pitchFamily="18" charset="0"/>
                <a:cs typeface="Times New Roman" pitchFamily="18" charset="0"/>
              </a:rPr>
              <a:t>. Bu </a:t>
            </a:r>
            <a:r>
              <a:rPr lang="en-US" sz="3700" b="1" dirty="0" err="1" smtClean="0">
                <a:solidFill>
                  <a:srgbClr val="7030A0"/>
                </a:solidFill>
                <a:latin typeface="Times New Roman" pitchFamily="18" charset="0"/>
                <a:cs typeface="Times New Roman" pitchFamily="18" charset="0"/>
              </a:rPr>
              <a:t>jarayon</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xususan</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mill.avv</a:t>
            </a:r>
            <a:r>
              <a:rPr lang="en-US" sz="3700" b="1" dirty="0" smtClean="0">
                <a:solidFill>
                  <a:srgbClr val="7030A0"/>
                </a:solidFill>
                <a:latin typeface="Times New Roman" pitchFamily="18" charset="0"/>
                <a:cs typeface="Times New Roman" pitchFamily="18" charset="0"/>
              </a:rPr>
              <a:t>. III </a:t>
            </a:r>
            <a:r>
              <a:rPr lang="en-US" sz="3700" b="1" dirty="0" err="1" smtClean="0">
                <a:solidFill>
                  <a:srgbClr val="7030A0"/>
                </a:solidFill>
                <a:latin typeface="Times New Roman" pitchFamily="18" charset="0"/>
                <a:cs typeface="Times New Roman" pitchFamily="18" charset="0"/>
              </a:rPr>
              <a:t>asr</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o’rtalariga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kelganda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ko’zga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yaqqol</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tashlana</a:t>
            </a:r>
            <a:r>
              <a:rPr lang="en-US" sz="3700" b="1" dirty="0" smtClean="0">
                <a:solidFill>
                  <a:srgbClr val="7030A0"/>
                </a:solidFill>
                <a:latin typeface="Times New Roman" pitchFamily="18" charset="0"/>
                <a:cs typeface="Times New Roman" pitchFamily="18" charset="0"/>
              </a:rPr>
              <a:t> </a:t>
            </a:r>
            <a:r>
              <a:rPr lang="en-US" sz="3700" b="1" dirty="0" err="1" smtClean="0">
                <a:solidFill>
                  <a:srgbClr val="7030A0"/>
                </a:solidFill>
                <a:latin typeface="Times New Roman" pitchFamily="18" charset="0"/>
                <a:cs typeface="Times New Roman" pitchFamily="18" charset="0"/>
              </a:rPr>
              <a:t>boshladi</a:t>
            </a:r>
            <a:r>
              <a:rPr lang="en-US" sz="3700" b="1" dirty="0" smtClean="0">
                <a:solidFill>
                  <a:srgbClr val="7030A0"/>
                </a:solidFill>
                <a:latin typeface="Times New Roman" pitchFamily="18" charset="0"/>
                <a:cs typeface="Times New Roman" pitchFamily="18" charset="0"/>
              </a:rPr>
              <a:t>.</a:t>
            </a:r>
            <a:endParaRPr lang="en-US" sz="37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835601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766416"/>
          </a:xfrm>
        </p:spPr>
        <p:txBody>
          <a:bodyPr>
            <a:noAutofit/>
          </a:bodyPr>
          <a:lstStyle/>
          <a:p>
            <a:pPr marL="914400" indent="-457200" algn="ctr" eaLnBrk="1" fontAlgn="auto" hangingPunct="1">
              <a:spcAft>
                <a:spcPts val="0"/>
              </a:spcAft>
              <a:defRPr/>
            </a:pPr>
            <a:r>
              <a:rPr lang="en-US" sz="2000" b="1" dirty="0" err="1" smtClean="0">
                <a:solidFill>
                  <a:schemeClr val="tx1"/>
                </a:solidFill>
                <a:latin typeface="Times New Roman" pitchFamily="18" charset="0"/>
                <a:cs typeface="Times New Roman" pitchFamily="18" charset="0"/>
              </a:rPr>
              <a:t>Salavkiylar</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davlati</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tarkibidan</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Yunon</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baqtriya</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va</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Parfiya</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davlatlarining</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ajralib</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chiqishi</a:t>
            </a:r>
            <a:endParaRPr lang="en-US" sz="20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250825" y="1052513"/>
            <a:ext cx="8643938" cy="5375275"/>
          </a:xfrm>
          <a:solidFill>
            <a:schemeClr val="accent1">
              <a:lumMod val="20000"/>
              <a:lumOff val="80000"/>
            </a:schemeClr>
          </a:solidFill>
        </p:spPr>
        <p:txBody>
          <a:bodyPr>
            <a:noAutofit/>
          </a:bodyPr>
          <a:lstStyle/>
          <a:p>
            <a:pPr algn="just" eaLnBrk="1" fontAlgn="auto" hangingPunct="1">
              <a:spcAft>
                <a:spcPts val="0"/>
              </a:spcAft>
              <a:defRPr/>
            </a:pPr>
            <a:r>
              <a:rPr lang="en-US" sz="3500" b="1" dirty="0">
                <a:solidFill>
                  <a:srgbClr val="7030A0"/>
                </a:solidFill>
                <a:latin typeface="Times New Roman" pitchFamily="18" charset="0"/>
                <a:cs typeface="Times New Roman" pitchFamily="18" charset="0"/>
              </a:rPr>
              <a:t>Mil. </a:t>
            </a:r>
            <a:r>
              <a:rPr lang="en-US" sz="3500" b="1" dirty="0" err="1">
                <a:solidFill>
                  <a:srgbClr val="7030A0"/>
                </a:solidFill>
                <a:latin typeface="Times New Roman" pitchFamily="18" charset="0"/>
                <a:cs typeface="Times New Roman" pitchFamily="18" charset="0"/>
              </a:rPr>
              <a:t>avv</a:t>
            </a:r>
            <a:r>
              <a:rPr lang="en-US" sz="3500" b="1" dirty="0">
                <a:solidFill>
                  <a:srgbClr val="7030A0"/>
                </a:solidFill>
                <a:latin typeface="Times New Roman" pitchFamily="18" charset="0"/>
                <a:cs typeface="Times New Roman" pitchFamily="18" charset="0"/>
              </a:rPr>
              <a:t>. III </a:t>
            </a:r>
            <a:r>
              <a:rPr lang="en-US" sz="3500" b="1" dirty="0" err="1">
                <a:solidFill>
                  <a:srgbClr val="7030A0"/>
                </a:solidFill>
                <a:latin typeface="Times New Roman" pitchFamily="18" charset="0"/>
                <a:cs typeface="Times New Roman" pitchFamily="18" charset="0"/>
              </a:rPr>
              <a:t>asrning</a:t>
            </a:r>
            <a:r>
              <a:rPr lang="en-US" sz="3500" b="1" dirty="0">
                <a:solidFill>
                  <a:srgbClr val="7030A0"/>
                </a:solidFill>
                <a:latin typeface="Times New Roman" pitchFamily="18" charset="0"/>
                <a:cs typeface="Times New Roman" pitchFamily="18" charset="0"/>
              </a:rPr>
              <a:t> 60-50-yillariga </a:t>
            </a:r>
            <a:r>
              <a:rPr lang="en-US" sz="3500" b="1" dirty="0" err="1">
                <a:solidFill>
                  <a:srgbClr val="C00000"/>
                </a:solidFill>
                <a:latin typeface="Times New Roman" pitchFamily="18" charset="0"/>
                <a:cs typeface="Times New Roman" pitchFamily="18" charset="0"/>
              </a:rPr>
              <a:t>kelib</a:t>
            </a:r>
            <a:r>
              <a:rPr lang="en-US" sz="3500" b="1" dirty="0">
                <a:solidFill>
                  <a:srgbClr val="C0000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Kichik</a:t>
            </a:r>
            <a:r>
              <a:rPr lang="en-US" sz="3500" b="1" dirty="0">
                <a:solidFill>
                  <a:srgbClr val="7030A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Osiyo</a:t>
            </a:r>
            <a:r>
              <a:rPr lang="en-US" sz="3500" b="1" dirty="0">
                <a:solidFill>
                  <a:srgbClr val="7030A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va</a:t>
            </a:r>
            <a:r>
              <a:rPr lang="en-US" sz="3500" b="1" dirty="0">
                <a:solidFill>
                  <a:srgbClr val="C0000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Bolqon</a:t>
            </a:r>
            <a:r>
              <a:rPr lang="en-US" sz="3500" b="1" dirty="0">
                <a:solidFill>
                  <a:srgbClr val="7030A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yarim</a:t>
            </a:r>
            <a:r>
              <a:rPr lang="en-US" sz="3500" b="1" dirty="0">
                <a:solidFill>
                  <a:srgbClr val="7030A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orolida</a:t>
            </a:r>
            <a:r>
              <a:rPr lang="en-US" sz="3500" b="1" dirty="0">
                <a:solidFill>
                  <a:srgbClr val="7030A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salavkiy</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hukmdorlari</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o‘rtasida</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hokimiyat</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uchun</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kurashlar</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avj</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oldi</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Natijada</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salavkiylar</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davlatining</a:t>
            </a:r>
            <a:r>
              <a:rPr lang="en-US" sz="3500" b="1" dirty="0">
                <a:solidFill>
                  <a:srgbClr val="C00000"/>
                </a:solidFill>
                <a:latin typeface="Times New Roman" pitchFamily="18" charset="0"/>
                <a:cs typeface="Times New Roman" pitchFamily="18" charset="0"/>
              </a:rPr>
              <a:t> </a:t>
            </a:r>
            <a:r>
              <a:rPr lang="en-US" sz="3500" b="1" dirty="0" err="1" smtClean="0">
                <a:solidFill>
                  <a:srgbClr val="7030A0"/>
                </a:solidFill>
                <a:latin typeface="Times New Roman" pitchFamily="18" charset="0"/>
                <a:cs typeface="Times New Roman" pitchFamily="18" charset="0"/>
              </a:rPr>
              <a:t>Sharqiy</a:t>
            </a:r>
            <a:r>
              <a:rPr lang="en-US" sz="3500" b="1" dirty="0" smtClean="0">
                <a:solidFill>
                  <a:srgbClr val="7030A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satraplari</a:t>
            </a:r>
            <a:r>
              <a:rPr lang="en-US" sz="3500" b="1" dirty="0">
                <a:solidFill>
                  <a:srgbClr val="7030A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siyosiy</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hayotida</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o‘zgarishlar</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sodir</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bo‘ldi</a:t>
            </a:r>
            <a:r>
              <a:rPr lang="en-US" sz="3500" b="1" dirty="0">
                <a:solidFill>
                  <a:srgbClr val="C00000"/>
                </a:solidFill>
                <a:latin typeface="Times New Roman" pitchFamily="18" charset="0"/>
                <a:cs typeface="Times New Roman" pitchFamily="18" charset="0"/>
              </a:rPr>
              <a:t>. </a:t>
            </a:r>
            <a:r>
              <a:rPr lang="en-US" sz="3500" b="1" dirty="0">
                <a:solidFill>
                  <a:srgbClr val="7030A0"/>
                </a:solidFill>
                <a:latin typeface="Times New Roman" pitchFamily="18" charset="0"/>
                <a:cs typeface="Times New Roman" pitchFamily="18" charset="0"/>
              </a:rPr>
              <a:t>Mil. </a:t>
            </a:r>
            <a:r>
              <a:rPr lang="en-US" sz="3500" b="1" dirty="0" err="1">
                <a:solidFill>
                  <a:srgbClr val="7030A0"/>
                </a:solidFill>
                <a:latin typeface="Times New Roman" pitchFamily="18" charset="0"/>
                <a:cs typeface="Times New Roman" pitchFamily="18" charset="0"/>
              </a:rPr>
              <a:t>avv</a:t>
            </a:r>
            <a:r>
              <a:rPr lang="en-US" sz="3500" b="1" dirty="0">
                <a:solidFill>
                  <a:srgbClr val="7030A0"/>
                </a:solidFill>
                <a:latin typeface="Times New Roman" pitchFamily="18" charset="0"/>
                <a:cs typeface="Times New Roman" pitchFamily="18" charset="0"/>
              </a:rPr>
              <a:t>. 250 </a:t>
            </a:r>
            <a:r>
              <a:rPr lang="en-US" sz="3500" b="1" dirty="0" err="1">
                <a:solidFill>
                  <a:srgbClr val="7030A0"/>
                </a:solidFill>
                <a:latin typeface="Times New Roman" pitchFamily="18" charset="0"/>
                <a:cs typeface="Times New Roman" pitchFamily="18" charset="0"/>
              </a:rPr>
              <a:t>yilga</a:t>
            </a:r>
            <a:r>
              <a:rPr lang="en-US" sz="3500" b="1" dirty="0">
                <a:solidFill>
                  <a:srgbClr val="7030A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kelib</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dastlab</a:t>
            </a:r>
            <a:r>
              <a:rPr lang="en-US" sz="3500" b="1" dirty="0">
                <a:solidFill>
                  <a:srgbClr val="C0000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Parfiya</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keyin</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esa</a:t>
            </a:r>
            <a:r>
              <a:rPr lang="en-US" sz="3500" b="1" dirty="0">
                <a:solidFill>
                  <a:srgbClr val="C0000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Yunon-Baqtriya</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davlatlari</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salavkiylar</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davlatidan</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ajralib</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chiqib</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o‘zlarini</a:t>
            </a:r>
            <a:r>
              <a:rPr lang="en-US" sz="3500" b="1" dirty="0">
                <a:solidFill>
                  <a:srgbClr val="C00000"/>
                </a:solidFill>
                <a:latin typeface="Times New Roman" pitchFamily="18" charset="0"/>
                <a:cs typeface="Times New Roman" pitchFamily="18" charset="0"/>
              </a:rPr>
              <a:t> </a:t>
            </a:r>
            <a:r>
              <a:rPr lang="en-US" sz="3500" b="1" dirty="0" err="1">
                <a:solidFill>
                  <a:srgbClr val="7030A0"/>
                </a:solidFill>
                <a:latin typeface="Times New Roman" pitchFamily="18" charset="0"/>
                <a:cs typeface="Times New Roman" pitchFamily="18" charset="0"/>
              </a:rPr>
              <a:t>mustaqil</a:t>
            </a:r>
            <a:r>
              <a:rPr lang="en-US" sz="3500" b="1" dirty="0">
                <a:solidFill>
                  <a:srgbClr val="C00000"/>
                </a:solidFill>
                <a:latin typeface="Times New Roman" pitchFamily="18" charset="0"/>
                <a:cs typeface="Times New Roman" pitchFamily="18" charset="0"/>
              </a:rPr>
              <a:t> deb </a:t>
            </a:r>
            <a:r>
              <a:rPr lang="en-US" sz="3500" b="1" dirty="0" err="1">
                <a:solidFill>
                  <a:srgbClr val="C00000"/>
                </a:solidFill>
                <a:latin typeface="Times New Roman" pitchFamily="18" charset="0"/>
                <a:cs typeface="Times New Roman" pitchFamily="18" charset="0"/>
              </a:rPr>
              <a:t>e’lon</a:t>
            </a:r>
            <a:r>
              <a:rPr lang="en-US" sz="3500" b="1" dirty="0">
                <a:solidFill>
                  <a:srgbClr val="C00000"/>
                </a:solidFill>
                <a:latin typeface="Times New Roman" pitchFamily="18" charset="0"/>
                <a:cs typeface="Times New Roman" pitchFamily="18" charset="0"/>
              </a:rPr>
              <a:t> </a:t>
            </a:r>
            <a:r>
              <a:rPr lang="en-US" sz="3500" b="1" dirty="0" err="1">
                <a:solidFill>
                  <a:srgbClr val="C00000"/>
                </a:solidFill>
                <a:latin typeface="Times New Roman" pitchFamily="18" charset="0"/>
                <a:cs typeface="Times New Roman" pitchFamily="18" charset="0"/>
              </a:rPr>
              <a:t>qildilar</a:t>
            </a:r>
            <a:r>
              <a:rPr lang="en-US" sz="3500" b="1" dirty="0">
                <a:solidFill>
                  <a:srgbClr val="C00000"/>
                </a:solidFill>
                <a:latin typeface="Times New Roman" pitchFamily="18" charset="0"/>
                <a:cs typeface="Times New Roman" pitchFamily="18" charset="0"/>
              </a:rPr>
              <a:t>.</a:t>
            </a:r>
            <a:endParaRPr lang="en-US" sz="35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1814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42875" y="214312"/>
            <a:ext cx="8858250" cy="1126456"/>
          </a:xfrm>
        </p:spPr>
        <p:txBody>
          <a:bodyPr>
            <a:noAutofit/>
          </a:bodyPr>
          <a:lstStyle/>
          <a:p>
            <a:pPr marL="914400" indent="-457200" algn="ctr" eaLnBrk="1" fontAlgn="auto" hangingPunct="1">
              <a:spcAft>
                <a:spcPts val="0"/>
              </a:spcAft>
              <a:defRPr/>
            </a:pPr>
            <a:r>
              <a:rPr lang="en-US" sz="2800" b="1" dirty="0" err="1" smtClean="0">
                <a:solidFill>
                  <a:schemeClr val="tx1"/>
                </a:solidFill>
                <a:latin typeface="Times New Roman" pitchFamily="18" charset="0"/>
                <a:cs typeface="Times New Roman" pitchFamily="18" charset="0"/>
              </a:rPr>
              <a:t>Salavkiylar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davlatining</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barham</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topishi</a:t>
            </a:r>
            <a:endParaRPr lang="en-US" sz="28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323850" y="1268413"/>
            <a:ext cx="8643938" cy="5400675"/>
          </a:xfrm>
          <a:solidFill>
            <a:schemeClr val="accent1">
              <a:lumMod val="20000"/>
              <a:lumOff val="80000"/>
            </a:schemeClr>
          </a:solidFill>
        </p:spPr>
        <p:txBody>
          <a:bodyPr>
            <a:noAutofit/>
          </a:bodyPr>
          <a:lstStyle/>
          <a:p>
            <a:pPr algn="just" eaLnBrk="1" fontAlgn="auto" hangingPunct="1">
              <a:spcAft>
                <a:spcPts val="0"/>
              </a:spcAft>
              <a:defRPr/>
            </a:pPr>
            <a:r>
              <a:rPr lang="en-US" sz="3200" b="1" dirty="0" err="1">
                <a:solidFill>
                  <a:srgbClr val="7030A0"/>
                </a:solidFill>
                <a:latin typeface="Times New Roman" pitchFamily="18" charset="0"/>
                <a:cs typeface="Times New Roman" pitchFamily="18" charset="0"/>
              </a:rPr>
              <a:t>Salavkiylar</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davlatining</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yemirilish</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jarayoni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tezlashib</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ketdi</a:t>
            </a:r>
            <a:r>
              <a:rPr lang="en-US" sz="3200" b="1" dirty="0">
                <a:solidFill>
                  <a:srgbClr val="7030A0"/>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Er</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avv</a:t>
            </a:r>
            <a:r>
              <a:rPr lang="en-US" sz="3200" b="1" dirty="0">
                <a:solidFill>
                  <a:schemeClr val="accent2">
                    <a:lumMod val="50000"/>
                  </a:schemeClr>
                </a:solidFill>
                <a:latin typeface="Times New Roman" pitchFamily="18" charset="0"/>
                <a:cs typeface="Times New Roman" pitchFamily="18" charset="0"/>
              </a:rPr>
              <a:t>. I </a:t>
            </a:r>
            <a:r>
              <a:rPr lang="en-US" sz="3200" b="1" dirty="0" err="1">
                <a:solidFill>
                  <a:schemeClr val="accent2">
                    <a:lumMod val="50000"/>
                  </a:schemeClr>
                </a:solidFill>
                <a:latin typeface="Times New Roman" pitchFamily="18" charset="0"/>
                <a:cs typeface="Times New Roman" pitchFamily="18" charset="0"/>
              </a:rPr>
              <a:t>asr</a:t>
            </a:r>
            <a:r>
              <a:rPr lang="en-US" sz="3200" b="1" dirty="0">
                <a:solidFill>
                  <a:schemeClr val="accent2">
                    <a:lumMod val="50000"/>
                  </a:schemeClr>
                </a:solidFill>
                <a:latin typeface="Times New Roman" pitchFamily="18" charset="0"/>
                <a:cs typeface="Times New Roman" pitchFamily="18" charset="0"/>
              </a:rPr>
              <a:t> </a:t>
            </a:r>
            <a:r>
              <a:rPr lang="en-US" sz="3200" b="1" dirty="0" err="1" smtClean="0">
                <a:solidFill>
                  <a:schemeClr val="accent2">
                    <a:lumMod val="50000"/>
                  </a:schemeClr>
                </a:solidFill>
                <a:latin typeface="Times New Roman" pitchFamily="18" charset="0"/>
                <a:cs typeface="Times New Roman" pitchFamily="18" charset="0"/>
              </a:rPr>
              <a:t>boshlarida</a:t>
            </a:r>
            <a:r>
              <a:rPr lang="en-US" sz="3200" b="1" dirty="0" smtClean="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Yahudiya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o’z</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mustaqilligini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qo’lga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kiritdi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Natijada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Salavkiylar</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davlati</a:t>
            </a:r>
            <a:r>
              <a:rPr lang="en-US" sz="3200" b="1" dirty="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hududi</a:t>
            </a:r>
            <a:r>
              <a:rPr lang="en-US" sz="3200" b="1" dirty="0" smtClean="0">
                <a:solidFill>
                  <a:srgbClr val="7030A0"/>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Suriya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Finikiya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va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Klikiyaning</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bir</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qismi</a:t>
            </a:r>
            <a:r>
              <a:rPr lang="en-US" sz="3200" b="1" dirty="0">
                <a:solidFill>
                  <a:schemeClr val="accent6">
                    <a:lumMod val="10000"/>
                  </a:schemeClr>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bilan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chegaralanib</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qoldi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Er</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avv</a:t>
            </a:r>
            <a:r>
              <a:rPr lang="en-US" sz="3200" b="1" dirty="0">
                <a:solidFill>
                  <a:srgbClr val="7030A0"/>
                </a:solidFill>
                <a:latin typeface="Times New Roman" pitchFamily="18" charset="0"/>
                <a:cs typeface="Times New Roman" pitchFamily="18" charset="0"/>
              </a:rPr>
              <a:t>. </a:t>
            </a:r>
            <a:r>
              <a:rPr lang="en-US" sz="3200" b="1" dirty="0" smtClean="0">
                <a:solidFill>
                  <a:schemeClr val="accent2">
                    <a:lumMod val="50000"/>
                  </a:schemeClr>
                </a:solidFill>
                <a:latin typeface="Times New Roman" pitchFamily="18" charset="0"/>
                <a:cs typeface="Times New Roman" pitchFamily="18" charset="0"/>
              </a:rPr>
              <a:t>64-yilda</a:t>
            </a:r>
            <a:r>
              <a:rPr lang="en-US" sz="3200" b="1" dirty="0" smtClean="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Salavkiylar</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davlatining</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qoldiqlari</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Rimga</a:t>
            </a:r>
            <a:r>
              <a:rPr lang="en-US" sz="3200" b="1" dirty="0">
                <a:solidFill>
                  <a:srgbClr val="7030A0"/>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Suriya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provinsiyasi</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sifatida</a:t>
            </a:r>
            <a:r>
              <a:rPr lang="en-US" sz="3200" b="1" dirty="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qo’shib</a:t>
            </a:r>
            <a:r>
              <a:rPr lang="en-US" sz="3200" b="1" dirty="0" smtClean="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olindi</a:t>
            </a:r>
            <a:r>
              <a:rPr lang="en-US" sz="3200" b="1" dirty="0">
                <a:solidFill>
                  <a:srgbClr val="7030A0"/>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Sharqiy</a:t>
            </a:r>
            <a:r>
              <a:rPr lang="en-US" sz="3200" b="1" dirty="0">
                <a:solidFill>
                  <a:schemeClr val="accent2">
                    <a:lumMod val="50000"/>
                  </a:schemeClr>
                </a:solidFill>
                <a:latin typeface="Times New Roman" pitchFamily="18" charset="0"/>
                <a:cs typeface="Times New Roman" pitchFamily="18" charset="0"/>
              </a:rPr>
              <a:t> Pont, </a:t>
            </a:r>
            <a:r>
              <a:rPr lang="en-US" sz="3200" b="1" dirty="0" err="1">
                <a:solidFill>
                  <a:schemeClr val="accent2">
                    <a:lumMod val="50000"/>
                  </a:schemeClr>
                </a:solidFill>
                <a:latin typeface="Times New Roman" pitchFamily="18" charset="0"/>
                <a:cs typeface="Times New Roman" pitchFamily="18" charset="0"/>
              </a:rPr>
              <a:t>Paflagoniya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Galatiya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Kappadokiya</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Armaniston</a:t>
            </a:r>
            <a:r>
              <a:rPr lang="en-US" sz="3200" b="1" dirty="0">
                <a:solidFill>
                  <a:schemeClr val="accent2">
                    <a:lumMod val="50000"/>
                  </a:schemeClr>
                </a:solidFill>
                <a:latin typeface="Times New Roman" pitchFamily="18" charset="0"/>
                <a:cs typeface="Times New Roman" pitchFamily="18" charset="0"/>
              </a:rPr>
              <a:t> </a:t>
            </a:r>
            <a:r>
              <a:rPr lang="en-US" sz="3200" b="1" dirty="0" err="1">
                <a:solidFill>
                  <a:schemeClr val="accent2">
                    <a:lumMod val="50000"/>
                  </a:schemeClr>
                </a:solidFill>
                <a:latin typeface="Times New Roman" pitchFamily="18" charset="0"/>
                <a:cs typeface="Times New Roman" pitchFamily="18" charset="0"/>
              </a:rPr>
              <a:t>va</a:t>
            </a:r>
            <a:r>
              <a:rPr lang="en-US" sz="3200" b="1" dirty="0">
                <a:solidFill>
                  <a:schemeClr val="accent2">
                    <a:lumMod val="50000"/>
                  </a:schemeClr>
                </a:solidFill>
                <a:latin typeface="Times New Roman" pitchFamily="18" charset="0"/>
                <a:cs typeface="Times New Roman" pitchFamily="18" charset="0"/>
              </a:rPr>
              <a:t> </a:t>
            </a:r>
            <a:r>
              <a:rPr lang="en-US" sz="3200" b="1" dirty="0" err="1" smtClean="0">
                <a:solidFill>
                  <a:schemeClr val="accent2">
                    <a:lumMod val="50000"/>
                  </a:schemeClr>
                </a:solidFill>
                <a:latin typeface="Times New Roman" pitchFamily="18" charset="0"/>
                <a:cs typeface="Times New Roman" pitchFamily="18" charset="0"/>
              </a:rPr>
              <a:t>Kommagen</a:t>
            </a:r>
            <a:r>
              <a:rPr lang="en-US" sz="3200" b="1" dirty="0" smtClean="0">
                <a:solidFill>
                  <a:schemeClr val="accent2">
                    <a:lumMod val="50000"/>
                  </a:schemeClr>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rimliklarga</a:t>
            </a:r>
            <a:r>
              <a:rPr lang="en-US" sz="3200" b="1" dirty="0">
                <a:solidFill>
                  <a:srgbClr val="7030A0"/>
                </a:solidFill>
                <a:latin typeface="Times New Roman" pitchFamily="18" charset="0"/>
                <a:cs typeface="Times New Roman" pitchFamily="18" charset="0"/>
              </a:rPr>
              <a:t> vassal </a:t>
            </a:r>
            <a:r>
              <a:rPr lang="en-US" sz="3200" b="1" dirty="0" err="1">
                <a:solidFill>
                  <a:srgbClr val="7030A0"/>
                </a:solidFill>
                <a:latin typeface="Times New Roman" pitchFamily="18" charset="0"/>
                <a:cs typeface="Times New Roman" pitchFamily="18" charset="0"/>
              </a:rPr>
              <a:t>bo’lgan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mahalliy</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hokimlar</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qo’lida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qoldi</a:t>
            </a:r>
            <a:r>
              <a:rPr lang="en-US" sz="3200" b="1" dirty="0">
                <a:solidFill>
                  <a:srgbClr val="7030A0"/>
                </a:solidFill>
                <a:latin typeface="Times New Roman" pitchFamily="18" charset="0"/>
                <a:cs typeface="Times New Roman" pitchFamily="18" charset="0"/>
              </a:rPr>
              <a:t>. </a:t>
            </a:r>
            <a:endParaRPr lang="en-US" sz="3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81137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765175"/>
            <a:ext cx="8643937" cy="5807075"/>
          </a:xfrm>
          <a:solidFill>
            <a:schemeClr val="accent1">
              <a:lumMod val="20000"/>
              <a:lumOff val="80000"/>
            </a:schemeClr>
          </a:solidFill>
        </p:spPr>
        <p:txBody>
          <a:bodyPr>
            <a:noAutofit/>
          </a:bodyPr>
          <a:lstStyle/>
          <a:p>
            <a:pPr algn="just" eaLnBrk="1" fontAlgn="auto" hangingPunct="1">
              <a:spcAft>
                <a:spcPts val="0"/>
              </a:spcAft>
              <a:defRPr/>
            </a:pPr>
            <a:r>
              <a:rPr lang="en-US" sz="2900" b="1" dirty="0" smtClean="0">
                <a:solidFill>
                  <a:srgbClr val="100000"/>
                </a:solidFill>
                <a:latin typeface="Times New Roman" pitchFamily="18" charset="0"/>
                <a:cs typeface="Times New Roman" pitchFamily="18" charset="0"/>
              </a:rPr>
              <a:t>Bu </a:t>
            </a:r>
            <a:r>
              <a:rPr lang="en-US" sz="2900" b="1" dirty="0" err="1" smtClean="0">
                <a:solidFill>
                  <a:srgbClr val="100000"/>
                </a:solidFill>
                <a:latin typeface="Times New Roman" pitchFamily="18" charset="0"/>
                <a:cs typeface="Times New Roman" pitchFamily="18" charset="0"/>
              </a:rPr>
              <a:t>davrda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Baqtriyaning</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satrapi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Diodot</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edi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Baqtriyaning</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salavkiylardan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ajralib</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chiqishini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Evtidim</a:t>
            </a:r>
            <a:r>
              <a:rPr lang="en-US" sz="2900" b="1" dirty="0" smtClean="0">
                <a:solidFill>
                  <a:srgbClr val="100000"/>
                </a:solidFill>
                <a:latin typeface="Times New Roman" pitchFamily="18" charset="0"/>
                <a:cs typeface="Times New Roman" pitchFamily="18" charset="0"/>
              </a:rPr>
              <a:t> ham </a:t>
            </a:r>
            <a:r>
              <a:rPr lang="en-US" sz="2900" b="1" dirty="0" err="1" smtClean="0">
                <a:solidFill>
                  <a:srgbClr val="100000"/>
                </a:solidFill>
                <a:latin typeface="Times New Roman" pitchFamily="18" charset="0"/>
                <a:cs typeface="Times New Roman" pitchFamily="18" charset="0"/>
              </a:rPr>
              <a:t>qo’llagan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edi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Evtidim</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So’g’diyona</a:t>
            </a:r>
            <a:r>
              <a:rPr lang="en-US" sz="2900" b="1" dirty="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hokimi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bo’lib</a:t>
            </a:r>
            <a:r>
              <a:rPr lang="en-US" sz="2900" b="1" dirty="0" smtClean="0">
                <a:solidFill>
                  <a:srgbClr val="100000"/>
                </a:solidFill>
                <a:latin typeface="Times New Roman" pitchFamily="18" charset="0"/>
                <a:cs typeface="Times New Roman" pitchFamily="18" charset="0"/>
              </a:rPr>
              <a:t>, u </a:t>
            </a:r>
            <a:r>
              <a:rPr lang="en-US" sz="2900" b="1" dirty="0" err="1" smtClean="0">
                <a:solidFill>
                  <a:srgbClr val="100000"/>
                </a:solidFill>
                <a:latin typeface="Times New Roman" pitchFamily="18" charset="0"/>
                <a:cs typeface="Times New Roman" pitchFamily="18" charset="0"/>
              </a:rPr>
              <a:t>Diodotga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qaram</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edi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Diodot</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Baqtriyada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salavkiylarga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qarshi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ko’tarilgan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mahalliy</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aholi</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qo’zg’alonidan</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foydalangan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Yerli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aholi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qo’zg’aloniga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yunon-makedon</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hokimlari</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rahbarlik</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qilganlar</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Chunki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yunon-makedon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hokimlari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mahalliy</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aholini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ikki</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7030A0"/>
                </a:solidFill>
                <a:latin typeface="Times New Roman" pitchFamily="18" charset="0"/>
                <a:cs typeface="Times New Roman" pitchFamily="18" charset="0"/>
              </a:rPr>
              <a:t>tomonlama</a:t>
            </a:r>
            <a:r>
              <a:rPr lang="en-US" sz="2900" b="1" dirty="0" smtClean="0">
                <a:solidFill>
                  <a:srgbClr val="7030A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zulmdan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norozi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ekanligini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yaxshi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bilar</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edi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Shu</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sababdan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Baqtriyada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salavkiylarga</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qarshi</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boshlangan</a:t>
            </a:r>
            <a:r>
              <a:rPr lang="en-US" sz="2900" b="1" dirty="0" smtClean="0">
                <a:solidFill>
                  <a:srgbClr val="100000"/>
                </a:solidFill>
                <a:latin typeface="Times New Roman" pitchFamily="18" charset="0"/>
                <a:cs typeface="Times New Roman" pitchFamily="18" charset="0"/>
              </a:rPr>
              <a:t> </a:t>
            </a:r>
            <a:r>
              <a:rPr lang="en-US" sz="2900" b="1" dirty="0" err="1" smtClean="0">
                <a:solidFill>
                  <a:srgbClr val="100000"/>
                </a:solidFill>
                <a:latin typeface="Times New Roman" pitchFamily="18" charset="0"/>
                <a:cs typeface="Times New Roman" pitchFamily="18" charset="0"/>
              </a:rPr>
              <a:t>harakat</a:t>
            </a:r>
            <a:r>
              <a:rPr lang="en-US" sz="2900" b="1" dirty="0" smtClean="0">
                <a:solidFill>
                  <a:srgbClr val="100000"/>
                </a:solidFill>
                <a:latin typeface="Times New Roman" pitchFamily="18" charset="0"/>
                <a:cs typeface="Times New Roman" pitchFamily="18" charset="0"/>
              </a:rPr>
              <a:t> </a:t>
            </a:r>
            <a:r>
              <a:rPr lang="en-US" sz="2900" b="1" i="1" u="sng" dirty="0" err="1" smtClean="0">
                <a:solidFill>
                  <a:srgbClr val="7030A0"/>
                </a:solidFill>
                <a:latin typeface="Times New Roman" pitchFamily="18" charset="0"/>
                <a:cs typeface="Times New Roman" pitchFamily="18" charset="0"/>
              </a:rPr>
              <a:t>yunon-makedonlarga</a:t>
            </a:r>
            <a:r>
              <a:rPr lang="en-US" sz="2900" b="1" i="1" u="sng" dirty="0" smtClean="0">
                <a:solidFill>
                  <a:srgbClr val="7030A0"/>
                </a:solidFill>
                <a:latin typeface="Times New Roman" pitchFamily="18" charset="0"/>
                <a:cs typeface="Times New Roman" pitchFamily="18" charset="0"/>
              </a:rPr>
              <a:t> </a:t>
            </a:r>
            <a:r>
              <a:rPr lang="en-US" sz="2900" b="1" i="1" u="sng" dirty="0" err="1" smtClean="0">
                <a:solidFill>
                  <a:srgbClr val="7030A0"/>
                </a:solidFill>
                <a:latin typeface="Times New Roman" pitchFamily="18" charset="0"/>
                <a:cs typeface="Times New Roman" pitchFamily="18" charset="0"/>
              </a:rPr>
              <a:t>qarshi</a:t>
            </a:r>
            <a:r>
              <a:rPr lang="en-US" sz="2900" b="1" i="1" u="sng" dirty="0" smtClean="0">
                <a:solidFill>
                  <a:srgbClr val="7030A0"/>
                </a:solidFill>
                <a:latin typeface="Times New Roman" pitchFamily="18" charset="0"/>
                <a:cs typeface="Times New Roman" pitchFamily="18" charset="0"/>
              </a:rPr>
              <a:t> </a:t>
            </a:r>
            <a:r>
              <a:rPr lang="en-US" sz="2900" b="1" i="1" u="sng" dirty="0" err="1" smtClean="0">
                <a:solidFill>
                  <a:srgbClr val="7030A0"/>
                </a:solidFill>
                <a:latin typeface="Times New Roman" pitchFamily="18" charset="0"/>
                <a:cs typeface="Times New Roman" pitchFamily="18" charset="0"/>
              </a:rPr>
              <a:t>harakatga</a:t>
            </a:r>
            <a:r>
              <a:rPr lang="en-US" sz="2900" b="1" i="1" u="sng" dirty="0" smtClean="0">
                <a:solidFill>
                  <a:srgbClr val="7030A0"/>
                </a:solidFill>
                <a:latin typeface="Times New Roman" pitchFamily="18" charset="0"/>
                <a:cs typeface="Times New Roman" pitchFamily="18" charset="0"/>
              </a:rPr>
              <a:t> </a:t>
            </a:r>
            <a:r>
              <a:rPr lang="en-US" sz="2900" b="1" i="1" u="sng" dirty="0" err="1" smtClean="0">
                <a:solidFill>
                  <a:srgbClr val="7030A0"/>
                </a:solidFill>
                <a:latin typeface="Times New Roman" pitchFamily="18" charset="0"/>
                <a:cs typeface="Times New Roman" pitchFamily="18" charset="0"/>
              </a:rPr>
              <a:t>aylanmadi</a:t>
            </a:r>
            <a:r>
              <a:rPr lang="en-US" sz="2900" b="1" i="1" u="sng" dirty="0" smtClean="0">
                <a:solidFill>
                  <a:srgbClr val="7030A0"/>
                </a:solidFill>
                <a:latin typeface="Times New Roman" pitchFamily="18" charset="0"/>
                <a:cs typeface="Times New Roman" pitchFamily="18" charset="0"/>
              </a:rPr>
              <a:t>.</a:t>
            </a:r>
            <a:endParaRPr lang="en-US" sz="2900" i="1" u="sng"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203508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836613"/>
            <a:ext cx="8643937" cy="5735637"/>
          </a:xfrm>
          <a:solidFill>
            <a:schemeClr val="accent1">
              <a:lumMod val="20000"/>
              <a:lumOff val="80000"/>
            </a:schemeClr>
          </a:solidFill>
        </p:spPr>
        <p:txBody>
          <a:bodyPr>
            <a:noAutofit/>
          </a:bodyPr>
          <a:lstStyle/>
          <a:p>
            <a:pPr algn="just" eaLnBrk="1" fontAlgn="auto" hangingPunct="1">
              <a:spcAft>
                <a:spcPts val="0"/>
              </a:spcAft>
              <a:defRPr/>
            </a:pP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Mustaqillikka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erilgan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Diodot</a:t>
            </a:r>
            <a:r>
              <a:rPr lang="en-US" sz="3200" b="1" dirty="0" smtClean="0">
                <a:solidFill>
                  <a:srgbClr val="7030A0"/>
                </a:solidFill>
                <a:latin typeface="Times New Roman" pitchFamily="18" charset="0"/>
                <a:cs typeface="Times New Roman" pitchFamily="18" charset="0"/>
              </a:rPr>
              <a:t> 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davrida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qudratli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davlatga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aylandi</a:t>
            </a:r>
            <a:r>
              <a:rPr lang="en-US" sz="3200" b="1" dirty="0" smtClean="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Davlat</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hududiga</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hozirgi</a:t>
            </a:r>
            <a:r>
              <a:rPr lang="en-US" sz="3200" b="1" dirty="0">
                <a:solidFill>
                  <a:srgbClr val="1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Janubiy</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Tojikiston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Janubiy</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O’zbekiston</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va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Afg’oniston</a:t>
            </a:r>
            <a:r>
              <a:rPr lang="en-US" sz="3200" b="1" dirty="0">
                <a:solidFill>
                  <a:srgbClr val="7030A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kirgan</a:t>
            </a:r>
            <a:r>
              <a:rPr lang="en-US" sz="3200" b="1" dirty="0" smtClean="0">
                <a:solidFill>
                  <a:srgbClr val="100000"/>
                </a:solidFill>
                <a:latin typeface="Times New Roman" pitchFamily="18" charset="0"/>
                <a:cs typeface="Times New Roman" pitchFamily="18" charset="0"/>
              </a:rPr>
              <a:t>.</a:t>
            </a:r>
          </a:p>
          <a:p>
            <a:pPr algn="just" eaLnBrk="1" fontAlgn="auto" hangingPunct="1">
              <a:spcAft>
                <a:spcPts val="0"/>
              </a:spcAft>
              <a:defRPr/>
            </a:pPr>
            <a:r>
              <a:rPr lang="en-US" sz="3200" b="1" dirty="0" err="1" smtClean="0">
                <a:solidFill>
                  <a:srgbClr val="100000"/>
                </a:solidFill>
                <a:latin typeface="Times New Roman" pitchFamily="18" charset="0"/>
                <a:cs typeface="Times New Roman" pitchFamily="18" charset="0"/>
              </a:rPr>
              <a:t>Yunon-Baqtriya</a:t>
            </a:r>
            <a:r>
              <a:rPr lang="en-US" sz="3200" b="1" dirty="0" smtClean="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podsholigi</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kuchaygan</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paytlarda</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unga</a:t>
            </a:r>
            <a:r>
              <a:rPr lang="en-US" sz="3200" b="1" dirty="0">
                <a:solidFill>
                  <a:srgbClr val="1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Pokiston</a:t>
            </a: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Shim-</a:t>
            </a:r>
            <a:r>
              <a:rPr lang="en-US" sz="3200" b="1" dirty="0" err="1" smtClean="0">
                <a:solidFill>
                  <a:srgbClr val="7030A0"/>
                </a:solidFill>
                <a:latin typeface="Times New Roman" pitchFamily="18" charset="0"/>
                <a:cs typeface="Times New Roman" pitchFamily="18" charset="0"/>
              </a:rPr>
              <a:t>G’arbiy</a:t>
            </a:r>
            <a:r>
              <a:rPr lang="en-US" sz="3200" b="1" dirty="0" smtClean="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Hindiston</a:t>
            </a:r>
            <a:r>
              <a:rPr lang="en-US" sz="3200" b="1" dirty="0">
                <a:solidFill>
                  <a:srgbClr val="100000"/>
                </a:solidFill>
                <a:latin typeface="Times New Roman" pitchFamily="18" charset="0"/>
                <a:cs typeface="Times New Roman" pitchFamily="18" charset="0"/>
              </a:rPr>
              <a:t> </a:t>
            </a:r>
            <a:r>
              <a:rPr lang="en-US" sz="3200" b="1" dirty="0" err="1">
                <a:solidFill>
                  <a:srgbClr val="100000"/>
                </a:solidFill>
                <a:latin typeface="Times New Roman" pitchFamily="18" charset="0"/>
                <a:cs typeface="Times New Roman" pitchFamily="18" charset="0"/>
              </a:rPr>
              <a:t>hamda</a:t>
            </a:r>
            <a:r>
              <a:rPr lang="en-US" sz="3200" b="1" dirty="0">
                <a:solidFill>
                  <a:srgbClr val="10000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Sug’diyona</a:t>
            </a:r>
            <a:r>
              <a:rPr lang="en-US" sz="3200" b="1" dirty="0">
                <a:solidFill>
                  <a:srgbClr val="7030A0"/>
                </a:solidFill>
                <a:latin typeface="Times New Roman" pitchFamily="18" charset="0"/>
                <a:cs typeface="Times New Roman" pitchFamily="18" charset="0"/>
              </a:rPr>
              <a:t> </a:t>
            </a:r>
            <a:r>
              <a:rPr lang="en-US" sz="3200" b="1" dirty="0">
                <a:solidFill>
                  <a:srgbClr val="100000"/>
                </a:solidFill>
                <a:latin typeface="Times New Roman" pitchFamily="18" charset="0"/>
                <a:cs typeface="Times New Roman" pitchFamily="18" charset="0"/>
              </a:rPr>
              <a:t>ham </a:t>
            </a:r>
            <a:r>
              <a:rPr lang="en-US" sz="3200" b="1" dirty="0" err="1">
                <a:solidFill>
                  <a:srgbClr val="100000"/>
                </a:solidFill>
                <a:latin typeface="Times New Roman" pitchFamily="18" charset="0"/>
                <a:cs typeface="Times New Roman" pitchFamily="18" charset="0"/>
              </a:rPr>
              <a:t>bo’ysungan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Davlatning</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poytaxti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Baqtra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hozirgi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Mozori</a:t>
            </a:r>
            <a:r>
              <a:rPr lang="en-US" sz="3200" b="1" dirty="0" smtClean="0">
                <a:solidFill>
                  <a:srgbClr val="100000"/>
                </a:solidFill>
                <a:latin typeface="Times New Roman" pitchFamily="18" charset="0"/>
                <a:cs typeface="Times New Roman" pitchFamily="18" charset="0"/>
              </a:rPr>
              <a:t> –Sharif </a:t>
            </a:r>
            <a:r>
              <a:rPr lang="en-US" sz="3200" b="1" dirty="0" err="1" smtClean="0">
                <a:solidFill>
                  <a:srgbClr val="100000"/>
                </a:solidFill>
                <a:latin typeface="Times New Roman" pitchFamily="18" charset="0"/>
                <a:cs typeface="Times New Roman" pitchFamily="18" charset="0"/>
              </a:rPr>
              <a:t>shahriga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yaqin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o’rta</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asrlardagi</a:t>
            </a: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Balx</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shaxri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bo’lgan</a:t>
            </a:r>
            <a:r>
              <a:rPr lang="en-US" sz="3200" b="1" dirty="0" smtClean="0">
                <a:solidFill>
                  <a:srgbClr val="100000"/>
                </a:solidFill>
                <a:latin typeface="Times New Roman" pitchFamily="18" charset="0"/>
                <a:cs typeface="Times New Roman" pitchFamily="18" charset="0"/>
              </a:rPr>
              <a:t>. </a:t>
            </a:r>
          </a:p>
          <a:p>
            <a:pPr algn="just" eaLnBrk="1" fontAlgn="auto" hangingPunct="1">
              <a:spcAft>
                <a:spcPts val="0"/>
              </a:spcAft>
              <a:defRPr/>
            </a:pPr>
            <a:r>
              <a:rPr lang="en-US" sz="3200" b="1" dirty="0" smtClean="0">
                <a:solidFill>
                  <a:srgbClr val="10000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73945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Бактрия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14313"/>
            <a:ext cx="600075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2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1196975"/>
            <a:ext cx="8643937" cy="5375275"/>
          </a:xfrm>
          <a:solidFill>
            <a:schemeClr val="accent1">
              <a:lumMod val="20000"/>
              <a:lumOff val="80000"/>
            </a:schemeClr>
          </a:solidFill>
        </p:spPr>
        <p:txBody>
          <a:bodyPr>
            <a:noAutofit/>
          </a:bodyPr>
          <a:lstStyle/>
          <a:p>
            <a:pPr algn="just" eaLnBrk="1" fontAlgn="auto" hangingPunct="1">
              <a:spcAft>
                <a:spcPts val="0"/>
              </a:spcAft>
              <a:defRPr/>
            </a:pP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Dastlab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Diodot</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salavkiylar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hukmdori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tomonida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turib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Parfiyaga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qarshi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bo’ldi</a:t>
            </a:r>
            <a:r>
              <a:rPr lang="en-US" sz="3200" b="1" dirty="0" smtClean="0">
                <a:solidFill>
                  <a:srgbClr val="100000"/>
                </a:solidFill>
                <a:latin typeface="Times New Roman" pitchFamily="18" charset="0"/>
                <a:cs typeface="Times New Roman" pitchFamily="18" charset="0"/>
              </a:rPr>
              <a:t>. Ammo </a:t>
            </a:r>
            <a:r>
              <a:rPr lang="en-US" sz="3200" b="1" dirty="0" err="1" smtClean="0">
                <a:solidFill>
                  <a:srgbClr val="7030A0"/>
                </a:solidFill>
                <a:latin typeface="Times New Roman" pitchFamily="18" charset="0"/>
                <a:cs typeface="Times New Roman" pitchFamily="18" charset="0"/>
              </a:rPr>
              <a:t>Arshak</a:t>
            </a:r>
            <a:r>
              <a:rPr lang="en-US" sz="3200" b="1" dirty="0" smtClean="0">
                <a:solidFill>
                  <a:srgbClr val="7030A0"/>
                </a:solidFill>
                <a:latin typeface="Times New Roman" pitchFamily="18" charset="0"/>
                <a:cs typeface="Times New Roman" pitchFamily="18" charset="0"/>
              </a:rPr>
              <a:t> II </a:t>
            </a:r>
            <a:r>
              <a:rPr lang="en-US" sz="3200" b="1" dirty="0" err="1" smtClean="0">
                <a:solidFill>
                  <a:srgbClr val="100000"/>
                </a:solidFill>
                <a:latin typeface="Times New Roman" pitchFamily="18" charset="0"/>
                <a:cs typeface="Times New Roman" pitchFamily="18" charset="0"/>
              </a:rPr>
              <a:t>davrida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Baqtriyadagi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vaziyat</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Parfiya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foydasiga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o’zgardi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Natijada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Arshak</a:t>
            </a:r>
            <a:r>
              <a:rPr lang="en-US" sz="3200" b="1" dirty="0" smtClean="0">
                <a:solidFill>
                  <a:srgbClr val="7030A0"/>
                </a:solidFill>
                <a:latin typeface="Times New Roman" pitchFamily="18" charset="0"/>
                <a:cs typeface="Times New Roman" pitchFamily="18" charset="0"/>
              </a:rPr>
              <a:t> II </a:t>
            </a:r>
            <a:r>
              <a:rPr lang="en-US" sz="3200" b="1" dirty="0" err="1" smtClean="0">
                <a:solidFill>
                  <a:srgbClr val="100000"/>
                </a:solidFill>
                <a:latin typeface="Times New Roman" pitchFamily="18" charset="0"/>
                <a:cs typeface="Times New Roman" pitchFamily="18" charset="0"/>
              </a:rPr>
              <a:t>bilan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Diodot</a:t>
            </a:r>
            <a:r>
              <a:rPr lang="en-US" sz="3200" b="1" dirty="0" smtClean="0">
                <a:solidFill>
                  <a:srgbClr val="7030A0"/>
                </a:solidFill>
                <a:latin typeface="Times New Roman" pitchFamily="18" charset="0"/>
                <a:cs typeface="Times New Roman" pitchFamily="18" charset="0"/>
              </a:rPr>
              <a:t> II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harbiy</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ittifoq</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tuzdilar</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Lekin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Diodot</a:t>
            </a:r>
            <a:r>
              <a:rPr lang="en-US" sz="3200" b="1" dirty="0" smtClean="0">
                <a:solidFill>
                  <a:srgbClr val="100000"/>
                </a:solidFill>
                <a:latin typeface="Times New Roman" pitchFamily="18" charset="0"/>
                <a:cs typeface="Times New Roman" pitchFamily="18" charset="0"/>
              </a:rPr>
              <a:t> II </a:t>
            </a:r>
            <a:r>
              <a:rPr lang="en-US" sz="3200" b="1" dirty="0" err="1" smtClean="0">
                <a:solidFill>
                  <a:srgbClr val="100000"/>
                </a:solidFill>
                <a:latin typeface="Times New Roman" pitchFamily="18" charset="0"/>
                <a:cs typeface="Times New Roman" pitchFamily="18" charset="0"/>
              </a:rPr>
              <a:t>Arshak</a:t>
            </a:r>
            <a:r>
              <a:rPr lang="en-US" sz="3200" b="1" dirty="0" smtClean="0">
                <a:solidFill>
                  <a:srgbClr val="100000"/>
                </a:solidFill>
                <a:latin typeface="Times New Roman" pitchFamily="18" charset="0"/>
                <a:cs typeface="Times New Roman" pitchFamily="18" charset="0"/>
              </a:rPr>
              <a:t> II </a:t>
            </a:r>
            <a:r>
              <a:rPr lang="en-US" sz="3200" b="1" dirty="0" err="1" smtClean="0">
                <a:solidFill>
                  <a:srgbClr val="100000"/>
                </a:solidFill>
                <a:latin typeface="Times New Roman" pitchFamily="18" charset="0"/>
                <a:cs typeface="Times New Roman" pitchFamily="18" charset="0"/>
              </a:rPr>
              <a:t>bilan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tuzilgan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harbiy</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ittifoqdan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o’z</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mavqeini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mustahkamlashda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foydalanishni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eplay</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olmadi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Sababi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viloyat</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hokimlaridan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biri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bo’lgan</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Yevtidim</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Diodot</a:t>
            </a:r>
            <a:r>
              <a:rPr lang="en-US" sz="3200" b="1" dirty="0" smtClean="0">
                <a:solidFill>
                  <a:srgbClr val="100000"/>
                </a:solidFill>
                <a:latin typeface="Times New Roman" pitchFamily="18" charset="0"/>
                <a:cs typeface="Times New Roman" pitchFamily="18" charset="0"/>
              </a:rPr>
              <a:t> II </a:t>
            </a:r>
            <a:r>
              <a:rPr lang="en-US" sz="3200" b="1" dirty="0" err="1" smtClean="0">
                <a:solidFill>
                  <a:srgbClr val="100000"/>
                </a:solidFill>
                <a:latin typeface="Times New Roman" pitchFamily="18" charset="0"/>
                <a:cs typeface="Times New Roman" pitchFamily="18" charset="0"/>
              </a:rPr>
              <a:t>ga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qarshi</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kurash</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boshlab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g’olib</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chiqdi</a:t>
            </a:r>
            <a:r>
              <a:rPr lang="en-US" sz="3200" b="1" dirty="0" smtClean="0">
                <a:solidFill>
                  <a:srgbClr val="100000"/>
                </a:solidFill>
                <a:latin typeface="Times New Roman" pitchFamily="18" charset="0"/>
                <a:cs typeface="Times New Roman" pitchFamily="18" charset="0"/>
              </a:rPr>
              <a:t>. U </a:t>
            </a:r>
            <a:r>
              <a:rPr lang="en-US" sz="3200" b="1" dirty="0" err="1" smtClean="0">
                <a:solidFill>
                  <a:srgbClr val="7030A0"/>
                </a:solidFill>
                <a:latin typeface="Times New Roman" pitchFamily="18" charset="0"/>
                <a:cs typeface="Times New Roman" pitchFamily="18" charset="0"/>
              </a:rPr>
              <a:t>mill.avv</a:t>
            </a:r>
            <a:r>
              <a:rPr lang="en-US" sz="3200" b="1" dirty="0" smtClean="0">
                <a:solidFill>
                  <a:srgbClr val="7030A0"/>
                </a:solidFill>
                <a:latin typeface="Times New Roman" pitchFamily="18" charset="0"/>
                <a:cs typeface="Times New Roman" pitchFamily="18" charset="0"/>
              </a:rPr>
              <a:t>. 212-199 </a:t>
            </a:r>
            <a:r>
              <a:rPr lang="en-US" sz="3200" b="1" dirty="0" err="1" smtClean="0">
                <a:solidFill>
                  <a:srgbClr val="100000"/>
                </a:solidFill>
                <a:latin typeface="Times New Roman" pitchFamily="18" charset="0"/>
                <a:cs typeface="Times New Roman" pitchFamily="18" charset="0"/>
              </a:rPr>
              <a:t>yillarda</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hukmronlik</a:t>
            </a:r>
            <a:r>
              <a:rPr lang="en-US" sz="3200" b="1" dirty="0" smtClean="0">
                <a:solidFill>
                  <a:srgbClr val="100000"/>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qildi</a:t>
            </a:r>
            <a:r>
              <a:rPr lang="en-US" sz="3200" b="1" dirty="0" smtClean="0">
                <a:solidFill>
                  <a:srgbClr val="10000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227037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ctrTitle"/>
          </p:nvPr>
        </p:nvSpPr>
        <p:spPr>
          <a:xfrm>
            <a:off x="107504" y="0"/>
            <a:ext cx="8858250" cy="766416"/>
          </a:xfrm>
        </p:spPr>
        <p:txBody>
          <a:bodyPr>
            <a:noAutofit/>
          </a:bodyPr>
          <a:lstStyle/>
          <a:p>
            <a:pPr marL="914400" indent="-457200" algn="ctr" eaLnBrk="1" fontAlgn="auto" hangingPunct="1">
              <a:spcAft>
                <a:spcPts val="0"/>
              </a:spcAft>
              <a:defRPr/>
            </a:pPr>
            <a:r>
              <a:rPr lang="en-US" sz="3200" b="1" dirty="0" err="1" smtClean="0">
                <a:solidFill>
                  <a:schemeClr val="tx1"/>
                </a:solidFill>
                <a:latin typeface="Times New Roman" pitchFamily="18" charset="0"/>
                <a:cs typeface="Times New Roman" pitchFamily="18" charset="0"/>
              </a:rPr>
              <a:t>Yunon</a:t>
            </a:r>
            <a:r>
              <a:rPr lang="en-US" sz="3200" b="1" dirty="0" smtClean="0">
                <a:solidFill>
                  <a:schemeClr val="tx1"/>
                </a:solidFill>
                <a:latin typeface="Times New Roman" pitchFamily="18" charset="0"/>
                <a:cs typeface="Times New Roman" pitchFamily="18" charset="0"/>
              </a:rPr>
              <a:t> –</a:t>
            </a:r>
            <a:r>
              <a:rPr lang="en-US" sz="3200" b="1" dirty="0" err="1" smtClean="0">
                <a:solidFill>
                  <a:srgbClr val="100000"/>
                </a:solidFill>
                <a:latin typeface="Times New Roman" pitchFamily="18" charset="0"/>
                <a:cs typeface="Times New Roman" pitchFamily="18" charset="0"/>
              </a:rPr>
              <a:t>Baqtriya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davlati</a:t>
            </a:r>
            <a:endParaRPr lang="en-US" sz="3200" b="1" dirty="0" smtClean="0">
              <a:solidFill>
                <a:schemeClr val="tx1"/>
              </a:solidFill>
              <a:latin typeface="Times New Roman" pitchFamily="18" charset="0"/>
              <a:cs typeface="Times New Roman" pitchFamily="18" charset="0"/>
            </a:endParaRPr>
          </a:p>
        </p:txBody>
      </p:sp>
      <p:sp>
        <p:nvSpPr>
          <p:cNvPr id="21507" name="Подзаголовок 2"/>
          <p:cNvSpPr>
            <a:spLocks noGrp="1"/>
          </p:cNvSpPr>
          <p:nvPr>
            <p:ph type="subTitle" idx="1"/>
          </p:nvPr>
        </p:nvSpPr>
        <p:spPr>
          <a:xfrm>
            <a:off x="179388" y="836613"/>
            <a:ext cx="8643937" cy="5735637"/>
          </a:xfrm>
          <a:solidFill>
            <a:schemeClr val="accent1">
              <a:lumMod val="20000"/>
              <a:lumOff val="80000"/>
            </a:schemeClr>
          </a:solidFill>
        </p:spPr>
        <p:txBody>
          <a:bodyPr>
            <a:noAutofit/>
          </a:bodyPr>
          <a:lstStyle/>
          <a:p>
            <a:pPr algn="just" eaLnBrk="1" fontAlgn="auto" hangingPunct="1">
              <a:spcAft>
                <a:spcPts val="0"/>
              </a:spcAft>
              <a:defRPr/>
            </a:pP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Miloddan</a:t>
            </a:r>
            <a:r>
              <a:rPr lang="en-US" b="1" dirty="0" smtClean="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avvalgi</a:t>
            </a:r>
            <a:r>
              <a:rPr lang="en-US" b="1" dirty="0">
                <a:solidFill>
                  <a:srgbClr val="10000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209-208-yillarda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salavkiy</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hukmdori</a:t>
            </a:r>
            <a:r>
              <a:rPr lang="en-US" b="1" dirty="0">
                <a:solidFill>
                  <a:srgbClr val="1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Buyuk</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Antiox</a:t>
            </a:r>
            <a:r>
              <a:rPr lang="en-US" b="1" dirty="0">
                <a:solidFill>
                  <a:srgbClr val="7030A0"/>
                </a:solidFill>
                <a:latin typeface="Times New Roman" pitchFamily="18" charset="0"/>
                <a:cs typeface="Times New Roman" pitchFamily="18" charset="0"/>
              </a:rPr>
              <a:t> III </a:t>
            </a:r>
            <a:r>
              <a:rPr lang="en-US" b="1" dirty="0" err="1">
                <a:solidFill>
                  <a:srgbClr val="100000"/>
                </a:solidFill>
                <a:latin typeface="Times New Roman" pitchFamily="18" charset="0"/>
                <a:cs typeface="Times New Roman" pitchFamily="18" charset="0"/>
              </a:rPr>
              <a:t>Salavkiylar</a:t>
            </a:r>
            <a:r>
              <a:rPr lang="en-US" b="1" dirty="0">
                <a:solidFill>
                  <a:srgbClr val="100000"/>
                </a:solidFill>
                <a:latin typeface="Times New Roman" pitchFamily="18" charset="0"/>
                <a:cs typeface="Times New Roman" pitchFamily="18" charset="0"/>
              </a:rPr>
              <a:t> </a:t>
            </a:r>
            <a:r>
              <a:rPr lang="en-US" b="1" u="sng" dirty="0" err="1">
                <a:solidFill>
                  <a:srgbClr val="100000"/>
                </a:solidFill>
                <a:latin typeface="Times New Roman" pitchFamily="18" charset="0"/>
                <a:cs typeface="Times New Roman" pitchFamily="18" charset="0"/>
              </a:rPr>
              <a:t>saltanatini</a:t>
            </a:r>
            <a:r>
              <a:rPr lang="en-US" b="1" u="sng" dirty="0">
                <a:solidFill>
                  <a:srgbClr val="100000"/>
                </a:solidFill>
                <a:latin typeface="Times New Roman" pitchFamily="18" charset="0"/>
                <a:cs typeface="Times New Roman" pitchFamily="18" charset="0"/>
              </a:rPr>
              <a:t> </a:t>
            </a:r>
            <a:r>
              <a:rPr lang="en-US" b="1" u="sng" dirty="0" err="1">
                <a:solidFill>
                  <a:srgbClr val="100000"/>
                </a:solidFill>
                <a:latin typeface="Times New Roman" pitchFamily="18" charset="0"/>
                <a:cs typeface="Times New Roman" pitchFamily="18" charset="0"/>
              </a:rPr>
              <a:t>qayta</a:t>
            </a:r>
            <a:r>
              <a:rPr lang="en-US" b="1" u="sng" dirty="0">
                <a:solidFill>
                  <a:srgbClr val="100000"/>
                </a:solidFill>
                <a:latin typeface="Times New Roman" pitchFamily="18" charset="0"/>
                <a:cs typeface="Times New Roman" pitchFamily="18" charset="0"/>
              </a:rPr>
              <a:t> </a:t>
            </a:r>
            <a:r>
              <a:rPr lang="en-US" b="1" u="sng" dirty="0" err="1">
                <a:solidFill>
                  <a:srgbClr val="100000"/>
                </a:solidFill>
                <a:latin typeface="Times New Roman" pitchFamily="18" charset="0"/>
                <a:cs typeface="Times New Roman" pitchFamily="18" charset="0"/>
              </a:rPr>
              <a:t>tiklash</a:t>
            </a:r>
            <a:r>
              <a:rPr lang="en-US" b="1" u="sng" dirty="0">
                <a:solidFill>
                  <a:srgbClr val="100000"/>
                </a:solidFill>
                <a:latin typeface="Times New Roman" pitchFamily="18" charset="0"/>
                <a:cs typeface="Times New Roman" pitchFamily="18" charset="0"/>
              </a:rPr>
              <a:t> </a:t>
            </a:r>
            <a:r>
              <a:rPr lang="en-US" b="1" u="sng" dirty="0" err="1">
                <a:solidFill>
                  <a:srgbClr val="100000"/>
                </a:solidFill>
                <a:latin typeface="Times New Roman" pitchFamily="18" charset="0"/>
                <a:cs typeface="Times New Roman" pitchFamily="18" charset="0"/>
              </a:rPr>
              <a:t>uchun</a:t>
            </a:r>
            <a:r>
              <a:rPr lang="en-US" b="1" u="sng"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sharqqa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yurish</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boshlaydi</a:t>
            </a:r>
            <a:r>
              <a:rPr lang="en-US" b="1" dirty="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Dastlab</a:t>
            </a:r>
            <a:r>
              <a:rPr lang="en-US" b="1" dirty="0" smtClean="0">
                <a:solidFill>
                  <a:srgbClr val="100000"/>
                </a:solidFill>
                <a:latin typeface="Times New Roman" pitchFamily="18" charset="0"/>
                <a:cs typeface="Times New Roman" pitchFamily="18" charset="0"/>
              </a:rPr>
              <a:t> u </a:t>
            </a:r>
            <a:r>
              <a:rPr lang="en-US" b="1" dirty="0" err="1" smtClean="0">
                <a:solidFill>
                  <a:srgbClr val="100000"/>
                </a:solidFill>
                <a:latin typeface="Times New Roman" pitchFamily="18" charset="0"/>
                <a:cs typeface="Times New Roman" pitchFamily="18" charset="0"/>
              </a:rPr>
              <a:t>Parfiyani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mag’lub</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etib</a:t>
            </a:r>
            <a:r>
              <a:rPr lang="en-US" b="1" dirty="0" smtClean="0">
                <a:solidFill>
                  <a:srgbClr val="1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a:t>
            </a:r>
            <a:r>
              <a:rPr lang="en-US" b="1" dirty="0" err="1" smtClean="0">
                <a:solidFill>
                  <a:srgbClr val="7030A0"/>
                </a:solidFill>
                <a:latin typeface="Times New Roman" pitchFamily="18" charset="0"/>
                <a:cs typeface="Times New Roman" pitchFamily="18" charset="0"/>
              </a:rPr>
              <a:t>ill.avv</a:t>
            </a:r>
            <a:r>
              <a:rPr lang="en-US" b="1" dirty="0" smtClean="0">
                <a:solidFill>
                  <a:srgbClr val="7030A0"/>
                </a:solidFill>
                <a:latin typeface="Times New Roman" pitchFamily="18" charset="0"/>
                <a:cs typeface="Times New Roman" pitchFamily="18" charset="0"/>
              </a:rPr>
              <a:t>. 208 </a:t>
            </a:r>
            <a:r>
              <a:rPr lang="en-US" b="1" dirty="0" err="1" smtClean="0">
                <a:solidFill>
                  <a:srgbClr val="7030A0"/>
                </a:solidFill>
                <a:latin typeface="Times New Roman" pitchFamily="18" charset="0"/>
                <a:cs typeface="Times New Roman" pitchFamily="18" charset="0"/>
              </a:rPr>
              <a:t>yilda</a:t>
            </a:r>
            <a:r>
              <a:rPr lang="en-US" b="1" dirty="0" smtClean="0">
                <a:solidFill>
                  <a:srgbClr val="7030A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Yevtidimga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qarshi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yurish</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qilib</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uning</a:t>
            </a:r>
            <a:r>
              <a:rPr lang="en-US" b="1" dirty="0" smtClean="0">
                <a:solidFill>
                  <a:srgbClr val="10000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10 </a:t>
            </a:r>
            <a:r>
              <a:rPr lang="en-US" b="1" dirty="0" err="1" smtClean="0">
                <a:solidFill>
                  <a:srgbClr val="7030A0"/>
                </a:solidFill>
                <a:latin typeface="Times New Roman" pitchFamily="18" charset="0"/>
                <a:cs typeface="Times New Roman" pitchFamily="18" charset="0"/>
              </a:rPr>
              <a:t>ming</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kishilik</a:t>
            </a:r>
            <a:r>
              <a:rPr lang="en-US" b="1" dirty="0" smtClean="0">
                <a:solidFill>
                  <a:srgbClr val="7030A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qo’shinini</a:t>
            </a:r>
            <a:r>
              <a:rPr lang="en-US" b="1" dirty="0" smtClean="0">
                <a:solidFill>
                  <a:srgbClr val="100000"/>
                </a:solidFill>
                <a:latin typeface="Times New Roman" pitchFamily="18" charset="0"/>
                <a:cs typeface="Times New Roman" pitchFamily="18" charset="0"/>
              </a:rPr>
              <a:t> tor-</a:t>
            </a:r>
            <a:r>
              <a:rPr lang="en-US" b="1" dirty="0" err="1" smtClean="0">
                <a:solidFill>
                  <a:srgbClr val="100000"/>
                </a:solidFill>
                <a:latin typeface="Times New Roman" pitchFamily="18" charset="0"/>
                <a:cs typeface="Times New Roman" pitchFamily="18" charset="0"/>
              </a:rPr>
              <a:t>mor</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qildi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Yevtedimning</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o’zi</a:t>
            </a:r>
            <a:r>
              <a:rPr lang="en-US" b="1" dirty="0" smtClean="0">
                <a:solidFill>
                  <a:srgbClr val="10000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Baqtra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qal’asida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yashirinib</a:t>
            </a:r>
            <a:r>
              <a:rPr lang="en-US" b="1" dirty="0" smtClean="0">
                <a:solidFill>
                  <a:srgbClr val="10000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2 </a:t>
            </a:r>
            <a:r>
              <a:rPr lang="en-US" b="1" dirty="0" err="1" smtClean="0">
                <a:solidFill>
                  <a:srgbClr val="7030A0"/>
                </a:solidFill>
                <a:latin typeface="Times New Roman" pitchFamily="18" charset="0"/>
                <a:cs typeface="Times New Roman" pitchFamily="18" charset="0"/>
              </a:rPr>
              <a:t>yil</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shu</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yerda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himoyalandi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Antiox</a:t>
            </a:r>
            <a:r>
              <a:rPr lang="en-US" b="1" dirty="0" smtClean="0">
                <a:solidFill>
                  <a:srgbClr val="100000"/>
                </a:solidFill>
                <a:latin typeface="Times New Roman" pitchFamily="18" charset="0"/>
                <a:cs typeface="Times New Roman" pitchFamily="18" charset="0"/>
              </a:rPr>
              <a:t> III </a:t>
            </a:r>
            <a:r>
              <a:rPr lang="en-US" b="1" dirty="0" err="1" smtClean="0">
                <a:solidFill>
                  <a:srgbClr val="100000"/>
                </a:solidFill>
                <a:latin typeface="Times New Roman" pitchFamily="18" charset="0"/>
                <a:cs typeface="Times New Roman" pitchFamily="18" charset="0"/>
              </a:rPr>
              <a:t>Baqtrani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egallay</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olmagach</a:t>
            </a:r>
            <a:r>
              <a:rPr lang="en-US" b="1" dirty="0" smtClean="0">
                <a:solidFill>
                  <a:srgbClr val="10000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mill.avv</a:t>
            </a:r>
            <a:r>
              <a:rPr lang="en-US" b="1" dirty="0" smtClean="0">
                <a:solidFill>
                  <a:srgbClr val="7030A0"/>
                </a:solidFill>
                <a:latin typeface="Times New Roman" pitchFamily="18" charset="0"/>
                <a:cs typeface="Times New Roman" pitchFamily="18" charset="0"/>
              </a:rPr>
              <a:t>. 207 </a:t>
            </a:r>
            <a:r>
              <a:rPr lang="en-US" b="1" dirty="0" err="1" smtClean="0">
                <a:solidFill>
                  <a:srgbClr val="7030A0"/>
                </a:solidFill>
                <a:latin typeface="Times New Roman" pitchFamily="18" charset="0"/>
                <a:cs typeface="Times New Roman" pitchFamily="18" charset="0"/>
              </a:rPr>
              <a:t>yilda</a:t>
            </a:r>
            <a:r>
              <a:rPr lang="en-US" b="1" dirty="0" smtClean="0">
                <a:solidFill>
                  <a:srgbClr val="7030A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ikki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o’rtada</a:t>
            </a:r>
            <a:r>
              <a:rPr lang="en-US" b="1" dirty="0" smtClean="0">
                <a:solidFill>
                  <a:srgbClr val="10000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sulh</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tuzildi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Unga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ko’ra</a:t>
            </a:r>
            <a:r>
              <a:rPr lang="en-US" b="1" dirty="0" smtClean="0">
                <a:solidFill>
                  <a:srgbClr val="10000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Antiox</a:t>
            </a:r>
            <a:r>
              <a:rPr lang="en-US" b="1" dirty="0" smtClean="0">
                <a:solidFill>
                  <a:srgbClr val="7030A0"/>
                </a:solidFill>
                <a:latin typeface="Times New Roman" pitchFamily="18" charset="0"/>
                <a:cs typeface="Times New Roman" pitchFamily="18" charset="0"/>
              </a:rPr>
              <a:t> III </a:t>
            </a:r>
            <a:r>
              <a:rPr lang="en-US" b="1" dirty="0" err="1" smtClean="0">
                <a:solidFill>
                  <a:srgbClr val="100000"/>
                </a:solidFill>
                <a:latin typeface="Times New Roman" pitchFamily="18" charset="0"/>
                <a:cs typeface="Times New Roman" pitchFamily="18" charset="0"/>
              </a:rPr>
              <a:t>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Yevtidim</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Baqtriya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podshosi</a:t>
            </a:r>
            <a:r>
              <a:rPr lang="en-US" b="1" dirty="0" smtClean="0">
                <a:solidFill>
                  <a:srgbClr val="100000"/>
                </a:solidFill>
                <a:latin typeface="Times New Roman" pitchFamily="18" charset="0"/>
                <a:cs typeface="Times New Roman" pitchFamily="18" charset="0"/>
              </a:rPr>
              <a:t> deb tan </a:t>
            </a:r>
            <a:r>
              <a:rPr lang="en-US" b="1" dirty="0" err="1" smtClean="0">
                <a:solidFill>
                  <a:srgbClr val="100000"/>
                </a:solidFill>
                <a:latin typeface="Times New Roman" pitchFamily="18" charset="0"/>
                <a:cs typeface="Times New Roman" pitchFamily="18" charset="0"/>
              </a:rPr>
              <a:t>oldi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Ayni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paytda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Yevtedim</a:t>
            </a:r>
            <a:r>
              <a:rPr lang="en-US" b="1" dirty="0" smtClean="0">
                <a:solidFill>
                  <a:srgbClr val="100000"/>
                </a:solidFill>
                <a:latin typeface="Times New Roman" pitchFamily="18" charset="0"/>
                <a:cs typeface="Times New Roman" pitchFamily="18" charset="0"/>
              </a:rPr>
              <a:t> ham </a:t>
            </a:r>
            <a:r>
              <a:rPr lang="en-US" b="1" dirty="0" err="1" smtClean="0">
                <a:solidFill>
                  <a:srgbClr val="100000"/>
                </a:solidFill>
                <a:latin typeface="Times New Roman" pitchFamily="18" charset="0"/>
                <a:cs typeface="Times New Roman" pitchFamily="18" charset="0"/>
              </a:rPr>
              <a:t>podsholik</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unvonini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saqlab</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qoldi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Yevtedim</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bitimga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ko’ra</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Antiox</a:t>
            </a:r>
            <a:r>
              <a:rPr lang="en-US" b="1" dirty="0" smtClean="0">
                <a:solidFill>
                  <a:srgbClr val="100000"/>
                </a:solidFill>
                <a:latin typeface="Times New Roman" pitchFamily="18" charset="0"/>
                <a:cs typeface="Times New Roman" pitchFamily="18" charset="0"/>
              </a:rPr>
              <a:t> III </a:t>
            </a:r>
            <a:r>
              <a:rPr lang="en-US" b="1" dirty="0" err="1" smtClean="0">
                <a:solidFill>
                  <a:srgbClr val="100000"/>
                </a:solidFill>
                <a:latin typeface="Times New Roman" pitchFamily="18" charset="0"/>
                <a:cs typeface="Times New Roman" pitchFamily="18" charset="0"/>
              </a:rPr>
              <a:t>ga</a:t>
            </a:r>
            <a:r>
              <a:rPr lang="en-US" b="1" dirty="0" smtClean="0">
                <a:solidFill>
                  <a:srgbClr val="10000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bir</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necha</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jangovor</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fillar</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berish</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va</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tashqi</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siyosatda</a:t>
            </a:r>
            <a:r>
              <a:rPr lang="en-US" b="1" i="1" u="sng" dirty="0" smtClean="0">
                <a:solidFill>
                  <a:srgbClr val="7030A0"/>
                </a:solidFill>
                <a:latin typeface="Times New Roman" pitchFamily="18" charset="0"/>
                <a:cs typeface="Times New Roman" pitchFamily="18" charset="0"/>
              </a:rPr>
              <a:t> u </a:t>
            </a:r>
            <a:r>
              <a:rPr lang="en-US" b="1" i="1" u="sng" dirty="0" err="1" smtClean="0">
                <a:solidFill>
                  <a:srgbClr val="7030A0"/>
                </a:solidFill>
                <a:latin typeface="Times New Roman" pitchFamily="18" charset="0"/>
                <a:cs typeface="Times New Roman" pitchFamily="18" charset="0"/>
              </a:rPr>
              <a:t>bilan</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maslahatlashib</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ish</a:t>
            </a:r>
            <a:r>
              <a:rPr lang="en-US" b="1" i="1" u="sng" dirty="0" smtClean="0">
                <a:solidFill>
                  <a:srgbClr val="7030A0"/>
                </a:solidFill>
                <a:latin typeface="Times New Roman" pitchFamily="18" charset="0"/>
                <a:cs typeface="Times New Roman" pitchFamily="18" charset="0"/>
              </a:rPr>
              <a:t> </a:t>
            </a:r>
            <a:r>
              <a:rPr lang="en-US" b="1" i="1" u="sng" dirty="0" err="1" smtClean="0">
                <a:solidFill>
                  <a:srgbClr val="7030A0"/>
                </a:solidFill>
                <a:latin typeface="Times New Roman" pitchFamily="18" charset="0"/>
                <a:cs typeface="Times New Roman" pitchFamily="18" charset="0"/>
              </a:rPr>
              <a:t>tutish</a:t>
            </a:r>
            <a:r>
              <a:rPr lang="en-US" b="1" i="1" u="sng" dirty="0" smtClean="0">
                <a:solidFill>
                  <a:srgbClr val="7030A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majburiyatini</a:t>
            </a:r>
            <a:r>
              <a:rPr lang="en-US" b="1" dirty="0" smtClean="0">
                <a:solidFill>
                  <a:srgbClr val="100000"/>
                </a:solidFill>
                <a:latin typeface="Times New Roman" pitchFamily="18" charset="0"/>
                <a:cs typeface="Times New Roman" pitchFamily="18" charset="0"/>
              </a:rPr>
              <a:t> </a:t>
            </a:r>
            <a:r>
              <a:rPr lang="en-US" b="1" dirty="0" err="1" smtClean="0">
                <a:solidFill>
                  <a:srgbClr val="100000"/>
                </a:solidFill>
                <a:latin typeface="Times New Roman" pitchFamily="18" charset="0"/>
                <a:cs typeface="Times New Roman" pitchFamily="18" charset="0"/>
              </a:rPr>
              <a:t>oldi</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O’z</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navbatida</a:t>
            </a:r>
            <a:r>
              <a:rPr lang="en-US" b="1" dirty="0">
                <a:solidFill>
                  <a:srgbClr val="100000"/>
                </a:solidFill>
                <a:latin typeface="Times New Roman" pitchFamily="18" charset="0"/>
                <a:cs typeface="Times New Roman" pitchFamily="18" charset="0"/>
              </a:rPr>
              <a:t> u </a:t>
            </a:r>
            <a:r>
              <a:rPr lang="en-US" b="1" dirty="0" err="1">
                <a:solidFill>
                  <a:srgbClr val="100000"/>
                </a:solidFill>
                <a:latin typeface="Times New Roman" pitchFamily="18" charset="0"/>
                <a:cs typeface="Times New Roman" pitchFamily="18" charset="0"/>
              </a:rPr>
              <a:t>Antioxga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o’zining</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barcha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jangchi</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fillarini</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topshiradi</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Yevtidemning</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o’g’li</a:t>
            </a:r>
            <a:r>
              <a:rPr lang="en-US" b="1" dirty="0">
                <a:solidFill>
                  <a:srgbClr val="10000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Demetriy</a:t>
            </a:r>
            <a:r>
              <a:rPr lang="en-US" b="1" dirty="0">
                <a:solidFill>
                  <a:srgbClr val="7030A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esa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salavkiylar</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malikasiga</a:t>
            </a:r>
            <a:r>
              <a:rPr lang="en-US" b="1" dirty="0">
                <a:solidFill>
                  <a:srgbClr val="100000"/>
                </a:solidFill>
                <a:latin typeface="Times New Roman" pitchFamily="18" charset="0"/>
                <a:cs typeface="Times New Roman" pitchFamily="18" charset="0"/>
              </a:rPr>
              <a:t> </a:t>
            </a:r>
            <a:r>
              <a:rPr lang="en-US" b="1" dirty="0" err="1">
                <a:solidFill>
                  <a:srgbClr val="100000"/>
                </a:solidFill>
                <a:latin typeface="Times New Roman" pitchFamily="18" charset="0"/>
                <a:cs typeface="Times New Roman" pitchFamily="18" charset="0"/>
              </a:rPr>
              <a:t>uylanadi</a:t>
            </a:r>
            <a:r>
              <a:rPr lang="en-US" b="1" dirty="0">
                <a:solidFill>
                  <a:srgbClr val="100000"/>
                </a:solidFill>
                <a:latin typeface="Times New Roman" pitchFamily="18" charset="0"/>
                <a:cs typeface="Times New Roman" pitchFamily="18" charset="0"/>
              </a:rPr>
              <a:t>.  </a:t>
            </a:r>
            <a:endParaRPr lang="en-US" b="1" dirty="0" smtClean="0">
              <a:solidFill>
                <a:srgbClr val="1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27481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982</TotalTime>
  <Words>4030</Words>
  <Application>Microsoft Office PowerPoint</Application>
  <PresentationFormat>Экран (4:3)</PresentationFormat>
  <Paragraphs>274</Paragraphs>
  <Slides>117</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117</vt:i4>
      </vt:variant>
    </vt:vector>
  </HeadingPairs>
  <TitlesOfParts>
    <vt:vector size="125" baseType="lpstr">
      <vt:lpstr>Arial</vt:lpstr>
      <vt:lpstr>Trebuchet MS</vt:lpstr>
      <vt:lpstr>Georgia</vt:lpstr>
      <vt:lpstr>Calibri</vt:lpstr>
      <vt:lpstr>Times New Roman</vt:lpstr>
      <vt:lpstr>Wingdings</vt:lpstr>
      <vt:lpstr>Symbol</vt:lpstr>
      <vt:lpstr>Воздушный поток</vt:lpstr>
      <vt:lpstr>3.2. –ma’ruza: Ahamoniylar, Aleksandr Makedonskiy va yunon-baqtriya davlatlari va ularning boshqaruv asoslari</vt:lpstr>
      <vt:lpstr>Reja:</vt:lpstr>
      <vt:lpstr>Аҳомонийлар давлатига умумий тавсиф</vt:lpstr>
      <vt:lpstr>Аҳомонийлар давлатининг вужудга келиши</vt:lpstr>
      <vt:lpstr>Аҳомонийлар давлатининг вужудга келиши</vt:lpstr>
      <vt:lpstr>Презентация PowerPoint</vt:lpstr>
      <vt:lpstr>Аҳамоний подшоҳларининг тез ва муваффақиятли ҳаракатлари қуйидаги тарихий шароитлар билан боғланади: </vt:lpstr>
      <vt:lpstr>Аҳамоний подшоҳларининг тез ва муваффақиятли ҳаракатлари қуйидаги тарихий шароитлар билан боғланади:</vt:lpstr>
      <vt:lpstr>Аҳамоний подшоҳларининг тез ва муваффақиятли ҳаракатлари қуйидаги тарихий шароитлар билан боғланади:</vt:lpstr>
      <vt:lpstr>Аҳамонийларнинг империяни бошқарув тизими</vt:lpstr>
      <vt:lpstr>Кара</vt:lpstr>
      <vt:lpstr>Маслаҳатчилар кенгаши, Сарой оғалари</vt:lpstr>
      <vt:lpstr>Маслаҳатчилар кенгаши, Сарой оғалари</vt:lpstr>
      <vt:lpstr>Сарой</vt:lpstr>
      <vt:lpstr>Сарой</vt:lpstr>
      <vt:lpstr>Сарой</vt:lpstr>
      <vt:lpstr>Хазарапад, сатраплик тизими, концелярия</vt:lpstr>
      <vt:lpstr>Хазарапад, сатраплик тизими, концелярия</vt:lpstr>
      <vt:lpstr>Презентация PowerPoint</vt:lpstr>
      <vt:lpstr>Аҳамонийлар империяси жамоалари асосан учта ижтимоий гуруҳдан иборат бўлган: </vt:lpstr>
      <vt:lpstr>Сатраплар</vt:lpstr>
      <vt:lpstr>Аҳомонийлар давлатининг Ўрта Осиёга босқинчилик юришлари</vt:lpstr>
      <vt:lpstr>Ahomoniylardan dastlab O’rta Osiyoga bosqinchilik yurushlari Kir II davrida amalga oshirilgan. Yunon muarrixlaridan Ksenafont va Kteseylar  o’z asarlarida mill.avv. 545-540 yillarda Kir II tomanidan Baqtriya, Parfiya, Marg’iyona hududlari bosib olinganligini ta’kidlab o’tadi.</vt:lpstr>
      <vt:lpstr>Geradot bergan ma’lumotlarga qaraganda Kir II mill.avv 530 yilda masagetlar ustiga 20 minglik qushin bilan bostirib keladi. Kir II ning bu yurishi masagetlar malikasi Tumarisning jasorati tufayli uning mag’lubiyati bilan tugaydi. Geradot bergan ma’lumotlarga qaraganda bu urushda Kir II ning o’zi ham halok bo’ladi.</vt:lpstr>
      <vt:lpstr>Презентация PowerPoint</vt:lpstr>
      <vt:lpstr>Презентация PowerPoint</vt:lpstr>
      <vt:lpstr>Презентация PowerPoint</vt:lpstr>
      <vt:lpstr>Презентация PowerPoint</vt:lpstr>
      <vt:lpstr>Сатраплар</vt:lpstr>
      <vt:lpstr>Солиқ тизими</vt:lpstr>
      <vt:lpstr>Солиқ тизими</vt:lpstr>
      <vt:lpstr>Аҳомонийлар даврида Ўрта Осиё халқларининг ҳаёти</vt:lpstr>
      <vt:lpstr>Аҳомонийлар даврида Ўрта Осиё халқларининг ҳаёти</vt:lpstr>
      <vt:lpstr>Аҳомонийлар даврида Ўрта Осиё халқларининг ҳаёти</vt:lpstr>
      <vt:lpstr>Аҳомонийлар даврида Ўрта Осиё халқларининг ҳаёти</vt:lpstr>
      <vt:lpstr>Ўрта Осиёнинг Аҳамонийлар даври шаҳарлари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A.Makedonskiy imperiyasining parchalanishi</vt:lpstr>
      <vt:lpstr>A.Makedonskiy imperiyasining parchalanishi</vt:lpstr>
      <vt:lpstr> A.Makedonskiy imperiyasining parchalanishi</vt:lpstr>
      <vt:lpstr> Salavkiylar davlati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Salavkiylar davrida markaziy Osiyo</vt:lpstr>
      <vt:lpstr>Salavkiylar davrida markaziy Osiyo</vt:lpstr>
      <vt:lpstr>Salavkiylar davrida markaziy Osiyo</vt:lpstr>
      <vt:lpstr>Salavkiylar davrida markaziy Osiyo</vt:lpstr>
      <vt:lpstr>Antiox  - salavkiylar davlati hukmdori</vt:lpstr>
      <vt:lpstr>Antiox davrida salavkiylar davati</vt:lpstr>
      <vt:lpstr>Salavkiylar davlati tarkibidan Yunon baqtriya va Parfiya davlatlarining ajralib chiqishi</vt:lpstr>
      <vt:lpstr>Salavkiylar davlatining barham topishi</vt:lpstr>
      <vt:lpstr>Yunon –Baqtriya davlati</vt:lpstr>
      <vt:lpstr>Yunon –Baqtriya davlati</vt:lpstr>
      <vt:lpstr>Презентация PowerPoint</vt:lpstr>
      <vt:lpstr>Yunon –Baqtriya davlati</vt:lpstr>
      <vt:lpstr>Yunon –Baqtriya davlati</vt:lpstr>
      <vt:lpstr>Yunon –Baqtriya davlati</vt:lpstr>
      <vt:lpstr>Yunon –Baqtriya davlati</vt:lpstr>
      <vt:lpstr>Yunon –Baqtriya davlati</vt:lpstr>
      <vt:lpstr>Yunon –Baqtriya davlati</vt:lpstr>
      <vt:lpstr>Yunon –Baqtriya davlati barham topishi</vt:lpstr>
      <vt:lpstr>Презентация PowerPoint</vt:lpstr>
      <vt:lpstr>Презентация PowerPoint</vt:lpstr>
      <vt:lpstr>Yunon –Baqtriya davlati madaniyati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Юнон Бақтрия даври ёдгорликлари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Аҳамонийлар даври археологияси</dc:title>
  <dc:creator>USER</dc:creator>
  <cp:lastModifiedBy>Bahtiyor</cp:lastModifiedBy>
  <cp:revision>68</cp:revision>
  <dcterms:created xsi:type="dcterms:W3CDTF">2010-02-02T23:45:33Z</dcterms:created>
  <dcterms:modified xsi:type="dcterms:W3CDTF">2020-08-02T06:02:17Z</dcterms:modified>
</cp:coreProperties>
</file>