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876" r:id="rId3"/>
  </p:sldMasterIdLst>
  <p:notesMasterIdLst>
    <p:notesMasterId r:id="rId68"/>
  </p:notesMasterIdLst>
  <p:sldIdLst>
    <p:sldId id="263" r:id="rId4"/>
    <p:sldId id="275" r:id="rId5"/>
    <p:sldId id="276" r:id="rId6"/>
    <p:sldId id="277" r:id="rId7"/>
    <p:sldId id="282" r:id="rId8"/>
    <p:sldId id="284" r:id="rId9"/>
    <p:sldId id="265" r:id="rId10"/>
    <p:sldId id="278" r:id="rId11"/>
    <p:sldId id="285" r:id="rId12"/>
    <p:sldId id="283" r:id="rId13"/>
    <p:sldId id="280" r:id="rId14"/>
    <p:sldId id="281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58" r:id="rId23"/>
    <p:sldId id="259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3" r:id="rId33"/>
    <p:sldId id="301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260" r:id="rId43"/>
    <p:sldId id="312" r:id="rId44"/>
    <p:sldId id="313" r:id="rId45"/>
    <p:sldId id="314" r:id="rId46"/>
    <p:sldId id="315" r:id="rId47"/>
    <p:sldId id="316" r:id="rId48"/>
    <p:sldId id="318" r:id="rId49"/>
    <p:sldId id="319" r:id="rId50"/>
    <p:sldId id="317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3" r:id="rId64"/>
    <p:sldId id="332" r:id="rId65"/>
    <p:sldId id="334" r:id="rId66"/>
    <p:sldId id="335" r:id="rId6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707" autoAdjust="0"/>
  </p:normalViewPr>
  <p:slideViewPr>
    <p:cSldViewPr>
      <p:cViewPr varScale="1">
        <p:scale>
          <a:sx n="69" d="100"/>
          <a:sy n="69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E6AB03-2596-43C0-A10B-36C44555828C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6F99D3-1B54-47E8-A239-20EEF64E84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16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26DBA0-3E36-45FE-B054-04E8637E7211}" type="slidenum">
              <a:rPr lang="ru-RU" altLang="ru-RU"/>
              <a:pPr/>
              <a:t>45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F3161-33DF-421D-9581-CB325A470E0E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FE0D4"/>
                </a:solidFill>
              </a:defRPr>
            </a:lvl1pPr>
          </a:lstStyle>
          <a:p>
            <a:pPr>
              <a:defRPr/>
            </a:pPr>
            <a:fld id="{B46873FB-9273-475A-9406-D914123C2B4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295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CB773-16A8-4BCD-BCC3-40EEED222492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46979-68F1-4075-BF33-ABF1C790919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427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45FAB-E61E-4EA1-BA7F-B2C87CF012E4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49DE3-18A9-4CB7-A254-5A2ACB154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372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Полилиния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687434-C3B7-4F08-9052-728BD018E02B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05B846-C76A-44E3-ADA4-0B0CEA5ADC4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166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0755-E532-4C1E-9364-15A28AA456C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4957-1BD6-4F07-8AD1-5CA3224829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98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11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246DE7-249B-4B75-88DF-F2A54E5C5A8B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FDC17A-854D-4FA9-B5BA-A27A22A44E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539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FF0B50-BEC5-4062-93FB-28DF2B5CE77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43ED9-8DBF-4F7A-A34E-698D2F1431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301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1FBF12-2309-4598-8A58-F894D18237CA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F407D1-2AAD-4764-9402-70F019B685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6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72E035-7ADF-467C-B4D5-225C771F4A80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A56EA0-698D-4144-8A45-85C3C3AA54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58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414D6-61D9-4ABF-A219-C35489F165E8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F2A5B-5111-4AEA-B009-F2EA1DA120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901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712463-2D71-4A20-9655-E60B225A9546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D5C377-F3DC-4E56-86B2-0861F943DD1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369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4CD2-DA4D-4BD2-AAD9-B0D659CD13BC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7E4C-46F3-40A5-B843-42D13957EC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18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олилиния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1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1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924135-E66A-4BE5-B80A-74EFB0A8D08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919FC-ECF7-4890-857A-C73C6BDEC88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057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D7599-8CC4-4947-A5AD-B4D1D19E8E8B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DF5E4-1C5D-4E2E-BD5A-608B9B0D088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429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E807F-CDA7-414E-8930-C2D6323A8BD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FD28-6075-4FC2-99E6-7E411AA1CAD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1812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0D89-2AAD-4946-A898-45BF2FAAE1A3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36889-8F45-4B30-A4D2-6700C95912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1063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8909D-6519-4682-858A-D4BD72EC373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389F0-E058-4448-8BC0-B6E1FC3713C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06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A9CD-0D00-476F-A23F-A697C92B9580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ABDAE-4F06-4BEA-9DBE-FA7DFE3754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5847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96871-ECC5-4716-A6EE-151B7B6FB6B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DB138-9DAB-425B-8763-C17CE9DD49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994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8E03B-CD31-4909-8A84-BB9EF6736028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AB6BA-8125-456E-9147-07ED6A103A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2305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87D0-0D0D-4594-BD0E-F3C2A9D795D1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6DEE-933C-4B90-8C89-57E7364A0C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342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BFFCB-29EF-4881-B75B-DFCB7002718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31563-EAE7-4D82-819C-C49DB88FE1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9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042F2-8222-491D-814B-C9F6F98DDC4C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FE0D4"/>
                </a:solidFill>
              </a:defRPr>
            </a:lvl1pPr>
          </a:lstStyle>
          <a:p>
            <a:pPr>
              <a:defRPr/>
            </a:pPr>
            <a:fld id="{A3DC5245-11AE-4EEF-AFDA-BE6FB6005D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33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53721-36D5-4C75-93BB-394860197A48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5EAE7-E77D-4194-A964-5F79A3C345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4183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C61F2-E08C-4E19-9FE8-5DC9A9B9332A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0EBB8-C064-4EA8-9A8A-9B9F8193F3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4051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4F583-D9A2-4125-8B45-911DA3B27C5A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EF179-08F2-4E51-A62C-FB0E690AA6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6621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0905-BF22-4771-8C5C-3B4F1D1FB7DE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0D4-98A9-4890-9CEF-2EDA750C0E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272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21D8-0F15-428A-9BCC-6DBF577043F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3724A-C771-44B1-8A3E-2358DDC209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54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37049-5235-4F3C-9DFB-F7279CF25CB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7C0C-CC47-4C34-90C7-FE77120777A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44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2AD0-F739-48B9-BEA8-BD29E6FBF8C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4C38E-4EE9-40A2-9103-D5003D3CB0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83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01934-C7C5-44B0-9800-46010759897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EB4B-E64E-43FC-9FAB-BF9DCE7058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45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633AE-04D7-46C1-857E-187C2EC73B43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6D79-AD5E-4F81-9914-BEC7C96259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99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78A1C-1EC6-4203-B63A-24A00BB72091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957796-5541-40A6-B26C-2F50ED58B54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36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00D192-C42C-4C81-A310-3B4CAA3A7213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626551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1E9C05E7-F966-4331-AB90-1C8AB1F335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41" r:id="rId2"/>
    <p:sldLayoutId id="2147483965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66" r:id="rId9"/>
    <p:sldLayoutId id="2147483947" r:id="rId10"/>
    <p:sldLayoutId id="21474839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1" name="Полилиния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7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3A05FD0-E94E-4C12-BFC9-8303572861A2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1E8FA913-B558-4B92-9C72-B47C6A04C11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49" r:id="rId2"/>
    <p:sldLayoutId id="2147483968" r:id="rId3"/>
    <p:sldLayoutId id="2147483969" r:id="rId4"/>
    <p:sldLayoutId id="2147483970" r:id="rId5"/>
    <p:sldLayoutId id="2147483971" r:id="rId6"/>
    <p:sldLayoutId id="2147483950" r:id="rId7"/>
    <p:sldLayoutId id="2147483972" r:id="rId8"/>
    <p:sldLayoutId id="2147483973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BA2C02-FE47-40B5-9131-71405E7839E8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38C679-6402-4749-A75E-499128A315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ozir.org/toshdau-rasulov-s-sh.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hozir.org/9-a-sinf-i-guruh-9-a-sinf-ii--guruh-9-b-sinf-i-guruh.html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233862"/>
          </a:xfrm>
        </p:spPr>
        <p:txBody>
          <a:bodyPr/>
          <a:lstStyle/>
          <a:p>
            <a:pPr marL="109537" indent="0" algn="ctr">
              <a:buFont typeface="Wingdings 3" panose="05040102010807070707" pitchFamily="18" charset="2"/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Algerian" pitchFamily="82" charset="0"/>
              </a:rPr>
              <a:t>Reja</a:t>
            </a:r>
            <a:r>
              <a:rPr lang="en-US" sz="2800" b="1" dirty="0" smtClean="0">
                <a:solidFill>
                  <a:srgbClr val="7030A0"/>
                </a:solidFill>
                <a:latin typeface="Algerian" pitchFamily="82" charset="0"/>
              </a:rPr>
              <a:t>: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1. </a:t>
            </a:r>
            <a:r>
              <a:rPr lang="en-US" sz="2800" b="1" dirty="0" err="1">
                <a:solidFill>
                  <a:srgbClr val="7030A0"/>
                </a:solidFill>
              </a:rPr>
              <a:t>Qang</a:t>
            </a:r>
            <a:r>
              <a:rPr lang="en-US" sz="2800" b="1" dirty="0">
                <a:solidFill>
                  <a:srgbClr val="7030A0"/>
                </a:solidFill>
              </a:rPr>
              <a:t>’ </a:t>
            </a:r>
            <a:r>
              <a:rPr lang="en-US" sz="2800" b="1" dirty="0" err="1">
                <a:solidFill>
                  <a:srgbClr val="7030A0"/>
                </a:solidFill>
              </a:rPr>
              <a:t>davlatchiligi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xududi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va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boshqaruvi</a:t>
            </a:r>
            <a:endParaRPr lang="en-US" sz="2800" b="1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2. Davon </a:t>
            </a:r>
            <a:r>
              <a:rPr lang="en-US" sz="2800" b="1" dirty="0" err="1">
                <a:solidFill>
                  <a:srgbClr val="7030A0"/>
                </a:solidFill>
              </a:rPr>
              <a:t>davlat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xududi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va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boshqaruv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tizimi</a:t>
            </a:r>
            <a:endParaRPr lang="en-US" sz="2800" b="1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3. </a:t>
            </a:r>
            <a:r>
              <a:rPr lang="en-US" sz="2800" b="1" dirty="0" err="1">
                <a:solidFill>
                  <a:srgbClr val="7030A0"/>
                </a:solidFill>
              </a:rPr>
              <a:t>Baktriyada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Katta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yuechji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davlatining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tashkil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topishi</a:t>
            </a:r>
            <a:r>
              <a:rPr lang="en-US" sz="2800" b="1" dirty="0">
                <a:solidFill>
                  <a:srgbClr val="7030A0"/>
                </a:solidFill>
              </a:rPr>
              <a:t>.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4. </a:t>
            </a:r>
            <a:r>
              <a:rPr lang="en-US" sz="2800" b="1" dirty="0" err="1">
                <a:solidFill>
                  <a:srgbClr val="7030A0"/>
                </a:solidFill>
              </a:rPr>
              <a:t>Kushon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davlati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tarixi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bosqichlari</a:t>
            </a:r>
            <a:endParaRPr lang="en-US" sz="2800" b="1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5. </a:t>
            </a:r>
            <a:r>
              <a:rPr lang="en-US" sz="2800" b="1" dirty="0" err="1">
                <a:solidFill>
                  <a:srgbClr val="7030A0"/>
                </a:solidFill>
              </a:rPr>
              <a:t>Kushon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davlati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boshqaruv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a’nanalari</a:t>
            </a:r>
            <a:r>
              <a:rPr lang="en-US" sz="28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Cambria Math" pitchFamily="18" charset="0"/>
              </a:rPr>
              <a:t>3.3. </a:t>
            </a:r>
            <a:r>
              <a:rPr lang="en-US" sz="2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Cambria Math" pitchFamily="18" charset="0"/>
              </a:rPr>
              <a:t>ma’ruza</a:t>
            </a: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Cambria Math" pitchFamily="18" charset="0"/>
              </a:rPr>
              <a:t>: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Qang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’, Davon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davlatlari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.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Kushon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davlati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 (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podsholigi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).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Hududi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va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boshqaruv</a:t>
            </a:r>
            <a:r>
              <a:rPr lang="en-US" sz="3200" dirty="0">
                <a:solidFill>
                  <a:srgbClr val="7030A0"/>
                </a:solidFill>
                <a:effectLst/>
                <a:latin typeface="Algerian" pitchFamily="8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effectLst/>
                <a:latin typeface="Algerian" pitchFamily="82" charset="0"/>
              </a:rPr>
              <a:t>tizimi</a:t>
            </a:r>
            <a:endParaRPr lang="ru-RU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shaharlari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qalin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baland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devorlar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o‘ralgan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Devorlarning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tashqarisida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qal’a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atrofi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aylantirilib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chuqur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handaq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qazilgan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Shaharlar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ichida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mustahkam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istehkom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(ark)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shahristonlarning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baland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mudofaa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devorlari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necha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darvozalari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Yirik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shaharlardan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Toshkent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yuzga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yaqin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aholi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yashaydigan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kichik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qo‘rg‘onlar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mavjud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boshqarishda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podshohning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roli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jamiyat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hayotiga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oid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ko‘plab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muhim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masalalarni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hal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etishda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urug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oqsoqollaridan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iborat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Maslahat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kengashining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mavqeyi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alohida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tutgan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Binobarin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podshoh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ichki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siyosatini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yuritishda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kengash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maslahatlashgan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Viloyat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boshliqlari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turkiy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maqomda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jobg‘u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yoki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yobg‘ular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deb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atalganlar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hududlarini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boshqarishda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birmuncha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mustaqillikka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markaziy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hokimiyatga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boj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to‘lab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turganlar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hukmdorlari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mintaqadagi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vaziyatga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faol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aralashib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undagi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muvozanatni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saqlash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bobida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izchil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siyosat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borganlar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xos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Toshkent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vohasidagi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Qovunchitepadan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topib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o‘rganilgan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fanda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Qovunchi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nomi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mashhurdir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Arxeologik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topilmalar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ma’lumotlariga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qaraganda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asosan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Toshkent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Yettisuv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Farg‘onada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tarqalgan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yashovchi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xalqlarning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So‘g‘diyona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Farg‘ona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Tyanshan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tog‘ining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shimoli-sharqiy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qismida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yashovchi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xalqlar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yaqin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aloqada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bo‘lganligi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tufayli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Qovunchi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ancha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taraqqiy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Manbalarda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Qang’yuy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oxiri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boshlarida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buyuk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bo’lganligi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u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nisbatan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mustaqil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yurgizganligi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qayd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etiladi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hatto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Farg’ona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mojarolariga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aralashadi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Qang’yuy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o’rtasidagi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adovat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II-I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boshlangan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ma’murlari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ashaddiy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dushmanlari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usunlar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do’stona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aloqa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o’rnatib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mill.avv.104-yilda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Davanga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harbiy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yurish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boshlaydi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Ammo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yurish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uncha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muvaffaqiyatli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chiqmaydi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O’zgan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shahrini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egallagach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juda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ko’p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jangchilardan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ajralib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orqaga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chekinadilar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102-yilda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qo’shini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yana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Farg’onaga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yurish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Guyshan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Koson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qamal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qilishadi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Guyshanliklar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chopar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yuborib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yordam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so’raydi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yordamga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kelishi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davanliklarni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qaramligidan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saqlab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qoladi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Qashg’ar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Yorkent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viloyatiga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harbiy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madad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yuborib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turganlar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65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yili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Yorkentda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ma’murlariga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qarshi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qo’zg’alon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ko’tarilib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yerdagi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elchisini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tarafdorlari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hokimni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o’ldiradilar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qo’zg’alonni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tashkiletishda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albatta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Shuni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aytib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o’tish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kerakki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Qashgar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Yorkent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Farg’onaning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ta’sirida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bo’lishi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qang’arlarga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xavf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solar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edi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sababli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hukmdorlari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qo’shni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xalqlarga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harbiy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kuch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yordam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berib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bosqinchilarni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o’z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chegarasiga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yaqinlashtirmaslikka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harakat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qilganlar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6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давлатининг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қўшини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80-90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минг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жангчини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ташкил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этган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ҳукмдори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хоқонлиги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ўртасида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қудачилик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муносабатлари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ўрнатилган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Шу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туфайли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хитойлар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ҳунлар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устидан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ғолиб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чиқиб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уларни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ўз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жойларидан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сиқиб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чиқарганида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ҳун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хоқони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ўз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авлоди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б-н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давлатига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кўчиб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келган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36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Milodiy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III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zaiflashgan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davlatidan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birinchi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Xorazm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ajralib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chiqadi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Milodiy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V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eftaliylar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tomonidan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olinishi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butunlay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barham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topadi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Унинг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ҳудудида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Шош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(Ши)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Самарқанд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(Кан),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Маймурғ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Шаҳрисабз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(Ши),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Каттақўрғон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Хэ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Усрушона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Цао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каби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кичик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ташкил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топади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Osiyo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yunon-makedon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istilosi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salavkiylar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sulolasi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hukmronligidan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keyin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avv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III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boshida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Toshkent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vohasida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Sirdaryoning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shimoliy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hududlari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40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40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vujudga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kelgan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899592" y="1124744"/>
            <a:ext cx="7560840" cy="4824536"/>
          </a:xfrm>
          <a:prstGeom prst="roundRect">
            <a:avLst/>
          </a:prstGeom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Davan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davlatining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hududi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va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tarixi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196752"/>
            <a:ext cx="8640960" cy="511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nomi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bilan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mashhur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bo‘lgan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davlat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Farg‘ona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hududi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dagi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qadimgi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davlatlardan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sanaladi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Xitoylik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elchi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Chjan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Syan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yozma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manbalarida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Farg‘ona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vodiysidagi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mazkur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davlatni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(Da-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yuan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 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deb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atagan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Buni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mil.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avv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138–125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-yillarda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o‘lkaga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tashrif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buyurgan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Xitoy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elchisi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Chjan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Syan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yozib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nb-NO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qoldirgan esdaliklar ham isbotlaydi.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ru-RU" sz="3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2299" y="1196752"/>
            <a:ext cx="8640960" cy="511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Manbalarda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aytilishicha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davrda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Farg‘onada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300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ming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nafar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aholi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yashagan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Uning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70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ziyod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katta-kichik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shaharlari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‘ lib,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ularda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savdo-sotiq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hunarmandchilik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yuksak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darajada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rivojlangan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ru-RU" sz="36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oid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manbalar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2299" y="1196752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II-I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asrlarga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chorvachilik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yilqichilik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rivojlangan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(Da-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yun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4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uz-Cyrl-UZ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boshqaruvi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6392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Tadqiqotchilarning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fikrlariga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qaraganda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uyushmani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boshqaruvchi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hukmdor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“van” (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podsho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unvoni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yuritgani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ta’kidlanadi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hukmdori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mamlakatning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hayotida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oqsoqollar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kengashiga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tayanib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ko‘rgan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Oqsoqollar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urush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sulh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tuzish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masalalarini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etishda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ishtirok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etganlar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ba’zan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hukmdorning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taqdirini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etganlar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uz-Cyrl-UZ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poytaxtlari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6392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poytaxtlari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- bosh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Ershi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Yuchen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sharqida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bosh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shaharni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Marhamat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Andijon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vil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shaharni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Shurabashot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O‘zgand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Qirg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‘.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o‘rnida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hisoblaydilar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ko‘chib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yurgan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chorvador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ko‘chmanchi</a:t>
            </a:r>
            <a:r>
              <a:rPr lang="en-US" sz="3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sz="3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tarixida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3600" b="1" u="sng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u="sng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hunarmandchilik</a:t>
            </a:r>
            <a:r>
              <a:rPr lang="en-US" sz="3600" b="1" u="sng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markazi</a:t>
            </a:r>
            <a:r>
              <a:rPr lang="en-US" sz="3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hisoblangan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asrdan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Qashg‘ardan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yo‘ldan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karvon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harakati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boshlanadi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yo‘ldan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ipak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mahsulotlarning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xalqaro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tranzit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savdosi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amalga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osha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paytga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aholisi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ko‘paya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mustahkamlangan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manzilgohlari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yo‘lida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boradi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Yassa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Qoradaryo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vohalarida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ko‘pgina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qal’alar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yo‘lini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qo‘riqlash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maqsadida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barpo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etiladi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125-yilda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Dovonga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sayohatchisi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Chjan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Syan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Dovonning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qishloq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xo‘jaligi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berib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yozadi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haydaydi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g‘alla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sholi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ekadi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ularda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musallas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navli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uzum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yaxshi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bor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200" b="1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Bu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Farg‘onada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madaniyati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rivojlanganligini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isbotlaydi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Xitoyliklarni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o‘zlari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notanish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40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uzum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hayratga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solgan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Manbada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yana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bor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elchisi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urug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‘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keltirdi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shunda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osmon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farzandi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imperatori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unumdor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yerga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uzum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ekdi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”.</a:t>
            </a:r>
            <a:endParaRPr lang="ru-RU" sz="4000" i="1" u="sng" dirty="0">
              <a:solidFill>
                <a:srgbClr val="7030A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davlatning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etnik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tarkibini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turli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elatlar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tashkil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etgan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yetakchi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sak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kamarlar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toharlar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apasshaklar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asiylar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urug‘lar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yonma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-yon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istiqomat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qilganlar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shuningdek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chorvachiligining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o‘ziga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xos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tomoni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yilqichilikning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rivojlanganligi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o‘lkasi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antik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zotdor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shuhrat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qozongan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i="1" u="sng" dirty="0">
              <a:solidFill>
                <a:srgbClr val="7030A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Manbalardan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bo‘lishicha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yetishtirish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shug‘ullangan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“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Dovonda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yaxshi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Ershi</a:t>
            </a:r>
            <a:r>
              <a:rPr lang="en-US" sz="3600" b="1" i="1" u="sng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shaharidadir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otlarni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yashiradilar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Xan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elchisiga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berishga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rozi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bo‘lmaydilar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Dovonning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samoviy</a:t>
            </a:r>
            <a:r>
              <a:rPr lang="en-US" sz="36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</a:t>
            </a:r>
            <a:r>
              <a:rPr lang="en-US" sz="36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tushirilgan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qoyatosh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suratlari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bizning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kunlarimizgacha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saqlanib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O‘shdan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8 km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uzoqlikdagi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Ayrimchatovdagi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qoya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adirlarda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30 ta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chiroyli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zotdor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bor.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shunga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o‘xshash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Marhamat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yaqinidagi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Aravon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qoyasidan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Navqat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Obishirsoydan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topilgan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o‘zining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samoviy</a:t>
            </a:r>
            <a:r>
              <a:rPr lang="en-US" sz="3200" b="1" i="1" u="sng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</a:t>
            </a:r>
            <a:r>
              <a:rPr lang="en-US" sz="3200" b="1" i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bo‘lganligini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tasdiqlabgina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qolmay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farg‘onaliklarning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yuksak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tasviriy</a:t>
            </a:r>
            <a:r>
              <a:rPr lang="en-US" sz="32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san’at</a:t>
            </a:r>
            <a:r>
              <a:rPr lang="en-US" sz="32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sohiblari</a:t>
            </a:r>
            <a:r>
              <a:rPr lang="en-US" sz="32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bo‘lganligidan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dalolat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107863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guvohlik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berishicha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qo‘shni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imperatorlari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nihoyatda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qadrlaganlar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Dovonning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serunum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yerlari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II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oxirlarida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o‘rtasida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to‘qnashuvlar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o‘tgan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to‘qnashuvlarda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dovonliklar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mustaqilliklarini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saqlab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qolishga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muvaffaq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Хитой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давлатига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қарши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икки</a:t>
            </a:r>
            <a:r>
              <a:rPr lang="ru-R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марта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қўшин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тортади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40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Биринчи</a:t>
            </a:r>
            <a:r>
              <a:rPr lang="ru-RU" sz="40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марта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мил.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авв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104-йилда,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нисбатан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кичикроқ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қўшин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етиб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келган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хитойликлар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мағлубиятга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учрайдилар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Уларнинг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қўшинлари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пойтахти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Эрши</a:t>
            </a:r>
            <a:r>
              <a:rPr lang="ru-R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яқинида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мағлуб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этилади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40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Бироқ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мил.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авв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101-йилда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Хитойликларнинг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қўшини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Эршини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эгаллашга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муваффақ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бўлади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Уларга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Ли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Гуангли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деган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Хитой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саркардаси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бошчилик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қилади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ҳукмдори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ғарбга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чекиниб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ўзининг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иттифоқчиси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давлатидан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ёрдам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сўрайди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8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Бунга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жавобан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ҳумдори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10000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отлиқ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30000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пиёда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аскар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Эршига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томон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юриш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қилади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пайтда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Эршининг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ўзида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аҳвол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ниҳоятда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мураккаб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Оддий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халқнинг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норозилиги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ортиб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борар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тарқоқ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ҳолдаги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исёнлар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содир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бўлмоқда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Бундан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ташқари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ғарбдан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қўшинларининг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келаётгани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тўғрисидаги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хабар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хитойликларни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саросимага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солиб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қўйди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Шунда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z-Cyrl-UZ" sz="3200" dirty="0">
                <a:latin typeface="Times New Roman" pitchFamily="18" charset="0"/>
                <a:cs typeface="Times New Roman" pitchFamily="18" charset="0"/>
              </a:rPr>
              <a:t>хитойликлар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мағлуб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бўлишларига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кўзлари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етиб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бутун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халқни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майдонга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тўплаб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уларнинг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шаҳарларини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тўлов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эвазига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тарк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этишларини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билдиришади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Бунга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жавобан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аҳоли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Хитойликларга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1000 та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энг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яхши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отлар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ўн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хачирда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олтин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кумуш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қуроллар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бошқа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қимматбаҳо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буюмларни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топширишади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Шу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тариқа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Хитойнинг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давлатига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қарши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юришлари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ниҳоясига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етади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Milodiy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I-II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asrlarda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Milodning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I-II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asrlarga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aholisining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dexqonchilik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madaniyati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darajaga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ko‘tariladi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borilgan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arxeologik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tadqiqotlar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natijasida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vodiysida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manzilgohlari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qal’alar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qo‘rg‘onlar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ko‘hna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xarobalari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aniqlangan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manzilgohlarini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vodiyning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yoyilishi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sug‘orma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irrigatsiya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ishlarining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natijasi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rivojlanishida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hunarmandchilik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markazlari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bo‘ldi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Milodiy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I-II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asrlarda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Hunarmandchilikning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yo‘llarning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mavjudligi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tufayli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vodiysida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Turkiston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borilgan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qatorda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atrofdagi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tog‘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vodiylarida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yashovchi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chorvadorlar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o‘zaro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almashinuv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rivojlanadi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yodgorliklarining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ayrimlarida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tangalari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(u-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uchrasa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uchramaydi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xo‘jalik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u="sng" dirty="0" err="1">
                <a:latin typeface="Times New Roman" pitchFamily="18" charset="0"/>
                <a:cs typeface="Times New Roman" pitchFamily="18" charset="0"/>
              </a:rPr>
              <a:t>mahsulot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sng" dirty="0" err="1">
                <a:latin typeface="Times New Roman" pitchFamily="18" charset="0"/>
                <a:cs typeface="Times New Roman" pitchFamily="18" charset="0"/>
              </a:rPr>
              <a:t>ayirboshlash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ustunligidan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dalolat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davlatning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etnik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tarkibini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turli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elatlar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tashkil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etgan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yetakchi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sak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kamarlar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toharlar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apasshaklar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asiylar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urug‘lar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yonma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-yon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istiqomat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qilganlar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лако 3"/>
          <p:cNvSpPr/>
          <p:nvPr/>
        </p:nvSpPr>
        <p:spPr>
          <a:xfrm>
            <a:off x="179512" y="0"/>
            <a:ext cx="8496944" cy="6021288"/>
          </a:xfrm>
          <a:prstGeom prst="cloud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solidFill>
                  <a:srgbClr val="0070C0"/>
                </a:solidFill>
              </a:rPr>
              <a:t>Yuechje</a:t>
            </a:r>
            <a:r>
              <a:rPr lang="en-US" sz="4800" b="1" dirty="0">
                <a:solidFill>
                  <a:srgbClr val="0070C0"/>
                </a:solidFill>
              </a:rPr>
              <a:t> – </a:t>
            </a:r>
            <a:r>
              <a:rPr lang="en-US" sz="4800" b="1" dirty="0" err="1">
                <a:solidFill>
                  <a:srgbClr val="0070C0"/>
                </a:solidFill>
              </a:rPr>
              <a:t>Kushon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va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Kushon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davlatlari</a:t>
            </a:r>
            <a:endParaRPr lang="ru-RU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Baqtriya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qulashi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Yunon-Baqtriya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ko‘chmanchi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tor-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etilganligi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eslatiladi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Strabon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ma’lumotlariga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Baqtriyani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assiylar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passianlar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toxarlar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sakaravr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qabilalari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oladilar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Pompey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Trog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xabar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berishicha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Baqtriya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So‘g‘diyonani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skif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qabilalari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sarauklar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assianlar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bosib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oladilar</a:t>
            </a:r>
            <a:r>
              <a:rPr lang="en-US" sz="32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Tadqiqotchilarning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ikkala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tarixchi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bitta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qabila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32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Baqtriya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qulashi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Baqtriyani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qabilalari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bosib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olganligi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 II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choragida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sanani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 172-165-yillar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oralig‘ida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belgilaydilar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yuyechjilar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xunnlar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mag‘lubiyatga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uchraganidan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so‘ng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Osiyoning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ko‘chib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yuradilar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Yuechje-Kushon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vujudga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kelishi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manbalarida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“Da-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Buyuk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eslatiladi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Chjan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Szyan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ma’lumotlariga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yuyechjilar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xunn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qabilalaridan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mag‘lubiyatga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uchragach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Osiyoning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janubiga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tomon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harakat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Dahya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Baqtriya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oladilar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Guyshuy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Amudaryo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tomonida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joylashadilar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tarixida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yuyechjilar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Guyshuy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daryosining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tomonida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poytaxtlariga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asos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solganliklari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ta’kidlanadi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Katta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yuechje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vujudga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kelishi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Tadqiqotchilarning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fikrlariga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qaraganda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yuyechjilar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140-130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yillar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oralig‘ida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Baqtriyaga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bostirib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kirganlar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Oradan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o‘tmay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Baqtriyada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topadi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Kichik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sulolasi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ma’lumotlariga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hukmdorlari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qo‘l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ostida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beshta</a:t>
            </a:r>
            <a:r>
              <a:rPr lang="en-US" sz="3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hokimlik</a:t>
            </a:r>
            <a:r>
              <a:rPr lang="en-US" sz="3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(Xi-</a:t>
            </a:r>
            <a:r>
              <a:rPr lang="en-US" sz="30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xeu</a:t>
            </a:r>
            <a:r>
              <a:rPr lang="en-US" sz="3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Xyumi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Shaunmi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Guyshuan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Xise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Dumi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lardan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manbalaridan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xulosa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chiqargan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ko‘pchilik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Baqtriya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tarixidagi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davrini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uchta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bosqichga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bo‘ladilar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Katta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yuechje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vujudga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kelishi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manbalaridan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xulosa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chiqargan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ko‘pchilik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Baqtriya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tarixidagi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davrini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uchta</a:t>
            </a:r>
            <a:r>
              <a:rPr lang="en-US" sz="4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bosqichga</a:t>
            </a:r>
            <a:r>
              <a:rPr lang="en-US" sz="4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bo‘ladilar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endParaRPr lang="ru-RU" sz="44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rgbClr val="002060"/>
                </a:solidFill>
              </a:rPr>
              <a:t>Baqtriya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tarixidagi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bosqichlari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hangingPunct="1">
              <a:defRPr/>
            </a:pPr>
            <a:r>
              <a:rPr lang="en-US" sz="40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139-125-yillar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  <a:hlinkClick r:id="rId2"/>
              </a:rPr>
              <a:t>Dahya</a:t>
            </a:r>
            <a:r>
              <a:rPr lang="en-US" sz="40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  <a:hlinkClick r:id="rId2"/>
              </a:rPr>
              <a:t>viloyatini</a:t>
            </a:r>
            <a:r>
              <a:rPr lang="en-US" sz="40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  <a:hlinkClick r:id="rId2"/>
              </a:rPr>
              <a:t>bosib</a:t>
            </a:r>
            <a:r>
              <a:rPr lang="en-US" sz="40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  <a:hlinkClick r:id="rId2"/>
              </a:rPr>
              <a:t>oladi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ammo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mulklari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Amudaryodan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shimol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tomonda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rgbClr val="002060"/>
                </a:solidFill>
              </a:rPr>
              <a:t>Baqtriya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tarixidagi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bosqichlari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5116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hangingPunct="1">
              <a:defRPr/>
            </a:pP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Mil.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125 - 25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yilga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qadar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shakllanishi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keyingi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poytaxti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Amudaryodan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shimol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tomonda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janubiy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chegarasi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Gibin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atroflarida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(Kashmir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Qandahor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Yuyechjilar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bo‘ysundirgan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hududlar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Xise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Shaunmi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Guyshuan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Xyumi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Dumi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mulklaridan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xi-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xou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yabg‘u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boshqarilgan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rgbClr val="002060"/>
                </a:solidFill>
              </a:rPr>
              <a:t>Baqtriya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tarixidagi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bosqichlari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Uchinchi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Mil.avv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25-yildan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keyin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yuyechji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yuqorida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eslatilgan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mulklarning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bo‘lishi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Guyshuan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yabg‘usi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Kiotszyukyu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Kudzula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2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to‘rtta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mulkni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birlashtirib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davlatiga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asos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soldi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30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Kushon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podsholigining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vujudga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kelishi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bo‘lishi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ko‘proq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tangashunoslik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ma’lumotlari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xabar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Umuman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Kushonlar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saltanatining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bo‘lishi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uzoq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vaqt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orasida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bahslarga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sabab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bo‘lsa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-da,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so‘nggi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20-25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yil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ichida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masalaga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aniqliklar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kiritish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imkonini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tadqiqotlar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borildi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i="1" u="sng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kelib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birmuncha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kengayib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sharqda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Farg‘ona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vodiysi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Dovon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shimoli-sharqda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usun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yuyechji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shimoli-g‘arbda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Sarisu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daryosi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g‘arbda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Sirdaryogacha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borgan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Bu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Toshkent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vohasini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Talas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vodiysini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qisman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Chu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vodiysining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quyi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oqimidagi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ichiga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olib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asosiy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hisoblangan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Mil.avv.II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-I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qang‘liklar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Amudaryo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oralig‘idagi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Xorazmni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o‘zlariga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bo‘ysundiradilar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Kushon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podsholigining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vujudga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kelishi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4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I </a:t>
            </a:r>
            <a:r>
              <a:rPr lang="en-US" sz="34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oxiri</a:t>
            </a:r>
            <a:r>
              <a:rPr lang="en-US" sz="3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- mil. I </a:t>
            </a:r>
            <a:r>
              <a:rPr lang="en-US" sz="34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boshlariga</a:t>
            </a:r>
            <a:r>
              <a:rPr lang="en-US" sz="3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guyshuan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hokimi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Kiotszyukyu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barcha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mulklarni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birlashtirib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Qobul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Qandarhorni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zabt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etadi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Natijada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davrga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ahamiyatiga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antik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Xitoydagi</a:t>
            </a:r>
            <a:r>
              <a:rPr lang="en-US" sz="3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Xan</a:t>
            </a:r>
            <a:r>
              <a:rPr lang="en-US" sz="3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Parfiya</a:t>
            </a:r>
            <a:r>
              <a:rPr lang="en-US" sz="3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Rim </a:t>
            </a:r>
            <a:r>
              <a:rPr lang="en-US" sz="34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saltanati</a:t>
            </a:r>
            <a:r>
              <a:rPr lang="en-US" sz="3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raqobatlasha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oladigan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dunyoning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qudratli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zabardast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davlatlaridan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biri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topdi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Kushon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podsholigining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vujudga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kelishi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manbalaridagi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Guyshuan</a:t>
            </a: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hokimi</a:t>
            </a: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Kiotszyukyu</a:t>
            </a: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ilk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davriga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topilma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tangalarda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aks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ettirilgan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podshosi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Kudzula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Kadfiz”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aynan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tushadi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Kujula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Tangashunoslik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ma’lumotlariga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podsholik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siyosatini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yerlarini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kengaytirish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Ba’zi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  <a:hlinkClick r:id="rId2"/>
              </a:rPr>
              <a:t>bir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  <a:hlinkClick r:id="rId2"/>
              </a:rPr>
              <a:t>guruh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  <a:hlinkClick r:id="rId2"/>
              </a:rPr>
              <a:t>tangalar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  <a:hlinkClick r:id="rId2"/>
              </a:rPr>
              <a:t>borki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6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latin typeface="Times New Roman" pitchFamily="18" charset="0"/>
                <a:cs typeface="Times New Roman" pitchFamily="18" charset="0"/>
              </a:rPr>
              <a:t>tomonida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so‘nggi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Yunon-Baqtriya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podshosi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Germey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tasviri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tushirilib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yozilgan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i="1" u="sng" dirty="0" err="1"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6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latin typeface="Times New Roman" pitchFamily="18" charset="0"/>
                <a:cs typeface="Times New Roman" pitchFamily="18" charset="0"/>
              </a:rPr>
              <a:t>tomonida</a:t>
            </a:r>
            <a:r>
              <a:rPr lang="en-US" sz="36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Gerakl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siymosi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ishonchiga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qat’iy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kushonlar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yobg‘usi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Kujula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6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so‘zlar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bor.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Kujula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etlishini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olimlar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turlicha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talqin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etadilar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Ba’zi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tadqiqotchilarning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dastlab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Yunon-Baqtriya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podshosi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Germey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hokimligini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birgalikda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tanga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etadilar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defRPr/>
            </a:pP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olimlar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fikriga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34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Germey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tangalariga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ismini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qo‘yib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qilishga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sabab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Germey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tangalari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Baqtriyada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tarqalgan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Kujula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Tadqiqotlar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shuni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ko‘rsatadiki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keyinroq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nomini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yobg‘u”dan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shohlar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shohi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faxriy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unvonigacha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ko‘tarib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etadi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Yana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latin typeface="Times New Roman" pitchFamily="18" charset="0"/>
                <a:cs typeface="Times New Roman" pitchFamily="18" charset="0"/>
              </a:rPr>
              <a:t>Osiyodan</a:t>
            </a:r>
            <a:r>
              <a:rPr lang="en-US" sz="3400" b="1" u="sng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400" b="1" u="sng" dirty="0" err="1">
                <a:latin typeface="Times New Roman" pitchFamily="18" charset="0"/>
                <a:cs typeface="Times New Roman" pitchFamily="18" charset="0"/>
              </a:rPr>
              <a:t>ko‘proq</a:t>
            </a:r>
            <a:r>
              <a:rPr lang="en-US" sz="3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u="sng" dirty="0" err="1">
                <a:latin typeface="Times New Roman" pitchFamily="18" charset="0"/>
                <a:cs typeface="Times New Roman" pitchFamily="18" charset="0"/>
              </a:rPr>
              <a:t>Tojikistondan</a:t>
            </a:r>
            <a:r>
              <a:rPr lang="en-US" sz="3400" b="1" u="sng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topilgan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tangalarda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shohlar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shohi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buyuk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xaloskor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degan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yozuv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ko‘proq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uchraydi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Ko‘pchilik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olimlarning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tangalarni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Vima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II)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Kudzula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Kadfizdan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so‘ng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taxtga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o‘g‘li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Vima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II)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taxtga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o‘tiradi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II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ahvolini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mustahkamlash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maqsadida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pul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islohoti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o‘tkazib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oltin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etadi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Shuningdek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Kadfiz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II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Hindistonning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qismini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davlatiga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qo‘shib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Rim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saltanati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aloqalar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o‘rnatadi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5069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podsholari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ichida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mashhuri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hisoblanadi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hokimlik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Kushonlar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saltanati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gullab-yashnashining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cho‘qqisiga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ko‘tariladi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Panjob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Kashmir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viloyatlari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mamlakatga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qo‘shib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olinadi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Ayrim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tadqiqotchilarning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poytaxti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Dalvarzindan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Surxondaryo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Peshovar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Pokiston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atroflariga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ko‘chiriladi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5069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(mil. II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mamlakatning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hududi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Hindiston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Afg‘oniston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Osiyoning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janubi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Turkistondan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Syuan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Szyanning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yozishicha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podsholik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shon-shuhrati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qo‘shni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mamlakatlarga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yoyildi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Mamlakatning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qudrati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ko‘pchilik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olindi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Xitoyning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g‘arb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tomonidagilar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Kanishkaning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hokimiyatini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unga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garovga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qo‘ygan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odamlarini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yuborar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edilar</a:t>
            </a:r>
            <a:r>
              <a:rPr lang="en-US" sz="3200" b="1" i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boshqaruv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shakli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5069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ruhoniylar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qo‘lidagi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davlatda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podsho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hokimiyatni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boshqarish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birga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bosh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kohin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hisoblangan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Podsholik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satrapiyalarga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bo‘lingan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boshliqlari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ma’lum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ma’noda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o‘zlarini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hisoblaganlar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quldorlik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hisoblansa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-da,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davlatda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qishloq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jamoalarining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ahamiyati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nihoyatda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xo’jaligi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5069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Tadqiqotlar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natijasida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hunarmandchilikning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sohalari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xalqaro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aloqalar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hayot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gurkirab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latin typeface="Times New Roman" pitchFamily="18" charset="0"/>
                <a:cs typeface="Times New Roman" pitchFamily="18" charset="0"/>
              </a:rPr>
              <a:t>rivojlanganligi</a:t>
            </a:r>
            <a:r>
              <a:rPr lang="en-US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aniqlangan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Pul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muomalasida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asosan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oltin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tangalardan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foydalanilgan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Qishloq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xo‘jaligida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sun’iy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sug‘orishga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asoslangan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qishloq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xo‘jalik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ekinlarining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turlari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yetishtirilgan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Ayrim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ma’lumotlarga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qaraganda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hukmron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hududda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milodiy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I-II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120 000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oila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yoki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   600 000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kishi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yashagan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endParaRPr lang="ru-RU" sz="4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5069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hangingPunct="1">
              <a:defRPr/>
            </a:pPr>
            <a:endParaRPr lang="en-US" sz="32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zaiflashib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inqirozga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tutishiga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omillar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sabab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Birinchidan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Milodiy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III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yarmida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Vasudeva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III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hukmronligi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davrlarida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hokimiyatida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markazdan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qochuvchi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kuchlar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mavqeyi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ortib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o‘zlarini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tobora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hisoblay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boshlaydilar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hangingPunct="1">
              <a:defRPr/>
            </a:pPr>
            <a:r>
              <a:rPr lang="en-US" sz="4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Ikkinchidan</a:t>
            </a: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Mustaqillikka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intiluvchi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kuchlar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o‘rtasida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o‘zaro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kurashlar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avj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ola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4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5069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hangingPunct="1">
              <a:defRPr/>
            </a:pP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Uchinchidan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janubi-g‘arbiy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qudratli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Sosoniylar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bo‘ladi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yarmidan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ko‘pgina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yerlari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Sosoniylari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qo‘liga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o‘tadi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 rot="16200000">
            <a:off x="-1391200" y="2626949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Kushon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podsholigi</a:t>
            </a:r>
            <a:endParaRPr lang="ru-RU" sz="32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117" name="Picture 2" descr="Бактрия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0"/>
            <a:ext cx="533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z-Cyrl-UZ" altLang="ru-RU" sz="4000" smtClean="0">
                <a:latin typeface="Arial" panose="020B0604020202020204" pitchFamily="34" charset="0"/>
              </a:rPr>
              <a:t>Кушон подшолиги даври санъати</a:t>
            </a:r>
            <a:endParaRPr lang="ru-RU" altLang="ru-RU" sz="4000" smtClean="0">
              <a:latin typeface="Arial" panose="020B0604020202020204" pitchFamily="34" charset="0"/>
            </a:endParaRPr>
          </a:p>
        </p:txBody>
      </p:sp>
      <p:pic>
        <p:nvPicPr>
          <p:cNvPr id="91139" name="Picture 2" descr="C:\Users\USER\Desktop\Desktop\Иллюстрация\Новая папка (7)\Рис 4а 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35113"/>
            <a:ext cx="6429375" cy="4822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8892" y="933859"/>
            <a:ext cx="4286216" cy="3707862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Mil. </a:t>
            </a:r>
            <a:r>
              <a:rPr lang="en-US" sz="2800" b="1" dirty="0" err="1" smtClean="0">
                <a:solidFill>
                  <a:schemeClr val="tx1"/>
                </a:solidFill>
              </a:rPr>
              <a:t>avv.II</a:t>
            </a:r>
            <a:r>
              <a:rPr lang="en-US" sz="2800" b="1" dirty="0" smtClean="0">
                <a:solidFill>
                  <a:schemeClr val="tx1"/>
                </a:solidFill>
              </a:rPr>
              <a:t>–I </a:t>
            </a:r>
            <a:r>
              <a:rPr lang="en-US" sz="2800" b="1" dirty="0" err="1">
                <a:solidFill>
                  <a:schemeClr val="tx1"/>
                </a:solidFill>
              </a:rPr>
              <a:t>asr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lar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Qang</a:t>
            </a:r>
            <a:r>
              <a:rPr lang="en-US" sz="2800" b="1" dirty="0">
                <a:solidFill>
                  <a:schemeClr val="tx1"/>
                </a:solidFill>
              </a:rPr>
              <a:t>‘ </a:t>
            </a:r>
            <a:r>
              <a:rPr lang="en-US" sz="2800" b="1" dirty="0" err="1" smtClean="0">
                <a:solidFill>
                  <a:schemeClr val="tx1"/>
                </a:solidFill>
              </a:rPr>
              <a:t>davlatining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kuchaygan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davri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edi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Shu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davrlarda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Qang</a:t>
            </a:r>
            <a:r>
              <a:rPr lang="en-US" sz="2800" b="1" dirty="0">
                <a:solidFill>
                  <a:schemeClr val="tx1"/>
                </a:solidFill>
              </a:rPr>
              <a:t>‘ </a:t>
            </a:r>
            <a:r>
              <a:rPr lang="en-US" sz="2800" b="1" dirty="0" err="1">
                <a:solidFill>
                  <a:schemeClr val="tx1"/>
                </a:solidFill>
              </a:rPr>
              <a:t>bir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qator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viloyatlarni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o‘ziga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bo‘ysundirgan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edi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Xitoy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solnomalarida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viloyatlarning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5 ta </a:t>
            </a:r>
            <a:r>
              <a:rPr lang="en-US" sz="2800" b="1" dirty="0" err="1">
                <a:solidFill>
                  <a:schemeClr val="tx1"/>
                </a:solidFill>
              </a:rPr>
              <a:t>nomi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tilga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olinadi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Bular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quyidagilardir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3" name="Пятно 1 2"/>
          <p:cNvSpPr/>
          <p:nvPr/>
        </p:nvSpPr>
        <p:spPr>
          <a:xfrm>
            <a:off x="0" y="188640"/>
            <a:ext cx="2988996" cy="1665874"/>
          </a:xfrm>
          <a:prstGeom prst="irregularSeal1">
            <a:avLst/>
          </a:prstGeom>
          <a:ln>
            <a:solidFill>
              <a:srgbClr val="7030A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Susye</a:t>
            </a:r>
            <a:r>
              <a:rPr lang="en-US" b="1" dirty="0"/>
              <a:t> (</a:t>
            </a:r>
            <a:r>
              <a:rPr lang="en-US" b="1" dirty="0" err="1"/>
              <a:t>Kesh</a:t>
            </a:r>
            <a:r>
              <a:rPr lang="en-US" b="1" dirty="0"/>
              <a:t> – </a:t>
            </a:r>
            <a:r>
              <a:rPr lang="en-US" b="1" dirty="0" err="1"/>
              <a:t>Shahrisabz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4" name="Пятно 1 3"/>
          <p:cNvSpPr/>
          <p:nvPr/>
        </p:nvSpPr>
        <p:spPr>
          <a:xfrm>
            <a:off x="0" y="2357430"/>
            <a:ext cx="2575974" cy="1714512"/>
          </a:xfrm>
          <a:prstGeom prst="irregularSeal1">
            <a:avLst/>
          </a:prstGeom>
          <a:ln>
            <a:solidFill>
              <a:srgbClr val="00206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Fumu</a:t>
            </a:r>
            <a:r>
              <a:rPr lang="en-US" b="1" dirty="0"/>
              <a:t> (</a:t>
            </a:r>
            <a:r>
              <a:rPr lang="en-US" b="1" dirty="0" err="1"/>
              <a:t>Zarafshon</a:t>
            </a:r>
            <a:r>
              <a:rPr lang="en-US" b="1" dirty="0"/>
              <a:t> </a:t>
            </a:r>
            <a:r>
              <a:rPr lang="en-US" b="1" dirty="0" err="1"/>
              <a:t>vodiysi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5" name="Пятно 1 4"/>
          <p:cNvSpPr/>
          <p:nvPr/>
        </p:nvSpPr>
        <p:spPr>
          <a:xfrm>
            <a:off x="6715108" y="416383"/>
            <a:ext cx="2428892" cy="1778540"/>
          </a:xfrm>
          <a:prstGeom prst="irregularSeal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Yuni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(Toshkent </a:t>
            </a:r>
            <a:r>
              <a:rPr lang="en-US" b="1" dirty="0" err="1"/>
              <a:t>viloyati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6" name="Пятно 1 5"/>
          <p:cNvSpPr/>
          <p:nvPr/>
        </p:nvSpPr>
        <p:spPr>
          <a:xfrm>
            <a:off x="147082" y="4725144"/>
            <a:ext cx="2428892" cy="1285884"/>
          </a:xfrm>
          <a:prstGeom prst="irregularSeal1">
            <a:avLst/>
          </a:prstGeom>
          <a:ln>
            <a:solidFill>
              <a:srgbClr val="7030A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Gi</a:t>
            </a:r>
            <a:r>
              <a:rPr lang="en-US" b="1" dirty="0"/>
              <a:t> (</a:t>
            </a:r>
            <a:r>
              <a:rPr lang="en-US" b="1" dirty="0" err="1"/>
              <a:t>Buxoro</a:t>
            </a:r>
            <a:r>
              <a:rPr lang="en-US" b="1" dirty="0"/>
              <a:t> </a:t>
            </a:r>
            <a:r>
              <a:rPr lang="en-US" b="1" dirty="0" err="1"/>
              <a:t>vohasi</a:t>
            </a:r>
            <a:r>
              <a:rPr lang="en-US" b="1" dirty="0"/>
              <a:t>) </a:t>
            </a:r>
            <a:endParaRPr lang="ru-RU" b="1" dirty="0"/>
          </a:p>
        </p:txBody>
      </p:sp>
      <p:sp>
        <p:nvSpPr>
          <p:cNvPr id="7" name="Пятно 1 6"/>
          <p:cNvSpPr/>
          <p:nvPr/>
        </p:nvSpPr>
        <p:spPr>
          <a:xfrm>
            <a:off x="6714275" y="3645024"/>
            <a:ext cx="2428892" cy="2788640"/>
          </a:xfrm>
          <a:prstGeom prst="irregularSeal1">
            <a:avLst/>
          </a:prstGeom>
          <a:ln>
            <a:solidFill>
              <a:srgbClr val="00206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Yuegyan</a:t>
            </a:r>
            <a:r>
              <a:rPr lang="en-US" b="1" dirty="0"/>
              <a:t> (Ur </a:t>
            </a:r>
            <a:r>
              <a:rPr lang="en-US" b="1" dirty="0" err="1"/>
              <a:t>ganch</a:t>
            </a:r>
            <a:r>
              <a:rPr lang="en-US" b="1" dirty="0"/>
              <a:t> </a:t>
            </a:r>
            <a:r>
              <a:rPr lang="en-US" b="1" dirty="0" err="1"/>
              <a:t>shahri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viloyati</a:t>
            </a:r>
            <a:r>
              <a:rPr lang="en-US" b="1" dirty="0"/>
              <a:t>)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2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34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Mil.avv.II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–I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Orol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dengizining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shimoli-sharqidagi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Yantsay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Qizil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O‘rda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tobeligida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Shunday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qilib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davrida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Markaziy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Osiyoda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yirik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davlatga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aylangan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edi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Tarixchi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olim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Karim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Shoniyozovning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bergan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ma’lumotiga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qaraganda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ikkita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markazi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yozni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O‘trorda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Qozog‘istondagi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Aris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Turkiston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oralig‘ida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qishni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esa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Qanqa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Qanxa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Toshkent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viloyati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Oqqo‘rg‘on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tumanida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o‘tkazganlar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Поток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Литейная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2.xml><?xml version="1.0" encoding="utf-8"?>
<a:themeOverride xmlns:a="http://schemas.openxmlformats.org/drawingml/2006/main">
  <a:clrScheme name="Литейная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959</TotalTime>
  <Words>2184</Words>
  <Application>Microsoft Office PowerPoint</Application>
  <PresentationFormat>Экран (4:3)</PresentationFormat>
  <Paragraphs>151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64</vt:i4>
      </vt:variant>
    </vt:vector>
  </HeadingPairs>
  <TitlesOfParts>
    <vt:vector size="76" baseType="lpstr">
      <vt:lpstr>Arial</vt:lpstr>
      <vt:lpstr>Calibri</vt:lpstr>
      <vt:lpstr>Constantia</vt:lpstr>
      <vt:lpstr>Wingdings 2</vt:lpstr>
      <vt:lpstr>Lucida Sans Unicode</vt:lpstr>
      <vt:lpstr>Wingdings 3</vt:lpstr>
      <vt:lpstr>Verdana</vt:lpstr>
      <vt:lpstr>Algerian</vt:lpstr>
      <vt:lpstr>Times New Roman</vt:lpstr>
      <vt:lpstr>Поток</vt:lpstr>
      <vt:lpstr>Открытая</vt:lpstr>
      <vt:lpstr>Тема Office</vt:lpstr>
      <vt:lpstr>3.3. ma’ruza: Qang’, Davon davlatlari. Kushon davlati (podsholigi). Hududi va boshqaruv tizimi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Mil. avv.II–I asr lar Qang‘ davlatining eng kuchaygan davri edi. Shu davrlarda Qang‘ bir qator viloyatlarni o‘ziga bo‘ysundirgan edi. Xitoy solnomalarida bu viloyatlarning 5 ta nomi tilga olinadi. Bular quyidagilardir: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Кушон подшолиги даври санъати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Valiev Bobur</dc:creator>
  <cp:lastModifiedBy>Bahtiyor</cp:lastModifiedBy>
  <cp:revision>100</cp:revision>
  <dcterms:created xsi:type="dcterms:W3CDTF">2012-06-12T16:27:39Z</dcterms:created>
  <dcterms:modified xsi:type="dcterms:W3CDTF">2020-08-02T06:08:27Z</dcterms:modified>
</cp:coreProperties>
</file>