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49"/>
  </p:notesMasterIdLst>
  <p:sldIdLst>
    <p:sldId id="256" r:id="rId2"/>
    <p:sldId id="368" r:id="rId3"/>
    <p:sldId id="406" r:id="rId4"/>
    <p:sldId id="407" r:id="rId5"/>
    <p:sldId id="442" r:id="rId6"/>
    <p:sldId id="408" r:id="rId7"/>
    <p:sldId id="409" r:id="rId8"/>
    <p:sldId id="410" r:id="rId9"/>
    <p:sldId id="405" r:id="rId10"/>
    <p:sldId id="443" r:id="rId11"/>
    <p:sldId id="383" r:id="rId12"/>
    <p:sldId id="302" r:id="rId13"/>
    <p:sldId id="403" r:id="rId14"/>
    <p:sldId id="404" r:id="rId15"/>
    <p:sldId id="444" r:id="rId16"/>
    <p:sldId id="402" r:id="rId17"/>
    <p:sldId id="369" r:id="rId18"/>
    <p:sldId id="412" r:id="rId19"/>
    <p:sldId id="411" r:id="rId20"/>
    <p:sldId id="414" r:id="rId21"/>
    <p:sldId id="413" r:id="rId22"/>
    <p:sldId id="445" r:id="rId23"/>
    <p:sldId id="450" r:id="rId24"/>
    <p:sldId id="451" r:id="rId25"/>
    <p:sldId id="452" r:id="rId26"/>
    <p:sldId id="449" r:id="rId27"/>
    <p:sldId id="415" r:id="rId28"/>
    <p:sldId id="446" r:id="rId29"/>
    <p:sldId id="447" r:id="rId30"/>
    <p:sldId id="416" r:id="rId31"/>
    <p:sldId id="448" r:id="rId32"/>
    <p:sldId id="379" r:id="rId33"/>
    <p:sldId id="453" r:id="rId34"/>
    <p:sldId id="417" r:id="rId35"/>
    <p:sldId id="418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296" r:id="rId4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FF6600"/>
    <a:srgbClr val="00FF00"/>
    <a:srgbClr val="FFFF66"/>
    <a:srgbClr val="FFBF0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8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8988C-5EDC-4BCD-A05A-9D6B742947E4}" type="doc">
      <dgm:prSet loTypeId="urn:microsoft.com/office/officeart/2005/8/layout/chevron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C2891164-EB4D-48A8-8434-6F3BBCDD6D0C}">
      <dgm:prSet phldrT="[Текст]" custT="1"/>
      <dgm:spPr>
        <a:solidFill>
          <a:srgbClr val="FFFFFF"/>
        </a:solidFill>
      </dgm:spPr>
      <dgm:t>
        <a:bodyPr/>
        <a:lstStyle/>
        <a:p>
          <a:r>
            <a:rPr lang="uz-Cyrl-UZ" sz="2400" b="1" dirty="0" smtClean="0">
              <a:latin typeface="Times New Roman" pitchFamily="18" charset="0"/>
              <a:cs typeface="Times New Roman" pitchFamily="18" charset="0"/>
            </a:rPr>
            <a:t>№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F5B675D3-3F61-410C-820A-D67EA12EB4F2}" type="parTrans" cxnId="{85DB9DD5-CDD8-4870-BD30-0C10BF5024F7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3D674BA9-DA20-4807-865D-03AEE653D481}" type="sibTrans" cxnId="{85DB9DD5-CDD8-4870-BD30-0C10BF5024F7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9395BE04-FFA1-4556-AB8B-C8F322E02EDD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2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EF5DBF7D-33AB-4CD6-AB78-85A78CEDD1FD}" type="parTrans" cxnId="{B498C6B0-1B5C-4D62-8881-337853D6AB8C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5A5AD32E-336D-460A-A45B-DE6ECE4ED70E}" type="sibTrans" cxnId="{B498C6B0-1B5C-4D62-8881-337853D6AB8C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468D18D3-3AC8-4ED5-90CE-38F4E3BDA5A9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4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3AC1F8E1-6231-4A00-A8F9-3A77BA8604CD}" type="parTrans" cxnId="{61C9345E-249D-4F1C-BAC3-11923DDF1ED0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96394368-DCED-44B5-8273-F3C9F0C68BEB}" type="sibTrans" cxnId="{61C9345E-249D-4F1C-BAC3-11923DDF1ED0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7B1DCAC0-1270-4C58-87EB-31EB53891D27}">
      <dgm:prSet custT="1"/>
      <dgm:spPr>
        <a:solidFill>
          <a:srgbClr val="00FF00"/>
        </a:solidFill>
      </dgm:spPr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3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F4B7FD7E-81EA-42D1-9E07-3E2640C7E56C}" type="parTrans" cxnId="{560FF9E8-8FE0-4F9C-B6AB-6A87F76DC0FD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A3962A9B-D3A4-4353-81DB-5DAC84822D6D}" type="sibTrans" cxnId="{560FF9E8-8FE0-4F9C-B6AB-6A87F76DC0FD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3715E39C-04AF-46BD-AB63-4C5313BFB73E}">
      <dgm:prSet custT="1"/>
      <dgm:spPr>
        <a:solidFill>
          <a:srgbClr val="00FF00">
            <a:alpha val="90000"/>
          </a:srgbClr>
        </a:solidFill>
      </dgm:spPr>
      <dgm:t>
        <a:bodyPr/>
        <a:lstStyle/>
        <a:p>
          <a:pPr algn="ctr"/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REJA: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DB852930-4892-49D9-9364-5151F3683BDF}" type="parTrans" cxnId="{8D84C9C7-5D8F-4372-97E4-D77F8F567A5F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076AB514-3460-41B1-BAC4-B7B1BA01481C}" type="sibTrans" cxnId="{8D84C9C7-5D8F-4372-97E4-D77F8F567A5F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E539574C-AFD0-452F-9011-C601E8BA945B}">
      <dgm:prSet phldrT="[Текст]" custT="1"/>
      <dgm:spPr>
        <a:solidFill>
          <a:srgbClr val="FF6600">
            <a:alpha val="90000"/>
          </a:srgbClr>
        </a:solidFill>
      </dgm:spPr>
      <dgm:t>
        <a:bodyPr/>
        <a:lstStyle/>
        <a:p>
          <a:pPr marL="285750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Garbiy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turk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xoqonligi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51B0BC56-1682-457E-AD76-2A60E15EE3A3}" type="parTrans" cxnId="{1E178AB6-D0B6-4244-808E-4A3A6CD33703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23F4B5B3-C9AC-4392-BEBB-BD2E759320BE}" type="sibTrans" cxnId="{1E178AB6-D0B6-4244-808E-4A3A6CD33703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BDA76254-A955-49F7-B1A8-D185440E04D6}">
      <dgm:prSet custT="1"/>
      <dgm:spPr>
        <a:solidFill>
          <a:schemeClr val="accent6">
            <a:alpha val="90000"/>
          </a:schemeClr>
        </a:solidFill>
      </dgm:spPr>
      <dgm:t>
        <a:bodyPr/>
        <a:lstStyle/>
        <a:p>
          <a:pPr marL="285750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xokonligi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davlat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boshkaruvi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xususiyatlari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15D2BBE1-79F7-479D-924C-90F96A01F47A}" type="parTrans" cxnId="{6A109797-DDA2-41E7-ACC6-272747796363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8FCEE4BD-0CF0-4995-9CA6-5CDF8FC70844}" type="sibTrans" cxnId="{6A109797-DDA2-41E7-ACC6-272747796363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18E097CB-7DAF-4F06-B79C-658859653249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marL="285750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xokonligida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madaniy</a:t>
          </a:r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latin typeface="Times New Roman" pitchFamily="18" charset="0"/>
              <a:cs typeface="Times New Roman" pitchFamily="18" charset="0"/>
            </a:rPr>
            <a:t>xayot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E9A5469A-151A-4CA9-B45C-AD4CAA447B5E}" type="parTrans" cxnId="{78F4192B-6943-415D-A662-9FD5108C9E3C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3ECDFB8A-A478-411C-A6AB-1BF5972013BC}" type="sibTrans" cxnId="{78F4192B-6943-415D-A662-9FD5108C9E3C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0E93FD74-6B65-4DB9-B972-A7452F1EDB8F}">
      <dgm:prSet custT="1"/>
      <dgm:spPr/>
      <dgm:t>
        <a:bodyPr/>
        <a:lstStyle/>
        <a:p>
          <a:r>
            <a:rPr lang="en-US" sz="2400" b="1" dirty="0" smtClean="0">
              <a:latin typeface="Times New Roman" pitchFamily="18" charset="0"/>
              <a:cs typeface="Times New Roman" pitchFamily="18" charset="0"/>
            </a:rPr>
            <a:t>1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A25DD5FB-D3AA-4CFB-A31E-14A0E3314A38}" type="parTrans" cxnId="{84222D95-8B24-4CB7-BFDE-E21E92780774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DEC30B18-9EA1-4E73-91D6-D05C8569F3B9}" type="sibTrans" cxnId="{84222D95-8B24-4CB7-BFDE-E21E92780774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C79B2F06-8754-4FBE-AB22-1DFD7DB4B724}">
      <dgm:prSet custT="1"/>
      <dgm:spPr/>
      <dgm:t>
        <a:bodyPr/>
        <a:lstStyle/>
        <a:p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xokonligining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siyosiy</a:t>
          </a:r>
          <a:r>
            <a:rPr lang="en-US" sz="2400" b="1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dirty="0" err="1" smtClean="0">
              <a:effectLst/>
              <a:latin typeface="Times New Roman" pitchFamily="18" charset="0"/>
              <a:cs typeface="Times New Roman" pitchFamily="18" charset="0"/>
            </a:rPr>
            <a:t>tarixi</a:t>
          </a:r>
          <a:endParaRPr lang="ru-RU" sz="2400" b="1" dirty="0">
            <a:latin typeface="Times New Roman" pitchFamily="18" charset="0"/>
            <a:cs typeface="Times New Roman" pitchFamily="18" charset="0"/>
          </a:endParaRPr>
        </a:p>
      </dgm:t>
    </dgm:pt>
    <dgm:pt modelId="{24775359-82EB-455C-9CB3-F6E71C3041C4}" type="parTrans" cxnId="{A38E8A82-DCB4-48C5-BDA2-E6BE6F8CC904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3F4F7618-B343-440F-ABDB-82672AA0A6B9}" type="sibTrans" cxnId="{A38E8A82-DCB4-48C5-BDA2-E6BE6F8CC904}">
      <dgm:prSet/>
      <dgm:spPr/>
      <dgm:t>
        <a:bodyPr/>
        <a:lstStyle/>
        <a:p>
          <a:endParaRPr lang="ru-RU" sz="2400" b="1">
            <a:latin typeface="Times New Roman" pitchFamily="18" charset="0"/>
            <a:cs typeface="Times New Roman" pitchFamily="18" charset="0"/>
          </a:endParaRPr>
        </a:p>
      </dgm:t>
    </dgm:pt>
    <dgm:pt modelId="{E1E48826-3675-4359-B92C-1FF5FCB94CD3}" type="pres">
      <dgm:prSet presAssocID="{8178988C-5EDC-4BCD-A05A-9D6B742947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278660-3D8F-4B0A-B362-18A7AEA7E2A4}" type="pres">
      <dgm:prSet presAssocID="{C2891164-EB4D-48A8-8434-6F3BBCDD6D0C}" presName="composite" presStyleCnt="0"/>
      <dgm:spPr/>
    </dgm:pt>
    <dgm:pt modelId="{5A1D79F6-D1DB-487E-9123-EF87421A6EEC}" type="pres">
      <dgm:prSet presAssocID="{C2891164-EB4D-48A8-8434-6F3BBCDD6D0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CF3E5-E61B-43D1-A2D6-56C9FFAFFE45}" type="pres">
      <dgm:prSet presAssocID="{C2891164-EB4D-48A8-8434-6F3BBCDD6D0C}" presName="descendantText" presStyleLbl="alignAcc1" presStyleIdx="0" presStyleCnt="5" custLinFactNeighborX="0" custLinFactNeighborY="124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DAEBFC-195B-49E0-A392-E780E3A16320}" type="pres">
      <dgm:prSet presAssocID="{3D674BA9-DA20-4807-865D-03AEE653D481}" presName="sp" presStyleCnt="0"/>
      <dgm:spPr/>
    </dgm:pt>
    <dgm:pt modelId="{C135FEF3-019C-451F-9FBE-880812A95435}" type="pres">
      <dgm:prSet presAssocID="{0E93FD74-6B65-4DB9-B972-A7452F1EDB8F}" presName="composite" presStyleCnt="0"/>
      <dgm:spPr/>
    </dgm:pt>
    <dgm:pt modelId="{1E9F6750-7E4A-43F2-BAF3-36426F84C4C5}" type="pres">
      <dgm:prSet presAssocID="{0E93FD74-6B65-4DB9-B972-A7452F1EDB8F}" presName="parentText" presStyleLbl="alignNode1" presStyleIdx="1" presStyleCnt="5" custLinFactNeighborX="1620" custLinFactNeighborY="129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DF9872-C43D-4BBF-8347-3C6A70BFD24A}" type="pres">
      <dgm:prSet presAssocID="{0E93FD74-6B65-4DB9-B972-A7452F1EDB8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C57284-01DB-4E92-A4B5-09F4FF18715D}" type="pres">
      <dgm:prSet presAssocID="{DEC30B18-9EA1-4E73-91D6-D05C8569F3B9}" presName="sp" presStyleCnt="0"/>
      <dgm:spPr/>
    </dgm:pt>
    <dgm:pt modelId="{B79137DA-FC40-4BDC-83BE-99EA5D8BF91A}" type="pres">
      <dgm:prSet presAssocID="{9395BE04-FFA1-4556-AB8B-C8F322E02EDD}" presName="composite" presStyleCnt="0"/>
      <dgm:spPr/>
    </dgm:pt>
    <dgm:pt modelId="{40932C02-687C-4294-9E00-4674ABED59BF}" type="pres">
      <dgm:prSet presAssocID="{9395BE04-FFA1-4556-AB8B-C8F322E02EDD}" presName="parentText" presStyleLbl="alignNode1" presStyleIdx="2" presStyleCnt="5" custLinFactNeighborX="0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C2B2F-B68E-4888-B32B-6E22F6C06644}" type="pres">
      <dgm:prSet presAssocID="{9395BE04-FFA1-4556-AB8B-C8F322E02EDD}" presName="descendantText" presStyleLbl="alignAcc1" presStyleIdx="2" presStyleCnt="5" custLinFactNeighborX="-87" custLinFactNeighborY="22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DF99B4-EC90-4F34-9893-F38055FBD13F}" type="pres">
      <dgm:prSet presAssocID="{5A5AD32E-336D-460A-A45B-DE6ECE4ED70E}" presName="sp" presStyleCnt="0"/>
      <dgm:spPr/>
    </dgm:pt>
    <dgm:pt modelId="{72D17277-DD62-45C5-846F-22EB1E571751}" type="pres">
      <dgm:prSet presAssocID="{7B1DCAC0-1270-4C58-87EB-31EB53891D27}" presName="composite" presStyleCnt="0"/>
      <dgm:spPr/>
    </dgm:pt>
    <dgm:pt modelId="{71DDEC49-4A1F-4C0F-980C-202866BB1157}" type="pres">
      <dgm:prSet presAssocID="{7B1DCAC0-1270-4C58-87EB-31EB53891D2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55DBC3-5943-4A98-920D-04D37EDD2889}" type="pres">
      <dgm:prSet presAssocID="{7B1DCAC0-1270-4C58-87EB-31EB53891D2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06B130-2A25-48E3-9842-9BC71F25BB94}" type="pres">
      <dgm:prSet presAssocID="{A3962A9B-D3A4-4353-81DB-5DAC84822D6D}" presName="sp" presStyleCnt="0"/>
      <dgm:spPr/>
    </dgm:pt>
    <dgm:pt modelId="{04B436BC-E779-4981-B5CB-8C60F1B076C7}" type="pres">
      <dgm:prSet presAssocID="{468D18D3-3AC8-4ED5-90CE-38F4E3BDA5A9}" presName="composite" presStyleCnt="0"/>
      <dgm:spPr/>
    </dgm:pt>
    <dgm:pt modelId="{E6C64F9D-DDA1-47CE-A1B7-9ABC9655F660}" type="pres">
      <dgm:prSet presAssocID="{468D18D3-3AC8-4ED5-90CE-38F4E3BDA5A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1E4BF2-770D-4BA7-AE30-8660378FFB7B}" type="pres">
      <dgm:prSet presAssocID="{468D18D3-3AC8-4ED5-90CE-38F4E3BDA5A9}" presName="descendantText" presStyleLbl="alignAcc1" presStyleIdx="4" presStyleCnt="5" custLinFactNeighborY="47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1C9345E-249D-4F1C-BAC3-11923DDF1ED0}" srcId="{8178988C-5EDC-4BCD-A05A-9D6B742947E4}" destId="{468D18D3-3AC8-4ED5-90CE-38F4E3BDA5A9}" srcOrd="4" destOrd="0" parTransId="{3AC1F8E1-6231-4A00-A8F9-3A77BA8604CD}" sibTransId="{96394368-DCED-44B5-8273-F3C9F0C68BEB}"/>
    <dgm:cxn modelId="{560FF9E8-8FE0-4F9C-B6AB-6A87F76DC0FD}" srcId="{8178988C-5EDC-4BCD-A05A-9D6B742947E4}" destId="{7B1DCAC0-1270-4C58-87EB-31EB53891D27}" srcOrd="3" destOrd="0" parTransId="{F4B7FD7E-81EA-42D1-9E07-3E2640C7E56C}" sibTransId="{A3962A9B-D3A4-4353-81DB-5DAC84822D6D}"/>
    <dgm:cxn modelId="{6A109797-DDA2-41E7-ACC6-272747796363}" srcId="{7B1DCAC0-1270-4C58-87EB-31EB53891D27}" destId="{BDA76254-A955-49F7-B1A8-D185440E04D6}" srcOrd="0" destOrd="0" parTransId="{15D2BBE1-79F7-479D-924C-90F96A01F47A}" sibTransId="{8FCEE4BD-0CF0-4995-9CA6-5CDF8FC70844}"/>
    <dgm:cxn modelId="{84222D95-8B24-4CB7-BFDE-E21E92780774}" srcId="{8178988C-5EDC-4BCD-A05A-9D6B742947E4}" destId="{0E93FD74-6B65-4DB9-B972-A7452F1EDB8F}" srcOrd="1" destOrd="0" parTransId="{A25DD5FB-D3AA-4CFB-A31E-14A0E3314A38}" sibTransId="{DEC30B18-9EA1-4E73-91D6-D05C8569F3B9}"/>
    <dgm:cxn modelId="{3D72C615-BA6B-46C2-9945-3DC74428F3D0}" type="presOf" srcId="{7B1DCAC0-1270-4C58-87EB-31EB53891D27}" destId="{71DDEC49-4A1F-4C0F-980C-202866BB1157}" srcOrd="0" destOrd="0" presId="urn:microsoft.com/office/officeart/2005/8/layout/chevron2"/>
    <dgm:cxn modelId="{1E178AB6-D0B6-4244-808E-4A3A6CD33703}" srcId="{9395BE04-FFA1-4556-AB8B-C8F322E02EDD}" destId="{E539574C-AFD0-452F-9011-C601E8BA945B}" srcOrd="0" destOrd="0" parTransId="{51B0BC56-1682-457E-AD76-2A60E15EE3A3}" sibTransId="{23F4B5B3-C9AC-4392-BEBB-BD2E759320BE}"/>
    <dgm:cxn modelId="{B498C6B0-1B5C-4D62-8881-337853D6AB8C}" srcId="{8178988C-5EDC-4BCD-A05A-9D6B742947E4}" destId="{9395BE04-FFA1-4556-AB8B-C8F322E02EDD}" srcOrd="2" destOrd="0" parTransId="{EF5DBF7D-33AB-4CD6-AB78-85A78CEDD1FD}" sibTransId="{5A5AD32E-336D-460A-A45B-DE6ECE4ED70E}"/>
    <dgm:cxn modelId="{3010B32D-77FA-4390-8428-C54431C6BE1D}" type="presOf" srcId="{9395BE04-FFA1-4556-AB8B-C8F322E02EDD}" destId="{40932C02-687C-4294-9E00-4674ABED59BF}" srcOrd="0" destOrd="0" presId="urn:microsoft.com/office/officeart/2005/8/layout/chevron2"/>
    <dgm:cxn modelId="{6633F0E0-9370-4C9B-AB08-C7ADA76DA308}" type="presOf" srcId="{0E93FD74-6B65-4DB9-B972-A7452F1EDB8F}" destId="{1E9F6750-7E4A-43F2-BAF3-36426F84C4C5}" srcOrd="0" destOrd="0" presId="urn:microsoft.com/office/officeart/2005/8/layout/chevron2"/>
    <dgm:cxn modelId="{7CF67E6A-CA2E-45BD-B4DA-831313932513}" type="presOf" srcId="{3715E39C-04AF-46BD-AB63-4C5313BFB73E}" destId="{390CF3E5-E61B-43D1-A2D6-56C9FFAFFE45}" srcOrd="0" destOrd="0" presId="urn:microsoft.com/office/officeart/2005/8/layout/chevron2"/>
    <dgm:cxn modelId="{D3D94DFA-2A01-4B79-AAEF-2E901AB295F5}" type="presOf" srcId="{18E097CB-7DAF-4F06-B79C-658859653249}" destId="{E41E4BF2-770D-4BA7-AE30-8660378FFB7B}" srcOrd="0" destOrd="0" presId="urn:microsoft.com/office/officeart/2005/8/layout/chevron2"/>
    <dgm:cxn modelId="{78F4192B-6943-415D-A662-9FD5108C9E3C}" srcId="{468D18D3-3AC8-4ED5-90CE-38F4E3BDA5A9}" destId="{18E097CB-7DAF-4F06-B79C-658859653249}" srcOrd="0" destOrd="0" parTransId="{E9A5469A-151A-4CA9-B45C-AD4CAA447B5E}" sibTransId="{3ECDFB8A-A478-411C-A6AB-1BF5972013BC}"/>
    <dgm:cxn modelId="{879A788A-05EA-4110-913B-961FBE64FC25}" type="presOf" srcId="{E539574C-AFD0-452F-9011-C601E8BA945B}" destId="{A8BC2B2F-B68E-4888-B32B-6E22F6C06644}" srcOrd="0" destOrd="0" presId="urn:microsoft.com/office/officeart/2005/8/layout/chevron2"/>
    <dgm:cxn modelId="{A38E8A82-DCB4-48C5-BDA2-E6BE6F8CC904}" srcId="{0E93FD74-6B65-4DB9-B972-A7452F1EDB8F}" destId="{C79B2F06-8754-4FBE-AB22-1DFD7DB4B724}" srcOrd="0" destOrd="0" parTransId="{24775359-82EB-455C-9CB3-F6E71C3041C4}" sibTransId="{3F4F7618-B343-440F-ABDB-82672AA0A6B9}"/>
    <dgm:cxn modelId="{85DB9DD5-CDD8-4870-BD30-0C10BF5024F7}" srcId="{8178988C-5EDC-4BCD-A05A-9D6B742947E4}" destId="{C2891164-EB4D-48A8-8434-6F3BBCDD6D0C}" srcOrd="0" destOrd="0" parTransId="{F5B675D3-3F61-410C-820A-D67EA12EB4F2}" sibTransId="{3D674BA9-DA20-4807-865D-03AEE653D481}"/>
    <dgm:cxn modelId="{CD46F0A9-6B20-4D3C-B7D5-09F3154496ED}" type="presOf" srcId="{468D18D3-3AC8-4ED5-90CE-38F4E3BDA5A9}" destId="{E6C64F9D-DDA1-47CE-A1B7-9ABC9655F660}" srcOrd="0" destOrd="0" presId="urn:microsoft.com/office/officeart/2005/8/layout/chevron2"/>
    <dgm:cxn modelId="{9BE1F447-4ACE-49D9-AE8C-D897F7265854}" type="presOf" srcId="{8178988C-5EDC-4BCD-A05A-9D6B742947E4}" destId="{E1E48826-3675-4359-B92C-1FF5FCB94CD3}" srcOrd="0" destOrd="0" presId="urn:microsoft.com/office/officeart/2005/8/layout/chevron2"/>
    <dgm:cxn modelId="{FE20F725-04C2-4224-B005-7433A26FB33B}" type="presOf" srcId="{C2891164-EB4D-48A8-8434-6F3BBCDD6D0C}" destId="{5A1D79F6-D1DB-487E-9123-EF87421A6EEC}" srcOrd="0" destOrd="0" presId="urn:microsoft.com/office/officeart/2005/8/layout/chevron2"/>
    <dgm:cxn modelId="{808E6DEE-8776-4BD9-B391-AB5540F79820}" type="presOf" srcId="{C79B2F06-8754-4FBE-AB22-1DFD7DB4B724}" destId="{C2DF9872-C43D-4BBF-8347-3C6A70BFD24A}" srcOrd="0" destOrd="0" presId="urn:microsoft.com/office/officeart/2005/8/layout/chevron2"/>
    <dgm:cxn modelId="{85B25746-90CF-4819-89FC-53C33AAF88A5}" type="presOf" srcId="{BDA76254-A955-49F7-B1A8-D185440E04D6}" destId="{A655DBC3-5943-4A98-920D-04D37EDD2889}" srcOrd="0" destOrd="0" presId="urn:microsoft.com/office/officeart/2005/8/layout/chevron2"/>
    <dgm:cxn modelId="{8D84C9C7-5D8F-4372-97E4-D77F8F567A5F}" srcId="{C2891164-EB4D-48A8-8434-6F3BBCDD6D0C}" destId="{3715E39C-04AF-46BD-AB63-4C5313BFB73E}" srcOrd="0" destOrd="0" parTransId="{DB852930-4892-49D9-9364-5151F3683BDF}" sibTransId="{076AB514-3460-41B1-BAC4-B7B1BA01481C}"/>
    <dgm:cxn modelId="{5A340287-BFAC-4706-A6E1-F2437CF6CA8E}" type="presParOf" srcId="{E1E48826-3675-4359-B92C-1FF5FCB94CD3}" destId="{A5278660-3D8F-4B0A-B362-18A7AEA7E2A4}" srcOrd="0" destOrd="0" presId="urn:microsoft.com/office/officeart/2005/8/layout/chevron2"/>
    <dgm:cxn modelId="{1C5D2743-5020-44BC-BCC4-384D98688F71}" type="presParOf" srcId="{A5278660-3D8F-4B0A-B362-18A7AEA7E2A4}" destId="{5A1D79F6-D1DB-487E-9123-EF87421A6EEC}" srcOrd="0" destOrd="0" presId="urn:microsoft.com/office/officeart/2005/8/layout/chevron2"/>
    <dgm:cxn modelId="{0CED7CD9-2C50-433F-9D5D-4565F221AF15}" type="presParOf" srcId="{A5278660-3D8F-4B0A-B362-18A7AEA7E2A4}" destId="{390CF3E5-E61B-43D1-A2D6-56C9FFAFFE45}" srcOrd="1" destOrd="0" presId="urn:microsoft.com/office/officeart/2005/8/layout/chevron2"/>
    <dgm:cxn modelId="{C6B8FEDD-79D5-414C-AD68-351E2F6CE91C}" type="presParOf" srcId="{E1E48826-3675-4359-B92C-1FF5FCB94CD3}" destId="{EADAEBFC-195B-49E0-A392-E780E3A16320}" srcOrd="1" destOrd="0" presId="urn:microsoft.com/office/officeart/2005/8/layout/chevron2"/>
    <dgm:cxn modelId="{A4813CDE-8A31-4156-A947-D9C364E8F1EC}" type="presParOf" srcId="{E1E48826-3675-4359-B92C-1FF5FCB94CD3}" destId="{C135FEF3-019C-451F-9FBE-880812A95435}" srcOrd="2" destOrd="0" presId="urn:microsoft.com/office/officeart/2005/8/layout/chevron2"/>
    <dgm:cxn modelId="{3CED0693-0BDF-4959-A76B-B4EE65F0A70C}" type="presParOf" srcId="{C135FEF3-019C-451F-9FBE-880812A95435}" destId="{1E9F6750-7E4A-43F2-BAF3-36426F84C4C5}" srcOrd="0" destOrd="0" presId="urn:microsoft.com/office/officeart/2005/8/layout/chevron2"/>
    <dgm:cxn modelId="{F1A1815C-39DF-409E-864D-372C338F3DFC}" type="presParOf" srcId="{C135FEF3-019C-451F-9FBE-880812A95435}" destId="{C2DF9872-C43D-4BBF-8347-3C6A70BFD24A}" srcOrd="1" destOrd="0" presId="urn:microsoft.com/office/officeart/2005/8/layout/chevron2"/>
    <dgm:cxn modelId="{DD9CAD91-0333-4303-AE44-D75D91CBB478}" type="presParOf" srcId="{E1E48826-3675-4359-B92C-1FF5FCB94CD3}" destId="{79C57284-01DB-4E92-A4B5-09F4FF18715D}" srcOrd="3" destOrd="0" presId="urn:microsoft.com/office/officeart/2005/8/layout/chevron2"/>
    <dgm:cxn modelId="{E611AA30-75E2-4764-9201-D3BE9E3D251C}" type="presParOf" srcId="{E1E48826-3675-4359-B92C-1FF5FCB94CD3}" destId="{B79137DA-FC40-4BDC-83BE-99EA5D8BF91A}" srcOrd="4" destOrd="0" presId="urn:microsoft.com/office/officeart/2005/8/layout/chevron2"/>
    <dgm:cxn modelId="{7F7A928B-2E95-40EB-A841-4F44C8360158}" type="presParOf" srcId="{B79137DA-FC40-4BDC-83BE-99EA5D8BF91A}" destId="{40932C02-687C-4294-9E00-4674ABED59BF}" srcOrd="0" destOrd="0" presId="urn:microsoft.com/office/officeart/2005/8/layout/chevron2"/>
    <dgm:cxn modelId="{46B4B236-6A86-434C-B090-A51C9D20D9F4}" type="presParOf" srcId="{B79137DA-FC40-4BDC-83BE-99EA5D8BF91A}" destId="{A8BC2B2F-B68E-4888-B32B-6E22F6C06644}" srcOrd="1" destOrd="0" presId="urn:microsoft.com/office/officeart/2005/8/layout/chevron2"/>
    <dgm:cxn modelId="{1A307711-5DD3-4A1C-892B-2E725173A211}" type="presParOf" srcId="{E1E48826-3675-4359-B92C-1FF5FCB94CD3}" destId="{CFDF99B4-EC90-4F34-9893-F38055FBD13F}" srcOrd="5" destOrd="0" presId="urn:microsoft.com/office/officeart/2005/8/layout/chevron2"/>
    <dgm:cxn modelId="{20082D84-5536-4B91-AE24-D113B3691D3F}" type="presParOf" srcId="{E1E48826-3675-4359-B92C-1FF5FCB94CD3}" destId="{72D17277-DD62-45C5-846F-22EB1E571751}" srcOrd="6" destOrd="0" presId="urn:microsoft.com/office/officeart/2005/8/layout/chevron2"/>
    <dgm:cxn modelId="{E06E285C-DA0C-4A37-888F-AB37615A7E8F}" type="presParOf" srcId="{72D17277-DD62-45C5-846F-22EB1E571751}" destId="{71DDEC49-4A1F-4C0F-980C-202866BB1157}" srcOrd="0" destOrd="0" presId="urn:microsoft.com/office/officeart/2005/8/layout/chevron2"/>
    <dgm:cxn modelId="{BFADE541-A9D0-4B54-8792-1F790666826D}" type="presParOf" srcId="{72D17277-DD62-45C5-846F-22EB1E571751}" destId="{A655DBC3-5943-4A98-920D-04D37EDD2889}" srcOrd="1" destOrd="0" presId="urn:microsoft.com/office/officeart/2005/8/layout/chevron2"/>
    <dgm:cxn modelId="{34206098-2199-4B8F-BF09-B94BAD32B499}" type="presParOf" srcId="{E1E48826-3675-4359-B92C-1FF5FCB94CD3}" destId="{B006B130-2A25-48E3-9842-9BC71F25BB94}" srcOrd="7" destOrd="0" presId="urn:microsoft.com/office/officeart/2005/8/layout/chevron2"/>
    <dgm:cxn modelId="{D72E28FD-5F39-4472-9B6F-6CC00A401FB4}" type="presParOf" srcId="{E1E48826-3675-4359-B92C-1FF5FCB94CD3}" destId="{04B436BC-E779-4981-B5CB-8C60F1B076C7}" srcOrd="8" destOrd="0" presId="urn:microsoft.com/office/officeart/2005/8/layout/chevron2"/>
    <dgm:cxn modelId="{58C39919-C324-487C-8955-86371A17DA1A}" type="presParOf" srcId="{04B436BC-E779-4981-B5CB-8C60F1B076C7}" destId="{E6C64F9D-DDA1-47CE-A1B7-9ABC9655F660}" srcOrd="0" destOrd="0" presId="urn:microsoft.com/office/officeart/2005/8/layout/chevron2"/>
    <dgm:cxn modelId="{E1C28D3E-9600-4C02-97DC-A0C2B2949C78}" type="presParOf" srcId="{04B436BC-E779-4981-B5CB-8C60F1B076C7}" destId="{E41E4BF2-770D-4BA7-AE30-8660378FFB7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D79F6-D1DB-487E-9123-EF87421A6EEC}">
      <dsp:nvSpPr>
        <dsp:cNvPr id="0" name=""/>
        <dsp:cNvSpPr/>
      </dsp:nvSpPr>
      <dsp:spPr>
        <a:xfrm rot="5400000">
          <a:off x="-215175" y="215341"/>
          <a:ext cx="1434505" cy="1004153"/>
        </a:xfrm>
        <a:prstGeom prst="chevron">
          <a:avLst/>
        </a:prstGeom>
        <a:solidFill>
          <a:srgbClr val="FFFFFF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z-Cyrl-UZ" sz="2400" b="1" kern="1200" dirty="0" smtClean="0">
              <a:latin typeface="Times New Roman" pitchFamily="18" charset="0"/>
              <a:cs typeface="Times New Roman" pitchFamily="18" charset="0"/>
            </a:rPr>
            <a:t>№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502242"/>
        <a:ext cx="1004153" cy="430352"/>
      </dsp:txXfrm>
    </dsp:sp>
    <dsp:sp modelId="{390CF3E5-E61B-43D1-A2D6-56C9FFAFFE45}">
      <dsp:nvSpPr>
        <dsp:cNvPr id="0" name=""/>
        <dsp:cNvSpPr/>
      </dsp:nvSpPr>
      <dsp:spPr>
        <a:xfrm rot="5400000">
          <a:off x="4482450" y="-3361660"/>
          <a:ext cx="932428" cy="7889021"/>
        </a:xfrm>
        <a:prstGeom prst="round2SameRect">
          <a:avLst/>
        </a:prstGeom>
        <a:solidFill>
          <a:srgbClr val="00FF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REJA: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04154" y="162153"/>
        <a:ext cx="7843504" cy="841394"/>
      </dsp:txXfrm>
    </dsp:sp>
    <dsp:sp modelId="{1E9F6750-7E4A-43F2-BAF3-36426F84C4C5}">
      <dsp:nvSpPr>
        <dsp:cNvPr id="0" name=""/>
        <dsp:cNvSpPr/>
      </dsp:nvSpPr>
      <dsp:spPr>
        <a:xfrm rot="5400000">
          <a:off x="-198908" y="1553976"/>
          <a:ext cx="1434505" cy="10041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1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6269" y="1840877"/>
        <a:ext cx="1004153" cy="430352"/>
      </dsp:txXfrm>
    </dsp:sp>
    <dsp:sp modelId="{C2DF9872-C43D-4BBF-8347-3C6A70BFD24A}">
      <dsp:nvSpPr>
        <dsp:cNvPr id="0" name=""/>
        <dsp:cNvSpPr/>
      </dsp:nvSpPr>
      <dsp:spPr>
        <a:xfrm rot="5400000">
          <a:off x="4482450" y="-2158058"/>
          <a:ext cx="932428" cy="78890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xokonligining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siyosiy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tarixi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04154" y="1365755"/>
        <a:ext cx="7843504" cy="841394"/>
      </dsp:txXfrm>
    </dsp:sp>
    <dsp:sp modelId="{40932C02-687C-4294-9E00-4674ABED59BF}">
      <dsp:nvSpPr>
        <dsp:cNvPr id="0" name=""/>
        <dsp:cNvSpPr/>
      </dsp:nvSpPr>
      <dsp:spPr>
        <a:xfrm rot="5400000">
          <a:off x="-215175" y="2855485"/>
          <a:ext cx="1434505" cy="1004153"/>
        </a:xfrm>
        <a:prstGeom prst="chevron">
          <a:avLst/>
        </a:prstGeom>
        <a:solidFill>
          <a:srgbClr val="FFFF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2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3142386"/>
        <a:ext cx="1004153" cy="430352"/>
      </dsp:txXfrm>
    </dsp:sp>
    <dsp:sp modelId="{A8BC2B2F-B68E-4888-B32B-6E22F6C06644}">
      <dsp:nvSpPr>
        <dsp:cNvPr id="0" name=""/>
        <dsp:cNvSpPr/>
      </dsp:nvSpPr>
      <dsp:spPr>
        <a:xfrm rot="5400000">
          <a:off x="4475586" y="-817454"/>
          <a:ext cx="932428" cy="7889021"/>
        </a:xfrm>
        <a:prstGeom prst="round2SameRect">
          <a:avLst/>
        </a:prstGeom>
        <a:solidFill>
          <a:srgbClr val="FF66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Garbiy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turk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xoqonligi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997290" y="2706359"/>
        <a:ext cx="7843504" cy="841394"/>
      </dsp:txXfrm>
    </dsp:sp>
    <dsp:sp modelId="{71DDEC49-4A1F-4C0F-980C-202866BB1157}">
      <dsp:nvSpPr>
        <dsp:cNvPr id="0" name=""/>
        <dsp:cNvSpPr/>
      </dsp:nvSpPr>
      <dsp:spPr>
        <a:xfrm rot="5400000">
          <a:off x="-215175" y="4175557"/>
          <a:ext cx="1434505" cy="1004153"/>
        </a:xfrm>
        <a:prstGeom prst="chevron">
          <a:avLst/>
        </a:prstGeom>
        <a:solidFill>
          <a:srgbClr val="00FF0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3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4462458"/>
        <a:ext cx="1004153" cy="430352"/>
      </dsp:txXfrm>
    </dsp:sp>
    <dsp:sp modelId="{A655DBC3-5943-4A98-920D-04D37EDD2889}">
      <dsp:nvSpPr>
        <dsp:cNvPr id="0" name=""/>
        <dsp:cNvSpPr/>
      </dsp:nvSpPr>
      <dsp:spPr>
        <a:xfrm rot="5400000">
          <a:off x="4482450" y="482085"/>
          <a:ext cx="932428" cy="7889021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xokonligi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davlat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boshkaruvi</a:t>
          </a:r>
          <a:r>
            <a:rPr lang="en-US" sz="2400" b="1" kern="1200" dirty="0" smtClean="0">
              <a:effectLst/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effectLst/>
              <a:latin typeface="Times New Roman" pitchFamily="18" charset="0"/>
              <a:cs typeface="Times New Roman" pitchFamily="18" charset="0"/>
            </a:rPr>
            <a:t>xususiyatlari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04154" y="4005899"/>
        <a:ext cx="7843504" cy="841394"/>
      </dsp:txXfrm>
    </dsp:sp>
    <dsp:sp modelId="{E6C64F9D-DDA1-47CE-A1B7-9ABC9655F660}">
      <dsp:nvSpPr>
        <dsp:cNvPr id="0" name=""/>
        <dsp:cNvSpPr/>
      </dsp:nvSpPr>
      <dsp:spPr>
        <a:xfrm rot="5400000">
          <a:off x="-215175" y="5495629"/>
          <a:ext cx="1434505" cy="1004153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4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2" y="5782530"/>
        <a:ext cx="1004153" cy="430352"/>
      </dsp:txXfrm>
    </dsp:sp>
    <dsp:sp modelId="{E41E4BF2-770D-4BA7-AE30-8660378FFB7B}">
      <dsp:nvSpPr>
        <dsp:cNvPr id="0" name=""/>
        <dsp:cNvSpPr/>
      </dsp:nvSpPr>
      <dsp:spPr>
        <a:xfrm rot="5400000">
          <a:off x="4482450" y="1846839"/>
          <a:ext cx="932428" cy="7889021"/>
        </a:xfrm>
        <a:prstGeom prst="round2SameRect">
          <a:avLst/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Turk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xokonligida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madaniy</a:t>
          </a:r>
          <a:r>
            <a:rPr lang="en-US" sz="24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b="1" kern="1200" dirty="0" err="1" smtClean="0">
              <a:latin typeface="Times New Roman" pitchFamily="18" charset="0"/>
              <a:cs typeface="Times New Roman" pitchFamily="18" charset="0"/>
            </a:rPr>
            <a:t>xayot</a:t>
          </a:r>
          <a:endParaRPr lang="ru-RU" sz="24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04154" y="5370653"/>
        <a:ext cx="7843504" cy="841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023158-6DA2-4ED8-9CAE-8A3725E2A78B}" type="datetimeFigureOut">
              <a:rPr lang="ru-RU"/>
              <a:pPr>
                <a:defRPr/>
              </a:pPr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C6579-3AF3-4AA2-98A1-DE83DFD875D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812C28-DD16-4EAF-98C8-C36D2AB7D32D}" type="slidenum">
              <a:rPr lang="ru-RU" altLang="ru-RU" sz="1200"/>
              <a:pPr eaLnBrk="1" hangingPunct="1"/>
              <a:t>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86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F9AE57-1F22-40A4-86D0-4CB73D23A2BF}" type="slidenum">
              <a:rPr lang="ru-RU" altLang="ru-RU" sz="1200"/>
              <a:pPr eaLnBrk="1" hangingPunct="1"/>
              <a:t>38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96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10DCA0-CFAE-41F0-9BF0-E8DDCA277F0B}" type="slidenum">
              <a:rPr lang="ru-RU" altLang="ru-RU" sz="1200"/>
              <a:pPr eaLnBrk="1" hangingPunct="1"/>
              <a:t>39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06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F00CF6-D418-4553-A02E-3F2F649A5178}" type="slidenum">
              <a:rPr lang="ru-RU" altLang="ru-RU" sz="1200"/>
              <a:pPr eaLnBrk="1" hangingPunct="1"/>
              <a:t>40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16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518102-1E7F-4B75-A15A-304D2DB32262}" type="slidenum">
              <a:rPr lang="ru-RU" altLang="ru-RU" sz="1200"/>
              <a:pPr eaLnBrk="1" hangingPunct="1"/>
              <a:t>41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0028A4-CBE3-4C53-A5C6-B81CE5B17783}" type="slidenum">
              <a:rPr lang="ru-RU" altLang="ru-RU" sz="1200"/>
              <a:pPr eaLnBrk="1" hangingPunct="1"/>
              <a:t>42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37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AC35E5-35FD-457C-9A23-6C64A8B94CAD}" type="slidenum">
              <a:rPr lang="ru-RU" altLang="ru-RU" sz="1200"/>
              <a:pPr eaLnBrk="1" hangingPunct="1"/>
              <a:t>43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47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07E98A-5EFB-4F09-BF29-D291D4B73F86}" type="slidenum">
              <a:rPr lang="ru-RU" altLang="ru-RU" sz="1200"/>
              <a:pPr eaLnBrk="1" hangingPunct="1"/>
              <a:t>44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57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1D8AE-6418-4BCD-A26B-00B3446171DB}" type="slidenum">
              <a:rPr lang="ru-RU" altLang="ru-RU" sz="1200"/>
              <a:pPr eaLnBrk="1" hangingPunct="1"/>
              <a:t>45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68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BC4AD-7CC2-4AAE-9E86-2966C66A2582}" type="slidenum">
              <a:rPr lang="ru-RU" altLang="ru-RU" sz="1200"/>
              <a:pPr eaLnBrk="1" hangingPunct="1"/>
              <a:t>46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042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FAC8C6-74F7-4ACD-9759-76FD34E38038}" type="slidenum">
              <a:rPr lang="ru-RU" altLang="ru-RU" sz="1200"/>
              <a:pPr eaLnBrk="1" hangingPunct="1"/>
              <a:t>12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 smtClean="0"/>
          </a:p>
        </p:txBody>
      </p:sp>
      <p:sp>
        <p:nvSpPr>
          <p:cNvPr id="614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9D204E-284D-4CF0-8796-2366D1CB5F41}" type="slidenum">
              <a:rPr lang="ru-RU" altLang="ru-RU" sz="1200"/>
              <a:pPr eaLnBrk="1" hangingPunct="1"/>
              <a:t>16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24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09D6CF-4ADA-4879-847E-2FDFC52C1BDC}" type="slidenum">
              <a:rPr lang="ru-RU" altLang="ru-RU" sz="1200"/>
              <a:pPr eaLnBrk="1" hangingPunct="1"/>
              <a:t>30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34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B8BC7D-3EAF-45A1-A750-395E2D479D9A}" type="slidenum">
              <a:rPr lang="ru-RU" altLang="ru-RU" sz="1200"/>
              <a:pPr eaLnBrk="1" hangingPunct="1"/>
              <a:t>31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45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15AC79-3737-4452-B875-5856C7F70B96}" type="slidenum">
              <a:rPr lang="ru-RU" altLang="ru-RU" sz="1200"/>
              <a:pPr eaLnBrk="1" hangingPunct="1"/>
              <a:t>34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55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43D149-5CF7-4686-B5D6-65BAF5FFD3D1}" type="slidenum">
              <a:rPr lang="ru-RU" altLang="ru-RU" sz="1200"/>
              <a:pPr eaLnBrk="1" hangingPunct="1"/>
              <a:t>35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65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9D3041-1475-416F-BB70-4ABFDBDA1B4D}" type="slidenum">
              <a:rPr lang="ru-RU" altLang="ru-RU" sz="1200"/>
              <a:pPr eaLnBrk="1" hangingPunct="1"/>
              <a:t>36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75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130FB9-533C-4996-84F2-0B1C120D1388}" type="slidenum">
              <a:rPr lang="ru-RU" altLang="ru-RU" sz="1200"/>
              <a:pPr eaLnBrk="1" hangingPunct="1"/>
              <a:t>37</a:t>
            </a:fld>
            <a:endParaRPr lang="ru-RU" alt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C5CEBD4F-9999-486D-BFDA-ABC821D5C0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D2658-9E73-45BC-A6BB-6B26D61DEF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32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46286-CCD3-4688-A402-96C0F79F1F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13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C7BAAD6C-D6D6-4924-9334-CA62A26ED8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39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26757-C28B-4939-BEB3-BFC2888647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7067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DD054-B90E-4105-9A3F-0C7A43CA66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96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6BDBAD7E-2D82-4FA9-ADF3-CE1AC296DA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33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F1AB3-C51F-4F87-AAF0-49258C68C0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88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8F9BF-2C85-4B0D-A34A-99F40A6642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91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D40FF-FE95-4288-8309-3483E446D3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269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6E8E3-A98C-4394-B99B-C2811C54AB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530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38E27"/>
                </a:solidFill>
              </a:defRPr>
            </a:lvl1pPr>
          </a:lstStyle>
          <a:p>
            <a:fld id="{6F3DFB47-ED01-453E-AFD3-C9B2A202BF7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67" r:id="rId4"/>
    <p:sldLayoutId id="2147483873" r:id="rId5"/>
    <p:sldLayoutId id="2147483868" r:id="rId6"/>
    <p:sldLayoutId id="2147483874" r:id="rId7"/>
    <p:sldLayoutId id="2147483875" r:id="rId8"/>
    <p:sldLayoutId id="2147483876" r:id="rId9"/>
    <p:sldLayoutId id="2147483869" r:id="rId10"/>
    <p:sldLayoutId id="21474838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z-Cyrl-UZ" altLang="ru-RU" sz="1800" b="1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uz-Cyrl-UZ" altLang="ru-RU" sz="1600" b="1" dirty="0" smtClean="0">
              <a:solidFill>
                <a:srgbClr val="FFFFFF"/>
              </a:solidFill>
            </a:endParaRPr>
          </a:p>
          <a:p>
            <a:pPr algn="ctr" eaLnBrk="1" hangingPunct="1">
              <a:buNone/>
            </a:pPr>
            <a:r>
              <a:rPr lang="en-US" altLang="ru-RU" sz="5400" b="1" dirty="0" smtClean="0">
                <a:solidFill>
                  <a:srgbClr val="FF0000"/>
                </a:solidFill>
              </a:rPr>
              <a:t>4.3.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ma’ruza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: Turk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xoqonligi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va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uning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ma’muriy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tuzulishi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va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boshqaruv</a:t>
            </a:r>
            <a:r>
              <a:rPr lang="en-US" altLang="ru-RU" sz="54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5400" b="1" dirty="0" err="1" smtClean="0">
                <a:solidFill>
                  <a:srgbClr val="FF0000"/>
                </a:solidFill>
              </a:rPr>
              <a:t>tartibi</a:t>
            </a:r>
            <a:r>
              <a:rPr lang="uz-Cyrl-UZ" altLang="ru-RU" sz="1600" b="1" dirty="0" smtClean="0"/>
              <a:t>   </a:t>
            </a:r>
            <a:r>
              <a:rPr lang="uz-Cyrl-UZ" altLang="ru-RU" sz="1600" b="1" dirty="0" smtClean="0"/>
              <a:t>					</a:t>
            </a:r>
            <a:r>
              <a:rPr lang="uz-Cyrl-UZ" altLang="ru-RU" sz="1400" b="1" dirty="0" smtClean="0"/>
              <a:t/>
            </a:r>
            <a:br>
              <a:rPr lang="uz-Cyrl-UZ" altLang="ru-RU" sz="1400" b="1" dirty="0" smtClean="0"/>
            </a:b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ru-RU" sz="1400" b="1" dirty="0" smtClean="0"/>
          </a:p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altLang="ru-RU" b="1" dirty="0" err="1" smtClean="0"/>
              <a:t>Ma’ruzachi</a:t>
            </a:r>
            <a:r>
              <a:rPr lang="en-US" altLang="ru-RU" b="1" dirty="0" smtClean="0"/>
              <a:t>: </a:t>
            </a:r>
            <a:r>
              <a:rPr lang="uz-Cyrl-UZ" altLang="ru-RU" b="1" dirty="0" smtClean="0"/>
              <a:t> </a:t>
            </a:r>
            <a:r>
              <a:rPr lang="uz-Cyrl-UZ" alt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Nazirov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Baxtiyor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Safarovich</a:t>
            </a:r>
            <a:endParaRPr lang="ru-RU" altLang="ru-RU" sz="3600" b="1" dirty="0" smtClean="0"/>
          </a:p>
        </p:txBody>
      </p:sp>
    </p:spTree>
  </p:cSld>
  <p:clrMapOvr>
    <a:masterClrMapping/>
  </p:clrMapOvr>
  <p:transition spd="slow" advTm="8390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9459" name="Прямоугольник 1"/>
          <p:cNvSpPr>
            <a:spLocks noChangeArrowheads="1"/>
          </p:cNvSpPr>
          <p:nvPr/>
        </p:nvSpPr>
        <p:spPr bwMode="auto">
          <a:xfrm>
            <a:off x="76200" y="209550"/>
            <a:ext cx="8928100" cy="64944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Biroq, Turk xoqonining Eronga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 bor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yuborgan elchilari faoliyati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muvaffaqyatsiz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chiqqach, </a:t>
            </a:r>
            <a:r>
              <a:rPr lang="en-US" altLang="ru-RU" sz="32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Eronning xoqonlik bilan murosaga bormasligi, ma’lum bo‘ladi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. Buning boisi Eron shohining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 Osiyo hududlariga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da’vogarligida edi. Bu esa, shubhasiz, bir necha bor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xoqonlikning Eron bilan urushlar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olib borishiga sabab bo‘ldi.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Istami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qo‘shinlari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 shohi Xusrav I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ni yengdi. Eron shohlari Turk xoqonligiga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 ming Vizantiya tillasi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hajmida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tovon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to‘lashga majbur bo‘ldi.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Mug‘onxon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va uning avlodlari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g‘arbda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 dengizga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qadar hududlarni zabt etib o‘zlariga bo‘ysundirganlar.</a:t>
            </a:r>
            <a:endParaRPr lang="ru-RU" altLang="ru-RU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107950" y="115888"/>
            <a:ext cx="8856663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 b="1"/>
              <a:t>	Eron  bilan  aloqani  o‘rnatish  imkoniyati bo‘lmagach </a:t>
            </a:r>
            <a:r>
              <a:rPr lang="en-US" altLang="ru-RU" sz="2800" b="1">
                <a:solidFill>
                  <a:srgbClr val="0000FF"/>
                </a:solidFill>
              </a:rPr>
              <a:t>Turk hoqonligi 568–569-yillarda</a:t>
            </a:r>
            <a:r>
              <a:rPr lang="en-US" altLang="ru-RU" sz="2800" b="1"/>
              <a:t> </a:t>
            </a:r>
            <a:r>
              <a:rPr lang="en-US" altLang="ru-RU" sz="2800" b="1">
                <a:solidFill>
                  <a:srgbClr val="0000FF"/>
                </a:solidFill>
              </a:rPr>
              <a:t>Vizantiya</a:t>
            </a:r>
            <a:r>
              <a:rPr lang="en-US" altLang="ru-RU" sz="2800" b="1"/>
              <a:t> bilan bunday munosabatlarni  o‘rnatish  uchun  </a:t>
            </a:r>
            <a:r>
              <a:rPr lang="en-US" altLang="ru-RU" sz="2800" b="1">
                <a:solidFill>
                  <a:srgbClr val="0000FF"/>
                </a:solidFill>
              </a:rPr>
              <a:t>Konstantinopolga</a:t>
            </a:r>
            <a:r>
              <a:rPr lang="en-US" altLang="ru-RU" sz="2800" b="1"/>
              <a:t>  </a:t>
            </a:r>
            <a:r>
              <a:rPr lang="en-US" altLang="ru-RU" sz="2800" b="1">
                <a:solidFill>
                  <a:srgbClr val="0000FF"/>
                </a:solidFill>
              </a:rPr>
              <a:t>Yustinian  II  </a:t>
            </a:r>
            <a:r>
              <a:rPr lang="en-US" altLang="ru-RU" sz="2800" b="1"/>
              <a:t>saroyiga elchi  yuboradi.  Konstantinopoldagi  </a:t>
            </a:r>
            <a:r>
              <a:rPr lang="en-US" altLang="ru-RU" sz="2800" b="1">
                <a:solidFill>
                  <a:srgbClr val="0000FF"/>
                </a:solidFill>
              </a:rPr>
              <a:t>Yustinian  II</a:t>
            </a:r>
            <a:r>
              <a:rPr lang="en-US" altLang="ru-RU" sz="2800" b="1"/>
              <a:t>  saroyiga  k</a:t>
            </a:r>
            <a:r>
              <a:rPr lang="ru-RU" altLang="ru-RU" sz="2800" b="1"/>
              <a:t>е</a:t>
            </a:r>
            <a:r>
              <a:rPr lang="en-US" altLang="ru-RU" sz="2800" b="1"/>
              <a:t>lgan  Turk xoqonligi  elchilariga  yuqorida  nomi  tilga  olingan  </a:t>
            </a:r>
            <a:r>
              <a:rPr lang="en-US" altLang="ru-RU" sz="2800" b="1" u="sng">
                <a:solidFill>
                  <a:srgbClr val="0000FF"/>
                </a:solidFill>
              </a:rPr>
              <a:t>sug‘d  savdogari </a:t>
            </a:r>
            <a:r>
              <a:rPr lang="en-US" altLang="ru-RU" sz="2800" b="1">
                <a:solidFill>
                  <a:srgbClr val="0000FF"/>
                </a:solidFill>
              </a:rPr>
              <a:t>Maniax</a:t>
            </a:r>
            <a:r>
              <a:rPr lang="en-US" altLang="ru-RU" sz="2800" b="1"/>
              <a:t>  boshchilik  qilardi.  U  </a:t>
            </a:r>
            <a:r>
              <a:rPr lang="en-US" altLang="ru-RU" sz="2800" b="1" i="1" u="sng">
                <a:solidFill>
                  <a:srgbClr val="0000FF"/>
                </a:solidFill>
              </a:rPr>
              <a:t>Eron  davlati  ch</a:t>
            </a:r>
            <a:r>
              <a:rPr lang="ru-RU" altLang="ru-RU" sz="2800" b="1" i="1" u="sng">
                <a:solidFill>
                  <a:srgbClr val="0000FF"/>
                </a:solidFill>
              </a:rPr>
              <a:t>е</a:t>
            </a:r>
            <a:r>
              <a:rPr lang="en-US" altLang="ru-RU" sz="2800" b="1" i="1" u="sng">
                <a:solidFill>
                  <a:srgbClr val="0000FF"/>
                </a:solidFill>
              </a:rPr>
              <a:t>garalarini  ch</a:t>
            </a:r>
            <a:r>
              <a:rPr lang="ru-RU" altLang="ru-RU" sz="2800" b="1" i="1" u="sng">
                <a:solidFill>
                  <a:srgbClr val="0000FF"/>
                </a:solidFill>
              </a:rPr>
              <a:t>е</a:t>
            </a:r>
            <a:r>
              <a:rPr lang="en-US" altLang="ru-RU" sz="2800" b="1" i="1" u="sng">
                <a:solidFill>
                  <a:srgbClr val="0000FF"/>
                </a:solidFill>
              </a:rPr>
              <a:t>tlab Kaspiy d</a:t>
            </a:r>
            <a:r>
              <a:rPr lang="ru-RU" altLang="ru-RU" sz="2800" b="1" i="1" u="sng">
                <a:solidFill>
                  <a:srgbClr val="0000FF"/>
                </a:solidFill>
              </a:rPr>
              <a:t>е</a:t>
            </a:r>
            <a:r>
              <a:rPr lang="en-US" altLang="ru-RU" sz="2800" b="1" i="1" u="sng">
                <a:solidFill>
                  <a:srgbClr val="0000FF"/>
                </a:solidFill>
              </a:rPr>
              <a:t>ngizining shimoli va Kavkaz orqali </a:t>
            </a:r>
            <a:r>
              <a:rPr lang="en-US" altLang="ru-RU" sz="2800" b="1"/>
              <a:t>borishi kerak edi. O‘z navbatida  Vizantiya  ham  </a:t>
            </a:r>
            <a:r>
              <a:rPr lang="en-US" altLang="ru-RU" sz="2800" b="1">
                <a:solidFill>
                  <a:srgbClr val="0000FF"/>
                </a:solidFill>
              </a:rPr>
              <a:t>Z</a:t>
            </a:r>
            <a:r>
              <a:rPr lang="ru-RU" altLang="ru-RU" sz="2800" b="1">
                <a:solidFill>
                  <a:srgbClr val="0000FF"/>
                </a:solidFill>
              </a:rPr>
              <a:t>е</a:t>
            </a:r>
            <a:r>
              <a:rPr lang="en-US" altLang="ru-RU" sz="2800" b="1">
                <a:solidFill>
                  <a:srgbClr val="0000FF"/>
                </a:solidFill>
              </a:rPr>
              <a:t>marx  </a:t>
            </a:r>
            <a:r>
              <a:rPr lang="en-US" altLang="ru-RU" sz="2800" b="1"/>
              <a:t>boshchiligida  Turk  xoqonligiga javob  tashri</a:t>
            </a:r>
            <a:r>
              <a:rPr lang="en-US" altLang="ja-JP" sz="2800" b="1">
                <a:cs typeface="HGｺﾞｼｯｸE"/>
              </a:rPr>
              <a:t>f</a:t>
            </a:r>
            <a:r>
              <a:rPr lang="ja-JP" altLang="en-US" sz="2800" b="1">
                <a:cs typeface="HGｺﾞｼｯｸE"/>
              </a:rPr>
              <a:t>  </a:t>
            </a:r>
            <a:r>
              <a:rPr lang="en-US" altLang="ru-RU" sz="2800" b="1"/>
              <a:t>bilan  elchilar  yuborgandi.  Muzokaralar  davomida asosiy diqqat </a:t>
            </a:r>
            <a:r>
              <a:rPr lang="en-US" altLang="ru-RU" sz="2800" b="1" i="1" u="sng">
                <a:solidFill>
                  <a:srgbClr val="0000FF"/>
                </a:solidFill>
              </a:rPr>
              <a:t>ipak savdosi va birgalashib Eronga qarshi kurash olib borish masalalari</a:t>
            </a:r>
            <a:r>
              <a:rPr lang="en-US" altLang="ru-RU" sz="2800" b="1"/>
              <a:t>ga qaratiladi.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572 yili Mug’an 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hoqon va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576 yili Istami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yabg‘ularni </a:t>
            </a:r>
            <a:r>
              <a:rPr lang="en-US" altLang="ru-RU" sz="36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vafotidan so‘ng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Turkiy hoqonlikning ta’siri ancha zaiflasha boshlaydi. Eron sarkardasi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Bahrom Chubin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turkiylarning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 Bag‘a hoqon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qo‘mondonligidagi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300.000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kishilik qo‘shinini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tor-mor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keltiradi.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 Bag‘a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jangda halok bo‘ldi. Bahrom Chubin Buxoro yaqinidagi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Poykend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shahriga bostirib kirib, </a:t>
            </a:r>
            <a:r>
              <a:rPr lang="en-US" altLang="ru-RU" sz="36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hoqonning o‘g‘li Barmuda Teginni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asirga oladi va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hoqon xazinasini </a:t>
            </a:r>
            <a:r>
              <a:rPr lang="en-US" altLang="ru-RU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Eron shohiga yuboradi.</a:t>
            </a:r>
            <a:endParaRPr lang="ru-RU" altLang="ru-RU" sz="3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Mug’an hoqon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vafotidan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(572 y.)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so‘ng taxtga uning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ukasi Arslon To‘ba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o‘tirdi. Arslon To‘ba qo‘lida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ta viloyat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 etilgan bo‘lib, o‘z vaqtida ular o‘zaro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bir-birlari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bilan chiqisha olmas edilar. </a:t>
            </a:r>
            <a:r>
              <a:rPr lang="en-US" altLang="ru-RU" sz="3600" b="1" u="sng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asrning ikkinchi yarmiga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 xoqonlari va shahzodalari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o‘rtasida </a:t>
            </a:r>
            <a:r>
              <a:rPr lang="en-US" altLang="ru-RU" sz="36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toj-taxt uchun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goh oshkora goh zimdan kurash ketayotgan, iqtisodiy tanazzul boshlanayotgan bir paytda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585-586 yillarda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 shahzoda Abruy </a:t>
            </a:r>
            <a:r>
              <a:rPr lang="en-US" altLang="ru-RU" sz="3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boshchiligidagi xalq harakati bo‘lib o‘tdi.</a:t>
            </a:r>
            <a:endParaRPr lang="ru-RU" altLang="ru-RU" sz="36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8893175" cy="64547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Abruy harakati to‘g‘risida to‘liq ma’lumotlar saqlanib qolmagan. Xususan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Abdurahmon Muhammad Nishopuriyning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(XI asr)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“Xazinat-al-ulum”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asaridagi bu masalaga bag‘ishlangan parcha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Narshaxiyning “Tarixi Buxoro”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asariga kiritilgan. Uning ma’lumotiga ko‘ra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Abruyning qarorgohi Poykendda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bo‘lib, u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 zodagonlar va savdogarlar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ustidan </a:t>
            </a:r>
            <a:r>
              <a:rPr lang="en-US" altLang="ru-RU" sz="3400" b="1" u="sng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qattiq nazorat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o‘rnatgan. Bunga chiday olmagan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zodagonlar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Turkiston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tomonga yo‘l olishgan. </a:t>
            </a:r>
            <a:endParaRPr lang="ru-RU" altLang="ru-RU" sz="34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60350"/>
            <a:ext cx="8893175" cy="64547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Abruy atrofida esa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qashshoq dehqonlar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guruhlari yig‘ilisha borgan. Ammo, bu harakat hoqon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 Churin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 o‘g‘li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Shiri Kishvar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boshchiligidagi qo‘shinlar tomonidan bostiriladi. Yer-suvni 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Yettisuvdan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qaytib  k</a:t>
            </a:r>
            <a:r>
              <a:rPr lang="ru-RU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lgan d</a:t>
            </a:r>
            <a:r>
              <a:rPr lang="ru-RU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hqonlarga  qaytarib  beradi.  Abruy 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o‘lim  jazosiga 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  qilinadi va  uni  </a:t>
            </a:r>
            <a:r>
              <a:rPr lang="en-US" altLang="ru-RU" sz="34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«qovog‘arilar  to‘ldirilgan  qopga  tashlanadi»,  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qo‘zg‘olon ko‘targan  kambag‘allarni  esa  qaytib  k</a:t>
            </a:r>
            <a:r>
              <a:rPr lang="ru-RU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lgan  boylarga  xizmatkor  va kashovarzlar qilib taqsimlab beradilar. </a:t>
            </a:r>
            <a:endParaRPr lang="ru-RU" altLang="ru-RU" sz="34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8893175" cy="67151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Turk xoqonlari O‘rta Osiyoda </a:t>
            </a:r>
            <a:r>
              <a:rPr lang="en-US" altLang="ru-RU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hukmronlik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qilsa-da, biroq o‘zlari bu hududga </a:t>
            </a:r>
            <a:r>
              <a:rPr lang="en-US" altLang="ru-RU" sz="4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ko‘chib kelmaganlar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Ular </a:t>
            </a:r>
            <a:r>
              <a:rPr lang="en-US" altLang="ru-RU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Yettisuv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 boshqa hududlardagi bosh qarorgohlarida qolib, bo‘ysungan hududlarni </a:t>
            </a:r>
            <a:r>
              <a:rPr lang="en-US" altLang="ru-RU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 hukmdorlar 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 boshqarib, ulardan olinadigan </a:t>
            </a:r>
            <a:r>
              <a:rPr lang="en-US" altLang="ru-RU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soliq – o‘lponlar 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altLang="ru-RU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to‘lovlar</a:t>
            </a:r>
            <a:r>
              <a:rPr lang="en-US" altLang="ru-RU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bilan kifoyalanganlar.</a:t>
            </a:r>
            <a:endParaRPr lang="ru-RU" altLang="ru-RU" sz="4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11188" y="62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ru-RU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26627" name="Прямоугольник 1"/>
          <p:cNvSpPr>
            <a:spLocks noChangeArrowheads="1"/>
          </p:cNvSpPr>
          <p:nvPr/>
        </p:nvSpPr>
        <p:spPr bwMode="auto">
          <a:xfrm>
            <a:off x="285750" y="188913"/>
            <a:ext cx="8607425" cy="6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/>
              <a:t>	Bundan ko‘rinadiki, Turk xoqonligi davrida bu hududdagi mavjud </a:t>
            </a:r>
            <a:r>
              <a:rPr lang="en-US" altLang="ru-RU" sz="4000" u="sng">
                <a:solidFill>
                  <a:srgbClr val="0000FF"/>
                </a:solidFill>
              </a:rPr>
              <a:t>mahalliy davlat tuzilmalari, ularning boshqaruv tizimlari </a:t>
            </a:r>
            <a:r>
              <a:rPr lang="en-US" altLang="ru-RU" sz="4000"/>
              <a:t>saqlanib, </a:t>
            </a:r>
            <a:r>
              <a:rPr lang="en-US" altLang="ru-RU" sz="4000" u="sng"/>
              <a:t>ichki siyosat bobidagi mustaqil faoliyatlari </a:t>
            </a:r>
            <a:r>
              <a:rPr lang="en-US" altLang="ru-RU" sz="4000"/>
              <a:t>davom etgan. Xoqonlik istisno hollardagina </a:t>
            </a:r>
            <a:r>
              <a:rPr lang="en-US" altLang="ru-RU" sz="4000" i="1" u="sng">
                <a:solidFill>
                  <a:srgbClr val="0000FF"/>
                </a:solidFill>
              </a:rPr>
              <a:t>o‘lkaning ijtimoiy-siyosiy hayotiga, tashqi siyosat, xalqaro savdo-sotiq masalalariga aralashgan.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27651" name="Прямоугольник 1"/>
          <p:cNvSpPr>
            <a:spLocks noChangeArrowheads="1"/>
          </p:cNvSpPr>
          <p:nvPr/>
        </p:nvSpPr>
        <p:spPr bwMode="auto">
          <a:xfrm>
            <a:off x="125413" y="287338"/>
            <a:ext cx="87503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manbalarida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ta’kidlanganidek,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Zarafshon, Amudaryo va Qashqadaryo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vohalarida bu davrda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ta mustaqil hokimlik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mavjud bo‘lgan: </a:t>
            </a:r>
            <a:r>
              <a:rPr lang="en-US" altLang="ru-RU" sz="36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Samarqand, Ishtixon, Maymurg‘, Kesh, Naqshab, Kushon, Buxoro, Amul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va </a:t>
            </a:r>
            <a:r>
              <a:rPr lang="en-US" altLang="ru-RU" sz="36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Andxoy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shular jumlasidandir. Ayniqsa, </a:t>
            </a:r>
            <a:r>
              <a:rPr lang="en-US" altLang="ru-RU" sz="36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Samarqand,  Buxoro, Xorazm va Choch (Toshkent)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hokimliklari o‘zlariga ancha mustaqil bo‘lganlar. </a:t>
            </a:r>
            <a:r>
              <a:rPr lang="en-US" altLang="ru-RU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Buxorxudotlar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zarb etgan tanga pullar keng muomalada bo‘lgan</a:t>
            </a:r>
            <a:endParaRPr lang="ru-RU" altLang="ru-R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28675" name="Прямоугольник 1"/>
          <p:cNvSpPr>
            <a:spLocks noChangeArrowheads="1"/>
          </p:cNvSpPr>
          <p:nvPr/>
        </p:nvSpPr>
        <p:spPr bwMode="auto">
          <a:xfrm>
            <a:off x="196850" y="163513"/>
            <a:ext cx="87503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Bo‘ysundirilgan hududlarni </a:t>
            </a:r>
            <a:r>
              <a:rPr lang="en-US" altLang="ru-RU" sz="38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 hokimlar orqali boshqarish tartibi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xoqonlikni zaiflashtira bordi. Natijada </a:t>
            </a:r>
            <a:r>
              <a:rPr lang="en-US" altLang="ru-RU" sz="38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asrning 80-yillari oxirlarida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Turk xoqonligi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 qismga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Garbiy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xoqonligi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 (uning tarkibiga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 Osiyo, Sharqiy Turkiston, Yettisuv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 kirgan) va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Sharqiy Turk xoqonligiga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(uning tarkibiga </a:t>
            </a:r>
            <a:r>
              <a:rPr lang="en-US" altLang="ru-RU" sz="3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Janubiy Sibir O’rxun havzasi (Mo‘g‘uliston), Shimoliy Xitoy </a:t>
            </a:r>
            <a:r>
              <a:rPr lang="en-US" altLang="ru-RU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hududlari kirgan) bo‘linib ketdi.</a:t>
            </a:r>
            <a:endParaRPr lang="ru-RU" altLang="ru-RU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0"/>
            <a:ext cx="88931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defRPr/>
            </a:pPr>
            <a:endParaRPr lang="uz-Cyrl-UZ" kern="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258509008"/>
              </p:ext>
            </p:extLst>
          </p:nvPr>
        </p:nvGraphicFramePr>
        <p:xfrm>
          <a:off x="0" y="-1"/>
          <a:ext cx="889317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29699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6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Ettisuv, Chu vodiysi, Volga, Kubanning quyi qismi, Irtish, Ishim daryolari bo‘yidagi erlar, O‘rta Osiyoning kichik yarim mustaqil davlatlari </a:t>
            </a:r>
            <a:r>
              <a:rPr lang="en-US" altLang="ru-RU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 xoqonlik tarkibiga kirar edi.</a:t>
            </a:r>
          </a:p>
          <a:p>
            <a:pPr algn="just" eaLnBrk="1" hangingPunct="1"/>
            <a:r>
              <a:rPr lang="uz-Cyrl-UZ" altLang="ru-RU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G‘arbiy hoqonlikdagi </a:t>
            </a:r>
            <a:r>
              <a:rPr lang="uz-Cyrl-UZ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yozgi qarorgoh </a:t>
            </a:r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Isfijob yaqinidagi </a:t>
            </a:r>
            <a:r>
              <a:rPr lang="uz-Cyrl-UZ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Mingbuloqda</a:t>
            </a:r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qishkisi </a:t>
            </a:r>
            <a:r>
              <a:rPr lang="uz-Cyrl-UZ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Suyob</a:t>
            </a:r>
            <a:r>
              <a:rPr lang="uz-Cyrl-UZ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shahrida edi. 	</a:t>
            </a:r>
            <a:endParaRPr lang="ru-RU" altLang="ru-R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219075"/>
            <a:ext cx="8607425" cy="719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0723" name="Прямоугольник 1"/>
          <p:cNvSpPr>
            <a:spLocks noChangeArrowheads="1"/>
          </p:cNvSpPr>
          <p:nvPr/>
        </p:nvSpPr>
        <p:spPr bwMode="auto">
          <a:xfrm>
            <a:off x="214313" y="1196975"/>
            <a:ext cx="87503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Hoqon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Sheguy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vafotidan keyin (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618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y.) hokimiyatga kelgan Hoqon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To‘ng yabg‘u (To‘n shoh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 davrida G‘arbiy hoqonlik yana kuchayadi. Uning chegaralari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Oltoydan to Hind daryosi bo‘yigacha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cho‘zilib ketdi. Uning qo‘lidagi ulkan hokimiyatni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boshqaruv tartiblari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isloh etildi. </a:t>
            </a:r>
            <a:r>
              <a:rPr lang="en-US" altLang="ru-RU" sz="26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Mahalliy sulolalar hokimlari bilan bevosita bog‘lanish, ularning ustidan nazoratni kuchaytirish maqsadida mahalliy hukmdorlarga “yabg‘u” unvonlari beriladi.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Ular o‘z vaqtida hoqonning noiblariga aylanadilar. Turkiylar “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Tudunlar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” deb yuritilgan o‘z vakillarini yarim mustaqil hokimliklarga yuborib, </a:t>
            </a:r>
            <a:r>
              <a:rPr lang="en-US" altLang="ru-RU" sz="26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siyosiy nazorat va boj solig‘ini izga tushirish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ishlarini amalga oshirdilar. </a:t>
            </a:r>
            <a:endParaRPr lang="ru-RU" altLang="ru-RU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85750" y="188913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boshqaruv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tizimi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1747" name="Прямоугольник 1"/>
          <p:cNvSpPr>
            <a:spLocks noChangeArrowheads="1"/>
          </p:cNvSpPr>
          <p:nvPr/>
        </p:nvSpPr>
        <p:spPr bwMode="auto">
          <a:xfrm>
            <a:off x="185738" y="404813"/>
            <a:ext cx="8750300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Butun saltanat ustidan oliy hukmronlikni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hoqon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olib borgan. Bu lavozim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merosiy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bo‘lgan. Hoqondan keyingi shaxs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Yabg‘u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(bahodir) davlatdagi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 amaldor (vazir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 vazifasida bo‘lgan. (Masalan Istemi yabg‘u). Ammo yabg‘u taxtga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merosxo‘rlik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qila olmas edi. Taxt merosxo‘ri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tegin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shahzoda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 deb yuritilgan. Tegin taxtga da’vogar shaxs bo‘lgan. Shod unvoni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tuman va viloyat hokimligidagi 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shahzodalarga berilgan. Shahzodalar bilan </a:t>
            </a:r>
            <a:r>
              <a:rPr lang="en-US" altLang="ru-RU" sz="2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qondosh</a:t>
            </a:r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bo‘lmasa, unday odamga shod unvoni berilmagan. Xitoy manbalarining birida shunday deyiladi:	</a:t>
            </a:r>
          </a:p>
          <a:p>
            <a:pPr algn="just" eaLnBrk="1" hangingPunct="1"/>
            <a:r>
              <a:rPr lang="en-US" altLang="ru-RU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26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“Oliy martabalar orasida eng ulug‘i Shexu (Jabg‘u, Yabg‘u), keyin Dele (Tegin), uchinchisi esa Silifa, to‘rtinchisi Tumaofa, (qolgan) kichiqroq darajasidagi mansablarda 20 kishi band; ularning hammalari mansablari merosiydir... qo‘riqchilarni esa Fuli (ya’ni bo‘ri) deb ataydilar”.</a:t>
            </a:r>
            <a:endParaRPr lang="ru-RU" altLang="ru-RU" sz="2600" i="1" u="sng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2771" name="Прямоугольник 1"/>
          <p:cNvSpPr>
            <a:spLocks noChangeArrowheads="1"/>
          </p:cNvSpPr>
          <p:nvPr/>
        </p:nvSpPr>
        <p:spPr bwMode="auto">
          <a:xfrm>
            <a:off x="185738" y="404813"/>
            <a:ext cx="87503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G‘arbiy  Turk  xoqonligida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markazlashgan  davlat  bo‘lmagan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.  U o‘nlab  turkiy  qabilalardan  tashkil  topgan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uyushma-ittifoq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bo‘lib, ularning har qaysisini alohida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xonlar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idora qilganlar. Bu mulklarning o‘z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podshochalari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bor  edi.  Ularning  nomlari  har  vohada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  xil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bo‘lgan.</a:t>
            </a:r>
            <a:endParaRPr lang="ru-RU" altLang="ru-RU" sz="4000" i="1" u="sng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3795" name="Прямоугольник 1"/>
          <p:cNvSpPr>
            <a:spLocks noChangeArrowheads="1"/>
          </p:cNvSpPr>
          <p:nvPr/>
        </p:nvSpPr>
        <p:spPr bwMode="auto">
          <a:xfrm>
            <a:off x="185738" y="404813"/>
            <a:ext cx="875030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Buxoroda — 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buxorxudotlar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 Chog‘aniyonda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chog‘anxudolar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 Dabusiyada 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dabusshohlar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Vardanzida 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vardonxudotar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Toshk</a:t>
            </a:r>
            <a:r>
              <a:rPr lang="ru-RU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ntda —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tudunlar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Samarqand va Farg‘onada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ixshidlar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Osrushonada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afshiniylar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Xorazmda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xorazmshohlar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Toharistonda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malikshohlar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Iloqda — 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hqonlar </a:t>
            </a:r>
            <a:r>
              <a:rPr lang="en-US" altLang="ru-RU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kabi.</a:t>
            </a:r>
            <a:endParaRPr lang="ru-RU" altLang="ru-RU" sz="3600" i="1" u="sng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4819" name="Прямоугольник 1"/>
          <p:cNvSpPr>
            <a:spLocks noChangeArrowheads="1"/>
          </p:cNvSpPr>
          <p:nvPr/>
        </p:nvSpPr>
        <p:spPr bwMode="auto">
          <a:xfrm>
            <a:off x="125413" y="101600"/>
            <a:ext cx="87503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Tan-Shu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»  nomli  Xitoy  yilnomasi  bergan  ma’lumotlarga qaraganda 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Zarafshon,  Qashqadaryo  va  Amudaryo 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bo‘yida  mustaqil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ta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hokimlik bo‘lgan: </a:t>
            </a:r>
            <a:r>
              <a:rPr lang="en-US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Samarqand, Maymurg‘, K</a:t>
            </a:r>
            <a:r>
              <a:rPr lang="ru-RU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sh, Naxshob, Ishtixon, Kushoniya, Buxoro, Amul va Andxoy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shular jumlasidandir.</a:t>
            </a:r>
          </a:p>
          <a:p>
            <a:pPr algn="just" eaLnBrk="1" hangingPunct="1"/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Ularning  eng  kattasi 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Samarqand  hokimi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 edi. 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 hokimi mahalliy  suloladan  bo‘lgan.  </a:t>
            </a:r>
            <a:r>
              <a:rPr lang="en-US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Sug‘diyona  shohi,  Xorazm  va  Choch hokimlari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ma’lum darajada o‘z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mustaqilliklarini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saqlab qolganlar.</a:t>
            </a:r>
          </a:p>
          <a:p>
            <a:pPr algn="just" eaLnBrk="1" hangingPunct="1"/>
            <a:endParaRPr lang="en-US" altLang="ru-RU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5843" name="Прямоугольник 1"/>
          <p:cNvSpPr>
            <a:spLocks noChangeArrowheads="1"/>
          </p:cNvSpPr>
          <p:nvPr/>
        </p:nvSpPr>
        <p:spPr bwMode="auto">
          <a:xfrm>
            <a:off x="141288" y="1163638"/>
            <a:ext cx="8751887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	Turk xoqonligining sharqiy yerlaridan farqli o‘laroq </a:t>
            </a:r>
            <a:r>
              <a:rPr lang="en-US" altLang="ru-RU" sz="37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</a:t>
            </a:r>
            <a:r>
              <a:rPr lang="en-US" altLang="ru-R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 hududda aholining ijtimoiy-iqtisodiy hayot tarzi, madaniy darajasi nisbatan </a:t>
            </a:r>
            <a:r>
              <a:rPr lang="en-US" altLang="ru-RU" sz="37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altLang="ru-R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 bo‘lgan. Negaki, sharqiy hududlarda yashagan ko‘pchilik ko‘chmanchi turkiy elatlarda </a:t>
            </a:r>
            <a:r>
              <a:rPr lang="en-US" altLang="ru-RU" sz="37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urug‘-qabilachilik munosabatlari </a:t>
            </a:r>
            <a:r>
              <a:rPr lang="en-US" altLang="ru-R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hamon kuchli saqlangan.</a:t>
            </a:r>
          </a:p>
          <a:p>
            <a:pPr algn="just" eaLnBrk="1" hangingPunct="1"/>
            <a:r>
              <a:rPr lang="en-US" altLang="ru-R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altLang="ru-RU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850" y="115888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6867" name="Прямоугольник 1"/>
          <p:cNvSpPr>
            <a:spLocks noChangeArrowheads="1"/>
          </p:cNvSpPr>
          <p:nvPr/>
        </p:nvSpPr>
        <p:spPr bwMode="auto">
          <a:xfrm>
            <a:off x="141288" y="1163638"/>
            <a:ext cx="87518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Aholining m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hnatkash qismi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budun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 yoki 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  budun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 d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  atalgan.  Urug‘-qabilaning  yirik vakillari  esa 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 nomi  bilan  yuritilgan.  Jamoani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«xoqon» 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va zodagonlar k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ngashi —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qurultoy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boshqargan.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Patriarxal oilalarga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oila boshliqlari —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kadxudotlar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bosh bo‘lganlar. Kadxudot atamasi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sug‘diylarga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xos so‘z bo‘lib, ko‘chmanchi hayot k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chiruvchi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esa  «Kadxudot»  so‘zi  o‘rniga  «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Arxaun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»  atamasini  ishlatar  edilar.</a:t>
            </a:r>
            <a:endParaRPr lang="ru-RU" altLang="ru-R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850" y="115888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7891" name="Прямоугольник 1"/>
          <p:cNvSpPr>
            <a:spLocks noChangeArrowheads="1"/>
          </p:cNvSpPr>
          <p:nvPr/>
        </p:nvSpPr>
        <p:spPr bwMode="auto">
          <a:xfrm>
            <a:off x="141288" y="1163638"/>
            <a:ext cx="87518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	G‘arbiy Turk xoqonligi yerlarida esa bu davrda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dehqonchilik, bog‘dorchilik va uzumchilik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sohalari yuksak darajada rivojlangan. O‘lkaning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Farg‘ona, Xorazm va Zarafshon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vohalarida ko‘plab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 ayirg‘ichlar, kanallar suv havzalari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bunyod etilgan.</a:t>
            </a:r>
          </a:p>
          <a:p>
            <a:pPr algn="just" eaLnBrk="1" hangingPunct="1"/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Farg‘ona va Sug‘dda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aholining bir qismi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tog‘-kon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ishlari bilan ham mashg‘ul bo‘lgan. Bu yerlarda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oltin, mis, temir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eritish, ulardan kerakli asbob-anjomlar ishlash yaxshi yo‘lga qo‘yilgan. Shuningdek,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Iloqda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qo‘rg‘oshin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kumush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3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Shahrisabzda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esa </a:t>
            </a:r>
            <a:r>
              <a:rPr lang="en-US" altLang="ru-RU" sz="3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qizil tuz</a:t>
            </a:r>
            <a:r>
              <a:rPr lang="en-US" altLang="ru-RU" sz="3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qazib olingan.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850" y="115888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38915" name="Прямоугольник 1"/>
          <p:cNvSpPr>
            <a:spLocks noChangeArrowheads="1"/>
          </p:cNvSpPr>
          <p:nvPr/>
        </p:nvSpPr>
        <p:spPr bwMode="auto">
          <a:xfrm>
            <a:off x="141288" y="1163638"/>
            <a:ext cx="87518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Xoqonlik davrida shaharlar hayoti birmuncha rivoj topgan.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Buxoro, Samarqand, Ishtixon, Toshkent, Isfara, Qubo (Quva), Koson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kabi shaharlar o‘sha davrning ancha taraqqiy etgan </a:t>
            </a:r>
            <a:r>
              <a:rPr lang="en-US" altLang="ru-RU" sz="4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hunarmandchilik va savdo-sotiq markazlari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hisoblangan.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850" y="115888"/>
            <a:ext cx="8607425" cy="7191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G’arbiy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hoqonligi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ijtimoiy-iqtisodiy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hayoti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2291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56324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Ashina urug‘i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dan bo‘lgan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Asan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(Asyan), Shad, Tuu (460-545)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 turkiy qabilalar ittifoqiga asos soladilar. Tuuning o‘g‘li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Bumin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(bu turkcha nomi, xitoycha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Tumin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) o‘ziga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qabilasini bo‘ysundiradi. Endilikda ancha mustahkamlangan bu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qabilalar ittifoqi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o‘zlari qaram bo‘lib turgan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jujanlardan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xalos bo‘lish yo‘lini qidirishadi. </a:t>
            </a:r>
            <a:endParaRPr lang="ru-RU" altLang="ru-RU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tx1"/>
                </a:solidFill>
              </a:rPr>
              <a:t>G’arbiy</a:t>
            </a:r>
            <a:r>
              <a:rPr lang="en-US" sz="2800" b="1" i="1" dirty="0">
                <a:solidFill>
                  <a:schemeClr val="tx1"/>
                </a:solidFill>
              </a:rPr>
              <a:t> Turk </a:t>
            </a:r>
            <a:r>
              <a:rPr lang="en-US" sz="2800" b="1" i="1" dirty="0" err="1">
                <a:solidFill>
                  <a:schemeClr val="tx1"/>
                </a:solidFill>
              </a:rPr>
              <a:t>hoqonligi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va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Xitoy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munosabatlari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g‘arbiy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Xoqonlikda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rivojlanishi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qizg‘in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savdo-sotiq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diplomatik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aloqalar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kuzatilgan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sulolasi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(618–907-yillar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hukmronligi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G‘arbiy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foydali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aloqalar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yo‘lga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qo‘yildi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627–644-yillarda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Osiyodan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marta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karvonlari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yuborilgan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VII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30-yillarida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hududlarini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kezgan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xitoylik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sayyoh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Syuan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Tsin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Issiqko‘l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Chu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vodiysi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Choch</a:t>
            </a:r>
            <a:r>
              <a:rPr lang="en-US" sz="26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Samarqand, </a:t>
            </a:r>
            <a:r>
              <a:rPr lang="en-US" sz="26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Buxoro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joylarning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gavjum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obod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bo‘lganligini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qayd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etadi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Tan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sulolasi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659-yilda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26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Turk </a:t>
            </a:r>
            <a:r>
              <a:rPr lang="en-US" sz="26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xoqonligini</a:t>
            </a:r>
            <a:r>
              <a:rPr lang="en-US" sz="26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o‘ziga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bo‘ysundirdi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tx1"/>
                </a:solidFill>
              </a:rPr>
              <a:t>G’arbiy</a:t>
            </a:r>
            <a:r>
              <a:rPr lang="en-US" sz="2800" b="1" i="1" dirty="0">
                <a:solidFill>
                  <a:schemeClr val="tx1"/>
                </a:solidFill>
              </a:rPr>
              <a:t> Turk </a:t>
            </a:r>
            <a:r>
              <a:rPr lang="en-US" sz="2800" b="1" i="1" dirty="0" err="1">
                <a:solidFill>
                  <a:schemeClr val="tx1"/>
                </a:solidFill>
              </a:rPr>
              <a:t>hoqonligi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va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Xitoy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munosabatlari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659-yilda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mag‘lubiyatdan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so‘ng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hokimiyatini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olganlar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660-yillarda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xitoyliklar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hududlarida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ham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xuddi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o‘zlaridagi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ma’muriy-uslubiy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boshqaruvni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joriy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qilmoqchi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bo‘ldilar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ammo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ishni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eplay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olmadilar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Chunki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670-yilda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tib</a:t>
            </a:r>
            <a:r>
              <a:rPr lang="ru-RU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tliklar</a:t>
            </a:r>
            <a:r>
              <a:rPr lang="en-US" sz="32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Turk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xoqonligini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Bu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voq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ma’murlarining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diqqat-e’tiborini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Osiyodan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chalg‘itib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Tib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qaratishga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majbur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143986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tx1"/>
                </a:solidFill>
              </a:rPr>
              <a:t>G’arbiy</a:t>
            </a:r>
            <a:r>
              <a:rPr lang="en-US" sz="2800" b="1" i="1" dirty="0">
                <a:solidFill>
                  <a:schemeClr val="tx1"/>
                </a:solidFill>
              </a:rPr>
              <a:t> Turk </a:t>
            </a:r>
            <a:r>
              <a:rPr lang="en-US" sz="2800" b="1" i="1" dirty="0" err="1">
                <a:solidFill>
                  <a:schemeClr val="tx1"/>
                </a:solidFill>
              </a:rPr>
              <a:t>hoqonligi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davrida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shaharlar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hayoti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1439863"/>
            <a:ext cx="8640762" cy="522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VI–VII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to‘qnashuvlar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z-t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turganligidan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unchalik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rivojlanmagan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Bu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qo‘rg‘on-qa’la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qurish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avj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olgandi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Boy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qo‘rg‘on-qal’alarda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yashaganlar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vohasidagi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qal’alar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o‘rganilgan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Birgina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Berqutqal’a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boy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zodagonlar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yashaydigan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96  ta  </a:t>
            </a:r>
            <a:r>
              <a:rPr lang="en-US"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qo‘rg‘onchalar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bo‘lganligi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aniqlandi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143986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1" dirty="0" err="1">
                <a:solidFill>
                  <a:schemeClr val="tx1"/>
                </a:solidFill>
              </a:rPr>
              <a:t>G’arbiy</a:t>
            </a:r>
            <a:r>
              <a:rPr lang="en-US" sz="2800" b="1" i="1" dirty="0">
                <a:solidFill>
                  <a:schemeClr val="tx1"/>
                </a:solidFill>
              </a:rPr>
              <a:t> Turk </a:t>
            </a:r>
            <a:r>
              <a:rPr lang="en-US" sz="2800" b="1" i="1" dirty="0" err="1">
                <a:solidFill>
                  <a:schemeClr val="tx1"/>
                </a:solidFill>
              </a:rPr>
              <a:t>hoqonligi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davrida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shaharlar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</a:rPr>
              <a:t>hayoti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1439863"/>
            <a:ext cx="8640762" cy="522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V-VIII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shaharlar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odatda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unchalik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bo‘lmasdi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Afrosiyob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xarobalari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216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g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ktar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atrofida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Eski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Payk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vorining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umumiy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uzunligi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 km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atrofida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Chochdagi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Bink</a:t>
            </a:r>
            <a:r>
              <a:rPr lang="ru-RU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garasi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Koson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Termizning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umumiy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doirasi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7–10 km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atrofida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hoqonligining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harbiy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holati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Turk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xoqonligidagi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hokimlikda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yuzdan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tortib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n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ming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sonli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qo‘shinlari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Qo‘shin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to‘plashda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sinfiy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tabaqalanish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o‘ynagan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otliq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askarlar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urug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zodagonlari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vakillaridan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tanlanib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o‘q-yoy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dubulg‘a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qilich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shamshir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qurollangan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Piyoda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askarlar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yollangan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fuqorolar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qullardan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908050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dunyodagi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qadimiy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madaniyatga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xalqlardan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hisoblanadi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Turk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hukmronligi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sug‘d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oromiy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qatorda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qadimiy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xalqlarning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«Turk-Run  </a:t>
            </a:r>
            <a:r>
              <a:rPr lang="en-US" sz="30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»,  «</a:t>
            </a:r>
            <a:r>
              <a:rPr lang="en-US" sz="30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O‘rxun-Enasoy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»,  «</a:t>
            </a:r>
            <a:r>
              <a:rPr lang="en-US" sz="30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Ko‘k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Turk  </a:t>
            </a:r>
            <a:r>
              <a:rPr lang="en-US" sz="3000" b="1" i="1" u="sng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000" b="1" i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nomalarda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ishlatilgan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Yaqinlarga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qadar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ya’ni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1970-yillargacha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yozuv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milodimizning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VI–VII  </a:t>
            </a:r>
            <a:r>
              <a:rPr lang="en-US" sz="3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asrlarida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shakllangan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fikr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takchi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L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1970-yilda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Almati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yaqinidagi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Issiq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nomli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qo‘rg‘on-qabrda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arx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ologiyaga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tadqiqot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ishlari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o‘tkazilganda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mill.avv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I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mingyillikning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o‘rtalariga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ko‘plab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buyumlar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qatori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kosacha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topildi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sirtida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chizma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shakllari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o‘xshash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bitik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fanda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Issiq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nomini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yozuvni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taniqli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olim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A.S.Omonjo‘lov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o‘qib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talqin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yozuvning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ildizlarini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uzoq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o‘tmishdan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izlamoq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Bu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fikrni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Afg‘onistonning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Dashti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Navur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Surxondaryoning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Xolchayon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Dalvarzint</a:t>
            </a:r>
            <a:r>
              <a:rPr lang="ru-RU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pa,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Fayozt</a:t>
            </a:r>
            <a:r>
              <a:rPr lang="ru-RU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yodgorliklaridan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miloddan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avvalgi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II–I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milodimizning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I–II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V–VII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asrlariga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yodgorliklaridagi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Issiq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yozuviga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o‘xshash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bitiklar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ham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tasdiqlamoqda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Bitik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yozuvlar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avvalo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manba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yin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yozma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adabiyotning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ilk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namunasi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hamdir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Yosh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iqtidorli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olim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Nasimxon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Rahmonning</a:t>
            </a:r>
            <a:r>
              <a:rPr lang="en-US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fikricha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qanchalik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hududni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egallagan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bo‘lsalar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yodnoma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bitiklar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shunchalik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katta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hududga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yoyilgan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quyidagilardan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Shimoliy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Mo‘g‘uliston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L</a:t>
            </a:r>
            <a:r>
              <a:rPr lang="ru-RU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na-Baykalbo‘yi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Oltoy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Turkiston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O‘rta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guruhi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Sharqiy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Yevropa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yodnomalaridir</a:t>
            </a: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Turk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xoqonligidagi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xalqlarning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eftaliylar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J»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lovchi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valarda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so‘zlashganlar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lganda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u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«Y»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lovchi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lahjaga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aylanib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davlat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tili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Turk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qatorda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sug‘d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ham  k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qo‘llanilgan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Sug‘d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yozuvi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25  ta  b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lgidan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chapdan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o‘ngga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qarab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yozilgan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taqvimi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3315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3706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545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yil Xitoydagi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 Vey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imperatori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Van-di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Ashin urug‘i boshlig‘i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Buminga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do‘stona munosabat o‘rnatish uchun elchi yuboradi. G‘arbiy Vey davlatining asoschilari asli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turkiy qabilalardan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bo‘lib (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386-558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) Xitoyning shimolida o‘z davlatlarini barpo qilib, butunlay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xitoylashib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ketgan edilar. Turkiylar ularni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To‘ba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yoki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Tabg‘ach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davlati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deb yuritganlar. Manbalarda keltirilishicha, Bumin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 davlati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bilan ittifoqdosh bo‘lib, ulardan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jujanlarga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qarshi kurashda </a:t>
            </a:r>
            <a:r>
              <a:rPr lang="en-US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 olishi mumkinligiga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umid qiladi.</a:t>
            </a:r>
            <a:endParaRPr lang="ru-RU" altLang="ru-RU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madaniy</a:t>
            </a:r>
            <a:r>
              <a:rPr lang="en-US" sz="4000" b="1" i="1" dirty="0">
                <a:solidFill>
                  <a:schemeClr val="tx1"/>
                </a:solidFill>
              </a:rPr>
              <a:t>  </a:t>
            </a:r>
            <a:r>
              <a:rPr lang="en-US" sz="4000" b="1" i="1" dirty="0" err="1">
                <a:solidFill>
                  <a:schemeClr val="tx1"/>
                </a:solidFill>
              </a:rPr>
              <a:t>hayoti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Daliliy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ashyolar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VII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asrda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mamlakatimiz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hududida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savodxonlik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bo‘lganligidan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guvohlik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yoshga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to‘lgan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bolalar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yozish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hisob-kitobga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o‘rgatilgan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yoshga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to‘lganda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savdo-sotiq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shug‘ullanish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savdo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karvonlariga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qo‘shib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davlatlarga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yuborilganligini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tasdiqlovchi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diniy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e’tiqodi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VI–VII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hududida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yashagan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nuqtayi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nazardan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turli-tuman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g‘oyalar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ta’sirida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D</a:t>
            </a:r>
            <a:r>
              <a:rPr 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yarli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urug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qabila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xalqning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e’tiqodi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boisdan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qabilalarida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ko‘pxudolilik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k</a:t>
            </a:r>
            <a:r>
              <a:rPr 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defRPr/>
            </a:pP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buryatlar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99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tangriga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topinganlar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tangrilar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dunyoni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boshqaradi</a:t>
            </a:r>
            <a:r>
              <a:rPr lang="en-US" sz="3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3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tushunganlar</a:t>
            </a: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i="1" dirty="0">
                <a:solidFill>
                  <a:schemeClr val="tx1"/>
                </a:solidFill>
              </a:rPr>
              <a:t>Turk </a:t>
            </a:r>
            <a:r>
              <a:rPr lang="en-US" sz="4000" b="1" i="1" dirty="0" err="1">
                <a:solidFill>
                  <a:schemeClr val="tx1"/>
                </a:solidFill>
              </a:rPr>
              <a:t>hoqonligi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diniy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 err="1">
                <a:solidFill>
                  <a:schemeClr val="tx1"/>
                </a:solidFill>
              </a:rPr>
              <a:t>e’tiqodi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Ota-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bobolar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ruhiga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sig‘inish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xalqlar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o‘rtasida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asrga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qadar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tarqalgan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e’tiqodlardan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ruh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o‘lmaydi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u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narigi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dunyoda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ham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yashaydi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d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tasavvurlardan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paydo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bo‘ladi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576-yilda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Istami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xoqonni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marosimida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o‘g‘li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otasining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minib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yurgan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otlarini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to‘rt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asirni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otasining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arvohiga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qurbon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qilgan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Istamining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o‘gli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dunyodan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o‘tgan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otasiga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y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tkazish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haligi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qullarga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qandaydir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topshiriqlar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D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turkiylar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 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dunyodagi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hayotni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dunyodagi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hayotning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davomi</a:t>
            </a:r>
            <a:r>
              <a:rPr lang="en-US" sz="28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bilganlar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solidFill>
                  <a:schemeClr val="tx1"/>
                </a:solidFill>
              </a:rPr>
              <a:t>Turk </a:t>
            </a:r>
            <a:r>
              <a:rPr lang="en-US" sz="3600" b="1" i="1" dirty="0" err="1">
                <a:solidFill>
                  <a:schemeClr val="tx1"/>
                </a:solidFill>
              </a:rPr>
              <a:t>hoqonligi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moddiy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madaniyati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Turk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manbalar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obidalar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nisbatan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saqlangan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Ammo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Xitoy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ta’kidlanishicha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VI–VII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asrlarda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tasviriy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haykaltaroshlik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taraqqiy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Ustrashona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Xolchayon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Dalvarzint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pa,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Fayozt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pa,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Panjikent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harobalaridan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naqshlar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suratlar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fikrimizni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yorqin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ifoda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etadi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solidFill>
                  <a:schemeClr val="tx1"/>
                </a:solidFill>
              </a:rPr>
              <a:t>Turk </a:t>
            </a:r>
            <a:r>
              <a:rPr lang="en-US" sz="3600" b="1" i="1" dirty="0" err="1">
                <a:solidFill>
                  <a:schemeClr val="tx1"/>
                </a:solidFill>
              </a:rPr>
              <a:t>hoqonligi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moddiy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madaniyati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xoqonligi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davrida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yaratilgan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moddiy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madaniyat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yodgorliklaridan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biri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loydan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yasalgan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tasvirdagi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haykalchalardir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Bu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haykalchalar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qo‘lida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kosa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qurol-yarog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ushlab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turgan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kishi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shaklida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bo‘lib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odatda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ular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qo‘rg‘oncha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marhumlar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qabrlariga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qo‘yilgan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ru-RU" sz="2800" b="1" i="1" smtClean="0"/>
              <a:t>Ilohiy (teologik) nazariya</a:t>
            </a:r>
            <a:r>
              <a:rPr lang="en-US" altLang="ru-RU" sz="2800" smtClean="0"/>
              <a:t>.</a:t>
            </a:r>
            <a:endParaRPr lang="ru-RU" altLang="ru-RU" sz="2800" b="1" smtClean="0"/>
          </a:p>
        </p:txBody>
      </p:sp>
      <p:sp>
        <p:nvSpPr>
          <p:cNvPr id="2" name="Стрелка вправо 1"/>
          <p:cNvSpPr/>
          <p:nvPr/>
        </p:nvSpPr>
        <p:spPr>
          <a:xfrm>
            <a:off x="971550" y="0"/>
            <a:ext cx="7704138" cy="836613"/>
          </a:xfrm>
          <a:prstGeom prst="rightArrow">
            <a:avLst>
              <a:gd name="adj1" fmla="val 76455"/>
              <a:gd name="adj2" fmla="val 64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solidFill>
                  <a:schemeClr val="tx1"/>
                </a:solidFill>
              </a:rPr>
              <a:t>Turk </a:t>
            </a:r>
            <a:r>
              <a:rPr lang="en-US" sz="3600" b="1" i="1" dirty="0" err="1">
                <a:solidFill>
                  <a:schemeClr val="tx1"/>
                </a:solidFill>
              </a:rPr>
              <a:t>hoqonligi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moddiy</a:t>
            </a:r>
            <a:r>
              <a:rPr lang="en-US" sz="3600" b="1" i="1" dirty="0">
                <a:solidFill>
                  <a:schemeClr val="tx1"/>
                </a:solidFill>
              </a:rPr>
              <a:t> </a:t>
            </a:r>
            <a:r>
              <a:rPr lang="en-US" sz="3600" b="1" i="1" dirty="0" err="1">
                <a:solidFill>
                  <a:schemeClr val="tx1"/>
                </a:solidFill>
              </a:rPr>
              <a:t>madaniyati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738" y="836613"/>
            <a:ext cx="8640762" cy="56165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Vizantiyalik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tarixchi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nandr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xoqoni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Istami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chodirlaridan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oltindan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ishlangan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taxt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yotoq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ko‘za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ko‘vachalar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kumush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idishlar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hayvonlar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shaklida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langan</a:t>
            </a:r>
            <a:r>
              <a:rPr lang="en-US" sz="3200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buyumlar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topilganligini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aytib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san’at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asarlari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Vizantiyada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ishlangan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xildagi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buyumlardan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qolishmaydigan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kishini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hayratga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soladigan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darajada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go‘zal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bo‘lganligini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yozadi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WordArt 5"/>
          <p:cNvSpPr>
            <a:spLocks noChangeArrowheads="1" noChangeShapeType="1" noTextEdit="1"/>
          </p:cNvSpPr>
          <p:nvPr/>
        </p:nvSpPr>
        <p:spPr bwMode="auto">
          <a:xfrm>
            <a:off x="539750" y="2636838"/>
            <a:ext cx="8280400" cy="20081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ЭЪТИБОРИНГИЗ УЧУН РАХМАТ!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4339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5848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Bumin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jujan xoni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Aynag‘ayga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uning qiziga uylanmoqligi to‘g‘risida sovchi yuboradi. Bu taklif Bumin tomonidan ataylab </a:t>
            </a:r>
            <a:r>
              <a:rPr lang="en-US" altLang="ru-RU" sz="34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nizo chiqishi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uchun qilingan bo‘lib, Aynag‘ay Buminga: </a:t>
            </a:r>
            <a:r>
              <a:rPr lang="en-US" altLang="ru-RU" sz="3400" b="1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“Ha, temir erituvchim, menga bunday taklifni kiritishga qanday jur’at etding?”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deb javob beradi. Bu holat ikki o‘rtada </a:t>
            </a:r>
            <a:r>
              <a:rPr lang="en-US" altLang="ru-RU" sz="3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jang boshlanishiga 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altLang="ru-RU" sz="3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bahona</a:t>
            </a:r>
            <a:r>
              <a:rPr lang="en-US" altLang="ru-RU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 bo‘ldi. Bumin shu javobdan so‘ng kurashni boshlab yuboradi va </a:t>
            </a:r>
            <a:r>
              <a:rPr lang="en-US" altLang="ru-RU" sz="3400" b="1" i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551 yili Markaziy Osiyodagi eng kuchli bo‘lgan jujanlar xonini mag‘lub etadi. </a:t>
            </a:r>
            <a:endParaRPr lang="ru-RU" altLang="ru-RU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5363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64944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Bumin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552-yilda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xoqon deb e’lon qilinadi va yangi davlat – </a:t>
            </a:r>
            <a:r>
              <a:rPr lang="en-US" altLang="ru-RU" sz="32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 xoqonligiga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asos soldi. Uning poytaxti Oltoydagi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O‘tukan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shahri edi. </a:t>
            </a:r>
          </a:p>
          <a:p>
            <a:pPr algn="just" eaLnBrk="1" hangingPunct="1"/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 So‘ng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Xitoy  malikasiga 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uylanadi  va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 saltanati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ning hukmdori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bilan shartnomani yangilaydi.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552-yilda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Bumin vafot etadi. Taxtga uning o‘g‘li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Qora Issiqxon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o‘tiradi. Bumin vafotidan foydalangan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jo‘janlar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Turk  xoqonligiga yana  hujum  qiladilar.  L</a:t>
            </a:r>
            <a:r>
              <a:rPr lang="ru-RU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kin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Qora  Issiqxon 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ularga  qaqshatqich zarba  beradi.  Qora  Issiqxondan  so‘ng  taxtga  uning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ukasi  Mug‘anxon 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o‘tiradi.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558-yilda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u  </a:t>
            </a:r>
            <a:r>
              <a:rPr lang="en-US" altLang="ru-RU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jo‘janlarga</a:t>
            </a:r>
            <a:r>
              <a:rPr lang="en-US" altLang="ru-R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2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so‘nggi  hal  qiluvchi  zarbani beradi.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6387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8929688" cy="56943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Mug‘anxon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yigirma yil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553–572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xonlik qiladi. Bu davrda Turk  xoqonligi  har  tomonlama  yuksalib,  butun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  Osiyoda </a:t>
            </a:r>
            <a:r>
              <a:rPr lang="en-US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siyosiy  hukmronlikni 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o‘rnatdi.  Mug‘anxongacha  ham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amakisi Istami 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(Buminning  ukasi)  xoqonlikning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g‘arbiy  qismini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 boshqarar edi.  Istami  akasi  vafotidan  k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yin  (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555-yilda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Toshk</a:t>
            </a:r>
            <a:r>
              <a:rPr lang="ru-RU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 va  uning atroflarida, Qozog‘iston, Yettisuv va Xorazm hududlarida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mustahkam o‘rnashib oldi. Endi </a:t>
            </a:r>
            <a:r>
              <a:rPr lang="en-US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Turk xoqonligining ch</a:t>
            </a:r>
            <a:r>
              <a:rPr lang="ru-RU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garalari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Amudaryogacha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tib  boradi.  Xususan,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563–567-yillarda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Turk  xoqonligi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eftaliylarni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tor-mor k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ltirgach, uning ch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garalari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bilan b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vosita yaqinlashib qoladi.  Bu  hol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va  </a:t>
            </a:r>
            <a:r>
              <a:rPr lang="en-US" altLang="ru-RU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  xoqonligi  </a:t>
            </a:r>
            <a:r>
              <a:rPr lang="en-US" altLang="ru-RU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manfaatlarining o‘zaro to‘qnashuviga 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olib k</a:t>
            </a:r>
            <a:r>
              <a:rPr lang="ru-RU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9144000" cy="61864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Eronda shahanshoh </a:t>
            </a:r>
            <a:r>
              <a:rPr lang="en-US" altLang="ru-RU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Xusrav I Anushirvon  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hukmronlik qilardi.  U  ham </a:t>
            </a:r>
            <a:r>
              <a:rPr lang="en-US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eftaliylar  hisobidan  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  ch</a:t>
            </a:r>
            <a:r>
              <a:rPr lang="ru-RU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garalarini  k</a:t>
            </a:r>
            <a:r>
              <a:rPr lang="ru-RU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ngaytirishni  o‘ylardi. </a:t>
            </a:r>
          </a:p>
          <a:p>
            <a:pPr algn="just" eaLnBrk="1" hangingPunct="1"/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Dastlabki  paytlarda  </a:t>
            </a:r>
            <a:r>
              <a:rPr lang="en-US" altLang="ru-RU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Eron  bilan  turklar  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o‘rtasidagi  munosabatlar </a:t>
            </a:r>
            <a:r>
              <a:rPr lang="en-US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edi.  Hatto  </a:t>
            </a:r>
            <a:r>
              <a:rPr lang="en-US" altLang="ru-RU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Xusrav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  malikasiga 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(Istamining qiziga) uylangan  ham  edi. </a:t>
            </a:r>
          </a:p>
          <a:p>
            <a:pPr algn="just" eaLnBrk="1" hangingPunct="1"/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Biroq  </a:t>
            </a:r>
            <a:r>
              <a:rPr lang="en-US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turklar  eftaliylarni  tor-mor  k</a:t>
            </a:r>
            <a:r>
              <a:rPr lang="ru-RU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36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ltirgandan  so‘ng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har  ikki o‘rtadagi  munosabatlar  </a:t>
            </a:r>
            <a:r>
              <a:rPr lang="en-US" altLang="ru-RU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keskin</a:t>
            </a:r>
            <a:r>
              <a:rPr lang="en-US" altLang="ru-RU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tus  oldi. </a:t>
            </a:r>
            <a:endParaRPr lang="en-US" altLang="ru-RU" sz="3600" b="1" i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285750" y="2917825"/>
            <a:ext cx="8429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318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uz-Cyrl-UZ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uz-Cyrl-UZ" altLang="ru-RU"/>
          </a:p>
        </p:txBody>
      </p:sp>
      <p:sp>
        <p:nvSpPr>
          <p:cNvPr id="18435" name="Прямоугольник 1"/>
          <p:cNvSpPr>
            <a:spLocks noChangeArrowheads="1"/>
          </p:cNvSpPr>
          <p:nvPr/>
        </p:nvSpPr>
        <p:spPr bwMode="auto">
          <a:xfrm>
            <a:off x="76200" y="209550"/>
            <a:ext cx="8928100" cy="6248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Turk  xoqonining  Eron bilan  munosabatlarini o‘rnatishga  intilishlari 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bermaydi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Xusrav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Turk  xoqoni  Istamining  </a:t>
            </a:r>
            <a:r>
              <a:rPr lang="en-US" altLang="ru-RU" sz="40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  marta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yuborgan  elchisi </a:t>
            </a:r>
            <a:r>
              <a:rPr lang="en-US" altLang="ru-RU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Maniax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olib  k</a:t>
            </a:r>
            <a:r>
              <a:rPr lang="ru-RU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lgan  </a:t>
            </a:r>
            <a:r>
              <a:rPr lang="en-US" altLang="ru-RU" sz="4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ipak  buyumlarni 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hammasini  ko‘zi  oldida  </a:t>
            </a:r>
            <a:r>
              <a:rPr lang="en-US" altLang="ru-RU" sz="4000" b="1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o‘tga tashlaydi.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Istami  tomonidan  yuborilgan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ikkinchi  elchilarni  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esa Xusrav  </a:t>
            </a:r>
            <a:r>
              <a:rPr lang="en-US" altLang="ru-RU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zaharlab</a:t>
            </a:r>
            <a:r>
              <a:rPr lang="en-US" altLang="ru-RU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o‘ldiradi. </a:t>
            </a:r>
            <a:endParaRPr lang="ru-RU" altLang="ru-RU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2770</TotalTime>
  <Words>472</Words>
  <Application>Microsoft Office PowerPoint</Application>
  <PresentationFormat>Экран (4:3)</PresentationFormat>
  <Paragraphs>143</Paragraphs>
  <Slides>47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6" baseType="lpstr">
      <vt:lpstr>Arial</vt:lpstr>
      <vt:lpstr>Franklin Gothic Medium</vt:lpstr>
      <vt:lpstr>Franklin Gothic Book</vt:lpstr>
      <vt:lpstr>Wingdings 2</vt:lpstr>
      <vt:lpstr>Calibri</vt:lpstr>
      <vt:lpstr>Times New Roman</vt:lpstr>
      <vt:lpstr>Wingdings</vt:lpstr>
      <vt:lpstr>HGｺﾞｼｯｸE</vt:lpstr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XTreme</dc:creator>
  <cp:lastModifiedBy>Bahtiyor</cp:lastModifiedBy>
  <cp:revision>242</cp:revision>
  <dcterms:created xsi:type="dcterms:W3CDTF">2009-02-24T15:24:46Z</dcterms:created>
  <dcterms:modified xsi:type="dcterms:W3CDTF">2020-08-02T06:24:14Z</dcterms:modified>
</cp:coreProperties>
</file>