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62" r:id="rId2"/>
    <p:sldId id="294" r:id="rId3"/>
    <p:sldId id="264" r:id="rId4"/>
    <p:sldId id="265" r:id="rId5"/>
    <p:sldId id="283" r:id="rId6"/>
    <p:sldId id="266" r:id="rId7"/>
    <p:sldId id="267" r:id="rId8"/>
    <p:sldId id="276" r:id="rId9"/>
    <p:sldId id="277" r:id="rId10"/>
    <p:sldId id="282" r:id="rId11"/>
    <p:sldId id="269" r:id="rId12"/>
    <p:sldId id="270" r:id="rId13"/>
    <p:sldId id="271" r:id="rId14"/>
    <p:sldId id="272" r:id="rId15"/>
    <p:sldId id="273" r:id="rId16"/>
    <p:sldId id="274" r:id="rId17"/>
    <p:sldId id="275" r:id="rId18"/>
    <p:sldId id="284" r:id="rId19"/>
    <p:sldId id="278" r:id="rId20"/>
    <p:sldId id="285" r:id="rId21"/>
    <p:sldId id="279" r:id="rId22"/>
    <p:sldId id="295" r:id="rId23"/>
    <p:sldId id="296" r:id="rId24"/>
    <p:sldId id="297" r:id="rId25"/>
    <p:sldId id="298" r:id="rId26"/>
    <p:sldId id="299" r:id="rId27"/>
    <p:sldId id="300" r:id="rId28"/>
    <p:sldId id="301" r:id="rId29"/>
    <p:sldId id="286" r:id="rId30"/>
    <p:sldId id="302" r:id="rId31"/>
    <p:sldId id="303" r:id="rId32"/>
    <p:sldId id="304" r:id="rId33"/>
    <p:sldId id="305" r:id="rId34"/>
    <p:sldId id="287" r:id="rId35"/>
    <p:sldId id="288" r:id="rId36"/>
    <p:sldId id="289" r:id="rId37"/>
    <p:sldId id="290" r:id="rId38"/>
    <p:sldId id="291" r:id="rId39"/>
    <p:sldId id="292" r:id="rId40"/>
    <p:sldId id="293" r:id="rId41"/>
  </p:sldIdLst>
  <p:sldSz cx="9144000" cy="6858000" type="screen4x3"/>
  <p:notesSz cx="6858000" cy="9144000"/>
  <p:defaultTextStyle>
    <a:defPPr>
      <a:defRPr lang="ru-RU"/>
    </a:defPPr>
    <a:lvl1pPr algn="l" rtl="0" eaLnBrk="0" fontAlgn="base" hangingPunct="0">
      <a:spcBef>
        <a:spcPct val="0"/>
      </a:spcBef>
      <a:spcAft>
        <a:spcPct val="0"/>
      </a:spcAft>
      <a:defRPr i="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i="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i="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i="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i="1" kern="1200">
        <a:solidFill>
          <a:schemeClr val="tx1"/>
        </a:solidFill>
        <a:latin typeface="Times New Roman" panose="02020603050405020304" pitchFamily="18" charset="0"/>
        <a:ea typeface="+mn-ea"/>
        <a:cs typeface="+mn-cs"/>
      </a:defRPr>
    </a:lvl5pPr>
    <a:lvl6pPr marL="2286000" algn="l" defTabSz="914400" rtl="0" eaLnBrk="1" latinLnBrk="0" hangingPunct="1">
      <a:defRPr i="1" kern="1200">
        <a:solidFill>
          <a:schemeClr val="tx1"/>
        </a:solidFill>
        <a:latin typeface="Times New Roman" panose="02020603050405020304" pitchFamily="18" charset="0"/>
        <a:ea typeface="+mn-ea"/>
        <a:cs typeface="+mn-cs"/>
      </a:defRPr>
    </a:lvl6pPr>
    <a:lvl7pPr marL="2743200" algn="l" defTabSz="914400" rtl="0" eaLnBrk="1" latinLnBrk="0" hangingPunct="1">
      <a:defRPr i="1" kern="1200">
        <a:solidFill>
          <a:schemeClr val="tx1"/>
        </a:solidFill>
        <a:latin typeface="Times New Roman" panose="02020603050405020304" pitchFamily="18" charset="0"/>
        <a:ea typeface="+mn-ea"/>
        <a:cs typeface="+mn-cs"/>
      </a:defRPr>
    </a:lvl7pPr>
    <a:lvl8pPr marL="3200400" algn="l" defTabSz="914400" rtl="0" eaLnBrk="1" latinLnBrk="0" hangingPunct="1">
      <a:defRPr i="1" kern="1200">
        <a:solidFill>
          <a:schemeClr val="tx1"/>
        </a:solidFill>
        <a:latin typeface="Times New Roman" panose="02020603050405020304" pitchFamily="18" charset="0"/>
        <a:ea typeface="+mn-ea"/>
        <a:cs typeface="+mn-cs"/>
      </a:defRPr>
    </a:lvl8pPr>
    <a:lvl9pPr marL="3657600" algn="l" defTabSz="914400" rtl="0" eaLnBrk="1" latinLnBrk="0" hangingPunct="1">
      <a:defRPr i="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CCCCFF"/>
    <a:srgbClr val="66FFCC"/>
    <a:srgbClr val="66FFFF"/>
    <a:srgbClr val="000000"/>
    <a:srgbClr val="6699FF"/>
    <a:srgbClr val="000066"/>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9" autoAdjust="0"/>
    <p:restoredTop sz="94660"/>
  </p:normalViewPr>
  <p:slideViewPr>
    <p:cSldViewPr>
      <p:cViewPr varScale="1">
        <p:scale>
          <a:sx n="69" d="100"/>
          <a:sy n="69" d="100"/>
        </p:scale>
        <p:origin x="166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Титульный слайд">
    <p:spTree>
      <p:nvGrpSpPr>
        <p:cNvPr id="1" name=""/>
        <p:cNvGrpSpPr/>
        <p:nvPr/>
      </p:nvGrpSpPr>
      <p:grpSpPr>
        <a:xfrm>
          <a:off x="0" y="0"/>
          <a:ext cx="0" cy="0"/>
          <a:chOff x="0" y="0"/>
          <a:chExt cx="0" cy="0"/>
        </a:xfrm>
      </p:grpSpPr>
      <p:sp>
        <p:nvSpPr>
          <p:cNvPr id="4" name="Freeform 4"/>
          <p:cNvSpPr>
            <a:spLocks/>
          </p:cNvSpPr>
          <p:nvPr/>
        </p:nvSpPr>
        <p:spPr bwMode="auto">
          <a:xfrm>
            <a:off x="285750" y="2803525"/>
            <a:ext cx="1588" cy="3035300"/>
          </a:xfrm>
          <a:custGeom>
            <a:avLst/>
            <a:gdLst>
              <a:gd name="T0" fmla="*/ 0 w 1588"/>
              <a:gd name="T1" fmla="*/ 0 h 1912"/>
              <a:gd name="T2" fmla="*/ 0 w 1588"/>
              <a:gd name="T3" fmla="*/ 2147483646 h 1912"/>
              <a:gd name="T4" fmla="*/ 0 w 1588"/>
              <a:gd name="T5" fmla="*/ 2147483646 h 1912"/>
              <a:gd name="T6" fmla="*/ 0 w 1588"/>
              <a:gd name="T7" fmla="*/ 2147483646 h 1912"/>
              <a:gd name="T8" fmla="*/ 0 w 1588"/>
              <a:gd name="T9" fmla="*/ 2147483646 h 1912"/>
              <a:gd name="T10" fmla="*/ 0 w 1588"/>
              <a:gd name="T11" fmla="*/ 2147483646 h 1912"/>
              <a:gd name="T12" fmla="*/ 0 w 1588"/>
              <a:gd name="T13" fmla="*/ 0 h 1912"/>
              <a:gd name="T14" fmla="*/ 0 w 1588"/>
              <a:gd name="T15" fmla="*/ 0 h 19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8" h="1912">
                <a:moveTo>
                  <a:pt x="0" y="0"/>
                </a:moveTo>
                <a:lnTo>
                  <a:pt x="0" y="6"/>
                </a:lnTo>
                <a:lnTo>
                  <a:pt x="0" y="60"/>
                </a:lnTo>
                <a:lnTo>
                  <a:pt x="0" y="1912"/>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68610"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pPr lvl="0"/>
            <a:r>
              <a:rPr lang="ru-RU" altLang="ru-RU" noProof="0" smtClean="0"/>
              <a:t>Образец заголовка</a:t>
            </a:r>
          </a:p>
        </p:txBody>
      </p:sp>
      <p:sp>
        <p:nvSpPr>
          <p:cNvPr id="68611"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ru-RU" altLang="ru-RU" noProof="0" smtClean="0"/>
              <a:t>Образец подзаголовка</a:t>
            </a:r>
          </a:p>
        </p:txBody>
      </p:sp>
      <p:sp>
        <p:nvSpPr>
          <p:cNvPr id="5" name="Rectangle 5"/>
          <p:cNvSpPr>
            <a:spLocks noGrp="1" noChangeArrowheads="1"/>
          </p:cNvSpPr>
          <p:nvPr>
            <p:ph type="ftr" sz="quarter" idx="10"/>
          </p:nvPr>
        </p:nvSpPr>
        <p:spPr/>
        <p:txBody>
          <a:bodyPr/>
          <a:lstStyle>
            <a:lvl1pPr>
              <a:defRPr/>
            </a:lvl1pPr>
          </a:lstStyle>
          <a:p>
            <a:pPr>
              <a:defRPr/>
            </a:pPr>
            <a:endParaRPr lang="ru-RU" altLang="ru-RU"/>
          </a:p>
        </p:txBody>
      </p:sp>
      <p:sp>
        <p:nvSpPr>
          <p:cNvPr id="6" name="Rectangle 6"/>
          <p:cNvSpPr>
            <a:spLocks noGrp="1" noChangeArrowheads="1"/>
          </p:cNvSpPr>
          <p:nvPr>
            <p:ph type="sldNum" sz="quarter" idx="11"/>
          </p:nvPr>
        </p:nvSpPr>
        <p:spPr/>
        <p:txBody>
          <a:bodyPr/>
          <a:lstStyle>
            <a:lvl1pPr>
              <a:defRPr/>
            </a:lvl1pPr>
          </a:lstStyle>
          <a:p>
            <a:pPr>
              <a:defRPr/>
            </a:pPr>
            <a:fld id="{A566A953-D054-47E9-A2F5-9481C0DA6A29}" type="slidenum">
              <a:rPr lang="ru-RU" altLang="ru-RU"/>
              <a:pPr>
                <a:defRPr/>
              </a:pPr>
              <a:t>‹#›</a:t>
            </a:fld>
            <a:endParaRPr lang="ru-RU" altLang="ru-RU"/>
          </a:p>
        </p:txBody>
      </p:sp>
      <p:sp>
        <p:nvSpPr>
          <p:cNvPr id="7" name="Rectangle 7"/>
          <p:cNvSpPr>
            <a:spLocks noGrp="1" noChangeArrowheads="1"/>
          </p:cNvSpPr>
          <p:nvPr>
            <p:ph type="dt" sz="quarter" idx="12"/>
          </p:nvPr>
        </p:nvSpPr>
        <p:spPr/>
        <p:txBody>
          <a:bodyPr/>
          <a:lstStyle>
            <a:lvl1pPr>
              <a:defRPr/>
            </a:lvl1pPr>
          </a:lstStyle>
          <a:p>
            <a:pPr>
              <a:defRPr/>
            </a:pPr>
            <a:endParaRPr lang="ru-RU" altLang="ru-RU"/>
          </a:p>
        </p:txBody>
      </p:sp>
    </p:spTree>
    <p:extLst>
      <p:ext uri="{BB962C8B-B14F-4D97-AF65-F5344CB8AC3E}">
        <p14:creationId xmlns:p14="http://schemas.microsoft.com/office/powerpoint/2010/main" val="774566197"/>
      </p:ext>
    </p:extLst>
  </p:cSld>
  <p:clrMapOvr>
    <a:masterClrMapping/>
  </p:clrMapOvr>
  <p:transition>
    <p:strips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60242BC2-DE14-4D85-A355-D6CE98A65FBA}" type="slidenum">
              <a:rPr lang="ru-RU" altLang="ru-RU"/>
              <a:pPr>
                <a:defRPr/>
              </a:pPr>
              <a:t>‹#›</a:t>
            </a:fld>
            <a:endParaRPr lang="ru-RU" altLang="ru-RU"/>
          </a:p>
        </p:txBody>
      </p:sp>
    </p:spTree>
    <p:extLst>
      <p:ext uri="{BB962C8B-B14F-4D97-AF65-F5344CB8AC3E}">
        <p14:creationId xmlns:p14="http://schemas.microsoft.com/office/powerpoint/2010/main" val="1128923844"/>
      </p:ext>
    </p:extLst>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92100"/>
            <a:ext cx="2057400" cy="57277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92100"/>
            <a:ext cx="6019800" cy="57277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9100FA2D-F187-4C67-BD86-03F6818B3CCA}" type="slidenum">
              <a:rPr lang="ru-RU" altLang="ru-RU"/>
              <a:pPr>
                <a:defRPr/>
              </a:pPr>
              <a:t>‹#›</a:t>
            </a:fld>
            <a:endParaRPr lang="ru-RU" altLang="ru-RU"/>
          </a:p>
        </p:txBody>
      </p:sp>
    </p:spTree>
    <p:extLst>
      <p:ext uri="{BB962C8B-B14F-4D97-AF65-F5344CB8AC3E}">
        <p14:creationId xmlns:p14="http://schemas.microsoft.com/office/powerpoint/2010/main" val="3727986636"/>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7CAA209F-1BA0-45EC-848B-DEB412441EC1}" type="slidenum">
              <a:rPr lang="ru-RU" altLang="ru-RU"/>
              <a:pPr>
                <a:defRPr/>
              </a:pPr>
              <a:t>‹#›</a:t>
            </a:fld>
            <a:endParaRPr lang="ru-RU" altLang="ru-RU"/>
          </a:p>
        </p:txBody>
      </p:sp>
    </p:spTree>
    <p:extLst>
      <p:ext uri="{BB962C8B-B14F-4D97-AF65-F5344CB8AC3E}">
        <p14:creationId xmlns:p14="http://schemas.microsoft.com/office/powerpoint/2010/main" val="168364396"/>
      </p:ext>
    </p:extLst>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6" name="Rectangle 6"/>
          <p:cNvSpPr>
            <a:spLocks noGrp="1" noChangeArrowheads="1"/>
          </p:cNvSpPr>
          <p:nvPr>
            <p:ph type="sldNum" sz="quarter" idx="12"/>
          </p:nvPr>
        </p:nvSpPr>
        <p:spPr>
          <a:ln/>
        </p:spPr>
        <p:txBody>
          <a:bodyPr/>
          <a:lstStyle>
            <a:lvl1pPr>
              <a:defRPr/>
            </a:lvl1pPr>
          </a:lstStyle>
          <a:p>
            <a:pPr>
              <a:defRPr/>
            </a:pPr>
            <a:fld id="{FA635666-1A2D-4B69-9185-96B90C25775C}" type="slidenum">
              <a:rPr lang="ru-RU" altLang="ru-RU"/>
              <a:pPr>
                <a:defRPr/>
              </a:pPr>
              <a:t>‹#›</a:t>
            </a:fld>
            <a:endParaRPr lang="ru-RU" altLang="ru-RU"/>
          </a:p>
        </p:txBody>
      </p:sp>
    </p:spTree>
    <p:extLst>
      <p:ext uri="{BB962C8B-B14F-4D97-AF65-F5344CB8AC3E}">
        <p14:creationId xmlns:p14="http://schemas.microsoft.com/office/powerpoint/2010/main" val="3133266010"/>
      </p:ext>
    </p:extLst>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905000"/>
            <a:ext cx="40386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905000"/>
            <a:ext cx="40386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p:cNvSpPr>
            <a:spLocks noGrp="1" noChangeArrowheads="1"/>
          </p:cNvSpPr>
          <p:nvPr>
            <p:ph type="sldNum" sz="quarter" idx="12"/>
          </p:nvPr>
        </p:nvSpPr>
        <p:spPr>
          <a:ln/>
        </p:spPr>
        <p:txBody>
          <a:bodyPr/>
          <a:lstStyle>
            <a:lvl1pPr>
              <a:defRPr/>
            </a:lvl1pPr>
          </a:lstStyle>
          <a:p>
            <a:pPr>
              <a:defRPr/>
            </a:pPr>
            <a:fld id="{F171E336-306A-4608-A0DC-1816A9A72B7F}" type="slidenum">
              <a:rPr lang="ru-RU" altLang="ru-RU"/>
              <a:pPr>
                <a:defRPr/>
              </a:pPr>
              <a:t>‹#›</a:t>
            </a:fld>
            <a:endParaRPr lang="ru-RU" altLang="ru-RU"/>
          </a:p>
        </p:txBody>
      </p:sp>
    </p:spTree>
    <p:extLst>
      <p:ext uri="{BB962C8B-B14F-4D97-AF65-F5344CB8AC3E}">
        <p14:creationId xmlns:p14="http://schemas.microsoft.com/office/powerpoint/2010/main" val="3711576336"/>
      </p:ext>
    </p:extLst>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9" name="Rectangle 6"/>
          <p:cNvSpPr>
            <a:spLocks noGrp="1" noChangeArrowheads="1"/>
          </p:cNvSpPr>
          <p:nvPr>
            <p:ph type="sldNum" sz="quarter" idx="12"/>
          </p:nvPr>
        </p:nvSpPr>
        <p:spPr>
          <a:ln/>
        </p:spPr>
        <p:txBody>
          <a:bodyPr/>
          <a:lstStyle>
            <a:lvl1pPr>
              <a:defRPr/>
            </a:lvl1pPr>
          </a:lstStyle>
          <a:p>
            <a:pPr>
              <a:defRPr/>
            </a:pPr>
            <a:fld id="{56F0DD1E-72AF-488F-BDA7-94B9F672D704}" type="slidenum">
              <a:rPr lang="ru-RU" altLang="ru-RU"/>
              <a:pPr>
                <a:defRPr/>
              </a:pPr>
              <a:t>‹#›</a:t>
            </a:fld>
            <a:endParaRPr lang="ru-RU" altLang="ru-RU"/>
          </a:p>
        </p:txBody>
      </p:sp>
    </p:spTree>
    <p:extLst>
      <p:ext uri="{BB962C8B-B14F-4D97-AF65-F5344CB8AC3E}">
        <p14:creationId xmlns:p14="http://schemas.microsoft.com/office/powerpoint/2010/main" val="3799131503"/>
      </p:ext>
    </p:extLst>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5" name="Rectangle 6"/>
          <p:cNvSpPr>
            <a:spLocks noGrp="1" noChangeArrowheads="1"/>
          </p:cNvSpPr>
          <p:nvPr>
            <p:ph type="sldNum" sz="quarter" idx="12"/>
          </p:nvPr>
        </p:nvSpPr>
        <p:spPr>
          <a:ln/>
        </p:spPr>
        <p:txBody>
          <a:bodyPr/>
          <a:lstStyle>
            <a:lvl1pPr>
              <a:defRPr/>
            </a:lvl1pPr>
          </a:lstStyle>
          <a:p>
            <a:pPr>
              <a:defRPr/>
            </a:pPr>
            <a:fld id="{92BDE156-2D84-4F0E-B269-693A6560B86F}" type="slidenum">
              <a:rPr lang="ru-RU" altLang="ru-RU"/>
              <a:pPr>
                <a:defRPr/>
              </a:pPr>
              <a:t>‹#›</a:t>
            </a:fld>
            <a:endParaRPr lang="ru-RU" altLang="ru-RU"/>
          </a:p>
        </p:txBody>
      </p:sp>
    </p:spTree>
    <p:extLst>
      <p:ext uri="{BB962C8B-B14F-4D97-AF65-F5344CB8AC3E}">
        <p14:creationId xmlns:p14="http://schemas.microsoft.com/office/powerpoint/2010/main" val="3756893452"/>
      </p:ext>
    </p:extLst>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4" name="Rectangle 6"/>
          <p:cNvSpPr>
            <a:spLocks noGrp="1" noChangeArrowheads="1"/>
          </p:cNvSpPr>
          <p:nvPr>
            <p:ph type="sldNum" sz="quarter" idx="12"/>
          </p:nvPr>
        </p:nvSpPr>
        <p:spPr>
          <a:ln/>
        </p:spPr>
        <p:txBody>
          <a:bodyPr/>
          <a:lstStyle>
            <a:lvl1pPr>
              <a:defRPr/>
            </a:lvl1pPr>
          </a:lstStyle>
          <a:p>
            <a:pPr>
              <a:defRPr/>
            </a:pPr>
            <a:fld id="{03D8073B-812C-4C91-A1F5-713584EC1C6C}" type="slidenum">
              <a:rPr lang="ru-RU" altLang="ru-RU"/>
              <a:pPr>
                <a:defRPr/>
              </a:pPr>
              <a:t>‹#›</a:t>
            </a:fld>
            <a:endParaRPr lang="ru-RU" altLang="ru-RU"/>
          </a:p>
        </p:txBody>
      </p:sp>
    </p:spTree>
    <p:extLst>
      <p:ext uri="{BB962C8B-B14F-4D97-AF65-F5344CB8AC3E}">
        <p14:creationId xmlns:p14="http://schemas.microsoft.com/office/powerpoint/2010/main" val="1218977554"/>
      </p:ext>
    </p:extLst>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p:cNvSpPr>
            <a:spLocks noGrp="1" noChangeArrowheads="1"/>
          </p:cNvSpPr>
          <p:nvPr>
            <p:ph type="sldNum" sz="quarter" idx="12"/>
          </p:nvPr>
        </p:nvSpPr>
        <p:spPr>
          <a:ln/>
        </p:spPr>
        <p:txBody>
          <a:bodyPr/>
          <a:lstStyle>
            <a:lvl1pPr>
              <a:defRPr/>
            </a:lvl1pPr>
          </a:lstStyle>
          <a:p>
            <a:pPr>
              <a:defRPr/>
            </a:pPr>
            <a:fld id="{0C402EC5-04A7-4E67-A1C5-61FDCF2A794C}" type="slidenum">
              <a:rPr lang="ru-RU" altLang="ru-RU"/>
              <a:pPr>
                <a:defRPr/>
              </a:pPr>
              <a:t>‹#›</a:t>
            </a:fld>
            <a:endParaRPr lang="ru-RU" altLang="ru-RU"/>
          </a:p>
        </p:txBody>
      </p:sp>
    </p:spTree>
    <p:extLst>
      <p:ext uri="{BB962C8B-B14F-4D97-AF65-F5344CB8AC3E}">
        <p14:creationId xmlns:p14="http://schemas.microsoft.com/office/powerpoint/2010/main" val="1748584446"/>
      </p:ext>
    </p:extLst>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ru-RU"/>
          </a:p>
        </p:txBody>
      </p:sp>
      <p:sp>
        <p:nvSpPr>
          <p:cNvPr id="7" name="Rectangle 6"/>
          <p:cNvSpPr>
            <a:spLocks noGrp="1" noChangeArrowheads="1"/>
          </p:cNvSpPr>
          <p:nvPr>
            <p:ph type="sldNum" sz="quarter" idx="12"/>
          </p:nvPr>
        </p:nvSpPr>
        <p:spPr>
          <a:ln/>
        </p:spPr>
        <p:txBody>
          <a:bodyPr/>
          <a:lstStyle>
            <a:lvl1pPr>
              <a:defRPr/>
            </a:lvl1pPr>
          </a:lstStyle>
          <a:p>
            <a:pPr>
              <a:defRPr/>
            </a:pPr>
            <a:fld id="{77F19478-2230-47BA-A611-9C7D5A4B6E88}" type="slidenum">
              <a:rPr lang="ru-RU" altLang="ru-RU"/>
              <a:pPr>
                <a:defRPr/>
              </a:pPr>
              <a:t>‹#›</a:t>
            </a:fld>
            <a:endParaRPr lang="ru-RU" altLang="ru-RU"/>
          </a:p>
        </p:txBody>
      </p:sp>
    </p:spTree>
    <p:extLst>
      <p:ext uri="{BB962C8B-B14F-4D97-AF65-F5344CB8AC3E}">
        <p14:creationId xmlns:p14="http://schemas.microsoft.com/office/powerpoint/2010/main" val="1476443926"/>
      </p:ext>
    </p:extLst>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6699FF"/>
            </a:gs>
          </a:gsLst>
          <a:lin ang="5400000" scaled="1"/>
        </a:gra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457200" y="292100"/>
            <a:ext cx="82296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67587" name="Rectangle 3"/>
          <p:cNvSpPr>
            <a:spLocks noGrp="1" noChangeArrowheads="1"/>
          </p:cNvSpPr>
          <p:nvPr>
            <p:ph type="body" idx="1"/>
          </p:nvPr>
        </p:nvSpPr>
        <p:spPr bwMode="auto">
          <a:xfrm>
            <a:off x="457200" y="1905000"/>
            <a:ext cx="8229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675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i="0">
                <a:effectLst>
                  <a:outerShdw blurRad="38100" dist="38100" dir="2700000" algn="tl">
                    <a:srgbClr val="000000"/>
                  </a:outerShdw>
                </a:effectLst>
                <a:latin typeface="Arial" panose="020B0604020202020204" pitchFamily="34" charset="0"/>
              </a:defRPr>
            </a:lvl1pPr>
          </a:lstStyle>
          <a:p>
            <a:pPr>
              <a:defRPr/>
            </a:pPr>
            <a:endParaRPr lang="ru-RU" altLang="ru-RU"/>
          </a:p>
        </p:txBody>
      </p:sp>
      <p:sp>
        <p:nvSpPr>
          <p:cNvPr id="675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i="0">
                <a:effectLst>
                  <a:outerShdw blurRad="38100" dist="38100" dir="2700000" algn="tl">
                    <a:srgbClr val="000000"/>
                  </a:outerShdw>
                </a:effectLst>
                <a:latin typeface="Arial" panose="020B0604020202020204" pitchFamily="34" charset="0"/>
              </a:defRPr>
            </a:lvl1pPr>
          </a:lstStyle>
          <a:p>
            <a:pPr>
              <a:defRPr/>
            </a:pPr>
            <a:endParaRPr lang="ru-RU" altLang="ru-RU"/>
          </a:p>
        </p:txBody>
      </p:sp>
      <p:sp>
        <p:nvSpPr>
          <p:cNvPr id="675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i="0">
                <a:effectLst>
                  <a:outerShdw blurRad="38100" dist="38100" dir="2700000" algn="tl">
                    <a:srgbClr val="000000"/>
                  </a:outerShdw>
                </a:effectLst>
                <a:latin typeface="Arial" panose="020B0604020202020204" pitchFamily="34" charset="0"/>
              </a:defRPr>
            </a:lvl1pPr>
          </a:lstStyle>
          <a:p>
            <a:pPr>
              <a:defRPr/>
            </a:pPr>
            <a:fld id="{250BDC1F-85C3-4F62-BB69-BC96FBCC01B7}" type="slidenum">
              <a:rPr lang="ru-RU" altLang="ru-RU"/>
              <a:pPr>
                <a:defRPr/>
              </a:pPr>
              <a:t>‹#›</a:t>
            </a:fld>
            <a:endParaRPr lang="ru-RU" altLang="ru-RU"/>
          </a:p>
        </p:txBody>
      </p:sp>
    </p:spTree>
  </p:cSld>
  <p:clrMap bg1="dk2" tx1="lt1" bg2="dk1" tx2="lt2" accent1="accent1" accent2="accent2" accent3="accent3" accent4="accent4" accent5="accent5" accent6="accent6" hlink="hlink" folHlink="folHlink"/>
  <p:sldLayoutIdLst>
    <p:sldLayoutId id="2147483747"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path" presetSubtype="0" accel="50000" decel="50000" fill="hold" grpId="0"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67586"/>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7587">
                                            <p:txEl>
                                              <p:pRg st="0" end="0"/>
                                            </p:txEl>
                                          </p:spTgt>
                                        </p:tgtEl>
                                        <p:attrNameLst>
                                          <p:attrName>style.visibility</p:attrName>
                                        </p:attrNameLst>
                                      </p:cBhvr>
                                      <p:to>
                                        <p:strVal val="visible"/>
                                      </p:to>
                                    </p:set>
                                    <p:animEffect transition="in" filter="fade">
                                      <p:cBhvr>
                                        <p:cTn id="11" dur="1000">
                                          <p:stCondLst>
                                            <p:cond delay="0"/>
                                          </p:stCondLst>
                                        </p:cTn>
                                        <p:tgtEl>
                                          <p:spTgt spid="6758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7587">
                                            <p:txEl>
                                              <p:pRg st="1" end="1"/>
                                            </p:txEl>
                                          </p:spTgt>
                                        </p:tgtEl>
                                        <p:attrNameLst>
                                          <p:attrName>style.visibility</p:attrName>
                                        </p:attrNameLst>
                                      </p:cBhvr>
                                      <p:to>
                                        <p:strVal val="visible"/>
                                      </p:to>
                                    </p:set>
                                    <p:animEffect transition="in" filter="fade">
                                      <p:cBhvr>
                                        <p:cTn id="14" dur="1000">
                                          <p:stCondLst>
                                            <p:cond delay="0"/>
                                          </p:stCondLst>
                                        </p:cTn>
                                        <p:tgtEl>
                                          <p:spTgt spid="67587">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fade">
                                      <p:cBhvr>
                                        <p:cTn id="17" dur="1000">
                                          <p:stCondLst>
                                            <p:cond delay="0"/>
                                          </p:stCondLst>
                                        </p:cTn>
                                        <p:tgtEl>
                                          <p:spTgt spid="6758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7587">
                                            <p:txEl>
                                              <p:pRg st="3" end="3"/>
                                            </p:txEl>
                                          </p:spTgt>
                                        </p:tgtEl>
                                        <p:attrNameLst>
                                          <p:attrName>style.visibility</p:attrName>
                                        </p:attrNameLst>
                                      </p:cBhvr>
                                      <p:to>
                                        <p:strVal val="visible"/>
                                      </p:to>
                                    </p:set>
                                    <p:animEffect transition="in" filter="fade">
                                      <p:cBhvr>
                                        <p:cTn id="20" dur="1000">
                                          <p:stCondLst>
                                            <p:cond delay="0"/>
                                          </p:stCondLst>
                                        </p:cTn>
                                        <p:tgtEl>
                                          <p:spTgt spid="6758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animEffect transition="in" filter="fade">
                                      <p:cBhvr>
                                        <p:cTn id="23" dur="1000">
                                          <p:stCondLst>
                                            <p:cond delay="0"/>
                                          </p:stCondLst>
                                        </p:cTn>
                                        <p:tgtEl>
                                          <p:spTgt spid="67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build="p">
        <p:tmplLst>
          <p:tmpl lvl="1">
            <p:tnLst>
              <p:par>
                <p:cTn presetID="10" presetClass="entr" presetSubtype="0" fill="hold" nodeType="clickEffect">
                  <p:stCondLst>
                    <p:cond delay="0"/>
                  </p:stCondLst>
                  <p:childTnLst>
                    <p:set>
                      <p:cBhvr>
                        <p:cTn dur="1" fill="hold">
                          <p:stCondLst>
                            <p:cond delay="0"/>
                          </p:stCondLst>
                        </p:cTn>
                        <p:tgtEl>
                          <p:spTgt spid="67587"/>
                        </p:tgtEl>
                        <p:attrNameLst>
                          <p:attrName>style.visibility</p:attrName>
                        </p:attrNameLst>
                      </p:cBhvr>
                      <p:to>
                        <p:strVal val="visible"/>
                      </p:to>
                    </p:set>
                    <p:animEffect transition="in" filter="fade">
                      <p:cBhvr>
                        <p:cTn dur="1000">
                          <p:stCondLst>
                            <p:cond delay="0"/>
                          </p:stCondLst>
                        </p:cTn>
                        <p:tgtEl>
                          <p:spTgt spid="6758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67587"/>
                        </p:tgtEl>
                        <p:attrNameLst>
                          <p:attrName>style.visibility</p:attrName>
                        </p:attrNameLst>
                      </p:cBhvr>
                      <p:to>
                        <p:strVal val="visible"/>
                      </p:to>
                    </p:set>
                    <p:animEffect transition="in" filter="fade">
                      <p:cBhvr>
                        <p:cTn dur="1000">
                          <p:stCondLst>
                            <p:cond delay="0"/>
                          </p:stCondLst>
                        </p:cTn>
                        <p:tgtEl>
                          <p:spTgt spid="6758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67587"/>
                        </p:tgtEl>
                        <p:attrNameLst>
                          <p:attrName>style.visibility</p:attrName>
                        </p:attrNameLst>
                      </p:cBhvr>
                      <p:to>
                        <p:strVal val="visible"/>
                      </p:to>
                    </p:set>
                    <p:animEffect transition="in" filter="fade">
                      <p:cBhvr>
                        <p:cTn dur="1000">
                          <p:stCondLst>
                            <p:cond delay="0"/>
                          </p:stCondLst>
                        </p:cTn>
                        <p:tgtEl>
                          <p:spTgt spid="6758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67587"/>
                        </p:tgtEl>
                        <p:attrNameLst>
                          <p:attrName>style.visibility</p:attrName>
                        </p:attrNameLst>
                      </p:cBhvr>
                      <p:to>
                        <p:strVal val="visible"/>
                      </p:to>
                    </p:set>
                    <p:animEffect transition="in" filter="fade">
                      <p:cBhvr>
                        <p:cTn dur="1000">
                          <p:stCondLst>
                            <p:cond delay="0"/>
                          </p:stCondLst>
                        </p:cTn>
                        <p:tgtEl>
                          <p:spTgt spid="6758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67587"/>
                        </p:tgtEl>
                        <p:attrNameLst>
                          <p:attrName>style.visibility</p:attrName>
                        </p:attrNameLst>
                      </p:cBhvr>
                      <p:to>
                        <p:strVal val="visible"/>
                      </p:to>
                    </p:set>
                    <p:animEffect transition="in" filter="fade">
                      <p:cBhvr>
                        <p:cTn dur="1000">
                          <p:stCondLst>
                            <p:cond delay="0"/>
                          </p:stCondLst>
                        </p:cTn>
                        <p:tgtEl>
                          <p:spTgt spid="67587"/>
                        </p:tgtEl>
                      </p:cBhvr>
                    </p:animEffect>
                  </p:childTnLst>
                </p:cTn>
              </p:par>
            </p:tnLst>
          </p:tmpl>
        </p:tmplLst>
      </p:bldP>
    </p:bldLst>
  </p:timing>
  <p:txStyles>
    <p:title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07950" y="260648"/>
            <a:ext cx="8856538" cy="1989138"/>
          </a:xfrm>
        </p:spPr>
        <p:txBody>
          <a:bodyPr/>
          <a:lstStyle/>
          <a:p>
            <a:pPr algn="ctr" eaLnBrk="1" hangingPunct="1">
              <a:defRPr/>
            </a:pPr>
            <a:r>
              <a:rPr lang="ru-RU" altLang="ru-RU" sz="2800" b="1" dirty="0" smtClean="0">
                <a:solidFill>
                  <a:srgbClr val="33CCFF"/>
                </a:solidFill>
              </a:rPr>
              <a:t>1</a:t>
            </a:r>
            <a:r>
              <a:rPr lang="en-US" altLang="ru-RU" sz="2800" b="1" dirty="0" smtClean="0">
                <a:solidFill>
                  <a:srgbClr val="33CCFF"/>
                </a:solidFill>
              </a:rPr>
              <a:t>0</a:t>
            </a:r>
            <a:r>
              <a:rPr lang="ru-RU" altLang="ru-RU" sz="2800" b="1" dirty="0" smtClean="0">
                <a:solidFill>
                  <a:srgbClr val="33CCFF"/>
                </a:solidFill>
              </a:rPr>
              <a:t>.1-</a:t>
            </a:r>
            <a:r>
              <a:rPr lang="uz-Cyrl-UZ" altLang="ru-RU" sz="2800" b="1" dirty="0" smtClean="0">
                <a:solidFill>
                  <a:srgbClr val="33CCFF"/>
                </a:solidFill>
              </a:rPr>
              <a:t>МАВЗУ</a:t>
            </a:r>
            <a:r>
              <a:rPr lang="ru-RU" altLang="ru-RU" sz="2800" b="1" dirty="0" smtClean="0">
                <a:solidFill>
                  <a:srgbClr val="33CCFF"/>
                </a:solidFill>
              </a:rPr>
              <a:t>. </a:t>
            </a:r>
            <a:r>
              <a:rPr lang="uz-Cyrl-UZ" altLang="ru-RU" sz="2800" b="1" dirty="0" smtClean="0">
                <a:solidFill>
                  <a:srgbClr val="33CCFF"/>
                </a:solidFill>
              </a:rPr>
              <a:t>ЎЗБЕКИСТОНДА ДАВЛАТ БОШҚАРУВИНИНГ ЯНГИ ТИЗИМИНИНГ ШАКЛЛЛАНИШИ ВА РИВОЖЛАНИБ БОРИШИ</a:t>
            </a:r>
            <a:r>
              <a:rPr lang="uz-Cyrl-UZ" altLang="ru-RU" sz="2800" b="1" dirty="0" smtClean="0">
                <a:solidFill>
                  <a:srgbClr val="33CCFF"/>
                </a:solidFill>
              </a:rPr>
              <a:t>.</a:t>
            </a:r>
            <a:r>
              <a:rPr lang="en-US" altLang="ru-RU" sz="2800" b="1" dirty="0">
                <a:solidFill>
                  <a:srgbClr val="33CCFF"/>
                </a:solidFill>
              </a:rPr>
              <a:t> </a:t>
            </a:r>
            <a:r>
              <a:rPr lang="en-US" altLang="ru-RU" sz="2800" b="1" dirty="0" smtClean="0">
                <a:solidFill>
                  <a:srgbClr val="33CCFF"/>
                </a:solidFill>
              </a:rPr>
              <a:t>DAVLAT HOKIMIYATI VA BOSHQARUVINI DEMOKRATLASHTIRISH.</a:t>
            </a:r>
            <a:endParaRPr lang="ru-RU" altLang="ru-RU" sz="2800" b="1" dirty="0" smtClean="0">
              <a:solidFill>
                <a:srgbClr val="33CCFF"/>
              </a:solidFill>
            </a:endParaRPr>
          </a:p>
        </p:txBody>
      </p:sp>
      <p:sp>
        <p:nvSpPr>
          <p:cNvPr id="132099" name="Rectangle 3"/>
          <p:cNvSpPr>
            <a:spLocks noGrp="1" noChangeArrowheads="1"/>
          </p:cNvSpPr>
          <p:nvPr>
            <p:ph type="body" idx="1"/>
          </p:nvPr>
        </p:nvSpPr>
        <p:spPr>
          <a:xfrm>
            <a:off x="107950" y="2420888"/>
            <a:ext cx="9036050" cy="4824412"/>
          </a:xfrm>
        </p:spPr>
        <p:txBody>
          <a:bodyPr/>
          <a:lstStyle/>
          <a:p>
            <a:pPr marL="609600" indent="-609600" algn="ctr" eaLnBrk="1" hangingPunct="1">
              <a:lnSpc>
                <a:spcPct val="80000"/>
              </a:lnSpc>
              <a:buClr>
                <a:schemeClr val="bg2"/>
              </a:buClr>
              <a:buSzTx/>
              <a:buFontTx/>
              <a:buNone/>
              <a:defRPr/>
            </a:pPr>
            <a:r>
              <a:rPr lang="uz-Cyrl-UZ" altLang="ru-RU" sz="2400" b="1" dirty="0" smtClean="0">
                <a:solidFill>
                  <a:srgbClr val="000066"/>
                </a:solidFill>
              </a:rPr>
              <a:t>РЕЖА:</a:t>
            </a:r>
            <a:endParaRPr lang="en-US" altLang="ru-RU" sz="2400" b="1" dirty="0" smtClean="0">
              <a:solidFill>
                <a:srgbClr val="000066"/>
              </a:solidFill>
            </a:endParaRPr>
          </a:p>
          <a:p>
            <a:pPr marL="609600" indent="-609600" eaLnBrk="1" hangingPunct="1">
              <a:lnSpc>
                <a:spcPct val="80000"/>
              </a:lnSpc>
              <a:buClr>
                <a:schemeClr val="bg2"/>
              </a:buClr>
              <a:buSzTx/>
              <a:buFontTx/>
              <a:buAutoNum type="arabicPeriod"/>
              <a:defRPr/>
            </a:pPr>
            <a:r>
              <a:rPr lang="en-US" altLang="ru-RU" sz="2800" b="1" dirty="0" err="1" smtClean="0">
                <a:solidFill>
                  <a:srgbClr val="000066"/>
                </a:solidFill>
                <a:latin typeface="Times New Roman" panose="02020603050405020304" pitchFamily="18" charset="0"/>
                <a:cs typeface="Times New Roman" panose="02020603050405020304" pitchFamily="18" charset="0"/>
              </a:rPr>
              <a:t>Mustaqillik</a:t>
            </a:r>
            <a:r>
              <a:rPr lang="en-US" altLang="ru-RU" sz="2800" b="1" dirty="0" smtClean="0">
                <a:solidFill>
                  <a:srgbClr val="000066"/>
                </a:solidFill>
                <a:latin typeface="Times New Roman" panose="02020603050405020304" pitchFamily="18" charset="0"/>
                <a:cs typeface="Times New Roman" panose="02020603050405020304" pitchFamily="18" charset="0"/>
              </a:rPr>
              <a:t> </a:t>
            </a:r>
            <a:r>
              <a:rPr lang="en-US" altLang="ru-RU" sz="2800" b="1" dirty="0">
                <a:solidFill>
                  <a:srgbClr val="000066"/>
                </a:solidFill>
                <a:latin typeface="Times New Roman" panose="02020603050405020304" pitchFamily="18" charset="0"/>
                <a:cs typeface="Times New Roman" panose="02020603050405020304" pitchFamily="18" charset="0"/>
              </a:rPr>
              <a:t>sari </a:t>
            </a:r>
            <a:r>
              <a:rPr lang="en-US" altLang="ru-RU" sz="2800" b="1" dirty="0" err="1">
                <a:solidFill>
                  <a:srgbClr val="000066"/>
                </a:solidFill>
                <a:latin typeface="Times New Roman" panose="02020603050405020304" pitchFamily="18" charset="0"/>
                <a:cs typeface="Times New Roman" panose="02020603050405020304" pitchFamily="18" charset="0"/>
              </a:rPr>
              <a:t>birinchi</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qadam</a:t>
            </a:r>
            <a:r>
              <a:rPr lang="en-US" altLang="ru-RU" sz="2800" b="1" dirty="0">
                <a:solidFill>
                  <a:srgbClr val="000066"/>
                </a:solidFill>
                <a:latin typeface="Times New Roman" panose="02020603050405020304" pitchFamily="18" charset="0"/>
                <a:cs typeface="Times New Roman" panose="02020603050405020304" pitchFamily="18" charset="0"/>
              </a:rPr>
              <a:t>.</a:t>
            </a:r>
          </a:p>
          <a:p>
            <a:pPr marL="609600" indent="-609600" eaLnBrk="1" hangingPunct="1">
              <a:lnSpc>
                <a:spcPct val="80000"/>
              </a:lnSpc>
              <a:buClr>
                <a:schemeClr val="bg2"/>
              </a:buClr>
              <a:buSzTx/>
              <a:buFontTx/>
              <a:buAutoNum type="arabicPeriod"/>
              <a:defRPr/>
            </a:pPr>
            <a:r>
              <a:rPr lang="en-US" altLang="ru-RU" sz="2800" b="1" dirty="0" err="1" smtClean="0">
                <a:solidFill>
                  <a:srgbClr val="000066"/>
                </a:solidFill>
                <a:latin typeface="Times New Roman" panose="02020603050405020304" pitchFamily="18" charset="0"/>
                <a:cs typeface="Times New Roman" panose="02020603050405020304" pitchFamily="18" charset="0"/>
              </a:rPr>
              <a:t>I.A.Karimov</a:t>
            </a:r>
            <a:r>
              <a:rPr lang="en-US" altLang="ru-RU" sz="2800" b="1" dirty="0" smtClean="0">
                <a:solidFill>
                  <a:srgbClr val="000066"/>
                </a:solidFill>
                <a:latin typeface="Times New Roman" panose="02020603050405020304" pitchFamily="18" charset="0"/>
                <a:cs typeface="Times New Roman" panose="02020603050405020304" pitchFamily="18" charset="0"/>
              </a:rPr>
              <a:t> </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mustaqil</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O’zbekistonning</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birinchi</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Prezidenti</a:t>
            </a:r>
            <a:r>
              <a:rPr lang="en-US" altLang="ru-RU" sz="2800" b="1" dirty="0">
                <a:solidFill>
                  <a:srgbClr val="000066"/>
                </a:solidFill>
                <a:latin typeface="Times New Roman" panose="02020603050405020304" pitchFamily="18" charset="0"/>
                <a:cs typeface="Times New Roman" panose="02020603050405020304" pitchFamily="18" charset="0"/>
              </a:rPr>
              <a:t>.</a:t>
            </a:r>
          </a:p>
          <a:p>
            <a:pPr marL="609600" indent="-609600" eaLnBrk="1" hangingPunct="1">
              <a:lnSpc>
                <a:spcPct val="80000"/>
              </a:lnSpc>
              <a:buClr>
                <a:schemeClr val="bg2"/>
              </a:buClr>
              <a:buSzTx/>
              <a:buFontTx/>
              <a:buAutoNum type="arabicPeriod"/>
              <a:defRPr/>
            </a:pPr>
            <a:r>
              <a:rPr lang="en-US" altLang="ru-RU" sz="2800" b="1" dirty="0" err="1" smtClean="0">
                <a:solidFill>
                  <a:srgbClr val="000066"/>
                </a:solidFill>
                <a:latin typeface="Times New Roman" panose="02020603050405020304" pitchFamily="18" charset="0"/>
                <a:cs typeface="Times New Roman" panose="02020603050405020304" pitchFamily="18" charset="0"/>
              </a:rPr>
              <a:t>Mustaqil</a:t>
            </a:r>
            <a:r>
              <a:rPr lang="en-US" altLang="ru-RU" sz="2800" b="1" dirty="0" smtClean="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O’zbekistonda</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hokimiyatlar</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bo’linishi.Qonun</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chiqaruvchi</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hokimiyatning</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shakllanishi</a:t>
            </a:r>
            <a:r>
              <a:rPr lang="en-US" altLang="ru-RU" sz="2800" b="1" dirty="0">
                <a:solidFill>
                  <a:srgbClr val="000066"/>
                </a:solidFill>
                <a:latin typeface="Times New Roman" panose="02020603050405020304" pitchFamily="18" charset="0"/>
                <a:cs typeface="Times New Roman" panose="02020603050405020304" pitchFamily="18" charset="0"/>
              </a:rPr>
              <a:t>.</a:t>
            </a:r>
          </a:p>
          <a:p>
            <a:pPr marL="609600" indent="-609600" eaLnBrk="1" hangingPunct="1">
              <a:lnSpc>
                <a:spcPct val="80000"/>
              </a:lnSpc>
              <a:buClr>
                <a:schemeClr val="bg2"/>
              </a:buClr>
              <a:buSzTx/>
              <a:buFontTx/>
              <a:buAutoNum type="arabicPeriod"/>
              <a:defRPr/>
            </a:pPr>
            <a:r>
              <a:rPr lang="en-US" altLang="ru-RU" sz="2800" b="1" dirty="0" err="1" smtClean="0">
                <a:solidFill>
                  <a:srgbClr val="000066"/>
                </a:solidFill>
                <a:latin typeface="Times New Roman" panose="02020603050405020304" pitchFamily="18" charset="0"/>
                <a:cs typeface="Times New Roman" panose="02020603050405020304" pitchFamily="18" charset="0"/>
              </a:rPr>
              <a:t>Vazirlar</a:t>
            </a:r>
            <a:r>
              <a:rPr lang="en-US" altLang="ru-RU" sz="2800" b="1" dirty="0" smtClean="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Mahkamasi</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va</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uning</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faoliyati.Mahalliy</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davlat</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boshqaruv</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tizimidagi</a:t>
            </a:r>
            <a:r>
              <a:rPr lang="en-US" altLang="ru-RU" sz="2800" b="1" dirty="0">
                <a:solidFill>
                  <a:srgbClr val="000066"/>
                </a:solidFill>
                <a:latin typeface="Times New Roman" panose="02020603050405020304" pitchFamily="18" charset="0"/>
                <a:cs typeface="Times New Roman" panose="02020603050405020304" pitchFamily="18" charset="0"/>
              </a:rPr>
              <a:t> tub </a:t>
            </a:r>
            <a:r>
              <a:rPr lang="en-US" altLang="ru-RU" sz="2800" b="1" dirty="0" err="1">
                <a:solidFill>
                  <a:srgbClr val="000066"/>
                </a:solidFill>
                <a:latin typeface="Times New Roman" panose="02020603050405020304" pitchFamily="18" charset="0"/>
                <a:cs typeface="Times New Roman" panose="02020603050405020304" pitchFamily="18" charset="0"/>
              </a:rPr>
              <a:t>o’zgarishlar</a:t>
            </a:r>
            <a:r>
              <a:rPr lang="en-US" altLang="ru-RU" sz="2800" b="1" dirty="0">
                <a:solidFill>
                  <a:srgbClr val="000066"/>
                </a:solidFill>
                <a:latin typeface="Times New Roman" panose="02020603050405020304" pitchFamily="18" charset="0"/>
                <a:cs typeface="Times New Roman" panose="02020603050405020304" pitchFamily="18" charset="0"/>
              </a:rPr>
              <a:t>.</a:t>
            </a:r>
          </a:p>
          <a:p>
            <a:pPr marL="609600" indent="-609600" eaLnBrk="1" hangingPunct="1">
              <a:lnSpc>
                <a:spcPct val="80000"/>
              </a:lnSpc>
              <a:buClr>
                <a:schemeClr val="bg2"/>
              </a:buClr>
              <a:buSzTx/>
              <a:buFontTx/>
              <a:buAutoNum type="arabicPeriod"/>
              <a:defRPr/>
            </a:pPr>
            <a:r>
              <a:rPr lang="en-US" altLang="ru-RU" sz="2800" b="1" dirty="0" err="1" smtClean="0">
                <a:solidFill>
                  <a:srgbClr val="000066"/>
                </a:solidFill>
                <a:latin typeface="Times New Roman" panose="02020603050405020304" pitchFamily="18" charset="0"/>
                <a:cs typeface="Times New Roman" panose="02020603050405020304" pitchFamily="18" charset="0"/>
              </a:rPr>
              <a:t>Fuqarolarning</a:t>
            </a:r>
            <a:r>
              <a:rPr lang="en-US" altLang="ru-RU" sz="2800" b="1" dirty="0" smtClean="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o’zini-o’zi</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boshqarish</a:t>
            </a:r>
            <a:r>
              <a:rPr lang="en-US" altLang="ru-RU" sz="2800" b="1" dirty="0">
                <a:solidFill>
                  <a:srgbClr val="000066"/>
                </a:solidFill>
                <a:latin typeface="Times New Roman" panose="02020603050405020304" pitchFamily="18" charset="0"/>
                <a:cs typeface="Times New Roman" panose="02020603050405020304" pitchFamily="18" charset="0"/>
              </a:rPr>
              <a:t> </a:t>
            </a:r>
            <a:r>
              <a:rPr lang="en-US" altLang="ru-RU" sz="2800" b="1" dirty="0" err="1">
                <a:solidFill>
                  <a:srgbClr val="000066"/>
                </a:solidFill>
                <a:latin typeface="Times New Roman" panose="02020603050405020304" pitchFamily="18" charset="0"/>
                <a:cs typeface="Times New Roman" panose="02020603050405020304" pitchFamily="18" charset="0"/>
              </a:rPr>
              <a:t>organlari</a:t>
            </a:r>
            <a:r>
              <a:rPr lang="en-US" altLang="ru-RU" sz="2800" b="1" dirty="0">
                <a:solidFill>
                  <a:srgbClr val="000066"/>
                </a:solidFill>
                <a:latin typeface="Times New Roman" panose="02020603050405020304" pitchFamily="18" charset="0"/>
                <a:cs typeface="Times New Roman" panose="02020603050405020304" pitchFamily="18" charset="0"/>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plus(out)">
                                      <p:cBhvr>
                                        <p:cTn id="7" dur="2000"/>
                                        <p:tgtEl>
                                          <p:spTgt spid="13209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32099">
                                            <p:txEl>
                                              <p:pRg st="0" end="0"/>
                                            </p:txEl>
                                          </p:spTgt>
                                        </p:tgtEl>
                                        <p:attrNameLst>
                                          <p:attrName>style.visibility</p:attrName>
                                        </p:attrNameLst>
                                      </p:cBhvr>
                                      <p:to>
                                        <p:strVal val="visible"/>
                                      </p:to>
                                    </p:set>
                                    <p:animEffect transition="in" filter="box(out)">
                                      <p:cBhvr>
                                        <p:cTn id="10" dur="2000"/>
                                        <p:tgtEl>
                                          <p:spTgt spid="132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2"/>
          <p:cNvSpPr>
            <a:spLocks noChangeShapeType="1"/>
          </p:cNvSpPr>
          <p:nvPr/>
        </p:nvSpPr>
        <p:spPr bwMode="auto">
          <a:xfrm>
            <a:off x="323850" y="404813"/>
            <a:ext cx="215900" cy="158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nvGrpSpPr>
          <p:cNvPr id="174114" name="Group 34"/>
          <p:cNvGrpSpPr>
            <a:grpSpLocks/>
          </p:cNvGrpSpPr>
          <p:nvPr/>
        </p:nvGrpSpPr>
        <p:grpSpPr bwMode="auto">
          <a:xfrm>
            <a:off x="323850" y="188913"/>
            <a:ext cx="8569325" cy="6511925"/>
            <a:chOff x="204" y="119"/>
            <a:chExt cx="5398" cy="4102"/>
          </a:xfrm>
        </p:grpSpPr>
        <p:sp>
          <p:nvSpPr>
            <p:cNvPr id="12292" name="Text Box 9"/>
            <p:cNvSpPr txBox="1">
              <a:spLocks noChangeArrowheads="1"/>
            </p:cNvSpPr>
            <p:nvPr/>
          </p:nvSpPr>
          <p:spPr bwMode="auto">
            <a:xfrm>
              <a:off x="339" y="3677"/>
              <a:ext cx="5262" cy="544"/>
            </a:xfrm>
            <a:prstGeom prst="rect">
              <a:avLst/>
            </a:prstGeom>
            <a:solidFill>
              <a:srgbClr val="FFFFFF"/>
            </a:solidFill>
            <a:ln w="38100">
              <a:solidFill>
                <a:srgbClr val="000000"/>
              </a:solidFill>
              <a:miter lim="800000"/>
              <a:headEnd/>
              <a:tailEnd/>
            </a:ln>
          </p:spPr>
          <p:txBody>
            <a:bodyPr>
              <a:spAutoFit/>
            </a:bodyPr>
            <a:lstStyle>
              <a:lvl1pPr marL="342900" indent="-342900">
                <a:spcBef>
                  <a:spcPct val="20000"/>
                </a:spcBef>
                <a:buClr>
                  <a:schemeClr val="hlink"/>
                </a:buClr>
                <a:buSzPct val="120000"/>
                <a:buChar char="•"/>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algn="just" eaLnBrk="1" hangingPunct="1">
                <a:spcBef>
                  <a:spcPct val="0"/>
                </a:spcBef>
                <a:buFont typeface="Symbol" panose="05050102010706020507" pitchFamily="18" charset="2"/>
                <a:buNone/>
              </a:pPr>
              <a:r>
                <a:rPr lang="uz-Cyrl-UZ" altLang="ru-RU" sz="1600" b="1" i="0">
                  <a:solidFill>
                    <a:srgbClr val="000000"/>
                  </a:solidFill>
                  <a:latin typeface="Times New Roman" panose="02020603050405020304" pitchFamily="18" charset="0"/>
                </a:rPr>
                <a:t>Ўзбекистон истиқлолининг ҳам назарий, ҳам амалий муаммолари</a:t>
              </a:r>
              <a:r>
                <a:rPr lang="ru-RU" altLang="ru-RU" sz="1600" b="1" i="0">
                  <a:solidFill>
                    <a:srgbClr val="000000"/>
                  </a:solidFill>
                  <a:latin typeface="Times New Roman" panose="02020603050405020304" pitchFamily="18" charset="0"/>
                </a:rPr>
                <a:t>ни таҳлил этиб</a:t>
              </a:r>
              <a:r>
                <a:rPr lang="uz-Cyrl-UZ" altLang="ru-RU" sz="1600" b="1" i="0">
                  <a:solidFill>
                    <a:srgbClr val="000000"/>
                  </a:solidFill>
                  <a:latin typeface="Times New Roman" panose="02020603050405020304" pitchFamily="18" charset="0"/>
                </a:rPr>
                <a:t>, жамият сиёсий ривожининг, иқтисодий тараққиётининг, маънавий покланишининг асосий йўл-йўриқлари</a:t>
              </a:r>
              <a:r>
                <a:rPr lang="ru-RU" altLang="ru-RU" sz="1600" b="1" i="0">
                  <a:solidFill>
                    <a:srgbClr val="000000"/>
                  </a:solidFill>
                  <a:latin typeface="Times New Roman" panose="02020603050405020304" pitchFamily="18" charset="0"/>
                </a:rPr>
                <a:t>ни</a:t>
              </a:r>
              <a:r>
                <a:rPr lang="uz-Cyrl-UZ" altLang="ru-RU" sz="1600" b="1" i="0">
                  <a:solidFill>
                    <a:srgbClr val="000000"/>
                  </a:solidFill>
                  <a:latin typeface="Times New Roman" panose="02020603050405020304" pitchFamily="18" charset="0"/>
                </a:rPr>
                <a:t> янгича мушоҳада ва ёндашув билан кўрсатиб берди</a:t>
              </a:r>
              <a:endParaRPr lang="ru-RU" altLang="ru-RU" sz="1600" b="1">
                <a:solidFill>
                  <a:srgbClr val="000000"/>
                </a:solidFill>
                <a:latin typeface="Times New Roman" panose="02020603050405020304" pitchFamily="18" charset="0"/>
              </a:endParaRPr>
            </a:p>
          </p:txBody>
        </p:sp>
        <p:sp>
          <p:nvSpPr>
            <p:cNvPr id="12293" name="Text Box 10"/>
            <p:cNvSpPr txBox="1">
              <a:spLocks noChangeArrowheads="1"/>
            </p:cNvSpPr>
            <p:nvPr/>
          </p:nvSpPr>
          <p:spPr bwMode="auto">
            <a:xfrm>
              <a:off x="339" y="3477"/>
              <a:ext cx="5261" cy="236"/>
            </a:xfrm>
            <a:prstGeom prst="rect">
              <a:avLst/>
            </a:prstGeom>
            <a:solidFill>
              <a:srgbClr val="FFFFFF"/>
            </a:solidFill>
            <a:ln w="38100">
              <a:solidFill>
                <a:srgbClr val="000000"/>
              </a:solidFill>
              <a:miter lim="800000"/>
              <a:headEnd/>
              <a:tailEnd/>
            </a:ln>
          </p:spPr>
          <p:txBody>
            <a:bodyPr>
              <a:spAutoFit/>
            </a:bodyPr>
            <a:lstStyle>
              <a:lvl1pPr marL="342900" indent="-342900">
                <a:spcBef>
                  <a:spcPct val="20000"/>
                </a:spcBef>
                <a:buClr>
                  <a:schemeClr val="hlink"/>
                </a:buClr>
                <a:buSzPct val="120000"/>
                <a:buChar char="•"/>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algn="just" eaLnBrk="1" hangingPunct="1">
                <a:spcBef>
                  <a:spcPct val="0"/>
                </a:spcBef>
                <a:buFont typeface="Symbol" panose="05050102010706020507" pitchFamily="18" charset="2"/>
                <a:buNone/>
              </a:pPr>
              <a:r>
                <a:rPr lang="ru-RU" altLang="ru-RU" sz="1600" b="1" i="0">
                  <a:solidFill>
                    <a:srgbClr val="000000"/>
                  </a:solidFill>
                  <a:latin typeface="Times New Roman" panose="02020603050405020304" pitchFamily="18" charset="0"/>
                </a:rPr>
                <a:t>Ўзбекистоннинг халқаро миқёсда обрў қозонишига хизмат қилди</a:t>
              </a:r>
              <a:endParaRPr lang="ru-RU" altLang="ru-RU" sz="1600" b="1">
                <a:solidFill>
                  <a:srgbClr val="000000"/>
                </a:solidFill>
                <a:latin typeface="Times New Roman" panose="02020603050405020304" pitchFamily="18" charset="0"/>
              </a:endParaRPr>
            </a:p>
          </p:txBody>
        </p:sp>
        <p:sp>
          <p:nvSpPr>
            <p:cNvPr id="12294" name="Text Box 11"/>
            <p:cNvSpPr txBox="1">
              <a:spLocks noChangeArrowheads="1"/>
            </p:cNvSpPr>
            <p:nvPr/>
          </p:nvSpPr>
          <p:spPr bwMode="auto">
            <a:xfrm>
              <a:off x="339" y="3259"/>
              <a:ext cx="5261" cy="236"/>
            </a:xfrm>
            <a:prstGeom prst="rect">
              <a:avLst/>
            </a:prstGeom>
            <a:solidFill>
              <a:srgbClr val="FFFFFF"/>
            </a:solidFill>
            <a:ln w="38100">
              <a:solidFill>
                <a:srgbClr val="000000"/>
              </a:solidFill>
              <a:miter lim="800000"/>
              <a:headEnd/>
              <a:tailEnd/>
            </a:ln>
          </p:spPr>
          <p:txBody>
            <a:bodyPr>
              <a:spAutoFit/>
            </a:bodyPr>
            <a:lstStyle>
              <a:lvl1pPr marL="342900" indent="-342900">
                <a:spcBef>
                  <a:spcPct val="20000"/>
                </a:spcBef>
                <a:buClr>
                  <a:schemeClr val="hlink"/>
                </a:buClr>
                <a:buSzPct val="120000"/>
                <a:buChar char="•"/>
                <a:tabLst>
                  <a:tab pos="92075" algn="l"/>
                </a:tabLst>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tabLst>
                  <a:tab pos="92075" algn="l"/>
                </a:tabLst>
                <a:defRPr sz="2800">
                  <a:solidFill>
                    <a:schemeClr val="tx1"/>
                  </a:solidFill>
                  <a:latin typeface="Tahoma" panose="020B0604030504040204" pitchFamily="34" charset="0"/>
                </a:defRPr>
              </a:lvl2pPr>
              <a:lvl3pPr marL="1143000" indent="-228600">
                <a:spcBef>
                  <a:spcPct val="20000"/>
                </a:spcBef>
                <a:buClr>
                  <a:schemeClr val="hlink"/>
                </a:buClr>
                <a:buSzPct val="120000"/>
                <a:buChar char="•"/>
                <a:tabLst>
                  <a:tab pos="92075" algn="l"/>
                </a:tabLst>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tabLst>
                  <a:tab pos="92075" algn="l"/>
                </a:tabLst>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tabLst>
                  <a:tab pos="92075" algn="l"/>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tabLst>
                  <a:tab pos="92075" algn="l"/>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tabLst>
                  <a:tab pos="92075" algn="l"/>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tabLst>
                  <a:tab pos="92075" algn="l"/>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tabLst>
                  <a:tab pos="92075" algn="l"/>
                </a:tabLst>
                <a:defRPr sz="2000">
                  <a:solidFill>
                    <a:schemeClr val="tx1"/>
                  </a:solidFill>
                  <a:latin typeface="Tahoma" panose="020B0604030504040204" pitchFamily="34" charset="0"/>
                </a:defRPr>
              </a:lvl9pPr>
            </a:lstStyle>
            <a:p>
              <a:pPr lvl="1" algn="just" eaLnBrk="1" hangingPunct="1">
                <a:spcBef>
                  <a:spcPct val="0"/>
                </a:spcBef>
                <a:buFont typeface="Symbol" panose="05050102010706020507" pitchFamily="18" charset="2"/>
                <a:buNone/>
              </a:pPr>
              <a:r>
                <a:rPr lang="ru-RU" altLang="ru-RU" sz="1600" b="1" i="0">
                  <a:solidFill>
                    <a:srgbClr val="000000"/>
                  </a:solidFill>
                  <a:latin typeface="Times New Roman" panose="02020603050405020304" pitchFamily="18" charset="0"/>
                </a:rPr>
                <a:t>Ўзбек давлатчилигининг тарихий тажрибасига таянди</a:t>
              </a:r>
              <a:endParaRPr lang="ru-RU" altLang="ru-RU" sz="1600" b="1">
                <a:solidFill>
                  <a:srgbClr val="000000"/>
                </a:solidFill>
                <a:latin typeface="Times New Roman" panose="02020603050405020304" pitchFamily="18" charset="0"/>
              </a:endParaRPr>
            </a:p>
          </p:txBody>
        </p:sp>
        <p:sp>
          <p:nvSpPr>
            <p:cNvPr id="12295" name="Text Box 12"/>
            <p:cNvSpPr txBox="1">
              <a:spLocks noChangeArrowheads="1"/>
            </p:cNvSpPr>
            <p:nvPr/>
          </p:nvSpPr>
          <p:spPr bwMode="auto">
            <a:xfrm>
              <a:off x="339" y="2887"/>
              <a:ext cx="5261" cy="390"/>
            </a:xfrm>
            <a:prstGeom prst="rect">
              <a:avLst/>
            </a:prstGeom>
            <a:solidFill>
              <a:srgbClr val="FFFFFF"/>
            </a:solidFill>
            <a:ln w="38100">
              <a:solidFill>
                <a:srgbClr val="000000"/>
              </a:solidFill>
              <a:miter lim="800000"/>
              <a:headEnd/>
              <a:tailEnd/>
            </a:ln>
          </p:spPr>
          <p:txBody>
            <a:bodyPr>
              <a:spAutoFit/>
            </a:bodyPr>
            <a:lstStyle>
              <a:lvl1pPr marL="342900" indent="-342900">
                <a:spcBef>
                  <a:spcPct val="20000"/>
                </a:spcBef>
                <a:buClr>
                  <a:schemeClr val="hlink"/>
                </a:buClr>
                <a:buSzPct val="120000"/>
                <a:buChar char="•"/>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algn="just" eaLnBrk="1" hangingPunct="1">
                <a:spcBef>
                  <a:spcPct val="0"/>
                </a:spcBef>
                <a:buFont typeface="Symbol" panose="05050102010706020507" pitchFamily="18" charset="2"/>
                <a:buNone/>
              </a:pPr>
              <a:r>
                <a:rPr lang="ru-RU" altLang="ru-RU" sz="1600" b="1" i="0">
                  <a:solidFill>
                    <a:srgbClr val="000000"/>
                  </a:solidFill>
                  <a:latin typeface="Times New Roman" panose="02020603050405020304" pitchFamily="18" charset="0"/>
                </a:rPr>
                <a:t>Ўзбек халқининг миллий қадриятларини тиклаш ва миллий ўзлигини англашда бош-қош бўлиб маънавий жасорат кўрсатди</a:t>
              </a:r>
              <a:endParaRPr lang="ru-RU" altLang="ru-RU" sz="1600" b="1">
                <a:solidFill>
                  <a:srgbClr val="000000"/>
                </a:solidFill>
                <a:latin typeface="Times New Roman" panose="02020603050405020304" pitchFamily="18" charset="0"/>
              </a:endParaRPr>
            </a:p>
          </p:txBody>
        </p:sp>
        <p:sp>
          <p:nvSpPr>
            <p:cNvPr id="12296" name="Text Box 13"/>
            <p:cNvSpPr txBox="1">
              <a:spLocks noChangeArrowheads="1"/>
            </p:cNvSpPr>
            <p:nvPr/>
          </p:nvSpPr>
          <p:spPr bwMode="auto">
            <a:xfrm>
              <a:off x="339" y="2533"/>
              <a:ext cx="5261" cy="390"/>
            </a:xfrm>
            <a:prstGeom prst="rect">
              <a:avLst/>
            </a:prstGeom>
            <a:solidFill>
              <a:srgbClr val="FFFFFF"/>
            </a:solidFill>
            <a:ln w="38100">
              <a:solidFill>
                <a:srgbClr val="000000"/>
              </a:solidFill>
              <a:miter lim="800000"/>
              <a:headEnd/>
              <a:tailEnd/>
            </a:ln>
          </p:spPr>
          <p:txBody>
            <a:bodyPr>
              <a:spAutoFit/>
            </a:bodyPr>
            <a:lstStyle>
              <a:lvl1pPr marL="342900" indent="-342900">
                <a:spcBef>
                  <a:spcPct val="20000"/>
                </a:spcBef>
                <a:buClr>
                  <a:schemeClr val="hlink"/>
                </a:buClr>
                <a:buSzPct val="120000"/>
                <a:buChar char="•"/>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algn="just" eaLnBrk="1" hangingPunct="1">
                <a:spcBef>
                  <a:spcPct val="0"/>
                </a:spcBef>
                <a:buFont typeface="Symbol" panose="05050102010706020507" pitchFamily="18" charset="2"/>
                <a:buNone/>
              </a:pPr>
              <a:r>
                <a:rPr lang="ru-RU" altLang="ru-RU" sz="1600" b="1" i="0">
                  <a:solidFill>
                    <a:srgbClr val="000000"/>
                  </a:solidFill>
                  <a:latin typeface="Times New Roman" panose="02020603050405020304" pitchFamily="18" charset="0"/>
                </a:rPr>
                <a:t>Осиё минтақасида тинчлик ва барқарорликни ўрнатишда катта саъйи-ҳаракат  кўрсатди</a:t>
              </a:r>
              <a:endParaRPr lang="ru-RU" altLang="ru-RU" sz="1600" b="1">
                <a:solidFill>
                  <a:srgbClr val="000000"/>
                </a:solidFill>
                <a:latin typeface="Times New Roman" panose="02020603050405020304" pitchFamily="18" charset="0"/>
              </a:endParaRPr>
            </a:p>
          </p:txBody>
        </p:sp>
        <p:sp>
          <p:nvSpPr>
            <p:cNvPr id="12297" name="Text Box 14"/>
            <p:cNvSpPr txBox="1">
              <a:spLocks noChangeArrowheads="1"/>
            </p:cNvSpPr>
            <p:nvPr/>
          </p:nvSpPr>
          <p:spPr bwMode="auto">
            <a:xfrm>
              <a:off x="339" y="2034"/>
              <a:ext cx="5261" cy="544"/>
            </a:xfrm>
            <a:prstGeom prst="rect">
              <a:avLst/>
            </a:prstGeom>
            <a:solidFill>
              <a:srgbClr val="FFFFFF"/>
            </a:solidFill>
            <a:ln w="38100">
              <a:solidFill>
                <a:srgbClr val="000000"/>
              </a:solidFill>
              <a:miter lim="800000"/>
              <a:headEnd/>
              <a:tailEnd/>
            </a:ln>
          </p:spPr>
          <p:txBody>
            <a:bodyPr>
              <a:spAutoFit/>
            </a:bodyPr>
            <a:lstStyle>
              <a:lvl1pPr marL="342900" indent="-342900">
                <a:spcBef>
                  <a:spcPct val="20000"/>
                </a:spcBef>
                <a:buClr>
                  <a:schemeClr val="hlink"/>
                </a:buClr>
                <a:buSzPct val="120000"/>
                <a:buChar char="•"/>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algn="just" eaLnBrk="1" hangingPunct="1">
                <a:spcBef>
                  <a:spcPct val="0"/>
                </a:spcBef>
                <a:buFont typeface="Symbol" panose="05050102010706020507" pitchFamily="18" charset="2"/>
                <a:buNone/>
              </a:pPr>
              <a:r>
                <a:rPr lang="ru-RU" altLang="ru-RU" sz="1600" b="1" i="0">
                  <a:solidFill>
                    <a:srgbClr val="000000"/>
                  </a:solidFill>
                  <a:latin typeface="Times New Roman" panose="02020603050405020304" pitchFamily="18" charset="0"/>
                </a:rPr>
                <a:t>Осиё минтақасида долзарб бўлиб турган терроризм ва наркобизнес муаммоларини халқаро миқёсда ҳал қилиш масаласини қўйди. Бу соҳада глобаллашувни башорат қилди</a:t>
              </a:r>
              <a:endParaRPr lang="ru-RU" altLang="ru-RU" sz="1600" b="1">
                <a:solidFill>
                  <a:srgbClr val="000000"/>
                </a:solidFill>
                <a:latin typeface="Times New Roman" panose="02020603050405020304" pitchFamily="18" charset="0"/>
              </a:endParaRPr>
            </a:p>
          </p:txBody>
        </p:sp>
        <p:sp>
          <p:nvSpPr>
            <p:cNvPr id="12298" name="Text Box 15"/>
            <p:cNvSpPr txBox="1">
              <a:spLocks noChangeArrowheads="1"/>
            </p:cNvSpPr>
            <p:nvPr/>
          </p:nvSpPr>
          <p:spPr bwMode="auto">
            <a:xfrm>
              <a:off x="339" y="1671"/>
              <a:ext cx="5261" cy="390"/>
            </a:xfrm>
            <a:prstGeom prst="rect">
              <a:avLst/>
            </a:prstGeom>
            <a:solidFill>
              <a:srgbClr val="FFFFFF"/>
            </a:solidFill>
            <a:ln w="38100">
              <a:solidFill>
                <a:srgbClr val="000000"/>
              </a:solidFill>
              <a:miter lim="800000"/>
              <a:headEnd/>
              <a:tailEnd/>
            </a:ln>
          </p:spPr>
          <p:txBody>
            <a:bodyPr>
              <a:spAutoFit/>
            </a:bodyPr>
            <a:lstStyle>
              <a:lvl1pPr marL="342900" indent="-342900">
                <a:spcBef>
                  <a:spcPct val="20000"/>
                </a:spcBef>
                <a:buClr>
                  <a:schemeClr val="hlink"/>
                </a:buClr>
                <a:buSzPct val="120000"/>
                <a:buChar char="•"/>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algn="just" eaLnBrk="1" hangingPunct="1">
                <a:spcBef>
                  <a:spcPct val="0"/>
                </a:spcBef>
                <a:buFont typeface="Symbol" panose="05050102010706020507" pitchFamily="18" charset="2"/>
                <a:buNone/>
              </a:pPr>
              <a:r>
                <a:rPr lang="ru-RU" altLang="ru-RU" sz="1600" b="1" i="0">
                  <a:solidFill>
                    <a:srgbClr val="000000"/>
                  </a:solidFill>
                  <a:latin typeface="Times New Roman" panose="02020603050405020304" pitchFamily="18" charset="0"/>
                </a:rPr>
                <a:t>Ислом Каримов таҳликали, Ўзбекистонга ташқи хавфларнинг кучайган даврида ҳам мамлакат ичкарисида тинчлик ва барқарорликни ўрнатди</a:t>
              </a:r>
            </a:p>
          </p:txBody>
        </p:sp>
        <p:sp>
          <p:nvSpPr>
            <p:cNvPr id="12299" name="Text Box 16"/>
            <p:cNvSpPr txBox="1">
              <a:spLocks noChangeArrowheads="1"/>
            </p:cNvSpPr>
            <p:nvPr/>
          </p:nvSpPr>
          <p:spPr bwMode="auto">
            <a:xfrm>
              <a:off x="339" y="1299"/>
              <a:ext cx="5261" cy="390"/>
            </a:xfrm>
            <a:prstGeom prst="rect">
              <a:avLst/>
            </a:prstGeom>
            <a:solidFill>
              <a:srgbClr val="FFFFFF"/>
            </a:solidFill>
            <a:ln w="38100">
              <a:solidFill>
                <a:srgbClr val="000000"/>
              </a:solidFill>
              <a:miter lim="800000"/>
              <a:headEnd/>
              <a:tailEnd/>
            </a:ln>
          </p:spPr>
          <p:txBody>
            <a:bodyPr>
              <a:spAutoFit/>
            </a:bodyPr>
            <a:lstStyle>
              <a:lvl1pPr marL="174625">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just" eaLnBrk="1" hangingPunct="1">
                <a:spcBef>
                  <a:spcPct val="0"/>
                </a:spcBef>
                <a:buClrTx/>
                <a:buSzTx/>
                <a:buFont typeface="Symbol" panose="05050102010706020507" pitchFamily="18" charset="2"/>
                <a:buNone/>
              </a:pPr>
              <a:r>
                <a:rPr lang="ru-RU" altLang="ru-RU" sz="1600" b="1" i="0">
                  <a:solidFill>
                    <a:srgbClr val="000000"/>
                  </a:solidFill>
                  <a:latin typeface="Times New Roman" panose="02020603050405020304" pitchFamily="18" charset="0"/>
                </a:rPr>
                <a:t>Унинг раҳбарлигида ўзбек халқи талофат ва қурбонларсиз  ўтиш даврини бошидан кечирди</a:t>
              </a:r>
              <a:endParaRPr lang="ru-RU" altLang="ru-RU" sz="1600" b="1">
                <a:solidFill>
                  <a:srgbClr val="000000"/>
                </a:solidFill>
                <a:latin typeface="Times New Roman" panose="02020603050405020304" pitchFamily="18" charset="0"/>
              </a:endParaRPr>
            </a:p>
          </p:txBody>
        </p:sp>
        <p:sp>
          <p:nvSpPr>
            <p:cNvPr id="12300" name="Text Box 17"/>
            <p:cNvSpPr txBox="1">
              <a:spLocks noChangeArrowheads="1"/>
            </p:cNvSpPr>
            <p:nvPr/>
          </p:nvSpPr>
          <p:spPr bwMode="auto">
            <a:xfrm>
              <a:off x="339" y="936"/>
              <a:ext cx="5261" cy="390"/>
            </a:xfrm>
            <a:prstGeom prst="rect">
              <a:avLst/>
            </a:prstGeom>
            <a:solidFill>
              <a:srgbClr val="FFFFFF"/>
            </a:solidFill>
            <a:ln w="38100">
              <a:solidFill>
                <a:srgbClr val="000000"/>
              </a:solidFill>
              <a:miter lim="800000"/>
              <a:headEnd/>
              <a:tailEnd/>
            </a:ln>
          </p:spPr>
          <p:txBody>
            <a:bodyPr>
              <a:spAutoFit/>
            </a:bodyPr>
            <a:lstStyle>
              <a:lvl1pPr marL="342900" indent="-342900">
                <a:spcBef>
                  <a:spcPct val="20000"/>
                </a:spcBef>
                <a:buClr>
                  <a:schemeClr val="hlink"/>
                </a:buClr>
                <a:buSzPct val="120000"/>
                <a:buChar char="•"/>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algn="just" eaLnBrk="1" hangingPunct="1">
                <a:spcBef>
                  <a:spcPct val="0"/>
                </a:spcBef>
                <a:buFont typeface="Symbol" panose="05050102010706020507" pitchFamily="18" charset="2"/>
                <a:buNone/>
              </a:pPr>
              <a:r>
                <a:rPr lang="ru-RU" altLang="ru-RU" sz="1600" b="1" i="0">
                  <a:solidFill>
                    <a:srgbClr val="000000"/>
                  </a:solidFill>
                  <a:latin typeface="Times New Roman" panose="02020603050405020304" pitchFamily="18" charset="0"/>
                </a:rPr>
                <a:t>Давлат бошқаруви, жамиятнинг барча соҳаларида туб ислоҳотлар ўтказилда ва модернизация қилинди</a:t>
              </a:r>
              <a:endParaRPr lang="ru-RU" altLang="ru-RU" sz="1600" b="1">
                <a:solidFill>
                  <a:srgbClr val="000000"/>
                </a:solidFill>
                <a:latin typeface="Times New Roman" panose="02020603050405020304" pitchFamily="18" charset="0"/>
              </a:endParaRPr>
            </a:p>
          </p:txBody>
        </p:sp>
        <p:sp>
          <p:nvSpPr>
            <p:cNvPr id="12301" name="Text Box 18"/>
            <p:cNvSpPr txBox="1">
              <a:spLocks noChangeArrowheads="1"/>
            </p:cNvSpPr>
            <p:nvPr/>
          </p:nvSpPr>
          <p:spPr bwMode="auto">
            <a:xfrm>
              <a:off x="339" y="419"/>
              <a:ext cx="5261" cy="544"/>
            </a:xfrm>
            <a:prstGeom prst="rect">
              <a:avLst/>
            </a:prstGeom>
            <a:solidFill>
              <a:srgbClr val="FFFFFF"/>
            </a:solidFill>
            <a:ln w="38100">
              <a:solidFill>
                <a:srgbClr val="000000"/>
              </a:solidFill>
              <a:miter lim="800000"/>
              <a:headEnd/>
              <a:tailEnd/>
            </a:ln>
          </p:spPr>
          <p:txBody>
            <a:bodyPr>
              <a:spAutoFit/>
            </a:bodyPr>
            <a:lstStyle>
              <a:lvl1pPr marL="342900" indent="-342900">
                <a:spcBef>
                  <a:spcPct val="20000"/>
                </a:spcBef>
                <a:buClr>
                  <a:schemeClr val="hlink"/>
                </a:buClr>
                <a:buSzPct val="120000"/>
                <a:buChar char="•"/>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algn="just" eaLnBrk="1" hangingPunct="1">
                <a:spcBef>
                  <a:spcPct val="0"/>
                </a:spcBef>
                <a:buFont typeface="Symbol" panose="05050102010706020507" pitchFamily="18" charset="2"/>
                <a:buNone/>
              </a:pPr>
              <a:r>
                <a:rPr lang="ru-RU" altLang="ru-RU" sz="1600" b="1" i="0">
                  <a:solidFill>
                    <a:srgbClr val="000000"/>
                  </a:solidFill>
                  <a:latin typeface="Times New Roman" panose="02020603050405020304" pitchFamily="18" charset="0"/>
                </a:rPr>
                <a:t>Мустақил давлатнинг иқтисодий-сиёсий ва маънавий ҳаётини янгича асосларда шакллантиришда бош-қош бўлди. Унинг бошчилигида ҳуқуқий демократик давлат асослари барпо этилди</a:t>
              </a:r>
            </a:p>
          </p:txBody>
        </p:sp>
        <p:sp>
          <p:nvSpPr>
            <p:cNvPr id="12302" name="Text Box 19"/>
            <p:cNvSpPr txBox="1">
              <a:spLocks noChangeArrowheads="1"/>
            </p:cNvSpPr>
            <p:nvPr/>
          </p:nvSpPr>
          <p:spPr bwMode="auto">
            <a:xfrm>
              <a:off x="340" y="119"/>
              <a:ext cx="5262" cy="226"/>
            </a:xfrm>
            <a:prstGeom prst="rect">
              <a:avLst/>
            </a:prstGeom>
            <a:solidFill>
              <a:srgbClr val="FFFFFF"/>
            </a:solidFill>
            <a:ln w="38100">
              <a:solidFill>
                <a:srgbClr val="000000"/>
              </a:solidFill>
              <a:miter lim="800000"/>
              <a:headEnd/>
              <a:tailEnd/>
            </a:ln>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Times New Roman" panose="02020603050405020304" pitchFamily="18" charset="0"/>
                </a:rPr>
                <a:t>ПРЕЗИДЕНТ И.КАРИМОВ – МУСТАҚИЛ ЎЗБЕКИСТОН ДАВЛАТЧИЛИГИ АСОСЧИСИ</a:t>
              </a:r>
              <a:endParaRPr lang="ru-RU" altLang="ru-RU" sz="1500" b="1">
                <a:solidFill>
                  <a:srgbClr val="000000"/>
                </a:solidFill>
                <a:latin typeface="Times New Roman" panose="02020603050405020304" pitchFamily="18" charset="0"/>
              </a:endParaRPr>
            </a:p>
          </p:txBody>
        </p:sp>
        <p:sp>
          <p:nvSpPr>
            <p:cNvPr id="12303" name="Line 21"/>
            <p:cNvSpPr>
              <a:spLocks noChangeShapeType="1"/>
            </p:cNvSpPr>
            <p:nvPr/>
          </p:nvSpPr>
          <p:spPr bwMode="auto">
            <a:xfrm flipV="1">
              <a:off x="204" y="256"/>
              <a:ext cx="0" cy="362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4" name="Line 23"/>
            <p:cNvSpPr>
              <a:spLocks noChangeShapeType="1"/>
            </p:cNvSpPr>
            <p:nvPr/>
          </p:nvSpPr>
          <p:spPr bwMode="auto">
            <a:xfrm>
              <a:off x="204" y="3885"/>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5" name="Line 24"/>
            <p:cNvSpPr>
              <a:spLocks noChangeShapeType="1"/>
            </p:cNvSpPr>
            <p:nvPr/>
          </p:nvSpPr>
          <p:spPr bwMode="auto">
            <a:xfrm>
              <a:off x="204" y="3568"/>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6" name="Line 25"/>
            <p:cNvSpPr>
              <a:spLocks noChangeShapeType="1"/>
            </p:cNvSpPr>
            <p:nvPr/>
          </p:nvSpPr>
          <p:spPr bwMode="auto">
            <a:xfrm>
              <a:off x="204" y="3341"/>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7" name="Line 26"/>
            <p:cNvSpPr>
              <a:spLocks noChangeShapeType="1"/>
            </p:cNvSpPr>
            <p:nvPr/>
          </p:nvSpPr>
          <p:spPr bwMode="auto">
            <a:xfrm>
              <a:off x="204" y="3069"/>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8" name="Line 27"/>
            <p:cNvSpPr>
              <a:spLocks noChangeShapeType="1"/>
            </p:cNvSpPr>
            <p:nvPr/>
          </p:nvSpPr>
          <p:spPr bwMode="auto">
            <a:xfrm>
              <a:off x="204" y="2751"/>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09" name="Line 28"/>
            <p:cNvSpPr>
              <a:spLocks noChangeShapeType="1"/>
            </p:cNvSpPr>
            <p:nvPr/>
          </p:nvSpPr>
          <p:spPr bwMode="auto">
            <a:xfrm>
              <a:off x="204" y="2297"/>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10" name="Line 29"/>
            <p:cNvSpPr>
              <a:spLocks noChangeShapeType="1"/>
            </p:cNvSpPr>
            <p:nvPr/>
          </p:nvSpPr>
          <p:spPr bwMode="auto">
            <a:xfrm>
              <a:off x="204" y="1889"/>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11" name="Line 30"/>
            <p:cNvSpPr>
              <a:spLocks noChangeShapeType="1"/>
            </p:cNvSpPr>
            <p:nvPr/>
          </p:nvSpPr>
          <p:spPr bwMode="auto">
            <a:xfrm>
              <a:off x="204" y="1481"/>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12" name="Line 31"/>
            <p:cNvSpPr>
              <a:spLocks noChangeShapeType="1"/>
            </p:cNvSpPr>
            <p:nvPr/>
          </p:nvSpPr>
          <p:spPr bwMode="auto">
            <a:xfrm>
              <a:off x="204" y="1118"/>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313" name="Line 32"/>
            <p:cNvSpPr>
              <a:spLocks noChangeShapeType="1"/>
            </p:cNvSpPr>
            <p:nvPr/>
          </p:nvSpPr>
          <p:spPr bwMode="auto">
            <a:xfrm>
              <a:off x="204" y="710"/>
              <a:ext cx="13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174114"/>
                                        </p:tgtEl>
                                        <p:attrNameLst>
                                          <p:attrName>style.visibility</p:attrName>
                                        </p:attrNameLst>
                                      </p:cBhvr>
                                      <p:to>
                                        <p:strVal val="visible"/>
                                      </p:to>
                                    </p:set>
                                    <p:animEffect transition="in" filter="box(out)">
                                      <p:cBhvr>
                                        <p:cTn id="7" dur="2000"/>
                                        <p:tgtEl>
                                          <p:spTgt spid="174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100013"/>
            <a:ext cx="8229600" cy="1384300"/>
          </a:xfrm>
        </p:spPr>
        <p:txBody>
          <a:bodyPr/>
          <a:lstStyle/>
          <a:p>
            <a:pPr algn="ctr" eaLnBrk="1" hangingPunct="1">
              <a:defRPr/>
            </a:pPr>
            <a:r>
              <a:rPr lang="uz-Cyrl-UZ" altLang="ru-RU" sz="3600" b="1" smtClean="0">
                <a:solidFill>
                  <a:srgbClr val="33CCFF"/>
                </a:solidFill>
                <a:latin typeface="Times New Roman" panose="02020603050405020304" pitchFamily="18" charset="0"/>
              </a:rPr>
              <a:t>Қонун чиқарувчи ҳокимият</a:t>
            </a:r>
            <a:endParaRPr lang="ru-RU" altLang="ru-RU" sz="3600" b="1" smtClean="0">
              <a:solidFill>
                <a:srgbClr val="33CCFF"/>
              </a:solidFill>
              <a:latin typeface="Times New Roman" panose="02020603050405020304" pitchFamily="18" charset="0"/>
            </a:endParaRPr>
          </a:p>
        </p:txBody>
      </p:sp>
      <p:sp>
        <p:nvSpPr>
          <p:cNvPr id="160771" name="Rectangle 3"/>
          <p:cNvSpPr>
            <a:spLocks noGrp="1" noChangeArrowheads="1"/>
          </p:cNvSpPr>
          <p:nvPr>
            <p:ph type="body" idx="1"/>
          </p:nvPr>
        </p:nvSpPr>
        <p:spPr>
          <a:xfrm>
            <a:off x="457200" y="1619250"/>
            <a:ext cx="8229600" cy="4114800"/>
          </a:xfrm>
        </p:spPr>
        <p:txBody>
          <a:bodyPr/>
          <a:lstStyle/>
          <a:p>
            <a:pPr algn="just" eaLnBrk="1" hangingPunct="1">
              <a:lnSpc>
                <a:spcPct val="80000"/>
              </a:lnSpc>
              <a:defRPr/>
            </a:pPr>
            <a:r>
              <a:rPr lang="uz-Cyrl-UZ" altLang="ru-RU" sz="2000" b="1" dirty="0" smtClean="0">
                <a:solidFill>
                  <a:schemeClr val="bg2"/>
                </a:solidFill>
                <a:latin typeface="Times New Roman" panose="02020603050405020304" pitchFamily="18" charset="0"/>
              </a:rPr>
              <a:t>Ўзбекистонда давлат ҳокимиятининг қонун чиқарувчи ҳокимият, ижро этувчи ҳокимият ва суд ҳокимиятига бўлиниши қонунлаштирилган</a:t>
            </a:r>
            <a:r>
              <a:rPr lang="ru-RU" altLang="ru-RU" sz="2000" b="1" dirty="0" smtClean="0">
                <a:solidFill>
                  <a:schemeClr val="bg2"/>
                </a:solidFill>
                <a:latin typeface="Times New Roman" panose="02020603050405020304" pitchFamily="18" charset="0"/>
              </a:rPr>
              <a:t>;</a:t>
            </a:r>
            <a:endParaRPr lang="uz-Cyrl-UZ" altLang="ru-RU" sz="2000" b="1" dirty="0" smtClean="0">
              <a:solidFill>
                <a:schemeClr val="bg2"/>
              </a:solidFill>
              <a:latin typeface="Times New Roman" panose="02020603050405020304" pitchFamily="18" charset="0"/>
            </a:endParaRPr>
          </a:p>
          <a:p>
            <a:pPr algn="just" eaLnBrk="1" hangingPunct="1">
              <a:lnSpc>
                <a:spcPct val="80000"/>
              </a:lnSpc>
              <a:defRPr/>
            </a:pPr>
            <a:r>
              <a:rPr lang="uz-Cyrl-UZ" altLang="ru-RU" sz="2000" b="1" dirty="0" smtClean="0">
                <a:solidFill>
                  <a:schemeClr val="bg2"/>
                </a:solidFill>
                <a:latin typeface="Times New Roman" panose="02020603050405020304" pitchFamily="18" charset="0"/>
              </a:rPr>
              <a:t>Уч ҳокимиятдан ҳар бири мустақил фаолият юритади. Олий Мажлис қонун чиқарувчи ҳокимият ҳисобланади</a:t>
            </a:r>
            <a:r>
              <a:rPr lang="ru-RU" altLang="ru-RU" sz="2000" b="1" dirty="0" smtClean="0">
                <a:solidFill>
                  <a:schemeClr val="bg2"/>
                </a:solidFill>
                <a:latin typeface="Times New Roman" panose="02020603050405020304" pitchFamily="18" charset="0"/>
              </a:rPr>
              <a:t>;</a:t>
            </a:r>
            <a:endParaRPr lang="uz-Cyrl-UZ" altLang="ru-RU" sz="2000" b="1" dirty="0" smtClean="0">
              <a:solidFill>
                <a:schemeClr val="bg2"/>
              </a:solidFill>
              <a:latin typeface="Times New Roman" panose="02020603050405020304" pitchFamily="18" charset="0"/>
            </a:endParaRPr>
          </a:p>
          <a:p>
            <a:pPr algn="just" eaLnBrk="1" hangingPunct="1">
              <a:lnSpc>
                <a:spcPct val="80000"/>
              </a:lnSpc>
              <a:defRPr/>
            </a:pPr>
            <a:r>
              <a:rPr lang="uz-Cyrl-UZ" altLang="ru-RU" sz="2000" b="1" dirty="0" smtClean="0">
                <a:solidFill>
                  <a:schemeClr val="bg2"/>
                </a:solidFill>
                <a:latin typeface="Times New Roman" panose="02020603050405020304" pitchFamily="18" charset="0"/>
              </a:rPr>
              <a:t>Ўзбекистон Республикаси Конституциясининг 76-моддасида: «Ўзбекистон Республикасининг Олий Мажлиси Олий давлат вакиллик органи бўлиб, қонун чиқарувчи ҳокимиятни амалга оширади»-дейилган. Бу вазифани бажарувчи вакиллик органи парламент деб ҳам юритилади</a:t>
            </a:r>
            <a:r>
              <a:rPr lang="ru-RU" altLang="ru-RU" sz="2000" b="1" dirty="0" smtClean="0">
                <a:solidFill>
                  <a:schemeClr val="bg2"/>
                </a:solidFill>
                <a:latin typeface="Times New Roman" panose="02020603050405020304" pitchFamily="18" charset="0"/>
              </a:rPr>
              <a:t>;</a:t>
            </a:r>
            <a:endParaRPr lang="uz-Cyrl-UZ" altLang="ru-RU" sz="2000" b="1" dirty="0" smtClean="0">
              <a:solidFill>
                <a:schemeClr val="bg2"/>
              </a:solidFill>
              <a:latin typeface="Times New Roman" panose="02020603050405020304" pitchFamily="18" charset="0"/>
            </a:endParaRPr>
          </a:p>
          <a:p>
            <a:pPr algn="just" eaLnBrk="1" hangingPunct="1">
              <a:lnSpc>
                <a:spcPct val="80000"/>
              </a:lnSpc>
              <a:defRPr/>
            </a:pPr>
            <a:r>
              <a:rPr lang="uz-Cyrl-UZ" altLang="ru-RU" sz="2000" b="1" dirty="0" smtClean="0">
                <a:solidFill>
                  <a:schemeClr val="bg2"/>
                </a:solidFill>
                <a:latin typeface="Times New Roman" panose="02020603050405020304" pitchFamily="18" charset="0"/>
              </a:rPr>
              <a:t>БМТга аъзо давлатларнинг 185 тасидан 160 тасида </a:t>
            </a:r>
            <a:r>
              <a:rPr lang="ru-RU" altLang="ru-RU" sz="2000" b="1" dirty="0" smtClean="0">
                <a:solidFill>
                  <a:schemeClr val="bg2"/>
                </a:solidFill>
                <a:latin typeface="Times New Roman" panose="02020603050405020304" pitchFamily="18" charset="0"/>
              </a:rPr>
              <a:t>п</a:t>
            </a:r>
            <a:r>
              <a:rPr lang="uz-Cyrl-UZ" altLang="ru-RU" sz="2000" b="1" dirty="0" smtClean="0">
                <a:solidFill>
                  <a:schemeClr val="bg2"/>
                </a:solidFill>
                <a:latin typeface="Times New Roman" panose="02020603050405020304" pitchFamily="18" charset="0"/>
              </a:rPr>
              <a:t>арламент институти мавжуд.</a:t>
            </a:r>
            <a:endParaRPr lang="ru-RU" altLang="ru-RU" sz="2000" b="1" dirty="0" smtClean="0">
              <a:solidFill>
                <a:schemeClr val="bg2"/>
              </a:solidFill>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diamond(in)">
                                      <p:cBhvr>
                                        <p:cTn id="7" dur="2000"/>
                                        <p:tgtEl>
                                          <p:spTgt spid="160771">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60771">
                                            <p:txEl>
                                              <p:pRg st="1" end="1"/>
                                            </p:txEl>
                                          </p:spTgt>
                                        </p:tgtEl>
                                        <p:attrNameLst>
                                          <p:attrName>style.visibility</p:attrName>
                                        </p:attrNameLst>
                                      </p:cBhvr>
                                      <p:to>
                                        <p:strVal val="visible"/>
                                      </p:to>
                                    </p:set>
                                    <p:animEffect transition="in" filter="diamond(in)">
                                      <p:cBhvr>
                                        <p:cTn id="10" dur="2000"/>
                                        <p:tgtEl>
                                          <p:spTgt spid="160771">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animEffect transition="in" filter="diamond(in)">
                                      <p:cBhvr>
                                        <p:cTn id="13" dur="2000"/>
                                        <p:tgtEl>
                                          <p:spTgt spid="160771">
                                            <p:txEl>
                                              <p:pRg st="2" end="2"/>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60771">
                                            <p:txEl>
                                              <p:pRg st="3" end="3"/>
                                            </p:txEl>
                                          </p:spTgt>
                                        </p:tgtEl>
                                        <p:attrNameLst>
                                          <p:attrName>style.visibility</p:attrName>
                                        </p:attrNameLst>
                                      </p:cBhvr>
                                      <p:to>
                                        <p:strVal val="visible"/>
                                      </p:to>
                                    </p:set>
                                    <p:animEffect transition="in" filter="diamond(in)">
                                      <p:cBhvr>
                                        <p:cTn id="16" dur="2000"/>
                                        <p:tgtEl>
                                          <p:spTgt spid="160771">
                                            <p:txEl>
                                              <p:pRg st="3" end="3"/>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60770"/>
                                        </p:tgtEl>
                                        <p:attrNameLst>
                                          <p:attrName>style.visibility</p:attrName>
                                        </p:attrNameLst>
                                      </p:cBhvr>
                                      <p:to>
                                        <p:strVal val="visible"/>
                                      </p:to>
                                    </p:set>
                                    <p:animEffect transition="in" filter="diamond(in)">
                                      <p:cBhvr>
                                        <p:cTn id="19" dur="20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p:bldP spid="1607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824" name="Group 32"/>
          <p:cNvGrpSpPr>
            <a:grpSpLocks/>
          </p:cNvGrpSpPr>
          <p:nvPr/>
        </p:nvGrpSpPr>
        <p:grpSpPr bwMode="auto">
          <a:xfrm>
            <a:off x="395288" y="44450"/>
            <a:ext cx="8220075" cy="6165850"/>
            <a:chOff x="359" y="28"/>
            <a:chExt cx="5178" cy="3884"/>
          </a:xfrm>
        </p:grpSpPr>
        <p:sp>
          <p:nvSpPr>
            <p:cNvPr id="14340" name="Oval 5"/>
            <p:cNvSpPr>
              <a:spLocks noChangeArrowheads="1"/>
            </p:cNvSpPr>
            <p:nvPr/>
          </p:nvSpPr>
          <p:spPr bwMode="auto">
            <a:xfrm>
              <a:off x="2245" y="1434"/>
              <a:ext cx="1497" cy="1135"/>
            </a:xfrm>
            <a:prstGeom prst="ellipse">
              <a:avLst/>
            </a:prstGeom>
            <a:solidFill>
              <a:srgbClr val="FFFFFF"/>
            </a:solidFill>
            <a:ln w="28575">
              <a:solidFill>
                <a:srgbClr val="000000"/>
              </a:solidFill>
              <a:round/>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latin typeface="Times New Roman" panose="02020603050405020304" pitchFamily="18" charset="0"/>
              </a:endParaRPr>
            </a:p>
          </p:txBody>
        </p:sp>
        <p:sp>
          <p:nvSpPr>
            <p:cNvPr id="14341" name="Text Box 6"/>
            <p:cNvSpPr txBox="1">
              <a:spLocks noChangeArrowheads="1"/>
            </p:cNvSpPr>
            <p:nvPr/>
          </p:nvSpPr>
          <p:spPr bwMode="auto">
            <a:xfrm>
              <a:off x="2495" y="1718"/>
              <a:ext cx="998" cy="621"/>
            </a:xfrm>
            <a:prstGeom prst="rect">
              <a:avLst/>
            </a:prstGeom>
            <a:solidFill>
              <a:schemeClr val="tx2"/>
            </a:solidFill>
            <a:ln w="28575">
              <a:solidFill>
                <a:schemeClr val="tx1"/>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Times New Roman" panose="02020603050405020304" pitchFamily="18" charset="0"/>
                </a:rPr>
                <a:t>Дунё парламентлари</a:t>
              </a:r>
            </a:p>
          </p:txBody>
        </p:sp>
        <p:grpSp>
          <p:nvGrpSpPr>
            <p:cNvPr id="14342" name="Group 7"/>
            <p:cNvGrpSpPr>
              <a:grpSpLocks/>
            </p:cNvGrpSpPr>
            <p:nvPr/>
          </p:nvGrpSpPr>
          <p:grpSpPr bwMode="auto">
            <a:xfrm>
              <a:off x="2154" y="28"/>
              <a:ext cx="1724" cy="1270"/>
              <a:chOff x="4761" y="1674"/>
              <a:chExt cx="3240" cy="1440"/>
            </a:xfrm>
          </p:grpSpPr>
          <p:sp>
            <p:nvSpPr>
              <p:cNvPr id="14364" name="Oval 8"/>
              <p:cNvSpPr>
                <a:spLocks noChangeArrowheads="1"/>
              </p:cNvSpPr>
              <p:nvPr/>
            </p:nvSpPr>
            <p:spPr bwMode="auto">
              <a:xfrm>
                <a:off x="4761" y="1674"/>
                <a:ext cx="3240" cy="144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latin typeface="Times New Roman" panose="02020603050405020304" pitchFamily="18" charset="0"/>
                </a:endParaRPr>
              </a:p>
            </p:txBody>
          </p:sp>
          <p:sp>
            <p:nvSpPr>
              <p:cNvPr id="14365" name="Text Box 9"/>
              <p:cNvSpPr txBox="1">
                <a:spLocks noChangeArrowheads="1"/>
              </p:cNvSpPr>
              <p:nvPr/>
            </p:nvSpPr>
            <p:spPr bwMode="auto">
              <a:xfrm>
                <a:off x="5301" y="2034"/>
                <a:ext cx="216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600" i="0">
                    <a:solidFill>
                      <a:srgbClr val="000000"/>
                    </a:solidFill>
                    <a:latin typeface="Times New Roman" panose="02020603050405020304" pitchFamily="18" charset="0"/>
                  </a:rPr>
                  <a:t>АҚШ Конгресс</a:t>
                </a:r>
                <a:r>
                  <a:rPr lang="ru-RU" altLang="ru-RU" sz="1600" i="0">
                    <a:solidFill>
                      <a:srgbClr val="000000"/>
                    </a:solidFill>
                    <a:latin typeface="Times New Roman" panose="02020603050405020304" pitchFamily="18" charset="0"/>
                  </a:rPr>
                  <a:t>ида</a:t>
                </a:r>
                <a:r>
                  <a:rPr lang="uz-Cyrl-UZ" altLang="ru-RU" sz="1600" i="0">
                    <a:solidFill>
                      <a:srgbClr val="000000"/>
                    </a:solidFill>
                    <a:latin typeface="Times New Roman" panose="02020603050405020304" pitchFamily="18" charset="0"/>
                  </a:rPr>
                  <a:t> 535 депутат</a:t>
                </a:r>
                <a:endParaRPr lang="ru-RU" altLang="ru-RU" sz="1600" i="0">
                  <a:solidFill>
                    <a:srgbClr val="000000"/>
                  </a:solidFill>
                  <a:latin typeface="Times New Roman" panose="02020603050405020304" pitchFamily="18" charset="0"/>
                </a:endParaRPr>
              </a:p>
              <a:p>
                <a:pPr eaLnBrk="1" hangingPunct="1">
                  <a:spcBef>
                    <a:spcPct val="0"/>
                  </a:spcBef>
                  <a:buClrTx/>
                  <a:buSzTx/>
                  <a:buFontTx/>
                  <a:buNone/>
                </a:pPr>
                <a:endParaRPr lang="ru-RU" altLang="ru-RU" sz="1600" i="0">
                  <a:solidFill>
                    <a:srgbClr val="000000"/>
                  </a:solidFill>
                  <a:latin typeface="Times New Roman" panose="02020603050405020304" pitchFamily="18" charset="0"/>
                </a:endParaRPr>
              </a:p>
            </p:txBody>
          </p:sp>
        </p:grpSp>
        <p:grpSp>
          <p:nvGrpSpPr>
            <p:cNvPr id="14343" name="Group 10"/>
            <p:cNvGrpSpPr>
              <a:grpSpLocks/>
            </p:cNvGrpSpPr>
            <p:nvPr/>
          </p:nvGrpSpPr>
          <p:grpSpPr bwMode="auto">
            <a:xfrm>
              <a:off x="994" y="663"/>
              <a:ext cx="1296" cy="936"/>
              <a:chOff x="4761" y="1674"/>
              <a:chExt cx="3240" cy="1440"/>
            </a:xfrm>
          </p:grpSpPr>
          <p:sp>
            <p:nvSpPr>
              <p:cNvPr id="14362" name="Oval 11"/>
              <p:cNvSpPr>
                <a:spLocks noChangeArrowheads="1"/>
              </p:cNvSpPr>
              <p:nvPr/>
            </p:nvSpPr>
            <p:spPr bwMode="auto">
              <a:xfrm>
                <a:off x="4761" y="1674"/>
                <a:ext cx="3240" cy="144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latin typeface="Times New Roman" panose="02020603050405020304" pitchFamily="18" charset="0"/>
                </a:endParaRPr>
              </a:p>
            </p:txBody>
          </p:sp>
          <p:sp>
            <p:nvSpPr>
              <p:cNvPr id="14363" name="Text Box 12"/>
              <p:cNvSpPr txBox="1">
                <a:spLocks noChangeArrowheads="1"/>
              </p:cNvSpPr>
              <p:nvPr/>
            </p:nvSpPr>
            <p:spPr bwMode="auto">
              <a:xfrm>
                <a:off x="5301" y="2034"/>
                <a:ext cx="216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600" i="0">
                    <a:solidFill>
                      <a:srgbClr val="000000"/>
                    </a:solidFill>
                    <a:latin typeface="Times New Roman" panose="02020603050405020304" pitchFamily="18" charset="0"/>
                  </a:rPr>
                  <a:t>Туркия Буюк миллат мажлиси</a:t>
                </a:r>
                <a:r>
                  <a:rPr lang="ru-RU" altLang="ru-RU" sz="1600" i="0">
                    <a:solidFill>
                      <a:srgbClr val="000000"/>
                    </a:solidFill>
                    <a:latin typeface="Times New Roman" panose="02020603050405020304" pitchFamily="18" charset="0"/>
                  </a:rPr>
                  <a:t>да</a:t>
                </a:r>
                <a:r>
                  <a:rPr lang="uz-Cyrl-UZ" altLang="ru-RU" sz="1600" i="0">
                    <a:solidFill>
                      <a:srgbClr val="000000"/>
                    </a:solidFill>
                    <a:latin typeface="Times New Roman" panose="02020603050405020304" pitchFamily="18" charset="0"/>
                  </a:rPr>
                  <a:t> 550 депутат</a:t>
                </a:r>
                <a:endParaRPr lang="ru-RU" altLang="ru-RU" sz="1600" i="0">
                  <a:solidFill>
                    <a:srgbClr val="000000"/>
                  </a:solidFill>
                  <a:latin typeface="Times New Roman" panose="02020603050405020304" pitchFamily="18" charset="0"/>
                </a:endParaRPr>
              </a:p>
            </p:txBody>
          </p:sp>
        </p:grpSp>
        <p:grpSp>
          <p:nvGrpSpPr>
            <p:cNvPr id="14344" name="Group 13"/>
            <p:cNvGrpSpPr>
              <a:grpSpLocks/>
            </p:cNvGrpSpPr>
            <p:nvPr/>
          </p:nvGrpSpPr>
          <p:grpSpPr bwMode="auto">
            <a:xfrm>
              <a:off x="359" y="1480"/>
              <a:ext cx="1296" cy="936"/>
              <a:chOff x="4761" y="1674"/>
              <a:chExt cx="3240" cy="1440"/>
            </a:xfrm>
          </p:grpSpPr>
          <p:sp>
            <p:nvSpPr>
              <p:cNvPr id="14360" name="Oval 14"/>
              <p:cNvSpPr>
                <a:spLocks noChangeArrowheads="1"/>
              </p:cNvSpPr>
              <p:nvPr/>
            </p:nvSpPr>
            <p:spPr bwMode="auto">
              <a:xfrm>
                <a:off x="4761" y="1674"/>
                <a:ext cx="3240" cy="144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latin typeface="Times New Roman" panose="02020603050405020304" pitchFamily="18" charset="0"/>
                </a:endParaRPr>
              </a:p>
            </p:txBody>
          </p:sp>
          <p:sp>
            <p:nvSpPr>
              <p:cNvPr id="14361" name="Text Box 15"/>
              <p:cNvSpPr txBox="1">
                <a:spLocks noChangeArrowheads="1"/>
              </p:cNvSpPr>
              <p:nvPr/>
            </p:nvSpPr>
            <p:spPr bwMode="auto">
              <a:xfrm>
                <a:off x="5301" y="2034"/>
                <a:ext cx="216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i="0">
                    <a:solidFill>
                      <a:srgbClr val="000000"/>
                    </a:solidFill>
                    <a:latin typeface="Times New Roman" panose="02020603050405020304" pitchFamily="18" charset="0"/>
                  </a:rPr>
                  <a:t>М</a:t>
                </a:r>
                <a:r>
                  <a:rPr lang="uz-Cyrl-UZ" altLang="ru-RU" sz="1600" i="0">
                    <a:solidFill>
                      <a:srgbClr val="000000"/>
                    </a:solidFill>
                    <a:latin typeface="Times New Roman" panose="02020603050405020304" pitchFamily="18" charset="0"/>
                  </a:rPr>
                  <a:t>иср </a:t>
                </a:r>
                <a:r>
                  <a:rPr lang="ru-RU" altLang="ru-RU" sz="1600" i="0">
                    <a:solidFill>
                      <a:srgbClr val="000000"/>
                    </a:solidFill>
                    <a:latin typeface="Times New Roman" panose="02020603050405020304" pitchFamily="18" charset="0"/>
                  </a:rPr>
                  <a:t>Х</a:t>
                </a:r>
                <a:r>
                  <a:rPr lang="uz-Cyrl-UZ" altLang="ru-RU" sz="1600" i="0">
                    <a:solidFill>
                      <a:srgbClr val="000000"/>
                    </a:solidFill>
                    <a:latin typeface="Times New Roman" panose="02020603050405020304" pitchFamily="18" charset="0"/>
                  </a:rPr>
                  <a:t>алқ мажлиси</a:t>
                </a:r>
                <a:r>
                  <a:rPr lang="ru-RU" altLang="ru-RU" sz="1600" i="0">
                    <a:solidFill>
                      <a:srgbClr val="000000"/>
                    </a:solidFill>
                    <a:latin typeface="Times New Roman" panose="02020603050405020304" pitchFamily="18" charset="0"/>
                  </a:rPr>
                  <a:t>да</a:t>
                </a:r>
                <a:r>
                  <a:rPr lang="uz-Cyrl-UZ" altLang="ru-RU" sz="1600" i="0">
                    <a:solidFill>
                      <a:srgbClr val="000000"/>
                    </a:solidFill>
                    <a:latin typeface="Times New Roman" panose="02020603050405020304" pitchFamily="18" charset="0"/>
                  </a:rPr>
                  <a:t> 454 депутат</a:t>
                </a:r>
                <a:endParaRPr lang="ru-RU" altLang="ru-RU" sz="1600" i="0">
                  <a:solidFill>
                    <a:srgbClr val="000000"/>
                  </a:solidFill>
                  <a:latin typeface="Times New Roman" panose="02020603050405020304" pitchFamily="18" charset="0"/>
                </a:endParaRPr>
              </a:p>
              <a:p>
                <a:pPr eaLnBrk="1" hangingPunct="1">
                  <a:spcBef>
                    <a:spcPct val="0"/>
                  </a:spcBef>
                  <a:buClrTx/>
                  <a:buSzTx/>
                  <a:buFontTx/>
                  <a:buNone/>
                </a:pPr>
                <a:endParaRPr lang="ru-RU" altLang="ru-RU" sz="1600" i="0">
                  <a:solidFill>
                    <a:srgbClr val="000000"/>
                  </a:solidFill>
                  <a:latin typeface="Times New Roman" panose="02020603050405020304" pitchFamily="18" charset="0"/>
                </a:endParaRPr>
              </a:p>
            </p:txBody>
          </p:sp>
        </p:grpSp>
        <p:grpSp>
          <p:nvGrpSpPr>
            <p:cNvPr id="14345" name="Group 16"/>
            <p:cNvGrpSpPr>
              <a:grpSpLocks/>
            </p:cNvGrpSpPr>
            <p:nvPr/>
          </p:nvGrpSpPr>
          <p:grpSpPr bwMode="auto">
            <a:xfrm>
              <a:off x="2109" y="2659"/>
              <a:ext cx="1769" cy="1253"/>
              <a:chOff x="4761" y="1674"/>
              <a:chExt cx="3240" cy="1440"/>
            </a:xfrm>
          </p:grpSpPr>
          <p:sp>
            <p:nvSpPr>
              <p:cNvPr id="14358" name="Oval 17"/>
              <p:cNvSpPr>
                <a:spLocks noChangeArrowheads="1"/>
              </p:cNvSpPr>
              <p:nvPr/>
            </p:nvSpPr>
            <p:spPr bwMode="auto">
              <a:xfrm>
                <a:off x="4761" y="1674"/>
                <a:ext cx="3240" cy="144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latin typeface="Times New Roman" panose="02020603050405020304" pitchFamily="18" charset="0"/>
                </a:endParaRPr>
              </a:p>
            </p:txBody>
          </p:sp>
          <p:sp>
            <p:nvSpPr>
              <p:cNvPr id="14359" name="Text Box 18"/>
              <p:cNvSpPr txBox="1">
                <a:spLocks noChangeArrowheads="1"/>
              </p:cNvSpPr>
              <p:nvPr/>
            </p:nvSpPr>
            <p:spPr bwMode="auto">
              <a:xfrm>
                <a:off x="5301" y="2034"/>
                <a:ext cx="216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600" i="0">
                    <a:solidFill>
                      <a:srgbClr val="000000"/>
                    </a:solidFill>
                    <a:latin typeface="Times New Roman" panose="02020603050405020304" pitchFamily="18" charset="0"/>
                  </a:rPr>
                  <a:t>Ўзбекистон 120 депутат </a:t>
                </a:r>
                <a:r>
                  <a:rPr lang="ru-RU" altLang="ru-RU" sz="1600" i="0">
                    <a:solidFill>
                      <a:srgbClr val="000000"/>
                    </a:solidFill>
                    <a:latin typeface="Times New Roman" panose="02020603050405020304" pitchFamily="18" charset="0"/>
                  </a:rPr>
                  <a:t>юқори парламентда </a:t>
                </a:r>
                <a:r>
                  <a:rPr lang="uz-Cyrl-UZ" altLang="ru-RU" sz="1600" i="0">
                    <a:solidFill>
                      <a:srgbClr val="000000"/>
                    </a:solidFill>
                    <a:latin typeface="Times New Roman" panose="02020603050405020304" pitchFamily="18" charset="0"/>
                  </a:rPr>
                  <a:t>100 сенат</a:t>
                </a:r>
                <a:r>
                  <a:rPr lang="ru-RU" altLang="ru-RU" sz="1600" i="0">
                    <a:solidFill>
                      <a:srgbClr val="000000"/>
                    </a:solidFill>
                    <a:latin typeface="Times New Roman" panose="02020603050405020304" pitchFamily="18" charset="0"/>
                  </a:rPr>
                  <a:t> ва қуйи палатада 120 сенат</a:t>
                </a:r>
              </a:p>
              <a:p>
                <a:pPr eaLnBrk="1" hangingPunct="1">
                  <a:spcBef>
                    <a:spcPct val="0"/>
                  </a:spcBef>
                  <a:buClrTx/>
                  <a:buSzTx/>
                  <a:buFontTx/>
                  <a:buNone/>
                </a:pPr>
                <a:endParaRPr lang="ru-RU" altLang="ru-RU" sz="1600" i="0">
                  <a:solidFill>
                    <a:srgbClr val="000000"/>
                  </a:solidFill>
                  <a:latin typeface="Times New Roman" panose="02020603050405020304" pitchFamily="18" charset="0"/>
                </a:endParaRPr>
              </a:p>
            </p:txBody>
          </p:sp>
        </p:grpSp>
        <p:grpSp>
          <p:nvGrpSpPr>
            <p:cNvPr id="14346" name="Group 19"/>
            <p:cNvGrpSpPr>
              <a:grpSpLocks/>
            </p:cNvGrpSpPr>
            <p:nvPr/>
          </p:nvGrpSpPr>
          <p:grpSpPr bwMode="auto">
            <a:xfrm>
              <a:off x="3696" y="2296"/>
              <a:ext cx="1296" cy="936"/>
              <a:chOff x="4761" y="1674"/>
              <a:chExt cx="3240" cy="1440"/>
            </a:xfrm>
          </p:grpSpPr>
          <p:sp>
            <p:nvSpPr>
              <p:cNvPr id="14356" name="Oval 20"/>
              <p:cNvSpPr>
                <a:spLocks noChangeArrowheads="1"/>
              </p:cNvSpPr>
              <p:nvPr/>
            </p:nvSpPr>
            <p:spPr bwMode="auto">
              <a:xfrm>
                <a:off x="4761" y="1674"/>
                <a:ext cx="3240" cy="144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latin typeface="Times New Roman" panose="02020603050405020304" pitchFamily="18" charset="0"/>
                </a:endParaRPr>
              </a:p>
            </p:txBody>
          </p:sp>
          <p:sp>
            <p:nvSpPr>
              <p:cNvPr id="14357" name="Text Box 21"/>
              <p:cNvSpPr txBox="1">
                <a:spLocks noChangeArrowheads="1"/>
              </p:cNvSpPr>
              <p:nvPr/>
            </p:nvSpPr>
            <p:spPr bwMode="auto">
              <a:xfrm>
                <a:off x="5301" y="2034"/>
                <a:ext cx="216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600" i="0">
                    <a:solidFill>
                      <a:srgbClr val="000000"/>
                    </a:solidFill>
                    <a:latin typeface="Times New Roman" panose="02020603050405020304" pitchFamily="18" charset="0"/>
                  </a:rPr>
                  <a:t>Исроил Кнессет 120 депутат</a:t>
                </a:r>
                <a:endParaRPr lang="ru-RU" altLang="ru-RU" sz="1600" i="0">
                  <a:solidFill>
                    <a:srgbClr val="000000"/>
                  </a:solidFill>
                  <a:latin typeface="Times New Roman" panose="02020603050405020304" pitchFamily="18" charset="0"/>
                </a:endParaRPr>
              </a:p>
              <a:p>
                <a:pPr eaLnBrk="1" hangingPunct="1">
                  <a:spcBef>
                    <a:spcPct val="0"/>
                  </a:spcBef>
                  <a:buClrTx/>
                  <a:buSzTx/>
                  <a:buFontTx/>
                  <a:buNone/>
                </a:pPr>
                <a:endParaRPr lang="ru-RU" altLang="ru-RU" sz="1600" i="0">
                  <a:solidFill>
                    <a:srgbClr val="000000"/>
                  </a:solidFill>
                  <a:latin typeface="Times New Roman" panose="02020603050405020304" pitchFamily="18" charset="0"/>
                </a:endParaRPr>
              </a:p>
            </p:txBody>
          </p:sp>
        </p:grpSp>
        <p:grpSp>
          <p:nvGrpSpPr>
            <p:cNvPr id="14347" name="Group 22"/>
            <p:cNvGrpSpPr>
              <a:grpSpLocks/>
            </p:cNvGrpSpPr>
            <p:nvPr/>
          </p:nvGrpSpPr>
          <p:grpSpPr bwMode="auto">
            <a:xfrm>
              <a:off x="3787" y="589"/>
              <a:ext cx="1296" cy="936"/>
              <a:chOff x="4761" y="1674"/>
              <a:chExt cx="3240" cy="1440"/>
            </a:xfrm>
          </p:grpSpPr>
          <p:sp>
            <p:nvSpPr>
              <p:cNvPr id="14354" name="Oval 23"/>
              <p:cNvSpPr>
                <a:spLocks noChangeArrowheads="1"/>
              </p:cNvSpPr>
              <p:nvPr/>
            </p:nvSpPr>
            <p:spPr bwMode="auto">
              <a:xfrm>
                <a:off x="4761" y="1674"/>
                <a:ext cx="3240" cy="144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latin typeface="Times New Roman" panose="02020603050405020304" pitchFamily="18" charset="0"/>
                </a:endParaRPr>
              </a:p>
            </p:txBody>
          </p:sp>
          <p:sp>
            <p:nvSpPr>
              <p:cNvPr id="14355" name="Text Box 24"/>
              <p:cNvSpPr txBox="1">
                <a:spLocks noChangeArrowheads="1"/>
              </p:cNvSpPr>
              <p:nvPr/>
            </p:nvSpPr>
            <p:spPr bwMode="auto">
              <a:xfrm>
                <a:off x="5301" y="2034"/>
                <a:ext cx="216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600" i="0">
                    <a:solidFill>
                      <a:srgbClr val="000000"/>
                    </a:solidFill>
                    <a:latin typeface="Times New Roman" panose="02020603050405020304" pitchFamily="18" charset="0"/>
                  </a:rPr>
                  <a:t>Россия 626 депутат</a:t>
                </a:r>
                <a:endParaRPr lang="ru-RU" altLang="ru-RU" sz="1600" i="0">
                  <a:solidFill>
                    <a:srgbClr val="000000"/>
                  </a:solidFill>
                  <a:latin typeface="Times New Roman" panose="02020603050405020304" pitchFamily="18" charset="0"/>
                </a:endParaRPr>
              </a:p>
            </p:txBody>
          </p:sp>
        </p:grpSp>
        <p:grpSp>
          <p:nvGrpSpPr>
            <p:cNvPr id="14348" name="Group 25"/>
            <p:cNvGrpSpPr>
              <a:grpSpLocks/>
            </p:cNvGrpSpPr>
            <p:nvPr/>
          </p:nvGrpSpPr>
          <p:grpSpPr bwMode="auto">
            <a:xfrm>
              <a:off x="4241" y="1451"/>
              <a:ext cx="1296" cy="936"/>
              <a:chOff x="4761" y="1674"/>
              <a:chExt cx="3240" cy="1440"/>
            </a:xfrm>
          </p:grpSpPr>
          <p:sp>
            <p:nvSpPr>
              <p:cNvPr id="14352" name="Oval 26"/>
              <p:cNvSpPr>
                <a:spLocks noChangeArrowheads="1"/>
              </p:cNvSpPr>
              <p:nvPr/>
            </p:nvSpPr>
            <p:spPr bwMode="auto">
              <a:xfrm>
                <a:off x="4761" y="1674"/>
                <a:ext cx="3240" cy="144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latin typeface="Times New Roman" panose="02020603050405020304" pitchFamily="18" charset="0"/>
                </a:endParaRPr>
              </a:p>
            </p:txBody>
          </p:sp>
          <p:sp>
            <p:nvSpPr>
              <p:cNvPr id="14353" name="Text Box 27"/>
              <p:cNvSpPr txBox="1">
                <a:spLocks noChangeArrowheads="1"/>
              </p:cNvSpPr>
              <p:nvPr/>
            </p:nvSpPr>
            <p:spPr bwMode="auto">
              <a:xfrm>
                <a:off x="5301" y="2034"/>
                <a:ext cx="216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600" i="0">
                    <a:solidFill>
                      <a:srgbClr val="000000"/>
                    </a:solidFill>
                    <a:latin typeface="Times New Roman" panose="02020603050405020304" pitchFamily="18" charset="0"/>
                  </a:rPr>
                  <a:t>Швеция</a:t>
                </a:r>
                <a:r>
                  <a:rPr lang="ru-RU" altLang="ru-RU" sz="1600" i="0">
                    <a:solidFill>
                      <a:srgbClr val="000000"/>
                    </a:solidFill>
                    <a:latin typeface="Times New Roman" panose="02020603050405020304" pitchFamily="18" charset="0"/>
                  </a:rPr>
                  <a:t>да</a:t>
                </a:r>
                <a:r>
                  <a:rPr lang="uz-Cyrl-UZ" altLang="ru-RU" sz="1600" i="0">
                    <a:solidFill>
                      <a:srgbClr val="000000"/>
                    </a:solidFill>
                    <a:latin typeface="Times New Roman" panose="02020603050405020304" pitchFamily="18" charset="0"/>
                  </a:rPr>
                  <a:t> 349 депутат</a:t>
                </a:r>
                <a:endParaRPr lang="ru-RU" altLang="ru-RU" sz="1600" i="0">
                  <a:solidFill>
                    <a:srgbClr val="000000"/>
                  </a:solidFill>
                  <a:latin typeface="Times New Roman" panose="02020603050405020304" pitchFamily="18" charset="0"/>
                </a:endParaRPr>
              </a:p>
              <a:p>
                <a:pPr eaLnBrk="1" hangingPunct="1">
                  <a:spcBef>
                    <a:spcPct val="0"/>
                  </a:spcBef>
                  <a:buClrTx/>
                  <a:buSzTx/>
                  <a:buFontTx/>
                  <a:buNone/>
                </a:pPr>
                <a:endParaRPr lang="ru-RU" altLang="ru-RU" sz="1600" i="0">
                  <a:solidFill>
                    <a:srgbClr val="000000"/>
                  </a:solidFill>
                  <a:latin typeface="Times New Roman" panose="02020603050405020304" pitchFamily="18" charset="0"/>
                </a:endParaRPr>
              </a:p>
            </p:txBody>
          </p:sp>
        </p:grpSp>
        <p:grpSp>
          <p:nvGrpSpPr>
            <p:cNvPr id="14349" name="Group 28"/>
            <p:cNvGrpSpPr>
              <a:grpSpLocks/>
            </p:cNvGrpSpPr>
            <p:nvPr/>
          </p:nvGrpSpPr>
          <p:grpSpPr bwMode="auto">
            <a:xfrm>
              <a:off x="975" y="2313"/>
              <a:ext cx="1296" cy="936"/>
              <a:chOff x="4761" y="1674"/>
              <a:chExt cx="3240" cy="1440"/>
            </a:xfrm>
          </p:grpSpPr>
          <p:sp>
            <p:nvSpPr>
              <p:cNvPr id="14350" name="Oval 29"/>
              <p:cNvSpPr>
                <a:spLocks noChangeArrowheads="1"/>
              </p:cNvSpPr>
              <p:nvPr/>
            </p:nvSpPr>
            <p:spPr bwMode="auto">
              <a:xfrm>
                <a:off x="4761" y="1674"/>
                <a:ext cx="3240" cy="144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ru-RU" altLang="ru-RU" sz="1800">
                  <a:latin typeface="Times New Roman" panose="02020603050405020304" pitchFamily="18" charset="0"/>
                </a:endParaRPr>
              </a:p>
            </p:txBody>
          </p:sp>
          <p:sp>
            <p:nvSpPr>
              <p:cNvPr id="14351" name="Text Box 30"/>
              <p:cNvSpPr txBox="1">
                <a:spLocks noChangeArrowheads="1"/>
              </p:cNvSpPr>
              <p:nvPr/>
            </p:nvSpPr>
            <p:spPr bwMode="auto">
              <a:xfrm>
                <a:off x="5301" y="2034"/>
                <a:ext cx="2160"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Times New Roman" panose="02020603050405020304" pitchFamily="18" charset="0"/>
                  </a:rPr>
                  <a:t>Германия Рейхстаг</a:t>
                </a:r>
              </a:p>
              <a:p>
                <a:pPr eaLnBrk="1" hangingPunct="1">
                  <a:spcBef>
                    <a:spcPct val="0"/>
                  </a:spcBef>
                  <a:buClrTx/>
                  <a:buSzTx/>
                  <a:buFontTx/>
                  <a:buNone/>
                </a:pPr>
                <a:endParaRPr lang="ru-RU" altLang="ru-RU" sz="1600" i="0">
                  <a:solidFill>
                    <a:srgbClr val="000000"/>
                  </a:solidFill>
                  <a:latin typeface="Times New Roman" panose="02020603050405020304" pitchFamily="18" charset="0"/>
                </a:endParaRPr>
              </a:p>
            </p:txBody>
          </p:sp>
        </p:grpSp>
      </p:grpSp>
      <p:sp>
        <p:nvSpPr>
          <p:cNvPr id="161823" name="Rectangle 31"/>
          <p:cNvSpPr>
            <a:spLocks noChangeArrowheads="1"/>
          </p:cNvSpPr>
          <p:nvPr/>
        </p:nvSpPr>
        <p:spPr bwMode="auto">
          <a:xfrm>
            <a:off x="107950" y="6232525"/>
            <a:ext cx="914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i="0">
                <a:solidFill>
                  <a:srgbClr val="000000"/>
                </a:solidFill>
                <a:latin typeface="Times New Roman" panose="02020603050405020304" pitchFamily="18" charset="0"/>
              </a:rPr>
              <a:t>Эслатма: 2004 йилгача Ўзбекистонда 1 палатали парламентда 250 депутат фаолият юритган. 2005 йил январидан 2 палатали парламент фаолият юритмоқда.</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withEffect">
                                  <p:stCondLst>
                                    <p:cond delay="0"/>
                                  </p:stCondLst>
                                  <p:childTnLst>
                                    <p:set>
                                      <p:cBhvr>
                                        <p:cTn id="6" dur="1" fill="hold">
                                          <p:stCondLst>
                                            <p:cond delay="0"/>
                                          </p:stCondLst>
                                        </p:cTn>
                                        <p:tgtEl>
                                          <p:spTgt spid="161824"/>
                                        </p:tgtEl>
                                        <p:attrNameLst>
                                          <p:attrName>style.visibility</p:attrName>
                                        </p:attrNameLst>
                                      </p:cBhvr>
                                      <p:to>
                                        <p:strVal val="visible"/>
                                      </p:to>
                                    </p:set>
                                    <p:animEffect transition="in" filter="fade">
                                      <p:cBhvr>
                                        <p:cTn id="7" dur="2000"/>
                                        <p:tgtEl>
                                          <p:spTgt spid="161824"/>
                                        </p:tgtEl>
                                      </p:cBhvr>
                                    </p:animEffect>
                                    <p:anim calcmode="lin" valueType="num">
                                      <p:cBhvr>
                                        <p:cTn id="8" dur="2000" fill="hold"/>
                                        <p:tgtEl>
                                          <p:spTgt spid="161824"/>
                                        </p:tgtEl>
                                        <p:attrNameLst>
                                          <p:attrName>style.rotation</p:attrName>
                                        </p:attrNameLst>
                                      </p:cBhvr>
                                      <p:tavLst>
                                        <p:tav tm="0">
                                          <p:val>
                                            <p:fltVal val="720"/>
                                          </p:val>
                                        </p:tav>
                                        <p:tav tm="100000">
                                          <p:val>
                                            <p:fltVal val="0"/>
                                          </p:val>
                                        </p:tav>
                                      </p:tavLst>
                                    </p:anim>
                                    <p:anim calcmode="lin" valueType="num">
                                      <p:cBhvr>
                                        <p:cTn id="9" dur="2000" fill="hold"/>
                                        <p:tgtEl>
                                          <p:spTgt spid="161824"/>
                                        </p:tgtEl>
                                        <p:attrNameLst>
                                          <p:attrName>ppt_h</p:attrName>
                                        </p:attrNameLst>
                                      </p:cBhvr>
                                      <p:tavLst>
                                        <p:tav tm="0">
                                          <p:val>
                                            <p:fltVal val="0"/>
                                          </p:val>
                                        </p:tav>
                                        <p:tav tm="100000">
                                          <p:val>
                                            <p:strVal val="#ppt_h"/>
                                          </p:val>
                                        </p:tav>
                                      </p:tavLst>
                                    </p:anim>
                                    <p:anim calcmode="lin" valueType="num">
                                      <p:cBhvr>
                                        <p:cTn id="10" dur="2000" fill="hold"/>
                                        <p:tgtEl>
                                          <p:spTgt spid="161824"/>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161823"/>
                                        </p:tgtEl>
                                        <p:attrNameLst>
                                          <p:attrName>style.visibility</p:attrName>
                                        </p:attrNameLst>
                                      </p:cBhvr>
                                      <p:to>
                                        <p:strVal val="visible"/>
                                      </p:to>
                                    </p:set>
                                    <p:animEffect transition="in" filter="fade">
                                      <p:cBhvr>
                                        <p:cTn id="13" dur="2000"/>
                                        <p:tgtEl>
                                          <p:spTgt spid="161823"/>
                                        </p:tgtEl>
                                      </p:cBhvr>
                                    </p:animEffect>
                                    <p:anim calcmode="lin" valueType="num">
                                      <p:cBhvr>
                                        <p:cTn id="14" dur="2000" fill="hold"/>
                                        <p:tgtEl>
                                          <p:spTgt spid="161823"/>
                                        </p:tgtEl>
                                        <p:attrNameLst>
                                          <p:attrName>style.rotation</p:attrName>
                                        </p:attrNameLst>
                                      </p:cBhvr>
                                      <p:tavLst>
                                        <p:tav tm="0">
                                          <p:val>
                                            <p:fltVal val="720"/>
                                          </p:val>
                                        </p:tav>
                                        <p:tav tm="100000">
                                          <p:val>
                                            <p:fltVal val="0"/>
                                          </p:val>
                                        </p:tav>
                                      </p:tavLst>
                                    </p:anim>
                                    <p:anim calcmode="lin" valueType="num">
                                      <p:cBhvr>
                                        <p:cTn id="15" dur="2000" fill="hold"/>
                                        <p:tgtEl>
                                          <p:spTgt spid="161823"/>
                                        </p:tgtEl>
                                        <p:attrNameLst>
                                          <p:attrName>ppt_h</p:attrName>
                                        </p:attrNameLst>
                                      </p:cBhvr>
                                      <p:tavLst>
                                        <p:tav tm="0">
                                          <p:val>
                                            <p:fltVal val="0"/>
                                          </p:val>
                                        </p:tav>
                                        <p:tav tm="100000">
                                          <p:val>
                                            <p:strVal val="#ppt_h"/>
                                          </p:val>
                                        </p:tav>
                                      </p:tavLst>
                                    </p:anim>
                                    <p:anim calcmode="lin" valueType="num">
                                      <p:cBhvr>
                                        <p:cTn id="16" dur="2000" fill="hold"/>
                                        <p:tgtEl>
                                          <p:spTgt spid="16182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78" name="Group 62"/>
          <p:cNvGrpSpPr>
            <a:grpSpLocks/>
          </p:cNvGrpSpPr>
          <p:nvPr/>
        </p:nvGrpSpPr>
        <p:grpSpPr bwMode="auto">
          <a:xfrm>
            <a:off x="323850" y="404813"/>
            <a:ext cx="8353425" cy="6192837"/>
            <a:chOff x="204" y="255"/>
            <a:chExt cx="5262" cy="3901"/>
          </a:xfrm>
        </p:grpSpPr>
        <p:sp>
          <p:nvSpPr>
            <p:cNvPr id="15363" name="Text Box 4"/>
            <p:cNvSpPr txBox="1">
              <a:spLocks noChangeArrowheads="1"/>
            </p:cNvSpPr>
            <p:nvPr/>
          </p:nvSpPr>
          <p:spPr bwMode="auto">
            <a:xfrm>
              <a:off x="1429" y="255"/>
              <a:ext cx="2630" cy="216"/>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Ўзбекистонда давлат бошқарув тизими</a:t>
              </a:r>
            </a:p>
          </p:txBody>
        </p:sp>
        <p:sp>
          <p:nvSpPr>
            <p:cNvPr id="15364" name="Text Box 5"/>
            <p:cNvSpPr txBox="1">
              <a:spLocks noChangeArrowheads="1"/>
            </p:cNvSpPr>
            <p:nvPr/>
          </p:nvSpPr>
          <p:spPr bwMode="auto">
            <a:xfrm>
              <a:off x="204" y="1298"/>
              <a:ext cx="1618" cy="36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Қонун чиқарувчи ҳокимият</a:t>
              </a:r>
            </a:p>
          </p:txBody>
        </p:sp>
        <p:sp>
          <p:nvSpPr>
            <p:cNvPr id="15365" name="Text Box 6"/>
            <p:cNvSpPr txBox="1">
              <a:spLocks noChangeArrowheads="1"/>
            </p:cNvSpPr>
            <p:nvPr/>
          </p:nvSpPr>
          <p:spPr bwMode="auto">
            <a:xfrm>
              <a:off x="385" y="538"/>
              <a:ext cx="5081" cy="533"/>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b="1" i="0">
                  <a:solidFill>
                    <a:srgbClr val="000000"/>
                  </a:solidFill>
                  <a:latin typeface="Times New Roman" panose="02020603050405020304" pitchFamily="18" charset="0"/>
                </a:rPr>
                <a:t>ПРЕЗИДЕНТ</a:t>
              </a:r>
            </a:p>
            <a:p>
              <a:pPr algn="ctr" eaLnBrk="1" hangingPunct="1">
                <a:spcBef>
                  <a:spcPct val="0"/>
                </a:spcBef>
                <a:buClrTx/>
                <a:buSzTx/>
                <a:buFontTx/>
                <a:buNone/>
              </a:pPr>
              <a:r>
                <a:rPr lang="ru-RU" altLang="ru-RU" sz="1600" b="1" i="0">
                  <a:solidFill>
                    <a:srgbClr val="000000"/>
                  </a:solidFill>
                  <a:latin typeface="Times New Roman" panose="02020603050405020304" pitchFamily="18" charset="0"/>
                </a:rPr>
                <a:t>Ҳар уч йўналишдани давлат ҳокимиятининг </a:t>
              </a:r>
            </a:p>
            <a:p>
              <a:pPr algn="ctr" eaLnBrk="1" hangingPunct="1">
                <a:spcBef>
                  <a:spcPct val="0"/>
                </a:spcBef>
                <a:buClrTx/>
                <a:buSzTx/>
                <a:buFontTx/>
                <a:buNone/>
              </a:pPr>
              <a:r>
                <a:rPr lang="ru-RU" altLang="ru-RU" sz="1600" b="1" i="0">
                  <a:solidFill>
                    <a:srgbClr val="000000"/>
                  </a:solidFill>
                  <a:latin typeface="Times New Roman" panose="02020603050405020304" pitchFamily="18" charset="0"/>
                </a:rPr>
                <a:t>фаолиятларини мувофиқлаштириб туради</a:t>
              </a:r>
            </a:p>
          </p:txBody>
        </p:sp>
        <p:sp>
          <p:nvSpPr>
            <p:cNvPr id="15366" name="Line 7"/>
            <p:cNvSpPr>
              <a:spLocks noChangeShapeType="1"/>
            </p:cNvSpPr>
            <p:nvPr/>
          </p:nvSpPr>
          <p:spPr bwMode="auto">
            <a:xfrm>
              <a:off x="975" y="1207"/>
              <a:ext cx="3629"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367" name="Line 8"/>
            <p:cNvSpPr>
              <a:spLocks noChangeShapeType="1"/>
            </p:cNvSpPr>
            <p:nvPr/>
          </p:nvSpPr>
          <p:spPr bwMode="auto">
            <a:xfrm>
              <a:off x="2763" y="1071"/>
              <a:ext cx="0" cy="1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368" name="Line 9"/>
            <p:cNvSpPr>
              <a:spLocks noChangeShapeType="1"/>
            </p:cNvSpPr>
            <p:nvPr/>
          </p:nvSpPr>
          <p:spPr bwMode="auto">
            <a:xfrm>
              <a:off x="975" y="1215"/>
              <a:ext cx="0" cy="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369" name="Line 10"/>
            <p:cNvSpPr>
              <a:spLocks noChangeShapeType="1"/>
            </p:cNvSpPr>
            <p:nvPr/>
          </p:nvSpPr>
          <p:spPr bwMode="auto">
            <a:xfrm>
              <a:off x="4604" y="1215"/>
              <a:ext cx="0" cy="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370" name="Line 11"/>
            <p:cNvSpPr>
              <a:spLocks noChangeShapeType="1"/>
            </p:cNvSpPr>
            <p:nvPr/>
          </p:nvSpPr>
          <p:spPr bwMode="auto">
            <a:xfrm>
              <a:off x="2925" y="1215"/>
              <a:ext cx="0" cy="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5371" name="Text Box 12"/>
            <p:cNvSpPr txBox="1">
              <a:spLocks noChangeArrowheads="1"/>
            </p:cNvSpPr>
            <p:nvPr/>
          </p:nvSpPr>
          <p:spPr bwMode="auto">
            <a:xfrm>
              <a:off x="2145" y="1298"/>
              <a:ext cx="1552" cy="36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Ижро этувчи ҳокимият</a:t>
              </a:r>
            </a:p>
          </p:txBody>
        </p:sp>
        <p:sp>
          <p:nvSpPr>
            <p:cNvPr id="15372" name="Text Box 13"/>
            <p:cNvSpPr txBox="1">
              <a:spLocks noChangeArrowheads="1"/>
            </p:cNvSpPr>
            <p:nvPr/>
          </p:nvSpPr>
          <p:spPr bwMode="auto">
            <a:xfrm>
              <a:off x="3833" y="1298"/>
              <a:ext cx="1542" cy="36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Суд ҳокимияти</a:t>
              </a:r>
            </a:p>
          </p:txBody>
        </p:sp>
        <p:sp>
          <p:nvSpPr>
            <p:cNvPr id="15373" name="Text Box 14"/>
            <p:cNvSpPr txBox="1">
              <a:spLocks noChangeArrowheads="1"/>
            </p:cNvSpPr>
            <p:nvPr/>
          </p:nvSpPr>
          <p:spPr bwMode="auto">
            <a:xfrm>
              <a:off x="204" y="1752"/>
              <a:ext cx="1587" cy="54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2 юқори палата Сенат қонунчилик палатаси</a:t>
              </a:r>
            </a:p>
            <a:p>
              <a:pPr algn="ctr" eaLnBrk="1" hangingPunct="1">
                <a:spcBef>
                  <a:spcPct val="0"/>
                </a:spcBef>
                <a:buClrTx/>
                <a:buSzTx/>
                <a:buFontTx/>
                <a:buNone/>
              </a:pPr>
              <a:r>
                <a:rPr lang="ru-RU" altLang="ru-RU" sz="1600" i="0">
                  <a:solidFill>
                    <a:srgbClr val="000000"/>
                  </a:solidFill>
                  <a:latin typeface="Arial" panose="020B0604020202020204" pitchFamily="34" charset="0"/>
                </a:rPr>
                <a:t>100 депутат</a:t>
              </a:r>
            </a:p>
          </p:txBody>
        </p:sp>
        <p:sp>
          <p:nvSpPr>
            <p:cNvPr id="15374" name="Text Box 15"/>
            <p:cNvSpPr txBox="1">
              <a:spLocks noChangeArrowheads="1"/>
            </p:cNvSpPr>
            <p:nvPr/>
          </p:nvSpPr>
          <p:spPr bwMode="auto">
            <a:xfrm>
              <a:off x="204" y="2387"/>
              <a:ext cx="1587" cy="726"/>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1 қуйи палата  қонунчилик палатаси </a:t>
              </a:r>
            </a:p>
            <a:p>
              <a:pPr algn="ctr" eaLnBrk="1" hangingPunct="1">
                <a:spcBef>
                  <a:spcPct val="0"/>
                </a:spcBef>
                <a:buClrTx/>
                <a:buSzTx/>
                <a:buFontTx/>
                <a:buNone/>
              </a:pPr>
              <a:r>
                <a:rPr lang="ru-RU" altLang="ru-RU" sz="1600" i="0">
                  <a:solidFill>
                    <a:srgbClr val="000000"/>
                  </a:solidFill>
                  <a:latin typeface="Arial" panose="020B0604020202020204" pitchFamily="34" charset="0"/>
                </a:rPr>
                <a:t>120 депутат (доимий фаолият юритада)</a:t>
              </a:r>
            </a:p>
          </p:txBody>
        </p:sp>
        <p:sp>
          <p:nvSpPr>
            <p:cNvPr id="15375" name="Text Box 16"/>
            <p:cNvSpPr txBox="1">
              <a:spLocks noChangeArrowheads="1"/>
            </p:cNvSpPr>
            <p:nvPr/>
          </p:nvSpPr>
          <p:spPr bwMode="auto">
            <a:xfrm>
              <a:off x="2144" y="1736"/>
              <a:ext cx="1553" cy="28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Бош вазир</a:t>
              </a:r>
            </a:p>
          </p:txBody>
        </p:sp>
        <p:sp>
          <p:nvSpPr>
            <p:cNvPr id="15376" name="Text Box 17"/>
            <p:cNvSpPr txBox="1">
              <a:spLocks noChangeArrowheads="1"/>
            </p:cNvSpPr>
            <p:nvPr/>
          </p:nvSpPr>
          <p:spPr bwMode="auto">
            <a:xfrm>
              <a:off x="2144" y="2137"/>
              <a:ext cx="1553" cy="65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i="0">
                  <a:solidFill>
                    <a:srgbClr val="000000"/>
                  </a:solidFill>
                  <a:latin typeface="Arial" panose="020B0604020202020204" pitchFamily="34" charset="0"/>
                </a:rPr>
                <a:t>Вазирликлар</a:t>
              </a:r>
            </a:p>
            <a:p>
              <a:pPr eaLnBrk="1" hangingPunct="1">
                <a:spcBef>
                  <a:spcPct val="0"/>
                </a:spcBef>
                <a:buClrTx/>
                <a:buSzTx/>
                <a:buFontTx/>
                <a:buNone/>
              </a:pPr>
              <a:r>
                <a:rPr lang="ru-RU" altLang="ru-RU" sz="1600" i="0">
                  <a:solidFill>
                    <a:srgbClr val="000000"/>
                  </a:solidFill>
                  <a:latin typeface="Arial" panose="020B0604020202020204" pitchFamily="34" charset="0"/>
                </a:rPr>
                <a:t>Концернлар</a:t>
              </a:r>
            </a:p>
            <a:p>
              <a:pPr eaLnBrk="1" hangingPunct="1">
                <a:spcBef>
                  <a:spcPct val="0"/>
                </a:spcBef>
                <a:buClrTx/>
                <a:buSzTx/>
                <a:buFontTx/>
                <a:buNone/>
              </a:pPr>
              <a:r>
                <a:rPr lang="ru-RU" altLang="ru-RU" sz="1600" i="0">
                  <a:solidFill>
                    <a:srgbClr val="000000"/>
                  </a:solidFill>
                  <a:latin typeface="Arial" panose="020B0604020202020204" pitchFamily="34" charset="0"/>
                </a:rPr>
                <a:t>Холдинглар</a:t>
              </a:r>
            </a:p>
            <a:p>
              <a:pPr eaLnBrk="1" hangingPunct="1">
                <a:spcBef>
                  <a:spcPct val="0"/>
                </a:spcBef>
                <a:buClrTx/>
                <a:buSzTx/>
                <a:buFontTx/>
                <a:buNone/>
              </a:pPr>
              <a:r>
                <a:rPr lang="ru-RU" altLang="ru-RU" sz="1600" i="0">
                  <a:solidFill>
                    <a:srgbClr val="000000"/>
                  </a:solidFill>
                  <a:latin typeface="Arial" panose="020B0604020202020204" pitchFamily="34" charset="0"/>
                </a:rPr>
                <a:t>Компаниялар</a:t>
              </a:r>
            </a:p>
            <a:p>
              <a:pPr eaLnBrk="1" hangingPunct="1">
                <a:spcBef>
                  <a:spcPct val="0"/>
                </a:spcBef>
                <a:buClrTx/>
                <a:buSzTx/>
                <a:buFontTx/>
                <a:buNone/>
              </a:pPr>
              <a:endParaRPr lang="ru-RU" altLang="ru-RU" sz="1600" i="0">
                <a:solidFill>
                  <a:srgbClr val="000000"/>
                </a:solidFill>
                <a:latin typeface="Arial" panose="020B0604020202020204" pitchFamily="34" charset="0"/>
              </a:endParaRPr>
            </a:p>
          </p:txBody>
        </p:sp>
        <p:sp>
          <p:nvSpPr>
            <p:cNvPr id="15377" name="Text Box 18"/>
            <p:cNvSpPr txBox="1">
              <a:spLocks noChangeArrowheads="1"/>
            </p:cNvSpPr>
            <p:nvPr/>
          </p:nvSpPr>
          <p:spPr bwMode="auto">
            <a:xfrm>
              <a:off x="2149" y="2886"/>
              <a:ext cx="1548" cy="1179"/>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Вилоят:</a:t>
              </a:r>
            </a:p>
            <a:p>
              <a:pPr algn="ctr" eaLnBrk="1" hangingPunct="1">
                <a:spcBef>
                  <a:spcPct val="0"/>
                </a:spcBef>
                <a:buClrTx/>
                <a:buSzTx/>
                <a:buFontTx/>
                <a:buNone/>
              </a:pPr>
              <a:endParaRPr lang="ru-RU" altLang="ru-RU" sz="1600" i="0">
                <a:solidFill>
                  <a:srgbClr val="000000"/>
                </a:solidFill>
                <a:latin typeface="Arial" panose="020B0604020202020204" pitchFamily="34" charset="0"/>
              </a:endParaRPr>
            </a:p>
            <a:p>
              <a:pPr eaLnBrk="1" hangingPunct="1">
                <a:spcBef>
                  <a:spcPct val="0"/>
                </a:spcBef>
                <a:buClrTx/>
                <a:buSzTx/>
                <a:buFontTx/>
                <a:buNone/>
              </a:pPr>
              <a:r>
                <a:rPr lang="ru-RU" altLang="ru-RU" sz="1600" i="0">
                  <a:solidFill>
                    <a:srgbClr val="000000"/>
                  </a:solidFill>
                  <a:latin typeface="Arial" panose="020B0604020202020204" pitchFamily="34" charset="0"/>
                </a:rPr>
                <a:t>Ўзбекистонда 14 та маъмурий ҳудудий бирлик мавжуд: 12 вилоят, Тошкент шаҳри ва Қорақалпоғистон</a:t>
              </a:r>
            </a:p>
          </p:txBody>
        </p:sp>
        <p:sp>
          <p:nvSpPr>
            <p:cNvPr id="15378" name="Text Box 19"/>
            <p:cNvSpPr txBox="1">
              <a:spLocks noChangeArrowheads="1"/>
            </p:cNvSpPr>
            <p:nvPr/>
          </p:nvSpPr>
          <p:spPr bwMode="auto">
            <a:xfrm>
              <a:off x="3923" y="3158"/>
              <a:ext cx="1008" cy="272"/>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Туман</a:t>
              </a:r>
            </a:p>
          </p:txBody>
        </p:sp>
        <p:sp>
          <p:nvSpPr>
            <p:cNvPr id="15379" name="Text Box 20"/>
            <p:cNvSpPr txBox="1">
              <a:spLocks noChangeArrowheads="1"/>
            </p:cNvSpPr>
            <p:nvPr/>
          </p:nvSpPr>
          <p:spPr bwMode="auto">
            <a:xfrm>
              <a:off x="3923" y="3565"/>
              <a:ext cx="1008" cy="54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i="0">
                  <a:solidFill>
                    <a:srgbClr val="000000"/>
                  </a:solidFill>
                  <a:latin typeface="Arial" panose="020B0604020202020204" pitchFamily="34" charset="0"/>
                </a:rPr>
                <a:t>Маҳалла (оқсоқоллар йи</a:t>
              </a:r>
              <a:r>
                <a:rPr lang="ru-RU" altLang="ru-RU" sz="2000" i="0">
                  <a:solidFill>
                    <a:srgbClr val="000000"/>
                  </a:solidFill>
                  <a:latin typeface="Times New Roman" panose="02020603050405020304" pitchFamily="18" charset="0"/>
                </a:rPr>
                <a:t>ғ</a:t>
              </a:r>
              <a:r>
                <a:rPr lang="ru-RU" altLang="ru-RU" sz="1600" i="0">
                  <a:solidFill>
                    <a:srgbClr val="000000"/>
                  </a:solidFill>
                  <a:latin typeface="Arial" panose="020B0604020202020204" pitchFamily="34" charset="0"/>
                </a:rPr>
                <a:t>ини)</a:t>
              </a:r>
            </a:p>
          </p:txBody>
        </p:sp>
        <p:sp>
          <p:nvSpPr>
            <p:cNvPr id="15380" name="Text Box 21"/>
            <p:cNvSpPr txBox="1">
              <a:spLocks noChangeArrowheads="1"/>
            </p:cNvSpPr>
            <p:nvPr/>
          </p:nvSpPr>
          <p:spPr bwMode="auto">
            <a:xfrm>
              <a:off x="3832" y="1752"/>
              <a:ext cx="1543" cy="862"/>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i="0">
                  <a:solidFill>
                    <a:srgbClr val="000000"/>
                  </a:solidFill>
                  <a:latin typeface="Arial" panose="020B0604020202020204" pitchFamily="34" charset="0"/>
                </a:rPr>
                <a:t>Судлар</a:t>
              </a:r>
            </a:p>
            <a:p>
              <a:pPr eaLnBrk="1" hangingPunct="1">
                <a:spcBef>
                  <a:spcPct val="0"/>
                </a:spcBef>
                <a:buClrTx/>
                <a:buSzTx/>
                <a:buFontTx/>
                <a:buNone/>
              </a:pPr>
              <a:r>
                <a:rPr lang="ru-RU" altLang="ru-RU" sz="1600" i="0">
                  <a:solidFill>
                    <a:srgbClr val="000000"/>
                  </a:solidFill>
                  <a:latin typeface="Arial" panose="020B0604020202020204" pitchFamily="34" charset="0"/>
                </a:rPr>
                <a:t>Жиноий, фуқаролик ва хўжалик ишлар буйича ихтисослашган</a:t>
              </a:r>
            </a:p>
          </p:txBody>
        </p:sp>
        <p:sp>
          <p:nvSpPr>
            <p:cNvPr id="15381" name="Line 22"/>
            <p:cNvSpPr>
              <a:spLocks noChangeShapeType="1"/>
            </p:cNvSpPr>
            <p:nvPr/>
          </p:nvSpPr>
          <p:spPr bwMode="auto">
            <a:xfrm>
              <a:off x="3697" y="3294"/>
              <a:ext cx="22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82" name="Line 23"/>
            <p:cNvSpPr>
              <a:spLocks noChangeShapeType="1"/>
            </p:cNvSpPr>
            <p:nvPr/>
          </p:nvSpPr>
          <p:spPr bwMode="auto">
            <a:xfrm>
              <a:off x="4422" y="3430"/>
              <a:ext cx="0" cy="13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83" name="Line 24"/>
            <p:cNvSpPr>
              <a:spLocks noChangeShapeType="1"/>
            </p:cNvSpPr>
            <p:nvPr/>
          </p:nvSpPr>
          <p:spPr bwMode="auto">
            <a:xfrm>
              <a:off x="4604" y="1661"/>
              <a:ext cx="0" cy="9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84" name="Line 25"/>
            <p:cNvSpPr>
              <a:spLocks noChangeShapeType="1"/>
            </p:cNvSpPr>
            <p:nvPr/>
          </p:nvSpPr>
          <p:spPr bwMode="auto">
            <a:xfrm>
              <a:off x="2926" y="1661"/>
              <a:ext cx="0" cy="9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85" name="Line 26"/>
            <p:cNvSpPr>
              <a:spLocks noChangeShapeType="1"/>
            </p:cNvSpPr>
            <p:nvPr/>
          </p:nvSpPr>
          <p:spPr bwMode="auto">
            <a:xfrm>
              <a:off x="2926" y="2024"/>
              <a:ext cx="0" cy="9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86" name="Line 27"/>
            <p:cNvSpPr>
              <a:spLocks noChangeShapeType="1"/>
            </p:cNvSpPr>
            <p:nvPr/>
          </p:nvSpPr>
          <p:spPr bwMode="auto">
            <a:xfrm>
              <a:off x="2926" y="2795"/>
              <a:ext cx="0" cy="9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87" name="Line 28"/>
            <p:cNvSpPr>
              <a:spLocks noChangeShapeType="1"/>
            </p:cNvSpPr>
            <p:nvPr/>
          </p:nvSpPr>
          <p:spPr bwMode="auto">
            <a:xfrm>
              <a:off x="975" y="2296"/>
              <a:ext cx="0" cy="9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88" name="Line 29"/>
            <p:cNvSpPr>
              <a:spLocks noChangeShapeType="1"/>
            </p:cNvSpPr>
            <p:nvPr/>
          </p:nvSpPr>
          <p:spPr bwMode="auto">
            <a:xfrm>
              <a:off x="975" y="1661"/>
              <a:ext cx="0" cy="9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389" name="Rectangle 30"/>
            <p:cNvSpPr>
              <a:spLocks noChangeArrowheads="1"/>
            </p:cNvSpPr>
            <p:nvPr/>
          </p:nvSpPr>
          <p:spPr bwMode="auto">
            <a:xfrm rot="-5400000">
              <a:off x="1339" y="3392"/>
              <a:ext cx="13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i="0">
                  <a:solidFill>
                    <a:srgbClr val="000000"/>
                  </a:solidFill>
                </a:rPr>
                <a:t>Маҳаллий бошқарув</a:t>
              </a:r>
            </a:p>
          </p:txBody>
        </p:sp>
        <p:sp>
          <p:nvSpPr>
            <p:cNvPr id="15390" name="Rectangle 60"/>
            <p:cNvSpPr>
              <a:spLocks noChangeArrowheads="1"/>
            </p:cNvSpPr>
            <p:nvPr/>
          </p:nvSpPr>
          <p:spPr bwMode="auto">
            <a:xfrm rot="-5400000">
              <a:off x="1336" y="1935"/>
              <a:ext cx="13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600" i="0">
                  <a:solidFill>
                    <a:srgbClr val="000000"/>
                  </a:solidFill>
                </a:rPr>
                <a:t>Марказий бошқарув</a:t>
              </a: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nodeType="withEffect">
                                  <p:stCondLst>
                                    <p:cond delay="0"/>
                                  </p:stCondLst>
                                  <p:childTnLst>
                                    <p:set>
                                      <p:cBhvr>
                                        <p:cTn id="6" dur="1" fill="hold">
                                          <p:stCondLst>
                                            <p:cond delay="0"/>
                                          </p:stCondLst>
                                        </p:cTn>
                                        <p:tgtEl>
                                          <p:spTgt spid="162878"/>
                                        </p:tgtEl>
                                        <p:attrNameLst>
                                          <p:attrName>style.visibility</p:attrName>
                                        </p:attrNameLst>
                                      </p:cBhvr>
                                      <p:to>
                                        <p:strVal val="visible"/>
                                      </p:to>
                                    </p:set>
                                    <p:animEffect transition="in" filter="diamond(out)">
                                      <p:cBhvr>
                                        <p:cTn id="7" dur="2000"/>
                                        <p:tgtEl>
                                          <p:spTgt spid="162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Text Box 4"/>
          <p:cNvSpPr txBox="1">
            <a:spLocks noChangeArrowheads="1"/>
          </p:cNvSpPr>
          <p:nvPr/>
        </p:nvSpPr>
        <p:spPr bwMode="auto">
          <a:xfrm>
            <a:off x="3489325" y="2276475"/>
            <a:ext cx="2162175" cy="187960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endParaRPr lang="ru-RU" altLang="ru-RU" sz="1800" b="1" i="0">
              <a:solidFill>
                <a:srgbClr val="000000"/>
              </a:solidFill>
              <a:latin typeface="Times New Roman" panose="02020603050405020304" pitchFamily="18" charset="0"/>
            </a:endParaRPr>
          </a:p>
          <a:p>
            <a:pPr algn="ctr" eaLnBrk="1" hangingPunct="1">
              <a:spcBef>
                <a:spcPct val="0"/>
              </a:spcBef>
              <a:buClrTx/>
              <a:buSzTx/>
              <a:buFontTx/>
              <a:buNone/>
            </a:pP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збекистон Республикаси </a:t>
            </a:r>
          </a:p>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Олий Мажлиси</a:t>
            </a:r>
          </a:p>
        </p:txBody>
      </p:sp>
      <p:sp>
        <p:nvSpPr>
          <p:cNvPr id="163845" name="Text Box 5"/>
          <p:cNvSpPr txBox="1">
            <a:spLocks noChangeArrowheads="1"/>
          </p:cNvSpPr>
          <p:nvPr/>
        </p:nvSpPr>
        <p:spPr bwMode="auto">
          <a:xfrm>
            <a:off x="1331913" y="3860800"/>
            <a:ext cx="1873250" cy="252095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1.</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онунчилик палатаси</a:t>
            </a:r>
          </a:p>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уйи палата)</a:t>
            </a:r>
          </a:p>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120 депутат, </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онунчилик палатаси бошли</a:t>
            </a:r>
            <a:r>
              <a:rPr lang="ru-RU" altLang="ru-RU" sz="2000" b="1" i="0">
                <a:solidFill>
                  <a:srgbClr val="000000"/>
                </a:solidFill>
                <a:latin typeface="Times New Roman" panose="02020603050405020304" pitchFamily="18" charset="0"/>
              </a:rPr>
              <a:t>ғ</a:t>
            </a:r>
            <a:r>
              <a:rPr lang="ru-RU" altLang="ru-RU" sz="1800" b="1" i="0">
                <a:solidFill>
                  <a:srgbClr val="000000"/>
                </a:solidFill>
                <a:latin typeface="Times New Roman" panose="02020603050405020304" pitchFamily="18" charset="0"/>
              </a:rPr>
              <a:t>и Спикер деб аталади</a:t>
            </a:r>
          </a:p>
        </p:txBody>
      </p:sp>
      <p:sp>
        <p:nvSpPr>
          <p:cNvPr id="163846" name="Text Box 6"/>
          <p:cNvSpPr txBox="1">
            <a:spLocks noChangeArrowheads="1"/>
          </p:cNvSpPr>
          <p:nvPr/>
        </p:nvSpPr>
        <p:spPr bwMode="auto">
          <a:xfrm>
            <a:off x="5940425" y="3860800"/>
            <a:ext cx="1871663" cy="244792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2. Сенат</a:t>
            </a:r>
          </a:p>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(ю</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ори палата)</a:t>
            </a:r>
          </a:p>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Сенатнинг </a:t>
            </a:r>
          </a:p>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100 аъзоси, ра</a:t>
            </a:r>
            <a:r>
              <a:rPr lang="ru-RU" altLang="ru-RU" sz="20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бари Сенат раиси деб аталади</a:t>
            </a:r>
          </a:p>
        </p:txBody>
      </p:sp>
      <p:sp>
        <p:nvSpPr>
          <p:cNvPr id="163848" name="Line 8"/>
          <p:cNvSpPr>
            <a:spLocks noChangeShapeType="1"/>
          </p:cNvSpPr>
          <p:nvPr/>
        </p:nvSpPr>
        <p:spPr bwMode="auto">
          <a:xfrm>
            <a:off x="4572000" y="4149725"/>
            <a:ext cx="0" cy="5746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63849" name="Line 9"/>
          <p:cNvSpPr>
            <a:spLocks noChangeShapeType="1"/>
          </p:cNvSpPr>
          <p:nvPr/>
        </p:nvSpPr>
        <p:spPr bwMode="auto">
          <a:xfrm>
            <a:off x="3275013" y="4724400"/>
            <a:ext cx="259238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63850" name="Rectangle 10"/>
          <p:cNvSpPr>
            <a:spLocks noChangeArrowheads="1"/>
          </p:cNvSpPr>
          <p:nvPr/>
        </p:nvSpPr>
        <p:spPr bwMode="auto">
          <a:xfrm>
            <a:off x="755650" y="176213"/>
            <a:ext cx="7848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800" b="1" i="0">
                <a:solidFill>
                  <a:srgbClr val="000000"/>
                </a:solidFill>
              </a:rPr>
              <a:t>Ўзбекистон Республикаси </a:t>
            </a:r>
            <a:r>
              <a:rPr lang="uz-Cyrl-UZ" altLang="ru-RU" sz="1800" b="1" i="0">
                <a:solidFill>
                  <a:srgbClr val="000000"/>
                </a:solidFill>
              </a:rPr>
              <a:t>Конунчилик палатаси ва Сенати</a:t>
            </a:r>
            <a:endParaRPr lang="ru-RU" altLang="ru-RU" sz="1800" b="1" i="0">
              <a:solidFill>
                <a:srgbClr val="000000"/>
              </a:solidFill>
            </a:endParaRPr>
          </a:p>
          <a:p>
            <a:pPr algn="ctr" eaLnBrk="1" hangingPunct="1">
              <a:spcBef>
                <a:spcPct val="0"/>
              </a:spcBef>
              <a:buClrTx/>
              <a:buSzTx/>
              <a:buFontTx/>
              <a:buNone/>
            </a:pPr>
            <a:endParaRPr lang="ru-RU" altLang="ru-RU" sz="1800" b="1" i="0">
              <a:solidFill>
                <a:srgbClr val="000000"/>
              </a:solidFill>
            </a:endParaRPr>
          </a:p>
          <a:p>
            <a:pPr algn="ctr" eaLnBrk="1" hangingPunct="1">
              <a:spcBef>
                <a:spcPct val="0"/>
              </a:spcBef>
              <a:buClrTx/>
              <a:buSzTx/>
              <a:buFontTx/>
              <a:buNone/>
            </a:pPr>
            <a:r>
              <a:rPr lang="ru-RU" altLang="ru-RU" sz="1800" b="1" i="0">
                <a:solidFill>
                  <a:srgbClr val="000000"/>
                </a:solidFill>
              </a:rPr>
              <a:t>	Ўзбекистон Республикасининг Олий Мажлиси икки палатадан – 1 Қонунчилик палатаси (қуйи палата) ва 2 Сенат (юқори палата)дан иборат</a:t>
            </a:r>
            <a:r>
              <a:rPr lang="uz-Cyrl-UZ" altLang="ru-RU" sz="1800" b="1" i="0">
                <a:solidFill>
                  <a:srgbClr val="000000"/>
                </a:solidFill>
              </a:rPr>
              <a:t>.</a:t>
            </a:r>
            <a:r>
              <a:rPr lang="ru-RU" altLang="ru-RU" sz="1800" b="1" i="0">
                <a:solidFill>
                  <a:srgbClr val="000000"/>
                </a:solidFill>
              </a:rPr>
              <a:t> Қуйи ва юқори палатанинг ваколат муддати 5 йил.</a:t>
            </a:r>
            <a:r>
              <a:rPr lang="ru-RU" altLang="ru-RU" sz="1800">
                <a:solidFill>
                  <a:srgbClr val="000000"/>
                </a:solidFill>
              </a:rPr>
              <a:t> </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163844"/>
                                        </p:tgtEl>
                                        <p:attrNameLst>
                                          <p:attrName>style.visibility</p:attrName>
                                        </p:attrNameLst>
                                      </p:cBhvr>
                                      <p:to>
                                        <p:strVal val="visible"/>
                                      </p:to>
                                    </p:set>
                                    <p:animEffect transition="in" filter="barn(outHorizontal)">
                                      <p:cBhvr>
                                        <p:cTn id="7" dur="2000"/>
                                        <p:tgtEl>
                                          <p:spTgt spid="163844"/>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163850"/>
                                        </p:tgtEl>
                                        <p:attrNameLst>
                                          <p:attrName>style.visibility</p:attrName>
                                        </p:attrNameLst>
                                      </p:cBhvr>
                                      <p:to>
                                        <p:strVal val="visible"/>
                                      </p:to>
                                    </p:set>
                                    <p:animEffect transition="in" filter="barn(outHorizontal)">
                                      <p:cBhvr>
                                        <p:cTn id="10" dur="2000"/>
                                        <p:tgtEl>
                                          <p:spTgt spid="163850"/>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163845"/>
                                        </p:tgtEl>
                                        <p:attrNameLst>
                                          <p:attrName>style.visibility</p:attrName>
                                        </p:attrNameLst>
                                      </p:cBhvr>
                                      <p:to>
                                        <p:strVal val="visible"/>
                                      </p:to>
                                    </p:set>
                                    <p:animEffect transition="in" filter="barn(outHorizontal)">
                                      <p:cBhvr>
                                        <p:cTn id="13" dur="2000"/>
                                        <p:tgtEl>
                                          <p:spTgt spid="163845"/>
                                        </p:tgtEl>
                                      </p:cBhvr>
                                    </p:animEffect>
                                  </p:childTnLst>
                                </p:cTn>
                              </p:par>
                              <p:par>
                                <p:cTn id="14" presetID="16" presetClass="entr" presetSubtype="42" fill="hold" grpId="0" nodeType="withEffect">
                                  <p:stCondLst>
                                    <p:cond delay="0"/>
                                  </p:stCondLst>
                                  <p:childTnLst>
                                    <p:set>
                                      <p:cBhvr>
                                        <p:cTn id="15" dur="1" fill="hold">
                                          <p:stCondLst>
                                            <p:cond delay="0"/>
                                          </p:stCondLst>
                                        </p:cTn>
                                        <p:tgtEl>
                                          <p:spTgt spid="163846"/>
                                        </p:tgtEl>
                                        <p:attrNameLst>
                                          <p:attrName>style.visibility</p:attrName>
                                        </p:attrNameLst>
                                      </p:cBhvr>
                                      <p:to>
                                        <p:strVal val="visible"/>
                                      </p:to>
                                    </p:set>
                                    <p:animEffect transition="in" filter="barn(outHorizontal)">
                                      <p:cBhvr>
                                        <p:cTn id="16" dur="2000"/>
                                        <p:tgtEl>
                                          <p:spTgt spid="163846"/>
                                        </p:tgtEl>
                                      </p:cBhvr>
                                    </p:animEffect>
                                  </p:childTnLst>
                                </p:cTn>
                              </p:par>
                              <p:par>
                                <p:cTn id="17" presetID="16" presetClass="entr" presetSubtype="42" fill="hold" nodeType="withEffect">
                                  <p:stCondLst>
                                    <p:cond delay="0"/>
                                  </p:stCondLst>
                                  <p:childTnLst>
                                    <p:set>
                                      <p:cBhvr>
                                        <p:cTn id="18" dur="1" fill="hold">
                                          <p:stCondLst>
                                            <p:cond delay="0"/>
                                          </p:stCondLst>
                                        </p:cTn>
                                        <p:tgtEl>
                                          <p:spTgt spid="163849"/>
                                        </p:tgtEl>
                                        <p:attrNameLst>
                                          <p:attrName>style.visibility</p:attrName>
                                        </p:attrNameLst>
                                      </p:cBhvr>
                                      <p:to>
                                        <p:strVal val="visible"/>
                                      </p:to>
                                    </p:set>
                                    <p:animEffect transition="in" filter="barn(outHorizontal)">
                                      <p:cBhvr>
                                        <p:cTn id="19" dur="2000"/>
                                        <p:tgtEl>
                                          <p:spTgt spid="163849"/>
                                        </p:tgtEl>
                                      </p:cBhvr>
                                    </p:animEffect>
                                  </p:childTnLst>
                                </p:cTn>
                              </p:par>
                              <p:par>
                                <p:cTn id="20" presetID="16" presetClass="entr" presetSubtype="42" fill="hold" nodeType="withEffect">
                                  <p:stCondLst>
                                    <p:cond delay="0"/>
                                  </p:stCondLst>
                                  <p:childTnLst>
                                    <p:set>
                                      <p:cBhvr>
                                        <p:cTn id="21" dur="1" fill="hold">
                                          <p:stCondLst>
                                            <p:cond delay="0"/>
                                          </p:stCondLst>
                                        </p:cTn>
                                        <p:tgtEl>
                                          <p:spTgt spid="163848"/>
                                        </p:tgtEl>
                                        <p:attrNameLst>
                                          <p:attrName>style.visibility</p:attrName>
                                        </p:attrNameLst>
                                      </p:cBhvr>
                                      <p:to>
                                        <p:strVal val="visible"/>
                                      </p:to>
                                    </p:set>
                                    <p:animEffect transition="in" filter="barn(outHorizontal)">
                                      <p:cBhvr>
                                        <p:cTn id="22" dur="2000"/>
                                        <p:tgtEl>
                                          <p:spTgt spid="163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animBg="1"/>
      <p:bldP spid="163845" grpId="0" animBg="1"/>
      <p:bldP spid="163846" grpId="0" animBg="1"/>
      <p:bldP spid="16385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52413" y="-115888"/>
            <a:ext cx="8712200" cy="1384301"/>
          </a:xfrm>
        </p:spPr>
        <p:txBody>
          <a:bodyPr/>
          <a:lstStyle/>
          <a:p>
            <a:pPr algn="ctr" eaLnBrk="1" hangingPunct="1">
              <a:defRPr/>
            </a:pPr>
            <a:r>
              <a:rPr lang="ru-RU" altLang="ru-RU" sz="3600" dirty="0" err="1" smtClean="0">
                <a:solidFill>
                  <a:srgbClr val="33CCFF"/>
                </a:solidFill>
                <a:latin typeface="Times New Roman" panose="02020603050405020304" pitchFamily="18" charset="0"/>
              </a:rPr>
              <a:t>Ўзбекистон</a:t>
            </a:r>
            <a:r>
              <a:rPr lang="ru-RU" altLang="ru-RU" sz="3600" dirty="0" smtClean="0">
                <a:solidFill>
                  <a:srgbClr val="33CCFF"/>
                </a:solidFill>
                <a:latin typeface="Times New Roman" panose="02020603050405020304" pitchFamily="18" charset="0"/>
              </a:rPr>
              <a:t> </a:t>
            </a:r>
            <a:r>
              <a:rPr lang="ru-RU" altLang="ru-RU" sz="3600" dirty="0" err="1" smtClean="0">
                <a:solidFill>
                  <a:srgbClr val="33CCFF"/>
                </a:solidFill>
                <a:latin typeface="Times New Roman" panose="02020603050405020304" pitchFamily="18" charset="0"/>
              </a:rPr>
              <a:t>Республикаси</a:t>
            </a:r>
            <a:r>
              <a:rPr lang="ru-RU" altLang="ru-RU" sz="3600" dirty="0" smtClean="0">
                <a:solidFill>
                  <a:srgbClr val="33CCFF"/>
                </a:solidFill>
                <a:latin typeface="Times New Roman" panose="02020603050405020304" pitchFamily="18" charset="0"/>
              </a:rPr>
              <a:t> </a:t>
            </a:r>
            <a:r>
              <a:rPr lang="ru-RU" altLang="ru-RU" sz="3600" dirty="0" err="1" smtClean="0">
                <a:solidFill>
                  <a:srgbClr val="33CCFF"/>
                </a:solidFill>
                <a:latin typeface="Times New Roman" panose="02020603050405020304" pitchFamily="18" charset="0"/>
              </a:rPr>
              <a:t>Олий</a:t>
            </a:r>
            <a:r>
              <a:rPr lang="ru-RU" altLang="ru-RU" sz="3600" dirty="0" smtClean="0">
                <a:solidFill>
                  <a:srgbClr val="33CCFF"/>
                </a:solidFill>
                <a:latin typeface="Times New Roman" panose="02020603050405020304" pitchFamily="18" charset="0"/>
              </a:rPr>
              <a:t> </a:t>
            </a:r>
            <a:r>
              <a:rPr lang="ru-RU" altLang="ru-RU" sz="3600" dirty="0" err="1" smtClean="0">
                <a:solidFill>
                  <a:srgbClr val="33CCFF"/>
                </a:solidFill>
                <a:latin typeface="Times New Roman" panose="02020603050405020304" pitchFamily="18" charset="0"/>
              </a:rPr>
              <a:t>Мажлиси</a:t>
            </a:r>
            <a:endParaRPr lang="ru-RU" altLang="ru-RU" sz="3600" dirty="0" smtClean="0">
              <a:solidFill>
                <a:srgbClr val="33CCFF"/>
              </a:solidFill>
              <a:latin typeface="Times New Roman" panose="02020603050405020304" pitchFamily="18" charset="0"/>
            </a:endParaRPr>
          </a:p>
        </p:txBody>
      </p:sp>
      <p:sp>
        <p:nvSpPr>
          <p:cNvPr id="164867" name="Rectangle 3"/>
          <p:cNvSpPr>
            <a:spLocks noGrp="1" noChangeArrowheads="1"/>
          </p:cNvSpPr>
          <p:nvPr>
            <p:ph type="body" idx="1"/>
          </p:nvPr>
        </p:nvSpPr>
        <p:spPr>
          <a:xfrm>
            <a:off x="457200" y="1114425"/>
            <a:ext cx="8229600" cy="4114800"/>
          </a:xfrm>
        </p:spPr>
        <p:txBody>
          <a:bodyPr/>
          <a:lstStyle/>
          <a:p>
            <a:pPr algn="just" eaLnBrk="1" hangingPunct="1">
              <a:lnSpc>
                <a:spcPct val="80000"/>
              </a:lnSpc>
              <a:defRPr/>
            </a:pPr>
            <a:r>
              <a:rPr lang="ru-RU" altLang="ru-RU" sz="1800" dirty="0" err="1" smtClean="0">
                <a:solidFill>
                  <a:schemeClr val="bg2"/>
                </a:solidFill>
                <a:latin typeface="Times New Roman" panose="02020603050405020304" pitchFamily="18" charset="0"/>
              </a:rPr>
              <a:t>Конституциянинг</a:t>
            </a:r>
            <a:r>
              <a:rPr lang="ru-RU" altLang="ru-RU" sz="1800" dirty="0" smtClean="0">
                <a:solidFill>
                  <a:schemeClr val="bg2"/>
                </a:solidFill>
                <a:latin typeface="Times New Roman" panose="02020603050405020304" pitchFamily="18" charset="0"/>
              </a:rPr>
              <a:t> 76-моддасида «</a:t>
            </a: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Мажлиси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давлат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вакиллик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органи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бўлиб</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қонун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чиқарувчи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ҳокимиятни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амалга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оширади</a:t>
            </a:r>
            <a:r>
              <a:rPr lang="ru-RU" altLang="ru-RU" sz="1800" dirty="0" smtClean="0">
                <a:solidFill>
                  <a:schemeClr val="bg2"/>
                </a:solidFill>
                <a:latin typeface="Times New Roman" panose="02020603050405020304" pitchFamily="18" charset="0"/>
              </a:rPr>
              <a:t>», - </a:t>
            </a:r>
            <a:r>
              <a:rPr lang="ru-RU" altLang="ru-RU" sz="1800" dirty="0" err="1" smtClean="0">
                <a:solidFill>
                  <a:schemeClr val="bg2"/>
                </a:solidFill>
                <a:latin typeface="Times New Roman" panose="02020603050405020304" pitchFamily="18" charset="0"/>
              </a:rPr>
              <a:t>дея</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кўрсатилган</a:t>
            </a:r>
            <a:r>
              <a:rPr lang="ru-RU" altLang="ru-RU" sz="1800" dirty="0" smtClean="0">
                <a:solidFill>
                  <a:schemeClr val="bg2"/>
                </a:solidFill>
                <a:latin typeface="Times New Roman" panose="02020603050405020304" pitchFamily="18" charset="0"/>
              </a:rPr>
              <a:t>;</a:t>
            </a:r>
          </a:p>
          <a:p>
            <a:pPr algn="just" eaLnBrk="1" hangingPunct="1">
              <a:lnSpc>
                <a:spcPct val="80000"/>
              </a:lnSpc>
              <a:defRPr/>
            </a:pPr>
            <a:r>
              <a:rPr lang="ru-RU" altLang="ru-RU" sz="1800" dirty="0" err="1" smtClean="0">
                <a:solidFill>
                  <a:schemeClr val="bg2"/>
                </a:solidFill>
                <a:latin typeface="Times New Roman" panose="02020603050405020304" pitchFamily="18" charset="0"/>
              </a:rPr>
              <a:t>Конституциянинг</a:t>
            </a:r>
            <a:r>
              <a:rPr lang="ru-RU" altLang="ru-RU" sz="1800" dirty="0" smtClean="0">
                <a:solidFill>
                  <a:schemeClr val="bg2"/>
                </a:solidFill>
                <a:latin typeface="Times New Roman" panose="02020603050405020304" pitchFamily="18" charset="0"/>
              </a:rPr>
              <a:t> 77-моддасида «</a:t>
            </a:r>
            <a:r>
              <a:rPr lang="ru-RU" altLang="ru-RU" sz="1800" dirty="0" err="1" smtClean="0">
                <a:solidFill>
                  <a:schemeClr val="bg2"/>
                </a:solidFill>
                <a:latin typeface="Times New Roman" panose="02020603050405020304" pitchFamily="18" charset="0"/>
              </a:rPr>
              <a:t>ЎзР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Мажлисининг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Қонунчилик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палатаси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худудий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сайлов</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округлари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бўйича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кўппартиявийлик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асосида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сайланадиган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бир</a:t>
            </a:r>
            <a:r>
              <a:rPr lang="ru-RU" altLang="ru-RU" sz="1800" dirty="0" smtClean="0">
                <a:solidFill>
                  <a:schemeClr val="bg2"/>
                </a:solidFill>
                <a:latin typeface="Times New Roman" panose="02020603050405020304" pitchFamily="18" charset="0"/>
              </a:rPr>
              <a:t> юз </a:t>
            </a:r>
            <a:r>
              <a:rPr lang="ru-RU" altLang="ru-RU" sz="1800" dirty="0" err="1" smtClean="0">
                <a:solidFill>
                  <a:schemeClr val="bg2"/>
                </a:solidFill>
                <a:latin typeface="Times New Roman" panose="02020603050405020304" pitchFamily="18" charset="0"/>
              </a:rPr>
              <a:t>йигирма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депутатдан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иборат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дея</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кўрсатилган</a:t>
            </a:r>
            <a:r>
              <a:rPr lang="ru-RU" altLang="ru-RU" sz="1800" dirty="0" smtClean="0">
                <a:solidFill>
                  <a:schemeClr val="bg2"/>
                </a:solidFill>
                <a:latin typeface="Times New Roman" panose="02020603050405020304" pitchFamily="18" charset="0"/>
              </a:rPr>
              <a:t>;</a:t>
            </a:r>
          </a:p>
          <a:p>
            <a:pPr algn="just" eaLnBrk="1" hangingPunct="1">
              <a:lnSpc>
                <a:spcPct val="80000"/>
              </a:lnSpc>
              <a:defRPr/>
            </a:pPr>
            <a:r>
              <a:rPr lang="ru-RU" altLang="ru-RU" sz="1800" dirty="0" err="1" smtClean="0">
                <a:solidFill>
                  <a:schemeClr val="bg2"/>
                </a:solidFill>
                <a:latin typeface="Times New Roman" panose="02020603050405020304" pitchFamily="18" charset="0"/>
              </a:rPr>
              <a:t>Конституцияга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Мажлисининг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Сенати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ҳудудий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вакиллик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палатаси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бўлиб</a:t>
            </a:r>
            <a:r>
              <a:rPr lang="ru-RU" altLang="ru-RU" sz="1800" dirty="0" smtClean="0">
                <a:solidFill>
                  <a:schemeClr val="bg2"/>
                </a:solidFill>
                <a:latin typeface="Times New Roman" panose="02020603050405020304" pitchFamily="18" charset="0"/>
              </a:rPr>
              <a:t>, Сенат </a:t>
            </a:r>
            <a:r>
              <a:rPr lang="ru-RU" altLang="ru-RU" sz="1800" dirty="0" err="1" smtClean="0">
                <a:solidFill>
                  <a:schemeClr val="bg2"/>
                </a:solidFill>
                <a:latin typeface="Times New Roman" panose="02020603050405020304" pitchFamily="18" charset="0"/>
              </a:rPr>
              <a:t>аъзоларидан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сенаторлардан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иборат</a:t>
            </a:r>
            <a:r>
              <a:rPr lang="ru-RU" altLang="ru-RU" sz="1800" dirty="0" smtClean="0">
                <a:solidFill>
                  <a:schemeClr val="bg2"/>
                </a:solidFill>
                <a:latin typeface="Times New Roman" panose="02020603050405020304" pitchFamily="18" charset="0"/>
              </a:rPr>
              <a:t> (77-модда);</a:t>
            </a:r>
          </a:p>
          <a:p>
            <a:pPr algn="just" eaLnBrk="1" hangingPunct="1">
              <a:lnSpc>
                <a:spcPct val="80000"/>
              </a:lnSpc>
              <a:defRPr/>
            </a:pP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Мажлисининг</a:t>
            </a:r>
            <a:r>
              <a:rPr lang="ru-RU" altLang="ru-RU" sz="1800" dirty="0" smtClean="0">
                <a:solidFill>
                  <a:schemeClr val="bg2"/>
                </a:solidFill>
                <a:latin typeface="Times New Roman" panose="02020603050405020304" pitchFamily="18" charset="0"/>
              </a:rPr>
              <a:t> Сенат </a:t>
            </a:r>
            <a:r>
              <a:rPr lang="ru-RU" altLang="ru-RU" sz="1800" dirty="0" err="1" smtClean="0">
                <a:solidFill>
                  <a:schemeClr val="bg2"/>
                </a:solidFill>
                <a:latin typeface="Times New Roman" panose="02020603050405020304" pitchFamily="18" charset="0"/>
              </a:rPr>
              <a:t>аъзолари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Қорақалпоғистон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Жўқ</a:t>
            </a:r>
            <a:r>
              <a:rPr lang="uz-Cyrl-UZ" altLang="ru-RU" sz="1800" dirty="0" smtClean="0">
                <a:solidFill>
                  <a:schemeClr val="bg2"/>
                </a:solidFill>
                <a:latin typeface="Times New Roman" panose="02020603050405020304" pitchFamily="18" charset="0"/>
              </a:rPr>
              <a:t>ор</a:t>
            </a:r>
            <a:r>
              <a:rPr lang="ru-RU" altLang="ru-RU" sz="1800" dirty="0" smtClean="0">
                <a:solidFill>
                  <a:schemeClr val="bg2"/>
                </a:solidFill>
                <a:latin typeface="Times New Roman" panose="02020603050405020304" pitchFamily="18" charset="0"/>
              </a:rPr>
              <a:t>и </a:t>
            </a:r>
            <a:r>
              <a:rPr lang="ru-RU" altLang="ru-RU" sz="1800" dirty="0" err="1" smtClean="0">
                <a:solidFill>
                  <a:schemeClr val="bg2"/>
                </a:solidFill>
                <a:latin typeface="Times New Roman" panose="02020603050405020304" pitchFamily="18" charset="0"/>
              </a:rPr>
              <a:t>Кенгеси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вилоятлар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туманлар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шаҳарлар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давлат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ҳокимияти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вакиллик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органлари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депутатларининг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тегишли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қўшма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мажлисларида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мазкур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депутатлар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орасидан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яширин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овоз</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бериш</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йўли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билан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Қорақалпоғистон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вилоятлар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Тошкент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шаҳридан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тенг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миқдорда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кишидан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сайланади</a:t>
            </a:r>
            <a:r>
              <a:rPr lang="ru-RU" altLang="ru-RU" sz="1800" dirty="0" smtClean="0">
                <a:solidFill>
                  <a:schemeClr val="bg2"/>
                </a:solidFill>
                <a:latin typeface="Times New Roman" panose="02020603050405020304" pitchFamily="18" charset="0"/>
              </a:rPr>
              <a:t>; </a:t>
            </a:r>
          </a:p>
          <a:p>
            <a:pPr algn="just" eaLnBrk="1" hangingPunct="1">
              <a:lnSpc>
                <a:spcPct val="80000"/>
              </a:lnSpc>
              <a:defRPr/>
            </a:pP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Мажлиси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Сенатининг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нафар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аъзоси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фан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санъат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адабиёт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ишлаб</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чиқариш</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соҳасида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ҳамда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давлат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жамият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фаолиятининг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бошқа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тармоқларида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катта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амалий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тажрибага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эга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бўлган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ҳамда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алоҳида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хизмат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кўрсатган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энг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обрўли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фуқаролар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орасидан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Президенти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томонидан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тайинланади</a:t>
            </a:r>
            <a:r>
              <a:rPr lang="ru-RU" altLang="ru-RU" sz="1800" dirty="0" smtClean="0">
                <a:solidFill>
                  <a:schemeClr val="bg2"/>
                </a:solidFill>
                <a:latin typeface="Times New Roman" panose="02020603050405020304" pitchFamily="18" charset="0"/>
              </a:rPr>
              <a:t>;</a:t>
            </a:r>
          </a:p>
          <a:p>
            <a:pPr algn="just" eaLnBrk="1" hangingPunct="1">
              <a:lnSpc>
                <a:spcPct val="80000"/>
              </a:lnSpc>
              <a:defRPr/>
            </a:pP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Мажлис</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палаталарига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сайланиш</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шартлари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номзод</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йигирма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беш</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ёшга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тўлган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камида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беш</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йил</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худудида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муҳим</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яшаган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бўлиши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шарт</a:t>
            </a:r>
            <a:r>
              <a:rPr lang="ru-RU" altLang="ru-RU" sz="1800" dirty="0" smtClean="0">
                <a:solidFill>
                  <a:schemeClr val="bg2"/>
                </a:solidFill>
                <a:latin typeface="Times New Roman" panose="02020603050405020304" pitchFamily="18" charset="0"/>
              </a:rPr>
              <a:t>. Айни </a:t>
            </a:r>
            <a:r>
              <a:rPr lang="ru-RU" altLang="ru-RU" sz="1800" dirty="0" err="1" smtClean="0">
                <a:solidFill>
                  <a:schemeClr val="bg2"/>
                </a:solidFill>
                <a:latin typeface="Times New Roman" panose="02020603050405020304" pitchFamily="18" charset="0"/>
              </a:rPr>
              <a:t>бир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шахс</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бир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пайтнинг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Мажлисининг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Қонунчилик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палатаси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депутати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Сенати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аъзоси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бўлиши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мумкин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эмас</a:t>
            </a:r>
            <a:r>
              <a:rPr lang="ru-RU" altLang="ru-RU" sz="1800" dirty="0" smtClean="0">
                <a:solidFill>
                  <a:schemeClr val="bg2"/>
                </a:solidFill>
                <a:latin typeface="Times New Roman" panose="02020603050405020304" pitchFamily="18" charset="0"/>
              </a:rPr>
              <a:t>.</a:t>
            </a:r>
            <a:r>
              <a:rPr lang="uz-Cyrl-UZ" altLang="ru-RU" sz="1800" dirty="0" smtClean="0">
                <a:solidFill>
                  <a:schemeClr val="bg2"/>
                </a:solidFill>
                <a:latin typeface="Times New Roman" panose="02020603050405020304" pitchFamily="18" charset="0"/>
              </a:rPr>
              <a:t> </a:t>
            </a:r>
            <a:endParaRPr lang="ru-RU" altLang="ru-RU" sz="1800" dirty="0" smtClean="0">
              <a:solidFill>
                <a:schemeClr val="bg2"/>
              </a:solidFill>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edge">
                                      <p:cBhvr>
                                        <p:cTn id="7" dur="2000"/>
                                        <p:tgtEl>
                                          <p:spTgt spid="164867">
                                            <p:txEl>
                                              <p:pRg st="0" end="0"/>
                                            </p:txEl>
                                          </p:spTgt>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64867">
                                            <p:txEl>
                                              <p:pRg st="1" end="1"/>
                                            </p:txEl>
                                          </p:spTgt>
                                        </p:tgtEl>
                                        <p:attrNameLst>
                                          <p:attrName>style.visibility</p:attrName>
                                        </p:attrNameLst>
                                      </p:cBhvr>
                                      <p:to>
                                        <p:strVal val="visible"/>
                                      </p:to>
                                    </p:set>
                                    <p:animEffect transition="in" filter="wedge">
                                      <p:cBhvr>
                                        <p:cTn id="10" dur="2000"/>
                                        <p:tgtEl>
                                          <p:spTgt spid="164867">
                                            <p:txEl>
                                              <p:pRg st="1" end="1"/>
                                            </p:txEl>
                                          </p:spTgt>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64867">
                                            <p:txEl>
                                              <p:pRg st="2" end="2"/>
                                            </p:txEl>
                                          </p:spTgt>
                                        </p:tgtEl>
                                        <p:attrNameLst>
                                          <p:attrName>style.visibility</p:attrName>
                                        </p:attrNameLst>
                                      </p:cBhvr>
                                      <p:to>
                                        <p:strVal val="visible"/>
                                      </p:to>
                                    </p:set>
                                    <p:animEffect transition="in" filter="wedge">
                                      <p:cBhvr>
                                        <p:cTn id="13" dur="2000"/>
                                        <p:tgtEl>
                                          <p:spTgt spid="164867">
                                            <p:txEl>
                                              <p:pRg st="2" end="2"/>
                                            </p:txEl>
                                          </p:spTgt>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64867">
                                            <p:txEl>
                                              <p:pRg st="3" end="3"/>
                                            </p:txEl>
                                          </p:spTgt>
                                        </p:tgtEl>
                                        <p:attrNameLst>
                                          <p:attrName>style.visibility</p:attrName>
                                        </p:attrNameLst>
                                      </p:cBhvr>
                                      <p:to>
                                        <p:strVal val="visible"/>
                                      </p:to>
                                    </p:set>
                                    <p:animEffect transition="in" filter="wedge">
                                      <p:cBhvr>
                                        <p:cTn id="16" dur="2000"/>
                                        <p:tgtEl>
                                          <p:spTgt spid="164867">
                                            <p:txEl>
                                              <p:pRg st="3" end="3"/>
                                            </p:txEl>
                                          </p:spTgt>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164867">
                                            <p:txEl>
                                              <p:pRg st="4" end="4"/>
                                            </p:txEl>
                                          </p:spTgt>
                                        </p:tgtEl>
                                        <p:attrNameLst>
                                          <p:attrName>style.visibility</p:attrName>
                                        </p:attrNameLst>
                                      </p:cBhvr>
                                      <p:to>
                                        <p:strVal val="visible"/>
                                      </p:to>
                                    </p:set>
                                    <p:animEffect transition="in" filter="wedge">
                                      <p:cBhvr>
                                        <p:cTn id="19" dur="2000"/>
                                        <p:tgtEl>
                                          <p:spTgt spid="164867">
                                            <p:txEl>
                                              <p:pRg st="4" end="4"/>
                                            </p:txEl>
                                          </p:spTgt>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164867">
                                            <p:txEl>
                                              <p:pRg st="5" end="5"/>
                                            </p:txEl>
                                          </p:spTgt>
                                        </p:tgtEl>
                                        <p:attrNameLst>
                                          <p:attrName>style.visibility</p:attrName>
                                        </p:attrNameLst>
                                      </p:cBhvr>
                                      <p:to>
                                        <p:strVal val="visible"/>
                                      </p:to>
                                    </p:set>
                                    <p:animEffect transition="in" filter="wedge">
                                      <p:cBhvr>
                                        <p:cTn id="22" dur="2000"/>
                                        <p:tgtEl>
                                          <p:spTgt spid="164867">
                                            <p:txEl>
                                              <p:pRg st="5" end="5"/>
                                            </p:txEl>
                                          </p:spTgt>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164866"/>
                                        </p:tgtEl>
                                        <p:attrNameLst>
                                          <p:attrName>style.visibility</p:attrName>
                                        </p:attrNameLst>
                                      </p:cBhvr>
                                      <p:to>
                                        <p:strVal val="visible"/>
                                      </p:to>
                                    </p:set>
                                    <p:animEffect transition="in" filter="wedge">
                                      <p:cBhvr>
                                        <p:cTn id="25" dur="2000"/>
                                        <p:tgtEl>
                                          <p:spTgt spid="16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p:bldP spid="1648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916" name="Group 28"/>
          <p:cNvGrpSpPr>
            <a:grpSpLocks/>
          </p:cNvGrpSpPr>
          <p:nvPr/>
        </p:nvGrpSpPr>
        <p:grpSpPr bwMode="auto">
          <a:xfrm>
            <a:off x="395288" y="404813"/>
            <a:ext cx="8569325" cy="6208712"/>
            <a:chOff x="249" y="255"/>
            <a:chExt cx="5398" cy="3911"/>
          </a:xfrm>
        </p:grpSpPr>
        <p:sp>
          <p:nvSpPr>
            <p:cNvPr id="18435" name="Text Box 4"/>
            <p:cNvSpPr txBox="1">
              <a:spLocks noChangeArrowheads="1"/>
            </p:cNvSpPr>
            <p:nvPr/>
          </p:nvSpPr>
          <p:spPr bwMode="auto">
            <a:xfrm>
              <a:off x="1474" y="255"/>
              <a:ext cx="2631" cy="39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PANDA Times UZ" charset="-52"/>
                </a:rPr>
                <a:t>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уйи ва ю</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ори палаталарда Мажлислар </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тказиш тартиби ва уларнинг ваколати.</a:t>
              </a:r>
            </a:p>
          </p:txBody>
        </p:sp>
        <p:sp>
          <p:nvSpPr>
            <p:cNvPr id="18436" name="Text Box 5"/>
            <p:cNvSpPr txBox="1">
              <a:spLocks noChangeArrowheads="1"/>
            </p:cNvSpPr>
            <p:nvPr/>
          </p:nvSpPr>
          <p:spPr bwMode="auto">
            <a:xfrm>
              <a:off x="791" y="890"/>
              <a:ext cx="1453" cy="19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PANDA Times UZ" charset="-52"/>
                </a:rPr>
                <a:t>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онунчилик палатаси</a:t>
              </a:r>
            </a:p>
          </p:txBody>
        </p:sp>
        <p:sp>
          <p:nvSpPr>
            <p:cNvPr id="18437" name="Text Box 6"/>
            <p:cNvSpPr txBox="1">
              <a:spLocks noChangeArrowheads="1"/>
            </p:cNvSpPr>
            <p:nvPr/>
          </p:nvSpPr>
          <p:spPr bwMode="auto">
            <a:xfrm>
              <a:off x="249" y="1253"/>
              <a:ext cx="1453" cy="45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PANDA Times UZ" charset="-52"/>
                </a:rPr>
                <a:t> 1. </a:t>
              </a:r>
              <a:r>
                <a:rPr lang="ru-RU" altLang="ru-RU" sz="1500" b="1" i="0">
                  <a:solidFill>
                    <a:srgbClr val="000000"/>
                  </a:solidFill>
                  <a:latin typeface="Arial" panose="020B0604020202020204" pitchFamily="34" charset="0"/>
                </a:rPr>
                <a:t>Мажлислар сессиялар даврида </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тказилади.</a:t>
              </a:r>
            </a:p>
          </p:txBody>
        </p:sp>
        <p:sp>
          <p:nvSpPr>
            <p:cNvPr id="18438" name="Text Box 7"/>
            <p:cNvSpPr txBox="1">
              <a:spLocks noChangeArrowheads="1"/>
            </p:cNvSpPr>
            <p:nvPr/>
          </p:nvSpPr>
          <p:spPr bwMode="auto">
            <a:xfrm>
              <a:off x="249" y="1752"/>
              <a:ext cx="1453" cy="92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PANDA Times UZ" charset="-52"/>
                </a:rPr>
                <a:t> </a:t>
              </a:r>
              <a:r>
                <a:rPr lang="ru-RU" altLang="ru-RU" sz="1500" b="1" i="0">
                  <a:solidFill>
                    <a:srgbClr val="000000"/>
                  </a:solidFill>
                  <a:latin typeface="Arial" panose="020B0604020202020204" pitchFamily="34" charset="0"/>
                </a:rPr>
                <a:t>2. Сессиялар сентябрнинг 1-кунидан бошлаб келгуси йил июнь ойи охирги иш кунига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адар </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тказилади.</a:t>
              </a:r>
            </a:p>
          </p:txBody>
        </p:sp>
        <p:sp>
          <p:nvSpPr>
            <p:cNvPr id="18439" name="Text Box 8"/>
            <p:cNvSpPr txBox="1">
              <a:spLocks noChangeArrowheads="1"/>
            </p:cNvSpPr>
            <p:nvPr/>
          </p:nvSpPr>
          <p:spPr bwMode="auto">
            <a:xfrm>
              <a:off x="3197" y="754"/>
              <a:ext cx="1180" cy="19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Arial" panose="020B0604020202020204" pitchFamily="34" charset="0"/>
                </a:rPr>
                <a:t>Сенат </a:t>
              </a:r>
            </a:p>
          </p:txBody>
        </p:sp>
        <p:sp>
          <p:nvSpPr>
            <p:cNvPr id="18440" name="Text Box 9"/>
            <p:cNvSpPr txBox="1">
              <a:spLocks noChangeArrowheads="1"/>
            </p:cNvSpPr>
            <p:nvPr/>
          </p:nvSpPr>
          <p:spPr bwMode="auto">
            <a:xfrm>
              <a:off x="2880" y="1026"/>
              <a:ext cx="1905" cy="36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Arial" panose="020B0604020202020204" pitchFamily="34" charset="0"/>
                </a:rPr>
                <a:t>Заруратга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араб йилига камида уч марта </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тказилади.</a:t>
              </a:r>
            </a:p>
          </p:txBody>
        </p:sp>
        <p:sp>
          <p:nvSpPr>
            <p:cNvPr id="18441" name="Text Box 10"/>
            <p:cNvSpPr txBox="1">
              <a:spLocks noChangeArrowheads="1"/>
            </p:cNvSpPr>
            <p:nvPr/>
          </p:nvSpPr>
          <p:spPr bwMode="auto">
            <a:xfrm>
              <a:off x="1791" y="1525"/>
              <a:ext cx="3856" cy="64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PANDA Times UZ" charset="-52"/>
                </a:rPr>
                <a:t> </a:t>
              </a:r>
              <a:r>
                <a:rPr lang="ru-RU" altLang="ru-RU" sz="1500" b="1" i="0">
                  <a:solidFill>
                    <a:srgbClr val="000000"/>
                  </a:solidFill>
                  <a:latin typeface="Arial" panose="020B0604020202020204" pitchFamily="34" charset="0"/>
                </a:rPr>
                <a:t>Олий Мажлис палаталарининг </a:t>
              </a:r>
            </a:p>
            <a:p>
              <a:pPr lvl="1" algn="ctr" eaLnBrk="1" hangingPunct="1">
                <a:spcBef>
                  <a:spcPct val="0"/>
                </a:spcBef>
                <a:buFont typeface="Times New Roman" panose="02020603050405020304" pitchFamily="18" charset="0"/>
                <a:buChar char="1"/>
              </a:pPr>
              <a:r>
                <a:rPr lang="ru-RU" altLang="ru-RU" sz="1500" b="1" i="0">
                  <a:solidFill>
                    <a:srgbClr val="000000"/>
                  </a:solidFill>
                  <a:latin typeface="Arial" panose="020B0604020202020204" pitchFamily="34" charset="0"/>
                </a:rPr>
                <a:t>. Мажлислари агар улар ишида</a:t>
              </a:r>
            </a:p>
            <a:p>
              <a:pPr lvl="1" algn="ctr" eaLnBrk="1" hangingPunct="1">
                <a:spcBef>
                  <a:spcPct val="0"/>
                </a:spcBef>
                <a:buFontTx/>
                <a:buNone/>
              </a:pPr>
              <a:r>
                <a:rPr lang="ru-RU" altLang="ru-RU" sz="1500" b="1" i="0">
                  <a:solidFill>
                    <a:srgbClr val="000000"/>
                  </a:solidFill>
                  <a:latin typeface="Arial" panose="020B0604020202020204" pitchFamily="34" charset="0"/>
                </a:rPr>
                <a:t>барча депутатлар, сенаторлар умумий сонининг камида ярми иштирок этаётган б</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лса ваколатли </a:t>
              </a:r>
              <a:r>
                <a:rPr lang="uz-Cyrl-UZ" altLang="ru-RU" sz="1500" b="1" i="0">
                  <a:solidFill>
                    <a:srgbClr val="000000"/>
                  </a:solidFill>
                  <a:latin typeface="Arial" panose="020B0604020202020204" pitchFamily="34" charset="0"/>
                </a:rPr>
                <a:t>ҳ</a:t>
              </a:r>
              <a:r>
                <a:rPr lang="ru-RU" altLang="ru-RU" sz="1500" b="1" i="0">
                  <a:solidFill>
                    <a:srgbClr val="000000"/>
                  </a:solidFill>
                  <a:latin typeface="Arial" panose="020B0604020202020204" pitchFamily="34" charset="0"/>
                </a:rPr>
                <a:t>исобланади</a:t>
              </a:r>
              <a:r>
                <a:rPr lang="ru-RU" altLang="ru-RU" sz="1500" b="1" i="0">
                  <a:solidFill>
                    <a:srgbClr val="000000"/>
                  </a:solidFill>
                  <a:latin typeface="PANDA Times UZ" charset="-52"/>
                </a:rPr>
                <a:t>.</a:t>
              </a:r>
              <a:endParaRPr lang="ru-RU" altLang="ru-RU" sz="1500" b="1" i="0">
                <a:solidFill>
                  <a:srgbClr val="000000"/>
                </a:solidFill>
                <a:latin typeface="Arial" panose="020B0604020202020204" pitchFamily="34" charset="0"/>
              </a:endParaRPr>
            </a:p>
          </p:txBody>
        </p:sp>
        <p:sp>
          <p:nvSpPr>
            <p:cNvPr id="18442" name="Text Box 11"/>
            <p:cNvSpPr txBox="1">
              <a:spLocks noChangeArrowheads="1"/>
            </p:cNvSpPr>
            <p:nvPr/>
          </p:nvSpPr>
          <p:spPr bwMode="auto">
            <a:xfrm>
              <a:off x="1791" y="2205"/>
              <a:ext cx="3856" cy="51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algn="ctr" eaLnBrk="1" hangingPunct="1">
                <a:spcBef>
                  <a:spcPct val="0"/>
                </a:spcBef>
                <a:buFont typeface="Times New Roman" panose="02020603050405020304" pitchFamily="18" charset="0"/>
                <a:buChar char="2"/>
              </a:pPr>
              <a:r>
                <a:rPr lang="ru-RU" altLang="ru-RU" sz="1500" b="1" i="0">
                  <a:solidFill>
                    <a:srgbClr val="000000"/>
                  </a:solidFill>
                  <a:latin typeface="Arial" panose="020B0604020202020204" pitchFamily="34" charset="0"/>
                </a:rPr>
                <a:t>. Конституциявий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онунларни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абул</a:t>
              </a:r>
            </a:p>
            <a:p>
              <a:pPr lvl="1" algn="ctr" eaLnBrk="1" hangingPunct="1">
                <a:spcBef>
                  <a:spcPct val="0"/>
                </a:spcBef>
                <a:buFontTx/>
                <a:buNone/>
              </a:pP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илишда барча депутатлар, сенаторлар умумий сонининг камида учдан икки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исми иштирок этиши шарт.</a:t>
              </a:r>
              <a:endParaRPr lang="ru-RU" altLang="ru-RU" sz="1500" b="1" i="0">
                <a:solidFill>
                  <a:srgbClr val="000000"/>
                </a:solidFill>
                <a:latin typeface="PANDA Times UZ" charset="-52"/>
              </a:endParaRPr>
            </a:p>
            <a:p>
              <a:pPr algn="ctr" eaLnBrk="1" hangingPunct="1">
                <a:spcBef>
                  <a:spcPct val="0"/>
                </a:spcBef>
                <a:buClrTx/>
                <a:buSzTx/>
                <a:buFontTx/>
                <a:buNone/>
              </a:pPr>
              <a:endParaRPr lang="ru-RU" altLang="ru-RU" sz="1500" b="1" i="0">
                <a:solidFill>
                  <a:srgbClr val="000000"/>
                </a:solidFill>
                <a:latin typeface="Arial" panose="020B0604020202020204" pitchFamily="34" charset="0"/>
              </a:endParaRPr>
            </a:p>
          </p:txBody>
        </p:sp>
        <p:sp>
          <p:nvSpPr>
            <p:cNvPr id="18443" name="Text Box 12"/>
            <p:cNvSpPr txBox="1">
              <a:spLocks noChangeArrowheads="1"/>
            </p:cNvSpPr>
            <p:nvPr/>
          </p:nvSpPr>
          <p:spPr bwMode="auto">
            <a:xfrm>
              <a:off x="1791" y="2738"/>
              <a:ext cx="3856" cy="19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PANDA Times UZ" charset="-52"/>
                </a:rPr>
                <a:t> </a:t>
              </a:r>
              <a:r>
                <a:rPr lang="ru-RU" altLang="ru-RU" sz="1500" b="1" i="0">
                  <a:solidFill>
                    <a:srgbClr val="000000"/>
                  </a:solidFill>
                  <a:latin typeface="Arial" panose="020B0604020202020204" pitchFamily="34" charset="0"/>
                </a:rPr>
                <a:t>3. </a:t>
              </a:r>
              <a:r>
                <a:rPr lang="uz-Cyrl-UZ" altLang="ru-RU" sz="1500" b="1" i="0">
                  <a:solidFill>
                    <a:srgbClr val="000000"/>
                  </a:solidFill>
                  <a:latin typeface="Arial" panose="020B0604020202020204" pitchFamily="34" charset="0"/>
                </a:rPr>
                <a:t>Ҳ</a:t>
              </a:r>
              <a:r>
                <a:rPr lang="ru-RU" altLang="ru-RU" sz="1500" b="1" i="0">
                  <a:solidFill>
                    <a:srgbClr val="000000"/>
                  </a:solidFill>
                  <a:latin typeface="Arial" panose="020B0604020202020204" pitchFamily="34" charset="0"/>
                </a:rPr>
                <a:t>ар икки палата ало</a:t>
              </a:r>
              <a:r>
                <a:rPr lang="uz-Cyrl-UZ" altLang="ru-RU" sz="1500" b="1" i="0">
                  <a:solidFill>
                    <a:srgbClr val="000000"/>
                  </a:solidFill>
                  <a:latin typeface="Arial" panose="020B0604020202020204" pitchFamily="34" charset="0"/>
                </a:rPr>
                <a:t>ҳ</a:t>
              </a:r>
              <a:r>
                <a:rPr lang="ru-RU" altLang="ru-RU" sz="1500" b="1" i="0">
                  <a:solidFill>
                    <a:srgbClr val="000000"/>
                  </a:solidFill>
                  <a:latin typeface="Arial" panose="020B0604020202020204" pitchFamily="34" charset="0"/>
                </a:rPr>
                <a:t>ида-ало</a:t>
              </a:r>
              <a:r>
                <a:rPr lang="uz-Cyrl-UZ" altLang="ru-RU" sz="1500" b="1" i="0">
                  <a:solidFill>
                    <a:srgbClr val="000000"/>
                  </a:solidFill>
                  <a:latin typeface="Arial" panose="020B0604020202020204" pitchFamily="34" charset="0"/>
                </a:rPr>
                <a:t>ҳ</a:t>
              </a:r>
              <a:r>
                <a:rPr lang="ru-RU" altLang="ru-RU" sz="1500" b="1" i="0">
                  <a:solidFill>
                    <a:srgbClr val="000000"/>
                  </a:solidFill>
                  <a:latin typeface="Arial" panose="020B0604020202020204" pitchFamily="34" charset="0"/>
                </a:rPr>
                <a:t>ида мажлис </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тказади.</a:t>
              </a:r>
            </a:p>
          </p:txBody>
        </p:sp>
        <p:sp>
          <p:nvSpPr>
            <p:cNvPr id="18444" name="Text Box 13"/>
            <p:cNvSpPr txBox="1">
              <a:spLocks noChangeArrowheads="1"/>
            </p:cNvSpPr>
            <p:nvPr/>
          </p:nvSpPr>
          <p:spPr bwMode="auto">
            <a:xfrm>
              <a:off x="1791" y="2976"/>
              <a:ext cx="3856" cy="119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500" b="1" i="0">
                  <a:solidFill>
                    <a:srgbClr val="000000"/>
                  </a:solidFill>
                  <a:latin typeface="PANDA Times UZ" charset="-52"/>
                </a:rPr>
                <a:t> </a:t>
              </a:r>
              <a:r>
                <a:rPr lang="ru-RU" altLang="ru-RU" sz="1500" b="1" i="0">
                  <a:solidFill>
                    <a:srgbClr val="000000"/>
                  </a:solidFill>
                  <a:latin typeface="Arial" panose="020B0604020202020204" pitchFamily="34" charset="0"/>
                </a:rPr>
                <a:t>4.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онунчилик палатаси ва Сенатнинг </a:t>
              </a:r>
              <a:r>
                <a:rPr lang="uz-Cyrl-UZ" altLang="ru-RU" sz="1500" b="1" i="0">
                  <a:solidFill>
                    <a:srgbClr val="000000"/>
                  </a:solidFill>
                  <a:latin typeface="Arial" panose="020B0604020202020204" pitchFamily="34" charset="0"/>
                </a:rPr>
                <a:t>қў</a:t>
              </a:r>
              <a:r>
                <a:rPr lang="ru-RU" altLang="ru-RU" sz="1500" b="1" i="0">
                  <a:solidFill>
                    <a:srgbClr val="000000"/>
                  </a:solidFill>
                  <a:latin typeface="Arial" panose="020B0604020202020204" pitchFamily="34" charset="0"/>
                </a:rPr>
                <a:t>шма мажлислари </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збекистон Республикаси Президенти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асамёд </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илганда, </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зР Президанти мамлакат ижтимоий-и</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тисодий </a:t>
              </a:r>
              <a:r>
                <a:rPr lang="uz-Cyrl-UZ" altLang="ru-RU" sz="1500" b="1" i="0">
                  <a:solidFill>
                    <a:srgbClr val="000000"/>
                  </a:solidFill>
                  <a:latin typeface="Arial" panose="020B0604020202020204" pitchFamily="34" charset="0"/>
                </a:rPr>
                <a:t>ҳ</a:t>
              </a:r>
              <a:r>
                <a:rPr lang="ru-RU" altLang="ru-RU" sz="1500" b="1" i="0">
                  <a:solidFill>
                    <a:srgbClr val="000000"/>
                  </a:solidFill>
                  <a:latin typeface="Arial" panose="020B0604020202020204" pitchFamily="34" charset="0"/>
                </a:rPr>
                <a:t>аётининг ички ва таш</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и сиёсатининг энг му</a:t>
              </a:r>
              <a:r>
                <a:rPr lang="uz-Cyrl-UZ" altLang="ru-RU" sz="1500" b="1" i="0">
                  <a:solidFill>
                    <a:srgbClr val="000000"/>
                  </a:solidFill>
                  <a:latin typeface="Arial" panose="020B0604020202020204" pitchFamily="34" charset="0"/>
                </a:rPr>
                <a:t>ҳ</a:t>
              </a:r>
              <a:r>
                <a:rPr lang="ru-RU" altLang="ru-RU" sz="1500" b="1" i="0">
                  <a:solidFill>
                    <a:srgbClr val="000000"/>
                  </a:solidFill>
                  <a:latin typeface="Arial" panose="020B0604020202020204" pitchFamily="34" charset="0"/>
                </a:rPr>
                <a:t>им  масалалари юзасидан нут</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 с</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злаганда, чет давлатларнинг ра</a:t>
              </a:r>
              <a:r>
                <a:rPr lang="uz-Cyrl-UZ" altLang="ru-RU" sz="1500" b="1" i="0">
                  <a:solidFill>
                    <a:srgbClr val="000000"/>
                  </a:solidFill>
                  <a:latin typeface="Arial" panose="020B0604020202020204" pitchFamily="34" charset="0"/>
                </a:rPr>
                <a:t>ҳ</a:t>
              </a:r>
              <a:r>
                <a:rPr lang="ru-RU" altLang="ru-RU" sz="1500" b="1" i="0">
                  <a:solidFill>
                    <a:srgbClr val="000000"/>
                  </a:solidFill>
                  <a:latin typeface="Arial" panose="020B0604020202020204" pitchFamily="34" charset="0"/>
                </a:rPr>
                <a:t>барлари нут</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 с</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злаганда </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тказилади.  Палатанинг  келишувига мувофи</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 </a:t>
              </a:r>
              <a:r>
                <a:rPr lang="uz-Cyrl-UZ" altLang="ru-RU" sz="1500" b="1" i="0">
                  <a:solidFill>
                    <a:srgbClr val="000000"/>
                  </a:solidFill>
                  <a:latin typeface="Arial" panose="020B0604020202020204" pitchFamily="34" charset="0"/>
                </a:rPr>
                <a:t>қў</a:t>
              </a:r>
              <a:r>
                <a:rPr lang="ru-RU" altLang="ru-RU" sz="1500" b="1" i="0">
                  <a:solidFill>
                    <a:srgbClr val="000000"/>
                  </a:solidFill>
                  <a:latin typeface="Arial" panose="020B0604020202020204" pitchFamily="34" charset="0"/>
                </a:rPr>
                <a:t>шма мажлислар бош</a:t>
              </a:r>
              <a:r>
                <a:rPr lang="uz-Cyrl-UZ" altLang="ru-RU" sz="1500" b="1" i="0">
                  <a:solidFill>
                    <a:srgbClr val="000000"/>
                  </a:solidFill>
                  <a:latin typeface="Arial" panose="020B0604020202020204" pitchFamily="34" charset="0"/>
                </a:rPr>
                <a:t>қ</a:t>
              </a:r>
              <a:r>
                <a:rPr lang="ru-RU" altLang="ru-RU" sz="1500" b="1" i="0">
                  <a:solidFill>
                    <a:srgbClr val="000000"/>
                  </a:solidFill>
                  <a:latin typeface="Arial" panose="020B0604020202020204" pitchFamily="34" charset="0"/>
                </a:rPr>
                <a:t>а масалалар юзасидан </a:t>
              </a:r>
              <a:r>
                <a:rPr lang="uz-Cyrl-UZ" altLang="ru-RU" sz="1500" b="1" i="0">
                  <a:solidFill>
                    <a:srgbClr val="000000"/>
                  </a:solidFill>
                  <a:latin typeface="Arial" panose="020B0604020202020204" pitchFamily="34" charset="0"/>
                </a:rPr>
                <a:t>ҳ</a:t>
              </a:r>
              <a:r>
                <a:rPr lang="ru-RU" altLang="ru-RU" sz="1500" b="1" i="0">
                  <a:solidFill>
                    <a:srgbClr val="000000"/>
                  </a:solidFill>
                  <a:latin typeface="Arial" panose="020B0604020202020204" pitchFamily="34" charset="0"/>
                </a:rPr>
                <a:t>ам </a:t>
              </a:r>
              <a:r>
                <a:rPr lang="uz-Cyrl-UZ" altLang="ru-RU" sz="1500" b="1" i="0">
                  <a:solidFill>
                    <a:srgbClr val="000000"/>
                  </a:solidFill>
                  <a:latin typeface="Arial" panose="020B0604020202020204" pitchFamily="34" charset="0"/>
                </a:rPr>
                <a:t>ў</a:t>
              </a:r>
              <a:r>
                <a:rPr lang="ru-RU" altLang="ru-RU" sz="1500" b="1" i="0">
                  <a:solidFill>
                    <a:srgbClr val="000000"/>
                  </a:solidFill>
                  <a:latin typeface="Arial" panose="020B0604020202020204" pitchFamily="34" charset="0"/>
                </a:rPr>
                <a:t>тказилиши мумкин.	</a:t>
              </a:r>
            </a:p>
          </p:txBody>
        </p:sp>
        <p:sp>
          <p:nvSpPr>
            <p:cNvPr id="18445" name="Line 14"/>
            <p:cNvSpPr>
              <a:spLocks noChangeShapeType="1"/>
            </p:cNvSpPr>
            <p:nvPr/>
          </p:nvSpPr>
          <p:spPr bwMode="auto">
            <a:xfrm>
              <a:off x="1881" y="633"/>
              <a:ext cx="0" cy="25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8446" name="Line 16"/>
            <p:cNvSpPr>
              <a:spLocks noChangeShapeType="1"/>
            </p:cNvSpPr>
            <p:nvPr/>
          </p:nvSpPr>
          <p:spPr bwMode="auto">
            <a:xfrm>
              <a:off x="1156" y="1072"/>
              <a:ext cx="0" cy="19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8447" name="Line 21"/>
            <p:cNvSpPr>
              <a:spLocks noChangeShapeType="1"/>
            </p:cNvSpPr>
            <p:nvPr/>
          </p:nvSpPr>
          <p:spPr bwMode="auto">
            <a:xfrm>
              <a:off x="1701" y="2432"/>
              <a:ext cx="9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8448" name="Line 23"/>
            <p:cNvSpPr>
              <a:spLocks noChangeShapeType="1"/>
            </p:cNvSpPr>
            <p:nvPr/>
          </p:nvSpPr>
          <p:spPr bwMode="auto">
            <a:xfrm>
              <a:off x="3742" y="664"/>
              <a:ext cx="0" cy="1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8449" name="Line 24"/>
            <p:cNvSpPr>
              <a:spLocks noChangeShapeType="1"/>
            </p:cNvSpPr>
            <p:nvPr/>
          </p:nvSpPr>
          <p:spPr bwMode="auto">
            <a:xfrm>
              <a:off x="3742" y="936"/>
              <a:ext cx="0" cy="1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8450" name="Line 25"/>
            <p:cNvSpPr>
              <a:spLocks noChangeShapeType="1"/>
            </p:cNvSpPr>
            <p:nvPr/>
          </p:nvSpPr>
          <p:spPr bwMode="auto">
            <a:xfrm>
              <a:off x="3742" y="1389"/>
              <a:ext cx="0" cy="1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withEffect">
                                  <p:stCondLst>
                                    <p:cond delay="0"/>
                                  </p:stCondLst>
                                  <p:childTnLst>
                                    <p:set>
                                      <p:cBhvr>
                                        <p:cTn id="6" dur="1" fill="hold">
                                          <p:stCondLst>
                                            <p:cond delay="0"/>
                                          </p:stCondLst>
                                        </p:cTn>
                                        <p:tgtEl>
                                          <p:spTgt spid="165916"/>
                                        </p:tgtEl>
                                        <p:attrNameLst>
                                          <p:attrName>style.visibility</p:attrName>
                                        </p:attrNameLst>
                                      </p:cBhvr>
                                      <p:to>
                                        <p:strVal val="visible"/>
                                      </p:to>
                                    </p:set>
                                    <p:anim calcmode="lin" valueType="num">
                                      <p:cBhvr>
                                        <p:cTn id="7" dur="2000" fill="hold"/>
                                        <p:tgtEl>
                                          <p:spTgt spid="165916"/>
                                        </p:tgtEl>
                                        <p:attrNameLst>
                                          <p:attrName>ppt_w</p:attrName>
                                        </p:attrNameLst>
                                      </p:cBhvr>
                                      <p:tavLst>
                                        <p:tav tm="0">
                                          <p:val>
                                            <p:fltVal val="0"/>
                                          </p:val>
                                        </p:tav>
                                        <p:tav tm="100000">
                                          <p:val>
                                            <p:strVal val="#ppt_w"/>
                                          </p:val>
                                        </p:tav>
                                      </p:tavLst>
                                    </p:anim>
                                    <p:anim calcmode="lin" valueType="num">
                                      <p:cBhvr>
                                        <p:cTn id="8" dur="2000" fill="hold"/>
                                        <p:tgtEl>
                                          <p:spTgt spid="165916"/>
                                        </p:tgtEl>
                                        <p:attrNameLst>
                                          <p:attrName>ppt_h</p:attrName>
                                        </p:attrNameLst>
                                      </p:cBhvr>
                                      <p:tavLst>
                                        <p:tav tm="0">
                                          <p:val>
                                            <p:fltVal val="0"/>
                                          </p:val>
                                        </p:tav>
                                        <p:tav tm="100000">
                                          <p:val>
                                            <p:strVal val="#ppt_h"/>
                                          </p:val>
                                        </p:tav>
                                      </p:tavLst>
                                    </p:anim>
                                    <p:anim calcmode="lin" valueType="num">
                                      <p:cBhvr>
                                        <p:cTn id="9" dur="2000" fill="hold"/>
                                        <p:tgtEl>
                                          <p:spTgt spid="165916"/>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16591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95288" y="-171450"/>
            <a:ext cx="8229600" cy="1384300"/>
          </a:xfrm>
        </p:spPr>
        <p:txBody>
          <a:bodyPr/>
          <a:lstStyle/>
          <a:p>
            <a:pPr algn="ctr" eaLnBrk="1" hangingPunct="1">
              <a:defRPr/>
            </a:pPr>
            <a:r>
              <a:rPr lang="uz-Cyrl-UZ" altLang="ru-RU" sz="3200" b="1" dirty="0" smtClean="0">
                <a:solidFill>
                  <a:srgbClr val="33CCFF"/>
                </a:solidFill>
                <a:latin typeface="Times New Roman" panose="02020603050405020304" pitchFamily="18" charset="0"/>
              </a:rPr>
              <a:t>Олий Мажлис</a:t>
            </a:r>
            <a:r>
              <a:rPr lang="ru-RU" altLang="ru-RU" sz="3200" b="1" dirty="0" smtClean="0">
                <a:solidFill>
                  <a:srgbClr val="33CCFF"/>
                </a:solidFill>
                <a:latin typeface="Times New Roman" panose="02020603050405020304" pitchFamily="18" charset="0"/>
              </a:rPr>
              <a:t> </a:t>
            </a:r>
            <a:r>
              <a:rPr lang="ru-RU" altLang="ru-RU" sz="3200" b="1" dirty="0" err="1" smtClean="0">
                <a:solidFill>
                  <a:srgbClr val="33CCFF"/>
                </a:solidFill>
                <a:latin typeface="Times New Roman" panose="02020603050405020304" pitchFamily="18" charset="0"/>
              </a:rPr>
              <a:t>палаталарининг</a:t>
            </a:r>
            <a:r>
              <a:rPr lang="ru-RU" altLang="ru-RU" sz="3200" b="1" dirty="0" smtClean="0">
                <a:solidFill>
                  <a:srgbClr val="33CCFF"/>
                </a:solidFill>
                <a:latin typeface="Times New Roman" panose="02020603050405020304" pitchFamily="18" charset="0"/>
              </a:rPr>
              <a:t> </a:t>
            </a:r>
            <a:br>
              <a:rPr lang="ru-RU" altLang="ru-RU" sz="3200" b="1" dirty="0" smtClean="0">
                <a:solidFill>
                  <a:srgbClr val="33CCFF"/>
                </a:solidFill>
                <a:latin typeface="Times New Roman" panose="02020603050405020304" pitchFamily="18" charset="0"/>
              </a:rPr>
            </a:br>
            <a:r>
              <a:rPr lang="ru-RU" altLang="ru-RU" sz="3200" b="1" dirty="0" err="1" smtClean="0">
                <a:solidFill>
                  <a:srgbClr val="33CCFF"/>
                </a:solidFill>
                <a:latin typeface="Times New Roman" panose="02020603050405020304" pitchFamily="18" charset="0"/>
              </a:rPr>
              <a:t>биргаликдаги</a:t>
            </a:r>
            <a:r>
              <a:rPr lang="ru-RU" altLang="ru-RU" sz="3200" b="1" dirty="0" smtClean="0">
                <a:solidFill>
                  <a:srgbClr val="33CCFF"/>
                </a:solidFill>
                <a:latin typeface="Times New Roman" panose="02020603050405020304" pitchFamily="18" charset="0"/>
              </a:rPr>
              <a:t> </a:t>
            </a:r>
            <a:r>
              <a:rPr lang="ru-RU" altLang="ru-RU" sz="3200" b="1" dirty="0" err="1" smtClean="0">
                <a:solidFill>
                  <a:srgbClr val="33CCFF"/>
                </a:solidFill>
                <a:latin typeface="Times New Roman" panose="02020603050405020304" pitchFamily="18" charset="0"/>
              </a:rPr>
              <a:t>ваколатлари</a:t>
            </a:r>
            <a:endParaRPr lang="ru-RU" altLang="ru-RU" sz="3200" dirty="0" smtClean="0">
              <a:solidFill>
                <a:srgbClr val="33CCFF"/>
              </a:solidFill>
              <a:latin typeface="Times New Roman" panose="02020603050405020304" pitchFamily="18" charset="0"/>
            </a:endParaRPr>
          </a:p>
        </p:txBody>
      </p:sp>
      <p:sp>
        <p:nvSpPr>
          <p:cNvPr id="166915" name="Rectangle 3"/>
          <p:cNvSpPr>
            <a:spLocks noGrp="1" noChangeArrowheads="1"/>
          </p:cNvSpPr>
          <p:nvPr>
            <p:ph type="body" idx="1"/>
          </p:nvPr>
        </p:nvSpPr>
        <p:spPr>
          <a:xfrm>
            <a:off x="250825" y="1185863"/>
            <a:ext cx="8642350" cy="4114800"/>
          </a:xfrm>
        </p:spPr>
        <p:txBody>
          <a:bodyPr/>
          <a:lstStyle/>
          <a:p>
            <a:pPr algn="just" eaLnBrk="1" hangingPunct="1">
              <a:lnSpc>
                <a:spcPct val="80000"/>
              </a:lnSpc>
              <a:defRPr/>
            </a:pPr>
            <a:r>
              <a:rPr lang="uz-Cyrl-UZ" altLang="ru-RU" sz="1700" dirty="0" smtClean="0">
                <a:solidFill>
                  <a:schemeClr val="bg2"/>
                </a:solidFill>
                <a:latin typeface="Times New Roman" panose="02020603050405020304" pitchFamily="18" charset="0"/>
              </a:rPr>
              <a:t>Олий Мажлиснинг хар икки палатаси биргаликда Ўзбекистон Республикаси Конституциясини қабул қилади, унга ўзгартириш ва қўшимчалар киритади;</a:t>
            </a:r>
            <a:endParaRPr lang="ru-RU" altLang="ru-RU" sz="1700" dirty="0" smtClean="0">
              <a:solidFill>
                <a:schemeClr val="bg2"/>
              </a:solidFill>
              <a:latin typeface="Times New Roman" panose="02020603050405020304" pitchFamily="18" charset="0"/>
            </a:endParaRPr>
          </a:p>
          <a:p>
            <a:pPr algn="just" eaLnBrk="1" hangingPunct="1">
              <a:lnSpc>
                <a:spcPct val="80000"/>
              </a:lnSpc>
              <a:defRPr/>
            </a:pPr>
            <a:r>
              <a:rPr lang="uz-Cyrl-UZ" altLang="ru-RU" sz="1700" dirty="0" smtClean="0">
                <a:solidFill>
                  <a:schemeClr val="bg2"/>
                </a:solidFill>
                <a:latin typeface="Times New Roman" panose="02020603050405020304" pitchFamily="18" charset="0"/>
              </a:rPr>
              <a:t>Ўзбекистон  Республикаси қонунларини қабул қилади ва ўз навбатида, уларга қўшимча ва ўзгартиришлар киритади;</a:t>
            </a:r>
            <a:endParaRPr lang="ru-RU" altLang="ru-RU" sz="1700" dirty="0" smtClean="0">
              <a:solidFill>
                <a:schemeClr val="bg2"/>
              </a:solidFill>
              <a:latin typeface="Times New Roman" panose="02020603050405020304" pitchFamily="18" charset="0"/>
            </a:endParaRPr>
          </a:p>
          <a:p>
            <a:pPr algn="just" eaLnBrk="1" hangingPunct="1">
              <a:lnSpc>
                <a:spcPct val="80000"/>
              </a:lnSpc>
              <a:defRPr/>
            </a:pPr>
            <a:r>
              <a:rPr lang="uz-Cyrl-UZ" altLang="ru-RU" sz="1700" dirty="0" smtClean="0">
                <a:solidFill>
                  <a:schemeClr val="bg2"/>
                </a:solidFill>
                <a:latin typeface="Times New Roman" panose="02020603050405020304" pitchFamily="18" charset="0"/>
              </a:rPr>
              <a:t>мамлакат ташқи ва ички сиёсатнинг асосий йўналишларини белгилайди; республика қонун чиқарувчи ва суд ҳокимиятлари тизимини ҳамда ваколатларини белгилайди;</a:t>
            </a:r>
            <a:endParaRPr lang="ru-RU" altLang="ru-RU" sz="1700" dirty="0" smtClean="0">
              <a:solidFill>
                <a:schemeClr val="bg2"/>
              </a:solidFill>
              <a:latin typeface="Times New Roman" panose="02020603050405020304" pitchFamily="18" charset="0"/>
            </a:endParaRPr>
          </a:p>
          <a:p>
            <a:pPr algn="just" eaLnBrk="1" hangingPunct="1">
              <a:lnSpc>
                <a:spcPct val="80000"/>
              </a:lnSpc>
              <a:defRPr/>
            </a:pPr>
            <a:r>
              <a:rPr lang="ru-RU" altLang="ru-RU" sz="1700" dirty="0" smtClean="0">
                <a:solidFill>
                  <a:schemeClr val="bg2"/>
                </a:solidFill>
                <a:latin typeface="Times New Roman" panose="02020603050405020304" pitchFamily="18" charset="0"/>
              </a:rPr>
              <a:t>Б</a:t>
            </a:r>
            <a:r>
              <a:rPr lang="uz-Cyrl-UZ" altLang="ru-RU" sz="1700" dirty="0" smtClean="0">
                <a:solidFill>
                  <a:schemeClr val="bg2"/>
                </a:solidFill>
                <a:latin typeface="Times New Roman" panose="02020603050405020304" pitchFamily="18" charset="0"/>
              </a:rPr>
              <a:t>ож, валюта ва кредит ишларини, шунингдек, маъмурий-ҳудудий тузилиш масалаларини қонун йўли билан тартибга солиш;</a:t>
            </a:r>
            <a:endParaRPr lang="ru-RU" altLang="ru-RU" sz="1700" dirty="0" smtClean="0">
              <a:solidFill>
                <a:schemeClr val="bg2"/>
              </a:solidFill>
              <a:latin typeface="Times New Roman" panose="02020603050405020304" pitchFamily="18" charset="0"/>
            </a:endParaRPr>
          </a:p>
          <a:p>
            <a:pPr algn="just" eaLnBrk="1" hangingPunct="1">
              <a:lnSpc>
                <a:spcPct val="80000"/>
              </a:lnSpc>
              <a:defRPr/>
            </a:pPr>
            <a:r>
              <a:rPr lang="uz-Cyrl-UZ" altLang="ru-RU" sz="1700" dirty="0" smtClean="0">
                <a:solidFill>
                  <a:schemeClr val="bg2"/>
                </a:solidFill>
                <a:latin typeface="Times New Roman" panose="02020603050405020304" pitchFamily="18" charset="0"/>
              </a:rPr>
              <a:t>Ўзбекистон Республикасининг чегараларини ўзгартириш билан боғлиқ фаолиятни амалга оширади; </a:t>
            </a:r>
            <a:endParaRPr lang="ru-RU" altLang="ru-RU" sz="1700" dirty="0" smtClean="0">
              <a:solidFill>
                <a:schemeClr val="bg2"/>
              </a:solidFill>
              <a:latin typeface="Times New Roman" panose="02020603050405020304" pitchFamily="18" charset="0"/>
            </a:endParaRPr>
          </a:p>
          <a:p>
            <a:pPr algn="just" eaLnBrk="1" hangingPunct="1">
              <a:lnSpc>
                <a:spcPct val="80000"/>
              </a:lnSpc>
              <a:defRPr/>
            </a:pPr>
            <a:r>
              <a:rPr lang="uz-Cyrl-UZ" altLang="ru-RU" sz="1700" dirty="0" smtClean="0">
                <a:solidFill>
                  <a:schemeClr val="bg2"/>
                </a:solidFill>
                <a:latin typeface="Times New Roman" panose="02020603050405020304" pitchFamily="18" charset="0"/>
              </a:rPr>
              <a:t>Ўзбекистон Республикасининг  Конституциявий суди, Олий суди, Олий хўжалик судини сайлайди;</a:t>
            </a:r>
            <a:endParaRPr lang="ru-RU" altLang="ru-RU" sz="1700" dirty="0" smtClean="0">
              <a:solidFill>
                <a:schemeClr val="bg2"/>
              </a:solidFill>
              <a:latin typeface="Times New Roman" panose="02020603050405020304" pitchFamily="18" charset="0"/>
            </a:endParaRPr>
          </a:p>
          <a:p>
            <a:pPr algn="just" eaLnBrk="1" hangingPunct="1">
              <a:lnSpc>
                <a:spcPct val="80000"/>
              </a:lnSpc>
              <a:defRPr/>
            </a:pPr>
            <a:r>
              <a:rPr lang="uz-Cyrl-UZ" altLang="ru-RU" sz="1700" dirty="0" smtClean="0">
                <a:solidFill>
                  <a:schemeClr val="bg2"/>
                </a:solidFill>
                <a:latin typeface="Times New Roman" panose="02020603050405020304" pitchFamily="18" charset="0"/>
              </a:rPr>
              <a:t>Ўзбекистон Республикаси Табиатни муҳофаза қилиш давлат қўмитасининг раисини тайинлайди ва васифасидан озод этади; </a:t>
            </a:r>
            <a:endParaRPr lang="ru-RU" altLang="ru-RU" sz="1700" dirty="0" smtClean="0">
              <a:solidFill>
                <a:schemeClr val="bg2"/>
              </a:solidFill>
              <a:latin typeface="Times New Roman" panose="02020603050405020304" pitchFamily="18" charset="0"/>
            </a:endParaRPr>
          </a:p>
          <a:p>
            <a:pPr algn="just" eaLnBrk="1" hangingPunct="1">
              <a:lnSpc>
                <a:spcPct val="80000"/>
              </a:lnSpc>
              <a:defRPr/>
            </a:pPr>
            <a:r>
              <a:rPr lang="uz-Cyrl-UZ" altLang="ru-RU" sz="1700" dirty="0" smtClean="0">
                <a:solidFill>
                  <a:schemeClr val="bg2"/>
                </a:solidFill>
                <a:latin typeface="Times New Roman" panose="02020603050405020304" pitchFamily="18" charset="0"/>
              </a:rPr>
              <a:t>Ўзбекистон Республикаси Президентининг Бош вазири, унинг биринчи ўринбосари ва ўринбосарларини, Вазирлар Маҳкамасининг аъзолари,  Ўзбекистон Республикаси Бош прокурори ва унинг  ўринбосарларини тайинлаш ва лавозимларидан озод этишга доир фармонларини, вазирликлар, давлат қўмиталари ва бошқарув органларини тузиш ва тугатиш ҳақидаги фармонларини тасдиқлайди;</a:t>
            </a:r>
            <a:endParaRPr lang="ru-RU" altLang="ru-RU" sz="1700" dirty="0" smtClean="0">
              <a:solidFill>
                <a:schemeClr val="bg2"/>
              </a:solidFill>
              <a:latin typeface="Times New Roman" panose="02020603050405020304" pitchFamily="18" charset="0"/>
            </a:endParaRPr>
          </a:p>
          <a:p>
            <a:pPr algn="just" eaLnBrk="1" hangingPunct="1">
              <a:lnSpc>
                <a:spcPct val="80000"/>
              </a:lnSpc>
              <a:defRPr/>
            </a:pPr>
            <a:r>
              <a:rPr lang="ru-RU" altLang="ru-RU" sz="1700" dirty="0" smtClean="0">
                <a:solidFill>
                  <a:schemeClr val="bg2"/>
                </a:solidFill>
                <a:latin typeface="Times New Roman" panose="02020603050405020304" pitchFamily="18" charset="0"/>
              </a:rPr>
              <a:t>Х</a:t>
            </a:r>
            <a:r>
              <a:rPr lang="uz-Cyrl-UZ" altLang="ru-RU" sz="1700" dirty="0" smtClean="0">
                <a:solidFill>
                  <a:schemeClr val="bg2"/>
                </a:solidFill>
                <a:latin typeface="Times New Roman" panose="02020603050405020304" pitchFamily="18" charset="0"/>
              </a:rPr>
              <a:t>алқаро шартномаларни ва битимларни ратификация (тасдиқлаш) ва денонсация (барвақт тўхтатиш ) қилади; давлат мукофотлари ва унвонларини таъсис этади; </a:t>
            </a:r>
            <a:endParaRPr lang="ru-RU" altLang="ru-RU" sz="1700" dirty="0" smtClean="0">
              <a:solidFill>
                <a:schemeClr val="bg2"/>
              </a:solidFill>
              <a:latin typeface="Times New Roman" panose="02020603050405020304" pitchFamily="18" charset="0"/>
            </a:endParaRPr>
          </a:p>
          <a:p>
            <a:pPr algn="just" eaLnBrk="1" hangingPunct="1">
              <a:lnSpc>
                <a:spcPct val="80000"/>
              </a:lnSpc>
              <a:defRPr/>
            </a:pPr>
            <a:r>
              <a:rPr lang="ru-RU" altLang="ru-RU" sz="1700" dirty="0" smtClean="0">
                <a:solidFill>
                  <a:schemeClr val="bg2"/>
                </a:solidFill>
                <a:latin typeface="Times New Roman" panose="02020603050405020304" pitchFamily="18" charset="0"/>
              </a:rPr>
              <a:t>Т</a:t>
            </a:r>
            <a:r>
              <a:rPr lang="uz-Cyrl-UZ" altLang="ru-RU" sz="1700" dirty="0" smtClean="0">
                <a:solidFill>
                  <a:schemeClr val="bg2"/>
                </a:solidFill>
                <a:latin typeface="Times New Roman" panose="02020603050405020304" pitchFamily="18" charset="0"/>
              </a:rPr>
              <a:t>уманлар, шаҳарлар, вилоятларни ташкил этади; уларни тугатиш, номини ўзгартириш ва уларнинг чегараларини ўзгартиришга оид масалаларни ҳал қилади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бош</a:t>
            </a:r>
            <a:r>
              <a:rPr lang="uz-Cyrl-UZ" altLang="ru-RU" sz="1700" dirty="0" smtClean="0">
                <a:solidFill>
                  <a:schemeClr val="bg2"/>
                </a:solidFill>
                <a:latin typeface="Times New Roman" panose="02020603050405020304" pitchFamily="18" charset="0"/>
              </a:rPr>
              <a:t>қ</a:t>
            </a:r>
            <a:r>
              <a:rPr lang="ru-RU" altLang="ru-RU" sz="1700" dirty="0" err="1" smtClean="0">
                <a:solidFill>
                  <a:schemeClr val="bg2"/>
                </a:solidFill>
                <a:latin typeface="Times New Roman" panose="02020603050405020304" pitchFamily="18" charset="0"/>
              </a:rPr>
              <a:t>алар</a:t>
            </a:r>
            <a:r>
              <a:rPr lang="uz-Cyrl-UZ" altLang="ru-RU" sz="1700" dirty="0" smtClean="0">
                <a:solidFill>
                  <a:schemeClr val="bg2"/>
                </a:solidFill>
                <a:latin typeface="Times New Roman" panose="02020603050405020304" pitchFamily="18" charset="0"/>
              </a:rPr>
              <a:t>.</a:t>
            </a:r>
            <a:endParaRPr lang="ru-RU" altLang="ru-RU" sz="1700" dirty="0" smtClean="0">
              <a:solidFill>
                <a:schemeClr val="bg2"/>
              </a:solidFill>
              <a:latin typeface="Times New Roman" panose="02020603050405020304" pitchFamily="18" charset="0"/>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fade">
                                      <p:cBhvr>
                                        <p:cTn id="7" dur="1600" decel="100000"/>
                                        <p:tgtEl>
                                          <p:spTgt spid="166914"/>
                                        </p:tgtEl>
                                      </p:cBhvr>
                                    </p:animEffect>
                                    <p:anim calcmode="lin" valueType="num">
                                      <p:cBhvr>
                                        <p:cTn id="8" dur="1600" decel="100000" fill="hold"/>
                                        <p:tgtEl>
                                          <p:spTgt spid="166914"/>
                                        </p:tgtEl>
                                        <p:attrNameLst>
                                          <p:attrName>style.rotation</p:attrName>
                                        </p:attrNameLst>
                                      </p:cBhvr>
                                      <p:tavLst>
                                        <p:tav tm="0">
                                          <p:val>
                                            <p:fltVal val="-90"/>
                                          </p:val>
                                        </p:tav>
                                        <p:tav tm="100000">
                                          <p:val>
                                            <p:fltVal val="0"/>
                                          </p:val>
                                        </p:tav>
                                      </p:tavLst>
                                    </p:anim>
                                    <p:anim calcmode="lin" valueType="num">
                                      <p:cBhvr>
                                        <p:cTn id="9" dur="1600" decel="100000" fill="hold"/>
                                        <p:tgtEl>
                                          <p:spTgt spid="166914"/>
                                        </p:tgtEl>
                                        <p:attrNameLst>
                                          <p:attrName>ppt_x</p:attrName>
                                        </p:attrNameLst>
                                      </p:cBhvr>
                                      <p:tavLst>
                                        <p:tav tm="0">
                                          <p:val>
                                            <p:strVal val="#ppt_x+0.4"/>
                                          </p:val>
                                        </p:tav>
                                        <p:tav tm="100000">
                                          <p:val>
                                            <p:strVal val="#ppt_x-0.05"/>
                                          </p:val>
                                        </p:tav>
                                      </p:tavLst>
                                    </p:anim>
                                    <p:anim calcmode="lin" valueType="num">
                                      <p:cBhvr>
                                        <p:cTn id="10" dur="1600" decel="100000" fill="hold"/>
                                        <p:tgtEl>
                                          <p:spTgt spid="166914"/>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166914"/>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166914"/>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166915">
                                            <p:txEl>
                                              <p:pRg st="0" end="0"/>
                                            </p:txEl>
                                          </p:spTgt>
                                        </p:tgtEl>
                                        <p:attrNameLst>
                                          <p:attrName>style.visibility</p:attrName>
                                        </p:attrNameLst>
                                      </p:cBhvr>
                                      <p:to>
                                        <p:strVal val="visible"/>
                                      </p:to>
                                    </p:set>
                                    <p:animEffect transition="in" filter="fade">
                                      <p:cBhvr>
                                        <p:cTn id="15" dur="2000"/>
                                        <p:tgtEl>
                                          <p:spTgt spid="166915">
                                            <p:txEl>
                                              <p:pRg st="0" end="0"/>
                                            </p:txEl>
                                          </p:spTgt>
                                        </p:tgtEl>
                                      </p:cBhvr>
                                    </p:animEffect>
                                    <p:anim calcmode="lin" valueType="num">
                                      <p:cBhvr>
                                        <p:cTn id="16" dur="2000" fill="hold"/>
                                        <p:tgtEl>
                                          <p:spTgt spid="166915">
                                            <p:txEl>
                                              <p:pRg st="0" end="0"/>
                                            </p:txEl>
                                          </p:spTgt>
                                        </p:tgtEl>
                                        <p:attrNameLst>
                                          <p:attrName>ppt_x</p:attrName>
                                        </p:attrNameLst>
                                      </p:cBhvr>
                                      <p:tavLst>
                                        <p:tav tm="0">
                                          <p:val>
                                            <p:strVal val="#ppt_x"/>
                                          </p:val>
                                        </p:tav>
                                        <p:tav tm="100000">
                                          <p:val>
                                            <p:strVal val="#ppt_x"/>
                                          </p:val>
                                        </p:tav>
                                      </p:tavLst>
                                    </p:anim>
                                    <p:anim calcmode="lin" valueType="num">
                                      <p:cBhvr>
                                        <p:cTn id="17" dur="2000" fill="hold"/>
                                        <p:tgtEl>
                                          <p:spTgt spid="166915">
                                            <p:txEl>
                                              <p:pRg st="0" end="0"/>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66915">
                                            <p:txEl>
                                              <p:pRg st="1" end="1"/>
                                            </p:txEl>
                                          </p:spTgt>
                                        </p:tgtEl>
                                        <p:attrNameLst>
                                          <p:attrName>style.visibility</p:attrName>
                                        </p:attrNameLst>
                                      </p:cBhvr>
                                      <p:to>
                                        <p:strVal val="visible"/>
                                      </p:to>
                                    </p:set>
                                    <p:animEffect transition="in" filter="fade">
                                      <p:cBhvr>
                                        <p:cTn id="20" dur="2000"/>
                                        <p:tgtEl>
                                          <p:spTgt spid="166915">
                                            <p:txEl>
                                              <p:pRg st="1" end="1"/>
                                            </p:txEl>
                                          </p:spTgt>
                                        </p:tgtEl>
                                      </p:cBhvr>
                                    </p:animEffect>
                                    <p:anim calcmode="lin" valueType="num">
                                      <p:cBhvr>
                                        <p:cTn id="21" dur="2000" fill="hold"/>
                                        <p:tgtEl>
                                          <p:spTgt spid="166915">
                                            <p:txEl>
                                              <p:pRg st="1" end="1"/>
                                            </p:txEl>
                                          </p:spTgt>
                                        </p:tgtEl>
                                        <p:attrNameLst>
                                          <p:attrName>ppt_x</p:attrName>
                                        </p:attrNameLst>
                                      </p:cBhvr>
                                      <p:tavLst>
                                        <p:tav tm="0">
                                          <p:val>
                                            <p:strVal val="#ppt_x"/>
                                          </p:val>
                                        </p:tav>
                                        <p:tav tm="100000">
                                          <p:val>
                                            <p:strVal val="#ppt_x"/>
                                          </p:val>
                                        </p:tav>
                                      </p:tavLst>
                                    </p:anim>
                                    <p:anim calcmode="lin" valueType="num">
                                      <p:cBhvr>
                                        <p:cTn id="22" dur="2000" fill="hold"/>
                                        <p:tgtEl>
                                          <p:spTgt spid="166915">
                                            <p:txEl>
                                              <p:pRg st="1" end="1"/>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166915">
                                            <p:txEl>
                                              <p:pRg st="2" end="2"/>
                                            </p:txEl>
                                          </p:spTgt>
                                        </p:tgtEl>
                                        <p:attrNameLst>
                                          <p:attrName>style.visibility</p:attrName>
                                        </p:attrNameLst>
                                      </p:cBhvr>
                                      <p:to>
                                        <p:strVal val="visible"/>
                                      </p:to>
                                    </p:set>
                                    <p:animEffect transition="in" filter="fade">
                                      <p:cBhvr>
                                        <p:cTn id="25" dur="2000"/>
                                        <p:tgtEl>
                                          <p:spTgt spid="166915">
                                            <p:txEl>
                                              <p:pRg st="2" end="2"/>
                                            </p:txEl>
                                          </p:spTgt>
                                        </p:tgtEl>
                                      </p:cBhvr>
                                    </p:animEffect>
                                    <p:anim calcmode="lin" valueType="num">
                                      <p:cBhvr>
                                        <p:cTn id="26" dur="2000" fill="hold"/>
                                        <p:tgtEl>
                                          <p:spTgt spid="166915">
                                            <p:txEl>
                                              <p:pRg st="2" end="2"/>
                                            </p:txEl>
                                          </p:spTgt>
                                        </p:tgtEl>
                                        <p:attrNameLst>
                                          <p:attrName>ppt_x</p:attrName>
                                        </p:attrNameLst>
                                      </p:cBhvr>
                                      <p:tavLst>
                                        <p:tav tm="0">
                                          <p:val>
                                            <p:strVal val="#ppt_x"/>
                                          </p:val>
                                        </p:tav>
                                        <p:tav tm="100000">
                                          <p:val>
                                            <p:strVal val="#ppt_x"/>
                                          </p:val>
                                        </p:tav>
                                      </p:tavLst>
                                    </p:anim>
                                    <p:anim calcmode="lin" valueType="num">
                                      <p:cBhvr>
                                        <p:cTn id="27" dur="2000" fill="hold"/>
                                        <p:tgtEl>
                                          <p:spTgt spid="166915">
                                            <p:txEl>
                                              <p:pRg st="2" end="2"/>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166915">
                                            <p:txEl>
                                              <p:pRg st="3" end="3"/>
                                            </p:txEl>
                                          </p:spTgt>
                                        </p:tgtEl>
                                        <p:attrNameLst>
                                          <p:attrName>style.visibility</p:attrName>
                                        </p:attrNameLst>
                                      </p:cBhvr>
                                      <p:to>
                                        <p:strVal val="visible"/>
                                      </p:to>
                                    </p:set>
                                    <p:animEffect transition="in" filter="fade">
                                      <p:cBhvr>
                                        <p:cTn id="30" dur="2000"/>
                                        <p:tgtEl>
                                          <p:spTgt spid="166915">
                                            <p:txEl>
                                              <p:pRg st="3" end="3"/>
                                            </p:txEl>
                                          </p:spTgt>
                                        </p:tgtEl>
                                      </p:cBhvr>
                                    </p:animEffect>
                                    <p:anim calcmode="lin" valueType="num">
                                      <p:cBhvr>
                                        <p:cTn id="31" dur="2000" fill="hold"/>
                                        <p:tgtEl>
                                          <p:spTgt spid="166915">
                                            <p:txEl>
                                              <p:pRg st="3" end="3"/>
                                            </p:txEl>
                                          </p:spTgt>
                                        </p:tgtEl>
                                        <p:attrNameLst>
                                          <p:attrName>ppt_x</p:attrName>
                                        </p:attrNameLst>
                                      </p:cBhvr>
                                      <p:tavLst>
                                        <p:tav tm="0">
                                          <p:val>
                                            <p:strVal val="#ppt_x"/>
                                          </p:val>
                                        </p:tav>
                                        <p:tav tm="100000">
                                          <p:val>
                                            <p:strVal val="#ppt_x"/>
                                          </p:val>
                                        </p:tav>
                                      </p:tavLst>
                                    </p:anim>
                                    <p:anim calcmode="lin" valueType="num">
                                      <p:cBhvr>
                                        <p:cTn id="32" dur="2000" fill="hold"/>
                                        <p:tgtEl>
                                          <p:spTgt spid="166915">
                                            <p:txEl>
                                              <p:pRg st="3" end="3"/>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166915">
                                            <p:txEl>
                                              <p:pRg st="4" end="4"/>
                                            </p:txEl>
                                          </p:spTgt>
                                        </p:tgtEl>
                                        <p:attrNameLst>
                                          <p:attrName>style.visibility</p:attrName>
                                        </p:attrNameLst>
                                      </p:cBhvr>
                                      <p:to>
                                        <p:strVal val="visible"/>
                                      </p:to>
                                    </p:set>
                                    <p:animEffect transition="in" filter="fade">
                                      <p:cBhvr>
                                        <p:cTn id="35" dur="2000"/>
                                        <p:tgtEl>
                                          <p:spTgt spid="166915">
                                            <p:txEl>
                                              <p:pRg st="4" end="4"/>
                                            </p:txEl>
                                          </p:spTgt>
                                        </p:tgtEl>
                                      </p:cBhvr>
                                    </p:animEffect>
                                    <p:anim calcmode="lin" valueType="num">
                                      <p:cBhvr>
                                        <p:cTn id="36" dur="2000" fill="hold"/>
                                        <p:tgtEl>
                                          <p:spTgt spid="166915">
                                            <p:txEl>
                                              <p:pRg st="4" end="4"/>
                                            </p:txEl>
                                          </p:spTgt>
                                        </p:tgtEl>
                                        <p:attrNameLst>
                                          <p:attrName>ppt_x</p:attrName>
                                        </p:attrNameLst>
                                      </p:cBhvr>
                                      <p:tavLst>
                                        <p:tav tm="0">
                                          <p:val>
                                            <p:strVal val="#ppt_x"/>
                                          </p:val>
                                        </p:tav>
                                        <p:tav tm="100000">
                                          <p:val>
                                            <p:strVal val="#ppt_x"/>
                                          </p:val>
                                        </p:tav>
                                      </p:tavLst>
                                    </p:anim>
                                    <p:anim calcmode="lin" valueType="num">
                                      <p:cBhvr>
                                        <p:cTn id="37" dur="2000" fill="hold"/>
                                        <p:tgtEl>
                                          <p:spTgt spid="166915">
                                            <p:txEl>
                                              <p:pRg st="4" end="4"/>
                                            </p:txEl>
                                          </p:spTgt>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6915">
                                            <p:txEl>
                                              <p:pRg st="5" end="5"/>
                                            </p:txEl>
                                          </p:spTgt>
                                        </p:tgtEl>
                                        <p:attrNameLst>
                                          <p:attrName>style.visibility</p:attrName>
                                        </p:attrNameLst>
                                      </p:cBhvr>
                                      <p:to>
                                        <p:strVal val="visible"/>
                                      </p:to>
                                    </p:set>
                                    <p:animEffect transition="in" filter="fade">
                                      <p:cBhvr>
                                        <p:cTn id="40" dur="2000"/>
                                        <p:tgtEl>
                                          <p:spTgt spid="166915">
                                            <p:txEl>
                                              <p:pRg st="5" end="5"/>
                                            </p:txEl>
                                          </p:spTgt>
                                        </p:tgtEl>
                                      </p:cBhvr>
                                    </p:animEffect>
                                    <p:anim calcmode="lin" valueType="num">
                                      <p:cBhvr>
                                        <p:cTn id="41" dur="2000" fill="hold"/>
                                        <p:tgtEl>
                                          <p:spTgt spid="166915">
                                            <p:txEl>
                                              <p:pRg st="5" end="5"/>
                                            </p:txEl>
                                          </p:spTgt>
                                        </p:tgtEl>
                                        <p:attrNameLst>
                                          <p:attrName>ppt_x</p:attrName>
                                        </p:attrNameLst>
                                      </p:cBhvr>
                                      <p:tavLst>
                                        <p:tav tm="0">
                                          <p:val>
                                            <p:strVal val="#ppt_x"/>
                                          </p:val>
                                        </p:tav>
                                        <p:tav tm="100000">
                                          <p:val>
                                            <p:strVal val="#ppt_x"/>
                                          </p:val>
                                        </p:tav>
                                      </p:tavLst>
                                    </p:anim>
                                    <p:anim calcmode="lin" valueType="num">
                                      <p:cBhvr>
                                        <p:cTn id="42" dur="2000" fill="hold"/>
                                        <p:tgtEl>
                                          <p:spTgt spid="166915">
                                            <p:txEl>
                                              <p:pRg st="5" end="5"/>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6915">
                                            <p:txEl>
                                              <p:pRg st="6" end="6"/>
                                            </p:txEl>
                                          </p:spTgt>
                                        </p:tgtEl>
                                        <p:attrNameLst>
                                          <p:attrName>style.visibility</p:attrName>
                                        </p:attrNameLst>
                                      </p:cBhvr>
                                      <p:to>
                                        <p:strVal val="visible"/>
                                      </p:to>
                                    </p:set>
                                    <p:animEffect transition="in" filter="fade">
                                      <p:cBhvr>
                                        <p:cTn id="45" dur="2000"/>
                                        <p:tgtEl>
                                          <p:spTgt spid="166915">
                                            <p:txEl>
                                              <p:pRg st="6" end="6"/>
                                            </p:txEl>
                                          </p:spTgt>
                                        </p:tgtEl>
                                      </p:cBhvr>
                                    </p:animEffect>
                                    <p:anim calcmode="lin" valueType="num">
                                      <p:cBhvr>
                                        <p:cTn id="46" dur="2000" fill="hold"/>
                                        <p:tgtEl>
                                          <p:spTgt spid="166915">
                                            <p:txEl>
                                              <p:pRg st="6" end="6"/>
                                            </p:txEl>
                                          </p:spTgt>
                                        </p:tgtEl>
                                        <p:attrNameLst>
                                          <p:attrName>ppt_x</p:attrName>
                                        </p:attrNameLst>
                                      </p:cBhvr>
                                      <p:tavLst>
                                        <p:tav tm="0">
                                          <p:val>
                                            <p:strVal val="#ppt_x"/>
                                          </p:val>
                                        </p:tav>
                                        <p:tav tm="100000">
                                          <p:val>
                                            <p:strVal val="#ppt_x"/>
                                          </p:val>
                                        </p:tav>
                                      </p:tavLst>
                                    </p:anim>
                                    <p:anim calcmode="lin" valueType="num">
                                      <p:cBhvr>
                                        <p:cTn id="47" dur="2000" fill="hold"/>
                                        <p:tgtEl>
                                          <p:spTgt spid="166915">
                                            <p:txEl>
                                              <p:pRg st="6" end="6"/>
                                            </p:txEl>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166915">
                                            <p:txEl>
                                              <p:pRg st="7" end="7"/>
                                            </p:txEl>
                                          </p:spTgt>
                                        </p:tgtEl>
                                        <p:attrNameLst>
                                          <p:attrName>style.visibility</p:attrName>
                                        </p:attrNameLst>
                                      </p:cBhvr>
                                      <p:to>
                                        <p:strVal val="visible"/>
                                      </p:to>
                                    </p:set>
                                    <p:animEffect transition="in" filter="fade">
                                      <p:cBhvr>
                                        <p:cTn id="50" dur="2000"/>
                                        <p:tgtEl>
                                          <p:spTgt spid="166915">
                                            <p:txEl>
                                              <p:pRg st="7" end="7"/>
                                            </p:txEl>
                                          </p:spTgt>
                                        </p:tgtEl>
                                      </p:cBhvr>
                                    </p:animEffect>
                                    <p:anim calcmode="lin" valueType="num">
                                      <p:cBhvr>
                                        <p:cTn id="51" dur="2000" fill="hold"/>
                                        <p:tgtEl>
                                          <p:spTgt spid="166915">
                                            <p:txEl>
                                              <p:pRg st="7" end="7"/>
                                            </p:txEl>
                                          </p:spTgt>
                                        </p:tgtEl>
                                        <p:attrNameLst>
                                          <p:attrName>ppt_x</p:attrName>
                                        </p:attrNameLst>
                                      </p:cBhvr>
                                      <p:tavLst>
                                        <p:tav tm="0">
                                          <p:val>
                                            <p:strVal val="#ppt_x"/>
                                          </p:val>
                                        </p:tav>
                                        <p:tav tm="100000">
                                          <p:val>
                                            <p:strVal val="#ppt_x"/>
                                          </p:val>
                                        </p:tav>
                                      </p:tavLst>
                                    </p:anim>
                                    <p:anim calcmode="lin" valueType="num">
                                      <p:cBhvr>
                                        <p:cTn id="52" dur="2000" fill="hold"/>
                                        <p:tgtEl>
                                          <p:spTgt spid="166915">
                                            <p:txEl>
                                              <p:pRg st="7" end="7"/>
                                            </p:tx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66915">
                                            <p:txEl>
                                              <p:pRg st="8" end="8"/>
                                            </p:txEl>
                                          </p:spTgt>
                                        </p:tgtEl>
                                        <p:attrNameLst>
                                          <p:attrName>style.visibility</p:attrName>
                                        </p:attrNameLst>
                                      </p:cBhvr>
                                      <p:to>
                                        <p:strVal val="visible"/>
                                      </p:to>
                                    </p:set>
                                    <p:animEffect transition="in" filter="fade">
                                      <p:cBhvr>
                                        <p:cTn id="55" dur="2000"/>
                                        <p:tgtEl>
                                          <p:spTgt spid="166915">
                                            <p:txEl>
                                              <p:pRg st="8" end="8"/>
                                            </p:txEl>
                                          </p:spTgt>
                                        </p:tgtEl>
                                      </p:cBhvr>
                                    </p:animEffect>
                                    <p:anim calcmode="lin" valueType="num">
                                      <p:cBhvr>
                                        <p:cTn id="56" dur="2000" fill="hold"/>
                                        <p:tgtEl>
                                          <p:spTgt spid="166915">
                                            <p:txEl>
                                              <p:pRg st="8" end="8"/>
                                            </p:txEl>
                                          </p:spTgt>
                                        </p:tgtEl>
                                        <p:attrNameLst>
                                          <p:attrName>ppt_x</p:attrName>
                                        </p:attrNameLst>
                                      </p:cBhvr>
                                      <p:tavLst>
                                        <p:tav tm="0">
                                          <p:val>
                                            <p:strVal val="#ppt_x"/>
                                          </p:val>
                                        </p:tav>
                                        <p:tav tm="100000">
                                          <p:val>
                                            <p:strVal val="#ppt_x"/>
                                          </p:val>
                                        </p:tav>
                                      </p:tavLst>
                                    </p:anim>
                                    <p:anim calcmode="lin" valueType="num">
                                      <p:cBhvr>
                                        <p:cTn id="57" dur="2000" fill="hold"/>
                                        <p:tgtEl>
                                          <p:spTgt spid="166915">
                                            <p:txEl>
                                              <p:pRg st="8" end="8"/>
                                            </p:txEl>
                                          </p:spTgt>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166915">
                                            <p:txEl>
                                              <p:pRg st="9" end="9"/>
                                            </p:txEl>
                                          </p:spTgt>
                                        </p:tgtEl>
                                        <p:attrNameLst>
                                          <p:attrName>style.visibility</p:attrName>
                                        </p:attrNameLst>
                                      </p:cBhvr>
                                      <p:to>
                                        <p:strVal val="visible"/>
                                      </p:to>
                                    </p:set>
                                    <p:animEffect transition="in" filter="fade">
                                      <p:cBhvr>
                                        <p:cTn id="60" dur="2000"/>
                                        <p:tgtEl>
                                          <p:spTgt spid="166915">
                                            <p:txEl>
                                              <p:pRg st="9" end="9"/>
                                            </p:txEl>
                                          </p:spTgt>
                                        </p:tgtEl>
                                      </p:cBhvr>
                                    </p:animEffect>
                                    <p:anim calcmode="lin" valueType="num">
                                      <p:cBhvr>
                                        <p:cTn id="61" dur="2000" fill="hold"/>
                                        <p:tgtEl>
                                          <p:spTgt spid="166915">
                                            <p:txEl>
                                              <p:pRg st="9" end="9"/>
                                            </p:txEl>
                                          </p:spTgt>
                                        </p:tgtEl>
                                        <p:attrNameLst>
                                          <p:attrName>ppt_x</p:attrName>
                                        </p:attrNameLst>
                                      </p:cBhvr>
                                      <p:tavLst>
                                        <p:tav tm="0">
                                          <p:val>
                                            <p:strVal val="#ppt_x"/>
                                          </p:val>
                                        </p:tav>
                                        <p:tav tm="100000">
                                          <p:val>
                                            <p:strVal val="#ppt_x"/>
                                          </p:val>
                                        </p:tav>
                                      </p:tavLst>
                                    </p:anim>
                                    <p:anim calcmode="lin" valueType="num">
                                      <p:cBhvr>
                                        <p:cTn id="62" dur="2000" fill="hold"/>
                                        <p:tgtEl>
                                          <p:spTgt spid="16691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P spid="16691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57200" y="-387350"/>
            <a:ext cx="8229600" cy="1384300"/>
          </a:xfrm>
        </p:spPr>
        <p:txBody>
          <a:bodyPr/>
          <a:lstStyle/>
          <a:p>
            <a:pPr algn="ctr" eaLnBrk="1" hangingPunct="1">
              <a:defRPr/>
            </a:pPr>
            <a:r>
              <a:rPr lang="ru-RU" altLang="ru-RU" sz="3600" smtClean="0">
                <a:solidFill>
                  <a:srgbClr val="33CCFF"/>
                </a:solidFill>
              </a:rPr>
              <a:t>Вазирлар Маҳкамаси</a:t>
            </a:r>
          </a:p>
        </p:txBody>
      </p:sp>
      <p:sp>
        <p:nvSpPr>
          <p:cNvPr id="176131" name="Rectangle 3"/>
          <p:cNvSpPr>
            <a:spLocks noGrp="1" noChangeArrowheads="1"/>
          </p:cNvSpPr>
          <p:nvPr>
            <p:ph type="body" idx="1"/>
          </p:nvPr>
        </p:nvSpPr>
        <p:spPr>
          <a:xfrm>
            <a:off x="250825" y="549275"/>
            <a:ext cx="8580438" cy="4114800"/>
          </a:xfrm>
        </p:spPr>
        <p:txBody>
          <a:bodyPr/>
          <a:lstStyle/>
          <a:p>
            <a:pPr algn="just" eaLnBrk="1" hangingPunct="1">
              <a:lnSpc>
                <a:spcPct val="80000"/>
              </a:lnSpc>
              <a:defRPr/>
            </a:pPr>
            <a:r>
              <a:rPr lang="ru-RU" altLang="ru-RU" sz="1700" smtClean="0">
                <a:solidFill>
                  <a:schemeClr val="bg2"/>
                </a:solidFill>
                <a:latin typeface="Times New Roman" panose="02020603050405020304" pitchFamily="18" charset="0"/>
              </a:rPr>
              <a:t>Ўзбекистон Республикаси Вазирлар Маҳкамаси ижро этувчи ҳокимиятни амалга оширади. Ўзбекистон Республикаси Вазирлар Маҳкамаси Ўзбекистон Республикаси Бош вазири, унинг ўринбосарлари, вазирлар, давлат қўмиталарининг раисларидан иборат. Қорақалпоғистон Республикаси ҳукуматининг бошлиғи Вазирлар Маҳкамаси таркибига ўз лавозими бўйича киради. </a:t>
            </a:r>
          </a:p>
          <a:p>
            <a:pPr algn="just" eaLnBrk="1" hangingPunct="1">
              <a:lnSpc>
                <a:spcPct val="80000"/>
              </a:lnSpc>
              <a:defRPr/>
            </a:pPr>
            <a:r>
              <a:rPr lang="ru-RU" altLang="ru-RU" sz="1700" smtClean="0">
                <a:solidFill>
                  <a:schemeClr val="bg2"/>
                </a:solidFill>
                <a:latin typeface="Times New Roman" panose="02020603050405020304" pitchFamily="18" charset="0"/>
              </a:rPr>
              <a:t>Вазирлар Маҳкамасининг таркиби Ўзбекистон Республикаси Президенти томонидан шакллантирилади. Ўзбекистон Республикаси Бош вазири номзоди Ўзбекистон Республикаси Президентининг тақдимига биноан Ўзбекистон Республикаси Олий Мажлисининг палаталари томонидан кўриб чиқилади ва тасдиқланади. Вазирлар Маҳкамасининг аъзолари Ўзбекистон Республикаси Бош вазири тақдимига биноан Ўзбекистон Республикаси Президенти томонидан тасдиқланади.</a:t>
            </a:r>
          </a:p>
          <a:p>
            <a:pPr algn="just" eaLnBrk="1" hangingPunct="1">
              <a:lnSpc>
                <a:spcPct val="80000"/>
              </a:lnSpc>
              <a:defRPr/>
            </a:pPr>
            <a:r>
              <a:rPr lang="ru-RU" altLang="ru-RU" sz="1700" smtClean="0">
                <a:solidFill>
                  <a:schemeClr val="bg2"/>
                </a:solidFill>
                <a:latin typeface="Times New Roman" panose="02020603050405020304" pitchFamily="18" charset="0"/>
              </a:rPr>
              <a:t>Вазирлар Маҳкамаси иқтисодиётининг, ижтимоий ва маънавий соҳанинг самарали фаолиятига раҳбарликни, Ўзбекистон Республикаси қонунлари, Олий Мажлис қарорлари, Ўзбекистон Республикаси Президентининг фармонлари, қарорлари ва фармойишлари ижросини таъминлайди.</a:t>
            </a:r>
          </a:p>
          <a:p>
            <a:pPr algn="just" eaLnBrk="1" hangingPunct="1">
              <a:lnSpc>
                <a:spcPct val="80000"/>
              </a:lnSpc>
              <a:defRPr/>
            </a:pPr>
            <a:r>
              <a:rPr lang="ru-RU" altLang="ru-RU" sz="1700" smtClean="0">
                <a:solidFill>
                  <a:schemeClr val="bg2"/>
                </a:solidFill>
                <a:latin typeface="Times New Roman" panose="02020603050405020304" pitchFamily="18" charset="0"/>
              </a:rPr>
              <a:t>Вазирлар Маҳкамаси амалдаги қонун ҳужжатларига мувофиқ Ўзбекистон Республикасининг бутун ҳудудидаги барча органлар, корхоналар, муассасалар, ташкилотлар, мансабдор шахслар ва фуқаролар томонидан бадарилиши мажбурий бўлган қарорлар ва фармойишлар чиқаради.</a:t>
            </a:r>
          </a:p>
          <a:p>
            <a:pPr algn="just" eaLnBrk="1" hangingPunct="1">
              <a:lnSpc>
                <a:spcPct val="80000"/>
              </a:lnSpc>
              <a:defRPr/>
            </a:pPr>
            <a:r>
              <a:rPr lang="ru-RU" altLang="ru-RU" sz="1700" smtClean="0">
                <a:solidFill>
                  <a:schemeClr val="bg2"/>
                </a:solidFill>
                <a:latin typeface="Times New Roman" panose="02020603050405020304" pitchFamily="18" charset="0"/>
              </a:rPr>
              <a:t>Ўзбекистон Республикаси Бош вазири Вазирлар Маҳкамаси фаолиятини ташкил этида ва унга раҳбарлик қилади, унинг самарали ишлаши учун шахсан жавобгар бўлади, Вазирлар Маҳкамасининг мажлисларига раислик қилади, унинг қарорларини имзолайди, Ўзбекистон Республикаси Президентининг топшириғига биноан халқаро муносабатларда Ўзбекистон Республикаси Вазирлар Маҳкамаси номидан иш кўради, Ўзбекистон Республикаси қонунларида, Ўзбекистон Республикаси Президентининг фармонлари, қарорлари ва фармойишларида назарда тутилган бошқа вазифаларни бажаради.</a:t>
            </a:r>
          </a:p>
          <a:p>
            <a:pPr algn="just" eaLnBrk="1" hangingPunct="1">
              <a:lnSpc>
                <a:spcPct val="80000"/>
              </a:lnSpc>
              <a:defRPr/>
            </a:pPr>
            <a:r>
              <a:rPr lang="ru-RU" altLang="ru-RU" sz="1700" smtClean="0">
                <a:solidFill>
                  <a:schemeClr val="bg2"/>
                </a:solidFill>
                <a:latin typeface="Times New Roman" panose="02020603050405020304" pitchFamily="18" charset="0"/>
              </a:rPr>
              <a:t>Вазирлар Маҳкамаси ўз фаолиятида Ўзбекистон Республикаси Президенти ва Ўзбекистон Республикаси Олий Мажлиси олдида жавобгардир.</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grpId="0" nodeType="with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heel(8)">
                                      <p:cBhvr>
                                        <p:cTn id="7" dur="2000"/>
                                        <p:tgtEl>
                                          <p:spTgt spid="176131">
                                            <p:txEl>
                                              <p:pRg st="0" end="0"/>
                                            </p:txEl>
                                          </p:spTgt>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wheel(8)">
                                      <p:cBhvr>
                                        <p:cTn id="10" dur="2000"/>
                                        <p:tgtEl>
                                          <p:spTgt spid="176131">
                                            <p:txEl>
                                              <p:pRg st="1" end="1"/>
                                            </p:txEl>
                                          </p:spTgt>
                                        </p:tgtEl>
                                      </p:cBhvr>
                                    </p:animEffect>
                                  </p:childTnLst>
                                </p:cTn>
                              </p:par>
                              <p:par>
                                <p:cTn id="11" presetID="21" presetClass="entr" presetSubtype="8"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wheel(8)">
                                      <p:cBhvr>
                                        <p:cTn id="13" dur="2000"/>
                                        <p:tgtEl>
                                          <p:spTgt spid="176131">
                                            <p:txEl>
                                              <p:pRg st="2" end="2"/>
                                            </p:txEl>
                                          </p:spTgt>
                                        </p:tgtEl>
                                      </p:cBhvr>
                                    </p:animEffect>
                                  </p:childTnLst>
                                </p:cTn>
                              </p:par>
                              <p:par>
                                <p:cTn id="14" presetID="21" presetClass="entr" presetSubtype="8" fill="hold" grpId="0" nodeType="withEffect">
                                  <p:stCondLst>
                                    <p:cond delay="0"/>
                                  </p:stCondLst>
                                  <p:childTnLst>
                                    <p:set>
                                      <p:cBhvr>
                                        <p:cTn id="15" dur="1" fill="hold">
                                          <p:stCondLst>
                                            <p:cond delay="0"/>
                                          </p:stCondLst>
                                        </p:cTn>
                                        <p:tgtEl>
                                          <p:spTgt spid="176131">
                                            <p:txEl>
                                              <p:pRg st="3" end="3"/>
                                            </p:txEl>
                                          </p:spTgt>
                                        </p:tgtEl>
                                        <p:attrNameLst>
                                          <p:attrName>style.visibility</p:attrName>
                                        </p:attrNameLst>
                                      </p:cBhvr>
                                      <p:to>
                                        <p:strVal val="visible"/>
                                      </p:to>
                                    </p:set>
                                    <p:animEffect transition="in" filter="wheel(8)">
                                      <p:cBhvr>
                                        <p:cTn id="16" dur="2000"/>
                                        <p:tgtEl>
                                          <p:spTgt spid="176131">
                                            <p:txEl>
                                              <p:pRg st="3" end="3"/>
                                            </p:txEl>
                                          </p:spTgt>
                                        </p:tgtEl>
                                      </p:cBhvr>
                                    </p:animEffect>
                                  </p:childTnLst>
                                </p:cTn>
                              </p:par>
                              <p:par>
                                <p:cTn id="17" presetID="21" presetClass="entr" presetSubtype="8" fill="hold" grpId="0" nodeType="withEffect">
                                  <p:stCondLst>
                                    <p:cond delay="0"/>
                                  </p:stCondLst>
                                  <p:childTnLst>
                                    <p:set>
                                      <p:cBhvr>
                                        <p:cTn id="18" dur="1" fill="hold">
                                          <p:stCondLst>
                                            <p:cond delay="0"/>
                                          </p:stCondLst>
                                        </p:cTn>
                                        <p:tgtEl>
                                          <p:spTgt spid="176131">
                                            <p:txEl>
                                              <p:pRg st="4" end="4"/>
                                            </p:txEl>
                                          </p:spTgt>
                                        </p:tgtEl>
                                        <p:attrNameLst>
                                          <p:attrName>style.visibility</p:attrName>
                                        </p:attrNameLst>
                                      </p:cBhvr>
                                      <p:to>
                                        <p:strVal val="visible"/>
                                      </p:to>
                                    </p:set>
                                    <p:animEffect transition="in" filter="wheel(8)">
                                      <p:cBhvr>
                                        <p:cTn id="19" dur="2000"/>
                                        <p:tgtEl>
                                          <p:spTgt spid="176131">
                                            <p:txEl>
                                              <p:pRg st="4" end="4"/>
                                            </p:txEl>
                                          </p:spTgt>
                                        </p:tgtEl>
                                      </p:cBhvr>
                                    </p:animEffect>
                                  </p:childTnLst>
                                </p:cTn>
                              </p:par>
                              <p:par>
                                <p:cTn id="20" presetID="21" presetClass="entr" presetSubtype="8" fill="hold" grpId="0" nodeType="withEffect">
                                  <p:stCondLst>
                                    <p:cond delay="0"/>
                                  </p:stCondLst>
                                  <p:childTnLst>
                                    <p:set>
                                      <p:cBhvr>
                                        <p:cTn id="21" dur="1" fill="hold">
                                          <p:stCondLst>
                                            <p:cond delay="0"/>
                                          </p:stCondLst>
                                        </p:cTn>
                                        <p:tgtEl>
                                          <p:spTgt spid="176131">
                                            <p:txEl>
                                              <p:pRg st="5" end="5"/>
                                            </p:txEl>
                                          </p:spTgt>
                                        </p:tgtEl>
                                        <p:attrNameLst>
                                          <p:attrName>style.visibility</p:attrName>
                                        </p:attrNameLst>
                                      </p:cBhvr>
                                      <p:to>
                                        <p:strVal val="visible"/>
                                      </p:to>
                                    </p:set>
                                    <p:animEffect transition="in" filter="wheel(8)">
                                      <p:cBhvr>
                                        <p:cTn id="22" dur="2000"/>
                                        <p:tgtEl>
                                          <p:spTgt spid="176131">
                                            <p:txEl>
                                              <p:pRg st="5" end="5"/>
                                            </p:txEl>
                                          </p:spTgt>
                                        </p:tgtEl>
                                      </p:cBhvr>
                                    </p:animEffect>
                                  </p:childTnLst>
                                </p:cTn>
                              </p:par>
                              <p:par>
                                <p:cTn id="23" presetID="21" presetClass="entr" presetSubtype="8" fill="hold" grpId="0" nodeType="withEffect">
                                  <p:stCondLst>
                                    <p:cond delay="0"/>
                                  </p:stCondLst>
                                  <p:childTnLst>
                                    <p:set>
                                      <p:cBhvr>
                                        <p:cTn id="24" dur="1" fill="hold">
                                          <p:stCondLst>
                                            <p:cond delay="0"/>
                                          </p:stCondLst>
                                        </p:cTn>
                                        <p:tgtEl>
                                          <p:spTgt spid="176130"/>
                                        </p:tgtEl>
                                        <p:attrNameLst>
                                          <p:attrName>style.visibility</p:attrName>
                                        </p:attrNameLst>
                                      </p:cBhvr>
                                      <p:to>
                                        <p:strVal val="visible"/>
                                      </p:to>
                                    </p:set>
                                    <p:animEffect transition="in" filter="wheel(8)">
                                      <p:cBhvr>
                                        <p:cTn id="25" dur="2000"/>
                                        <p:tgtEl>
                                          <p:spTgt spid="176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P spid="17613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950913" y="476250"/>
            <a:ext cx="7437437" cy="1079500"/>
          </a:xfrm>
          <a:solidFill>
            <a:schemeClr val="tx2"/>
          </a:solidFill>
          <a:ln>
            <a:solidFill>
              <a:srgbClr val="000000"/>
            </a:solidFill>
            <a:miter lim="800000"/>
            <a:headEnd/>
            <a:tailEnd/>
          </a:ln>
          <a:effectLst>
            <a:prstShdw prst="shdw13" dist="53882" dir="13500000">
              <a:schemeClr val="bg2">
                <a:alpha val="50000"/>
              </a:schemeClr>
            </a:prstShdw>
          </a:effectLst>
        </p:spPr>
        <p:txBody>
          <a:bodyPr/>
          <a:lstStyle/>
          <a:p>
            <a:pPr algn="ctr" eaLnBrk="1" hangingPunct="1">
              <a:defRPr/>
            </a:pPr>
            <a:r>
              <a:rPr lang="ru-RU" altLang="ru-RU" sz="3200" b="1" smtClean="0">
                <a:solidFill>
                  <a:srgbClr val="000000"/>
                </a:solidFill>
                <a:effectLst>
                  <a:outerShdw blurRad="38100" dist="38100" dir="2700000" algn="tl">
                    <a:srgbClr val="C0C0C0"/>
                  </a:outerShdw>
                </a:effectLst>
                <a:latin typeface="Times New Roman" panose="02020603050405020304" pitchFamily="18" charset="0"/>
              </a:rPr>
              <a:t>Ўзбекистон Республикасининг маъмурий худудий тузилиши </a:t>
            </a:r>
          </a:p>
        </p:txBody>
      </p:sp>
      <p:grpSp>
        <p:nvGrpSpPr>
          <p:cNvPr id="170007" name="Group 23"/>
          <p:cNvGrpSpPr>
            <a:grpSpLocks/>
          </p:cNvGrpSpPr>
          <p:nvPr/>
        </p:nvGrpSpPr>
        <p:grpSpPr bwMode="auto">
          <a:xfrm>
            <a:off x="538163" y="1557338"/>
            <a:ext cx="8066087" cy="4760912"/>
            <a:chOff x="476" y="1117"/>
            <a:chExt cx="4899" cy="2999"/>
          </a:xfrm>
        </p:grpSpPr>
        <p:sp>
          <p:nvSpPr>
            <p:cNvPr id="21508" name="Rectangle 5"/>
            <p:cNvSpPr>
              <a:spLocks noChangeArrowheads="1"/>
            </p:cNvSpPr>
            <p:nvPr/>
          </p:nvSpPr>
          <p:spPr bwMode="auto">
            <a:xfrm>
              <a:off x="476" y="1390"/>
              <a:ext cx="1549" cy="268"/>
            </a:xfrm>
            <a:prstGeom prst="rect">
              <a:avLst/>
            </a:prstGeom>
            <a:solidFill>
              <a:schemeClr val="tx2"/>
            </a:solidFill>
            <a:ln w="28575">
              <a:solidFill>
                <a:srgbClr val="000000"/>
              </a:solidFill>
              <a:miter lim="800000"/>
              <a:headEnd/>
              <a:tailEnd/>
            </a:ln>
            <a:effectLst>
              <a:outerShdw dist="35921" dir="2700000" algn="ctr" rotWithShape="0">
                <a:schemeClr val="bg2">
                  <a:alpha val="50000"/>
                </a:schemeClr>
              </a:outerShdw>
            </a:effectLst>
          </p:spPr>
          <p:txBody>
            <a:bodyPr anchor="ctr">
              <a:spAutoFit/>
            </a:bodyPr>
            <a:lstStyle>
              <a:lvl1pPr indent="228600">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Қорақалпоғистон </a:t>
              </a:r>
            </a:p>
          </p:txBody>
        </p:sp>
        <p:sp>
          <p:nvSpPr>
            <p:cNvPr id="21509" name="Rectangle 6"/>
            <p:cNvSpPr>
              <a:spLocks noChangeArrowheads="1"/>
            </p:cNvSpPr>
            <p:nvPr/>
          </p:nvSpPr>
          <p:spPr bwMode="auto">
            <a:xfrm>
              <a:off x="2275" y="1390"/>
              <a:ext cx="1548" cy="268"/>
            </a:xfrm>
            <a:prstGeom prst="rect">
              <a:avLst/>
            </a:prstGeom>
            <a:solidFill>
              <a:schemeClr val="tx2"/>
            </a:solidFill>
            <a:ln w="28575">
              <a:solidFill>
                <a:srgbClr val="000000"/>
              </a:solidFill>
              <a:miter lim="800000"/>
              <a:headEnd/>
              <a:tailEnd/>
            </a:ln>
            <a:effectLst>
              <a:outerShdw dist="35921" dir="2700000" algn="ctr" rotWithShape="0">
                <a:schemeClr val="bg2">
                  <a:alpha val="50000"/>
                </a:schemeClr>
              </a:outerShdw>
            </a:effectLst>
          </p:spPr>
          <p:txBody>
            <a:bodyPr anchor="ctr">
              <a:spAutoFit/>
            </a:bodyPr>
            <a:lstStyle>
              <a:lvl1pPr indent="228600">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Вилоятлар</a:t>
              </a:r>
            </a:p>
          </p:txBody>
        </p:sp>
        <p:sp>
          <p:nvSpPr>
            <p:cNvPr id="21510" name="Rectangle 8"/>
            <p:cNvSpPr>
              <a:spLocks noChangeArrowheads="1"/>
            </p:cNvSpPr>
            <p:nvPr/>
          </p:nvSpPr>
          <p:spPr bwMode="auto">
            <a:xfrm>
              <a:off x="4073" y="1373"/>
              <a:ext cx="1302" cy="268"/>
            </a:xfrm>
            <a:prstGeom prst="rect">
              <a:avLst/>
            </a:prstGeom>
            <a:solidFill>
              <a:schemeClr val="tx2"/>
            </a:solidFill>
            <a:ln w="28575">
              <a:solidFill>
                <a:srgbClr val="000000"/>
              </a:solidFill>
              <a:miter lim="800000"/>
              <a:headEnd/>
              <a:tailEnd/>
            </a:ln>
            <a:effectLst>
              <a:outerShdw dist="35921" dir="2700000" algn="ctr" rotWithShape="0">
                <a:schemeClr val="bg2">
                  <a:alpha val="50000"/>
                </a:schemeClr>
              </a:outerShdw>
            </a:effec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Тошкент</a:t>
              </a:r>
            </a:p>
          </p:txBody>
        </p:sp>
        <p:sp>
          <p:nvSpPr>
            <p:cNvPr id="21511" name="Rectangle 9"/>
            <p:cNvSpPr>
              <a:spLocks noChangeArrowheads="1"/>
            </p:cNvSpPr>
            <p:nvPr/>
          </p:nvSpPr>
          <p:spPr bwMode="auto">
            <a:xfrm>
              <a:off x="2275" y="2426"/>
              <a:ext cx="1548" cy="268"/>
            </a:xfrm>
            <a:prstGeom prst="rect">
              <a:avLst/>
            </a:prstGeom>
            <a:solidFill>
              <a:schemeClr val="tx2"/>
            </a:solidFill>
            <a:ln w="28575">
              <a:solidFill>
                <a:srgbClr val="000000"/>
              </a:solidFill>
              <a:miter lim="800000"/>
              <a:headEnd/>
              <a:tailEnd/>
            </a:ln>
            <a:effectLst>
              <a:outerShdw dist="35921" dir="2700000" algn="ctr" rotWithShape="0">
                <a:schemeClr val="bg2">
                  <a:alpha val="50000"/>
                </a:schemeClr>
              </a:outerShdw>
            </a:effectLst>
          </p:spPr>
          <p:txBody>
            <a:bodyPr anchor="ctr">
              <a:spAutoFit/>
            </a:bodyPr>
            <a:lstStyle>
              <a:lvl1pPr indent="228600">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Шаҳарлар</a:t>
              </a:r>
            </a:p>
          </p:txBody>
        </p:sp>
        <p:sp>
          <p:nvSpPr>
            <p:cNvPr id="21512" name="Rectangle 10"/>
            <p:cNvSpPr>
              <a:spLocks noChangeArrowheads="1"/>
            </p:cNvSpPr>
            <p:nvPr/>
          </p:nvSpPr>
          <p:spPr bwMode="auto">
            <a:xfrm>
              <a:off x="2275" y="2896"/>
              <a:ext cx="1548" cy="268"/>
            </a:xfrm>
            <a:prstGeom prst="rect">
              <a:avLst/>
            </a:prstGeom>
            <a:solidFill>
              <a:schemeClr val="tx2"/>
            </a:solidFill>
            <a:ln w="28575">
              <a:solidFill>
                <a:srgbClr val="000000"/>
              </a:solidFill>
              <a:miter lim="800000"/>
              <a:headEnd/>
              <a:tailEnd/>
            </a:ln>
            <a:effectLst>
              <a:outerShdw dist="35921" dir="2700000" algn="ctr" rotWithShape="0">
                <a:schemeClr val="bg2">
                  <a:alpha val="50000"/>
                </a:schemeClr>
              </a:outerShdw>
            </a:effectLst>
          </p:spPr>
          <p:txBody>
            <a:bodyPr anchor="ctr">
              <a:spAutoFit/>
            </a:bodyPr>
            <a:lstStyle>
              <a:lvl1pPr indent="228600">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Шаҳарчалар</a:t>
              </a:r>
            </a:p>
          </p:txBody>
        </p:sp>
        <p:sp>
          <p:nvSpPr>
            <p:cNvPr id="21513" name="Rectangle 11"/>
            <p:cNvSpPr>
              <a:spLocks noChangeArrowheads="1"/>
            </p:cNvSpPr>
            <p:nvPr/>
          </p:nvSpPr>
          <p:spPr bwMode="auto">
            <a:xfrm>
              <a:off x="2275" y="3379"/>
              <a:ext cx="1548" cy="268"/>
            </a:xfrm>
            <a:prstGeom prst="rect">
              <a:avLst/>
            </a:prstGeom>
            <a:solidFill>
              <a:schemeClr val="tx2"/>
            </a:solidFill>
            <a:ln w="28575">
              <a:solidFill>
                <a:srgbClr val="000000"/>
              </a:solidFill>
              <a:miter lim="800000"/>
              <a:headEnd/>
              <a:tailEnd/>
            </a:ln>
            <a:effectLst>
              <a:outerShdw dist="35921" dir="2700000" algn="ctr" rotWithShape="0">
                <a:schemeClr val="bg2">
                  <a:alpha val="50000"/>
                </a:schemeClr>
              </a:outerShdw>
            </a:effectLst>
          </p:spPr>
          <p:txBody>
            <a:bodyPr anchor="ctr">
              <a:spAutoFit/>
            </a:bodyPr>
            <a:lstStyle>
              <a:lvl1pPr indent="228600">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Қишлоқлар</a:t>
              </a:r>
            </a:p>
          </p:txBody>
        </p:sp>
        <p:sp>
          <p:nvSpPr>
            <p:cNvPr id="21514" name="Rectangle 12"/>
            <p:cNvSpPr>
              <a:spLocks noChangeArrowheads="1"/>
            </p:cNvSpPr>
            <p:nvPr/>
          </p:nvSpPr>
          <p:spPr bwMode="auto">
            <a:xfrm>
              <a:off x="2275" y="3848"/>
              <a:ext cx="1548" cy="268"/>
            </a:xfrm>
            <a:prstGeom prst="rect">
              <a:avLst/>
            </a:prstGeom>
            <a:solidFill>
              <a:schemeClr val="tx2"/>
            </a:solidFill>
            <a:ln w="28575">
              <a:solidFill>
                <a:srgbClr val="000000"/>
              </a:solidFill>
              <a:miter lim="800000"/>
              <a:headEnd/>
              <a:tailEnd/>
            </a:ln>
            <a:effectLst>
              <a:outerShdw dist="35921" dir="2700000" algn="ctr" rotWithShape="0">
                <a:schemeClr val="bg2">
                  <a:alpha val="50000"/>
                </a:schemeClr>
              </a:outerShdw>
            </a:effectLst>
          </p:spPr>
          <p:txBody>
            <a:bodyPr anchor="ctr">
              <a:spAutoFit/>
            </a:bodyPr>
            <a:lstStyle>
              <a:lvl1pPr indent="228600">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Овуллар</a:t>
              </a:r>
            </a:p>
          </p:txBody>
        </p:sp>
        <p:sp>
          <p:nvSpPr>
            <p:cNvPr id="21515" name="Line 13"/>
            <p:cNvSpPr>
              <a:spLocks noChangeShapeType="1"/>
            </p:cNvSpPr>
            <p:nvPr/>
          </p:nvSpPr>
          <p:spPr bwMode="auto">
            <a:xfrm>
              <a:off x="2025" y="1538"/>
              <a:ext cx="250" cy="0"/>
            </a:xfrm>
            <a:prstGeom prst="line">
              <a:avLst/>
            </a:prstGeom>
            <a:noFill/>
            <a:ln w="28575">
              <a:solidFill>
                <a:srgbClr val="00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ru-RU"/>
            </a:p>
          </p:txBody>
        </p:sp>
        <p:sp>
          <p:nvSpPr>
            <p:cNvPr id="21516" name="Line 14"/>
            <p:cNvSpPr>
              <a:spLocks noChangeShapeType="1"/>
            </p:cNvSpPr>
            <p:nvPr/>
          </p:nvSpPr>
          <p:spPr bwMode="auto">
            <a:xfrm>
              <a:off x="3823" y="1538"/>
              <a:ext cx="250" cy="0"/>
            </a:xfrm>
            <a:prstGeom prst="line">
              <a:avLst/>
            </a:prstGeom>
            <a:noFill/>
            <a:ln w="28575">
              <a:solidFill>
                <a:srgbClr val="00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ru-RU"/>
            </a:p>
          </p:txBody>
        </p:sp>
        <p:sp>
          <p:nvSpPr>
            <p:cNvPr id="21517" name="Line 15"/>
            <p:cNvSpPr>
              <a:spLocks noChangeShapeType="1"/>
            </p:cNvSpPr>
            <p:nvPr/>
          </p:nvSpPr>
          <p:spPr bwMode="auto">
            <a:xfrm>
              <a:off x="3073" y="1704"/>
              <a:ext cx="0" cy="220"/>
            </a:xfrm>
            <a:prstGeom prst="line">
              <a:avLst/>
            </a:prstGeom>
            <a:noFill/>
            <a:ln w="28575">
              <a:solidFill>
                <a:srgbClr val="000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ru-RU"/>
            </a:p>
          </p:txBody>
        </p:sp>
        <p:sp>
          <p:nvSpPr>
            <p:cNvPr id="21518" name="Line 16"/>
            <p:cNvSpPr>
              <a:spLocks noChangeShapeType="1"/>
            </p:cNvSpPr>
            <p:nvPr/>
          </p:nvSpPr>
          <p:spPr bwMode="auto">
            <a:xfrm>
              <a:off x="3073" y="2704"/>
              <a:ext cx="0" cy="220"/>
            </a:xfrm>
            <a:prstGeom prst="line">
              <a:avLst/>
            </a:prstGeom>
            <a:noFill/>
            <a:ln w="28575">
              <a:solidFill>
                <a:srgbClr val="000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ru-RU"/>
            </a:p>
          </p:txBody>
        </p:sp>
        <p:sp>
          <p:nvSpPr>
            <p:cNvPr id="21519" name="Line 17"/>
            <p:cNvSpPr>
              <a:spLocks noChangeShapeType="1"/>
            </p:cNvSpPr>
            <p:nvPr/>
          </p:nvSpPr>
          <p:spPr bwMode="auto">
            <a:xfrm>
              <a:off x="3073" y="3165"/>
              <a:ext cx="0" cy="220"/>
            </a:xfrm>
            <a:prstGeom prst="line">
              <a:avLst/>
            </a:prstGeom>
            <a:noFill/>
            <a:ln w="28575">
              <a:solidFill>
                <a:srgbClr val="000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ru-RU"/>
            </a:p>
          </p:txBody>
        </p:sp>
        <p:sp>
          <p:nvSpPr>
            <p:cNvPr id="21520" name="Line 18"/>
            <p:cNvSpPr>
              <a:spLocks noChangeShapeType="1"/>
            </p:cNvSpPr>
            <p:nvPr/>
          </p:nvSpPr>
          <p:spPr bwMode="auto">
            <a:xfrm>
              <a:off x="3073" y="3657"/>
              <a:ext cx="0" cy="219"/>
            </a:xfrm>
            <a:prstGeom prst="line">
              <a:avLst/>
            </a:prstGeom>
            <a:noFill/>
            <a:ln w="28575">
              <a:solidFill>
                <a:srgbClr val="000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ru-RU"/>
            </a:p>
          </p:txBody>
        </p:sp>
        <p:sp>
          <p:nvSpPr>
            <p:cNvPr id="21521" name="Line 20"/>
            <p:cNvSpPr>
              <a:spLocks noChangeShapeType="1"/>
            </p:cNvSpPr>
            <p:nvPr/>
          </p:nvSpPr>
          <p:spPr bwMode="auto">
            <a:xfrm>
              <a:off x="3061" y="1117"/>
              <a:ext cx="0" cy="220"/>
            </a:xfrm>
            <a:prstGeom prst="line">
              <a:avLst/>
            </a:prstGeom>
            <a:noFill/>
            <a:ln w="28575">
              <a:solidFill>
                <a:srgbClr val="000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ru-RU"/>
            </a:p>
          </p:txBody>
        </p:sp>
        <p:sp>
          <p:nvSpPr>
            <p:cNvPr id="21522" name="Rectangle 21"/>
            <p:cNvSpPr>
              <a:spLocks noChangeArrowheads="1"/>
            </p:cNvSpPr>
            <p:nvPr/>
          </p:nvSpPr>
          <p:spPr bwMode="auto">
            <a:xfrm>
              <a:off x="2290" y="1927"/>
              <a:ext cx="1548" cy="268"/>
            </a:xfrm>
            <a:prstGeom prst="rect">
              <a:avLst/>
            </a:prstGeom>
            <a:solidFill>
              <a:schemeClr val="tx2"/>
            </a:solidFill>
            <a:ln w="28575">
              <a:solidFill>
                <a:srgbClr val="000000"/>
              </a:solidFill>
              <a:miter lim="800000"/>
              <a:headEnd/>
              <a:tailEnd/>
            </a:ln>
            <a:effectLst>
              <a:outerShdw dist="35921" dir="2700000" algn="ctr" rotWithShape="0">
                <a:schemeClr val="bg2">
                  <a:alpha val="50000"/>
                </a:schemeClr>
              </a:outerShdw>
            </a:effectLst>
          </p:spPr>
          <p:txBody>
            <a:bodyPr anchor="ctr">
              <a:spAutoFit/>
            </a:bodyPr>
            <a:lstStyle>
              <a:lvl1pPr indent="228600">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Туманлар</a:t>
              </a:r>
            </a:p>
          </p:txBody>
        </p:sp>
        <p:sp>
          <p:nvSpPr>
            <p:cNvPr id="21523" name="Line 22"/>
            <p:cNvSpPr>
              <a:spLocks noChangeShapeType="1"/>
            </p:cNvSpPr>
            <p:nvPr/>
          </p:nvSpPr>
          <p:spPr bwMode="auto">
            <a:xfrm>
              <a:off x="3061" y="2205"/>
              <a:ext cx="0" cy="220"/>
            </a:xfrm>
            <a:prstGeom prst="line">
              <a:avLst/>
            </a:prstGeom>
            <a:noFill/>
            <a:ln w="28575">
              <a:solidFill>
                <a:srgbClr val="000000"/>
              </a:solidFill>
              <a:round/>
              <a:headEnd/>
              <a:tailEnd type="triangle" w="med" len="me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ru-RU"/>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70007"/>
                                        </p:tgtEl>
                                        <p:attrNameLst>
                                          <p:attrName>style.visibility</p:attrName>
                                        </p:attrNameLst>
                                      </p:cBhvr>
                                      <p:to>
                                        <p:strVal val="visible"/>
                                      </p:to>
                                    </p:set>
                                    <p:animEffect transition="in" filter="barn(inVertical)">
                                      <p:cBhvr>
                                        <p:cTn id="7" dur="2000"/>
                                        <p:tgtEl>
                                          <p:spTgt spid="17000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9986"/>
                                        </p:tgtEl>
                                        <p:attrNameLst>
                                          <p:attrName>style.visibility</p:attrName>
                                        </p:attrNameLst>
                                      </p:cBhvr>
                                      <p:to>
                                        <p:strVal val="visible"/>
                                      </p:to>
                                    </p:set>
                                    <p:animEffect transition="in" filter="barn(inVertical)">
                                      <p:cBhvr>
                                        <p:cTn id="10" dur="2000"/>
                                        <p:tgtEl>
                                          <p:spTgt spid="169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7950" y="-90488"/>
            <a:ext cx="9251950" cy="993776"/>
          </a:xfrm>
        </p:spPr>
        <p:txBody>
          <a:bodyPr/>
          <a:lstStyle/>
          <a:p>
            <a:pPr algn="ctr" eaLnBrk="1" hangingPunct="1">
              <a:defRPr/>
            </a:pPr>
            <a:r>
              <a:rPr lang="uz-Cyrl-UZ" altLang="ru-RU" sz="3200" b="1" dirty="0" smtClean="0">
                <a:solidFill>
                  <a:schemeClr val="bg2"/>
                </a:solidFill>
                <a:latin typeface="Times New Roman" panose="02020603050405020304" pitchFamily="18" charset="0"/>
              </a:rPr>
              <a:t>Ўзбекистонда президентлик </a:t>
            </a:r>
            <a:r>
              <a:rPr lang="ru-RU" altLang="ru-RU" sz="3200" b="1" dirty="0" smtClean="0">
                <a:solidFill>
                  <a:schemeClr val="bg2"/>
                </a:solidFill>
                <a:latin typeface="Times New Roman" panose="02020603050405020304" pitchFamily="18" charset="0"/>
              </a:rPr>
              <a:t/>
            </a:r>
            <a:br>
              <a:rPr lang="ru-RU" altLang="ru-RU" sz="3200" b="1" dirty="0" smtClean="0">
                <a:solidFill>
                  <a:schemeClr val="bg2"/>
                </a:solidFill>
                <a:latin typeface="Times New Roman" panose="02020603050405020304" pitchFamily="18" charset="0"/>
              </a:rPr>
            </a:br>
            <a:r>
              <a:rPr lang="uz-Cyrl-UZ" altLang="ru-RU" sz="3200" b="1" dirty="0" smtClean="0">
                <a:solidFill>
                  <a:schemeClr val="bg2"/>
                </a:solidFill>
                <a:latin typeface="Times New Roman" panose="02020603050405020304" pitchFamily="18" charset="0"/>
              </a:rPr>
              <a:t>бошқаруви</a:t>
            </a:r>
            <a:r>
              <a:rPr lang="ru-RU" altLang="ru-RU" sz="3200" b="1" dirty="0" err="1" smtClean="0">
                <a:solidFill>
                  <a:schemeClr val="bg2"/>
                </a:solidFill>
                <a:latin typeface="Times New Roman" panose="02020603050405020304" pitchFamily="18" charset="0"/>
              </a:rPr>
              <a:t>нинг</a:t>
            </a:r>
            <a:r>
              <a:rPr lang="ru-RU" altLang="ru-RU" sz="3200" b="1" dirty="0" smtClean="0">
                <a:solidFill>
                  <a:schemeClr val="bg2"/>
                </a:solidFill>
                <a:latin typeface="Times New Roman" panose="02020603050405020304" pitchFamily="18" charset="0"/>
              </a:rPr>
              <a:t> </a:t>
            </a:r>
            <a:r>
              <a:rPr lang="ru-RU" altLang="ru-RU" sz="3200" b="1" dirty="0" err="1" smtClean="0">
                <a:solidFill>
                  <a:schemeClr val="bg2"/>
                </a:solidFill>
                <a:latin typeface="Times New Roman" panose="02020603050405020304" pitchFamily="18" charset="0"/>
              </a:rPr>
              <a:t>шаклланиши</a:t>
            </a:r>
            <a:endParaRPr lang="ru-RU" altLang="ru-RU" sz="3200" dirty="0" smtClean="0">
              <a:solidFill>
                <a:schemeClr val="bg2"/>
              </a:solidFill>
              <a:latin typeface="Times New Roman" panose="02020603050405020304" pitchFamily="18" charset="0"/>
            </a:endParaRPr>
          </a:p>
        </p:txBody>
      </p:sp>
      <p:sp>
        <p:nvSpPr>
          <p:cNvPr id="4099" name="Text Box 5"/>
          <p:cNvSpPr txBox="1">
            <a:spLocks noChangeArrowheads="1"/>
          </p:cNvSpPr>
          <p:nvPr/>
        </p:nvSpPr>
        <p:spPr bwMode="auto">
          <a:xfrm>
            <a:off x="2557463" y="903288"/>
            <a:ext cx="6586537" cy="5969000"/>
          </a:xfrm>
          <a:prstGeom prst="rect">
            <a:avLst/>
          </a:prstGeom>
          <a:solidFill>
            <a:srgbClr val="FFFFFF"/>
          </a:solidFill>
          <a:ln w="9525">
            <a:solidFill>
              <a:schemeClr val="bg2"/>
            </a:solidFill>
            <a:miter lim="800000"/>
            <a:headEnd/>
            <a:tailEnd/>
          </a:ln>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600" b="1">
                <a:solidFill>
                  <a:srgbClr val="2F1185"/>
                </a:solidFill>
                <a:latin typeface="Times New Roman" panose="02020603050405020304" pitchFamily="18" charset="0"/>
              </a:rPr>
              <a:t>2-босқич 1990 йил 1 ноябрдан янги Конституция қабул қилинган давргача бўлган даврни ўз ичига олади</a:t>
            </a:r>
            <a:endParaRPr lang="ru-RU" altLang="ru-RU" sz="1600" b="1">
              <a:solidFill>
                <a:srgbClr val="2F1185"/>
              </a:solidFill>
              <a:latin typeface="Times New Roman" panose="02020603050405020304" pitchFamily="18" charset="0"/>
            </a:endParaRPr>
          </a:p>
          <a:p>
            <a:pPr algn="ctr" eaLnBrk="1" hangingPunct="1">
              <a:spcBef>
                <a:spcPct val="0"/>
              </a:spcBef>
              <a:buClrTx/>
              <a:buSzTx/>
              <a:buFontTx/>
              <a:buNone/>
            </a:pPr>
            <a:endParaRPr lang="ru-RU" altLang="ru-RU" sz="1600" b="1">
              <a:solidFill>
                <a:srgbClr val="2F1185"/>
              </a:solidFill>
              <a:latin typeface="Times New Roman" panose="02020603050405020304" pitchFamily="18" charset="0"/>
            </a:endParaRPr>
          </a:p>
          <a:p>
            <a:pPr algn="just" eaLnBrk="1" hangingPunct="1">
              <a:spcBef>
                <a:spcPct val="0"/>
              </a:spcBef>
              <a:buClrTx/>
              <a:buSzTx/>
            </a:pPr>
            <a:r>
              <a:rPr lang="uz-Cyrl-UZ" altLang="ru-RU" sz="1600" b="1">
                <a:solidFill>
                  <a:schemeClr val="bg2"/>
                </a:solidFill>
                <a:latin typeface="Times New Roman" panose="02020603050405020304" pitchFamily="18" charset="0"/>
              </a:rPr>
              <a:t>1 ноябр куни Ўзбекистонда ижроия ва бошқарув ҳокимиятининг тузилишини такомиллаштириш, Ўзбекистон ССР Конституциясига ўзгартириш ва қўшимчалар киритиши тўғрисида Қонун қабул қилинди</a:t>
            </a:r>
            <a:r>
              <a:rPr lang="ru-RU" altLang="ru-RU" sz="1600" b="1">
                <a:solidFill>
                  <a:schemeClr val="bg2"/>
                </a:solidFill>
                <a:latin typeface="Times New Roman" panose="02020603050405020304" pitchFamily="18" charset="0"/>
              </a:rPr>
              <a:t>;</a:t>
            </a:r>
          </a:p>
          <a:p>
            <a:pPr algn="just" eaLnBrk="1" hangingPunct="1">
              <a:spcBef>
                <a:spcPct val="0"/>
              </a:spcBef>
              <a:buClrTx/>
              <a:buSzTx/>
            </a:pPr>
            <a:r>
              <a:rPr lang="uz-Cyrl-UZ" altLang="ru-RU" sz="1600" b="1">
                <a:solidFill>
                  <a:schemeClr val="bg2"/>
                </a:solidFill>
                <a:latin typeface="Times New Roman" panose="02020603050405020304" pitchFamily="18" charset="0"/>
              </a:rPr>
              <a:t>Президентлик ҳокимияти билан Вазирлар Кенгашининг ижроия-бошқарув ҳокимияти қўшиб юборилиб, кейингиси Президент ҳузуридаги Вазирлар Маҳкамасига айлантирилди. Ўзбекистон ССР Олий Кенгашининг 2-сессияси (1990 йил 20-июн) «Мустақиллик Декларацияси»ни қабул қилди</a:t>
            </a:r>
            <a:r>
              <a:rPr lang="ru-RU" altLang="ru-RU" sz="1600" b="1">
                <a:solidFill>
                  <a:schemeClr val="bg2"/>
                </a:solidFill>
                <a:latin typeface="Times New Roman" panose="02020603050405020304" pitchFamily="18" charset="0"/>
              </a:rPr>
              <a:t>;</a:t>
            </a:r>
            <a:r>
              <a:rPr lang="uz-Cyrl-UZ" altLang="ru-RU" sz="1600" b="1">
                <a:solidFill>
                  <a:schemeClr val="bg2"/>
                </a:solidFill>
                <a:latin typeface="Times New Roman" panose="02020603050405020304" pitchFamily="18" charset="0"/>
              </a:rPr>
              <a:t> </a:t>
            </a:r>
            <a:endParaRPr lang="ru-RU" altLang="ru-RU" sz="1600" b="1">
              <a:solidFill>
                <a:schemeClr val="bg2"/>
              </a:solidFill>
              <a:latin typeface="Times New Roman" panose="02020603050405020304" pitchFamily="18" charset="0"/>
            </a:endParaRPr>
          </a:p>
          <a:p>
            <a:pPr algn="just" eaLnBrk="1" hangingPunct="1">
              <a:spcBef>
                <a:spcPct val="0"/>
              </a:spcBef>
              <a:buClrTx/>
              <a:buSzTx/>
            </a:pPr>
            <a:r>
              <a:rPr lang="uz-Cyrl-UZ" altLang="ru-RU" sz="1600" b="1">
                <a:solidFill>
                  <a:schemeClr val="bg2"/>
                </a:solidFill>
                <a:latin typeface="Times New Roman" panose="02020603050405020304" pitchFamily="18" charset="0"/>
              </a:rPr>
              <a:t>Унинг кириш қисмида: «Ўзбекистон Совет Социалистик Республикаси Олий Кенгаши ўзбек халқининг давлат қурилишидаги тарихий тажрибаси ва таркиб топган бой анъаналари, ҳар бир миллатнинг ўз тақдирини ўзи белгилаш ҳуқуқини таъминлашдан иборат...". «Мустақиллик Декларацияси» Ўзбекистоннинг 1991 йил 31 августгача мавжуд бўлган бошқарув, ҳуқуқий фаолиятини таъминлади</a:t>
            </a:r>
            <a:r>
              <a:rPr lang="ru-RU" altLang="ru-RU" sz="1600" b="1">
                <a:solidFill>
                  <a:schemeClr val="bg2"/>
                </a:solidFill>
                <a:latin typeface="Times New Roman" panose="02020603050405020304" pitchFamily="18" charset="0"/>
              </a:rPr>
              <a:t>;</a:t>
            </a:r>
          </a:p>
          <a:p>
            <a:pPr algn="just" eaLnBrk="1" hangingPunct="1">
              <a:spcBef>
                <a:spcPct val="0"/>
              </a:spcBef>
              <a:buClrTx/>
              <a:buSzTx/>
            </a:pPr>
            <a:r>
              <a:rPr lang="uz-Cyrl-UZ" altLang="ru-RU" sz="1600" b="1">
                <a:solidFill>
                  <a:schemeClr val="bg2"/>
                </a:solidFill>
                <a:latin typeface="Times New Roman" panose="02020603050405020304" pitchFamily="18" charset="0"/>
              </a:rPr>
              <a:t>Сессияда "Ўзбекистон Республикасининг Давлат Мустақиллигини эълон қилиш тўғрисида" Қонун қабул қилинди. 17 моддадан иборат бу Қонунда Ўзбекистон Республикаси асосий белгилари аниқланди. Мазкур Қонун мустақил республика учун Конституция ролини ўйнайдиган бўлди.</a:t>
            </a:r>
            <a:endParaRPr lang="ru-RU" altLang="ru-RU" sz="1600" b="1">
              <a:solidFill>
                <a:schemeClr val="bg2"/>
              </a:solidFill>
              <a:latin typeface="Times New Roman" panose="02020603050405020304" pitchFamily="18" charset="0"/>
            </a:endParaRPr>
          </a:p>
        </p:txBody>
      </p:sp>
      <p:sp>
        <p:nvSpPr>
          <p:cNvPr id="4100" name="Rectangle 6"/>
          <p:cNvSpPr>
            <a:spLocks noChangeArrowheads="1"/>
          </p:cNvSpPr>
          <p:nvPr/>
        </p:nvSpPr>
        <p:spPr bwMode="auto">
          <a:xfrm>
            <a:off x="73025" y="915988"/>
            <a:ext cx="2411413" cy="59690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just" eaLnBrk="1" hangingPunct="1">
              <a:spcBef>
                <a:spcPct val="0"/>
              </a:spcBef>
              <a:buClrTx/>
              <a:buSzTx/>
              <a:buFontTx/>
              <a:buNone/>
            </a:pPr>
            <a:r>
              <a:rPr lang="uz-Cyrl-UZ" altLang="ru-RU" sz="1600" b="1">
                <a:solidFill>
                  <a:srgbClr val="2F1185"/>
                </a:solidFill>
                <a:latin typeface="Times New Roman" panose="02020603050405020304" pitchFamily="18" charset="0"/>
              </a:rPr>
              <a:t>1-босқич - 1990 йилнинг март-октябри</a:t>
            </a:r>
            <a:endParaRPr lang="ru-RU" altLang="ru-RU" sz="1600" b="1">
              <a:solidFill>
                <a:srgbClr val="2F1185"/>
              </a:solidFill>
              <a:latin typeface="Times New Roman" panose="02020603050405020304" pitchFamily="18" charset="0"/>
            </a:endParaRPr>
          </a:p>
          <a:p>
            <a:pPr algn="just" eaLnBrk="1" hangingPunct="1">
              <a:spcBef>
                <a:spcPct val="0"/>
              </a:spcBef>
              <a:buClrTx/>
              <a:buSzTx/>
              <a:buFontTx/>
              <a:buNone/>
            </a:pPr>
            <a:endParaRPr lang="ru-RU" altLang="ru-RU" sz="1600" b="1">
              <a:solidFill>
                <a:srgbClr val="2F1185"/>
              </a:solidFill>
              <a:latin typeface="Times New Roman" panose="02020603050405020304" pitchFamily="18" charset="0"/>
            </a:endParaRPr>
          </a:p>
          <a:p>
            <a:pPr algn="just" eaLnBrk="1" hangingPunct="1">
              <a:spcBef>
                <a:spcPct val="0"/>
              </a:spcBef>
              <a:buClrTx/>
              <a:buSzTx/>
            </a:pPr>
            <a:r>
              <a:rPr lang="uz-Cyrl-UZ" altLang="ru-RU" sz="1600" b="1">
                <a:solidFill>
                  <a:schemeClr val="bg2"/>
                </a:solidFill>
                <a:latin typeface="Times New Roman" panose="02020603050405020304" pitchFamily="18" charset="0"/>
              </a:rPr>
              <a:t>1990 йил 23 мартда Ўзбекистон ССР Президенти лавозимини таъсис этиш, Ўзбекистон ССР Конституциясига ўзгартиришлар тўғрисида Қонун қабул қилинди</a:t>
            </a:r>
            <a:endParaRPr lang="ru-RU" altLang="ru-RU" sz="1600" b="1">
              <a:solidFill>
                <a:schemeClr val="bg2"/>
              </a:solidFill>
              <a:latin typeface="Times New Roman" panose="02020603050405020304" pitchFamily="18" charset="0"/>
            </a:endParaRPr>
          </a:p>
          <a:p>
            <a:pPr algn="just" eaLnBrk="1" hangingPunct="1">
              <a:spcBef>
                <a:spcPct val="0"/>
              </a:spcBef>
              <a:buClrTx/>
              <a:buSzTx/>
            </a:pPr>
            <a:r>
              <a:rPr lang="uz-Cyrl-UZ" altLang="ru-RU" sz="1600" b="1">
                <a:solidFill>
                  <a:schemeClr val="bg2"/>
                </a:solidFill>
                <a:latin typeface="Times New Roman" panose="02020603050405020304" pitchFamily="18" charset="0"/>
              </a:rPr>
              <a:t>1990 йил 24 мартда 12 чақириқ Ўзбекистон ССР Олий Советининг 1-сессияси республика Компартияси 1-котиби бўлган И.Каримовни Ўзбекистон ССРнинг 1-Президенти этиб сайлади</a:t>
            </a:r>
            <a:endParaRPr lang="ru-RU" altLang="ru-RU" sz="1600" b="1">
              <a:solidFill>
                <a:schemeClr val="bg2"/>
              </a:solidFill>
              <a:latin typeface="Times New Roman" panose="02020603050405020304" pitchFamily="18" charset="0"/>
            </a:endParaRPr>
          </a:p>
          <a:p>
            <a:pPr algn="just" eaLnBrk="1" hangingPunct="1">
              <a:spcBef>
                <a:spcPct val="0"/>
              </a:spcBef>
              <a:buClrTx/>
              <a:buSzTx/>
            </a:pPr>
            <a:endParaRPr lang="ru-RU" altLang="ru-RU" sz="1600" b="1">
              <a:latin typeface="Times New Roman" panose="02020603050405020304" pitchFamily="18" charset="0"/>
            </a:endParaRPr>
          </a:p>
          <a:p>
            <a:pPr algn="just" eaLnBrk="1" hangingPunct="1">
              <a:spcBef>
                <a:spcPct val="0"/>
              </a:spcBef>
              <a:buClrTx/>
              <a:buSzTx/>
            </a:pPr>
            <a:endParaRPr lang="ru-RU" altLang="ru-RU" sz="1600" b="1">
              <a:latin typeface="Times New Roman" panose="02020603050405020304" pitchFamily="18" charset="0"/>
            </a:endParaRPr>
          </a:p>
          <a:p>
            <a:pPr algn="just" eaLnBrk="1" hangingPunct="1">
              <a:spcBef>
                <a:spcPct val="0"/>
              </a:spcBef>
              <a:buClrTx/>
              <a:buSzTx/>
            </a:pPr>
            <a:endParaRPr lang="uz-Cyrl-UZ" altLang="ru-RU" sz="1600" b="1">
              <a:latin typeface="Times New Roman" panose="02020603050405020304" pitchFamily="18" charset="0"/>
            </a:endParaRPr>
          </a:p>
        </p:txBody>
      </p:sp>
      <p:sp>
        <p:nvSpPr>
          <p:cNvPr id="4101" name="Line 7"/>
          <p:cNvSpPr>
            <a:spLocks noChangeShapeType="1"/>
          </p:cNvSpPr>
          <p:nvPr/>
        </p:nvSpPr>
        <p:spPr bwMode="auto">
          <a:xfrm>
            <a:off x="2411413" y="3429000"/>
            <a:ext cx="2159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768" decel="100000"/>
                                        <p:tgtEl>
                                          <p:spTgt spid="24578"/>
                                        </p:tgtEl>
                                      </p:cBhvr>
                                    </p:animEffect>
                                    <p:animScale>
                                      <p:cBhvr>
                                        <p:cTn id="8" dur="768" decel="100000"/>
                                        <p:tgtEl>
                                          <p:spTgt spid="24578"/>
                                        </p:tgtEl>
                                      </p:cBhvr>
                                      <p:from x="10000" y="10000"/>
                                      <p:to x="200000" y="450000"/>
                                    </p:animScale>
                                    <p:animScale>
                                      <p:cBhvr>
                                        <p:cTn id="9" dur="1230" accel="100000" fill="hold">
                                          <p:stCondLst>
                                            <p:cond delay="768"/>
                                          </p:stCondLst>
                                        </p:cTn>
                                        <p:tgtEl>
                                          <p:spTgt spid="24578"/>
                                        </p:tgtEl>
                                      </p:cBhvr>
                                      <p:from x="200000" y="450000"/>
                                      <p:to x="100000" y="100000"/>
                                    </p:animScale>
                                    <p:set>
                                      <p:cBhvr>
                                        <p:cTn id="10" dur="768" fill="hold"/>
                                        <p:tgtEl>
                                          <p:spTgt spid="24578"/>
                                        </p:tgtEl>
                                        <p:attrNameLst>
                                          <p:attrName>ppt_x</p:attrName>
                                        </p:attrNameLst>
                                      </p:cBhvr>
                                      <p:to>
                                        <p:strVal val="(0.5)"/>
                                      </p:to>
                                    </p:set>
                                    <p:anim from="(0.5)" to="(#ppt_x)" calcmode="lin" valueType="num">
                                      <p:cBhvr>
                                        <p:cTn id="11" dur="1230" accel="100000" fill="hold">
                                          <p:stCondLst>
                                            <p:cond delay="768"/>
                                          </p:stCondLst>
                                        </p:cTn>
                                        <p:tgtEl>
                                          <p:spTgt spid="24578"/>
                                        </p:tgtEl>
                                        <p:attrNameLst>
                                          <p:attrName>ppt_x</p:attrName>
                                        </p:attrNameLst>
                                      </p:cBhvr>
                                    </p:anim>
                                    <p:set>
                                      <p:cBhvr>
                                        <p:cTn id="12" dur="768" fill="hold"/>
                                        <p:tgtEl>
                                          <p:spTgt spid="24578"/>
                                        </p:tgtEl>
                                        <p:attrNameLst>
                                          <p:attrName>ppt_y</p:attrName>
                                        </p:attrNameLst>
                                      </p:cBhvr>
                                      <p:to>
                                        <p:strVal val="(#ppt_y+0.4)"/>
                                      </p:to>
                                    </p:set>
                                    <p:anim from="(#ppt_y+0.4)" to="(#ppt_y)" calcmode="lin" valueType="num">
                                      <p:cBhvr>
                                        <p:cTn id="13" dur="1230" accel="100000" fill="hold">
                                          <p:stCondLst>
                                            <p:cond delay="768"/>
                                          </p:stCondLst>
                                        </p:cTn>
                                        <p:tgtEl>
                                          <p:spTgt spid="2457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5" name="Rectangle 3"/>
          <p:cNvSpPr>
            <a:spLocks noGrp="1" noChangeArrowheads="1"/>
          </p:cNvSpPr>
          <p:nvPr>
            <p:ph type="body" idx="1"/>
          </p:nvPr>
        </p:nvSpPr>
        <p:spPr>
          <a:xfrm>
            <a:off x="457200" y="908050"/>
            <a:ext cx="8229600" cy="4114800"/>
          </a:xfrm>
        </p:spPr>
        <p:txBody>
          <a:bodyPr/>
          <a:lstStyle/>
          <a:p>
            <a:pPr algn="just" eaLnBrk="1" hangingPunct="1">
              <a:lnSpc>
                <a:spcPct val="80000"/>
              </a:lnSpc>
              <a:buFontTx/>
              <a:buNone/>
              <a:defRPr/>
            </a:pPr>
            <a:r>
              <a:rPr lang="ru-RU" altLang="ru-RU" sz="2800" smtClean="0">
                <a:solidFill>
                  <a:schemeClr val="bg2"/>
                </a:solidFill>
              </a:rPr>
              <a:t>		Судларни жазоловчи ва фақат давлат манфаатларини ҳимоя қилувчи органдан қонун устуворлигини ва инсон ҳуқуқлари ҳимоясини таъминловчи органга айлантиришга қаратилган яхлит суд ҳокимияти тизимини шакллантириш вазифаси қўйилди ва муваффақиятли ҳал этилди. Конституциявий суд, Олий суд, умумий юрисдикция судлари, хўжалик судлари жорий этилди.  Жиноят, жиноят-процессуал, суд-ҳуқуқ ва бошқа йўналишларнинг қонунчилик асосини ташкил этувчи база яратилди.</a:t>
            </a:r>
          </a:p>
          <a:p>
            <a:pPr algn="just" eaLnBrk="1" hangingPunct="1">
              <a:lnSpc>
                <a:spcPct val="80000"/>
              </a:lnSpc>
              <a:buFontTx/>
              <a:buNone/>
              <a:defRPr/>
            </a:pPr>
            <a:endParaRPr lang="ru-RU" altLang="ru-RU" sz="2800" smtClean="0">
              <a:solidFill>
                <a:schemeClr val="bg2"/>
              </a:solidFill>
            </a:endParaRPr>
          </a:p>
          <a:p>
            <a:pPr algn="r" eaLnBrk="1" hangingPunct="1">
              <a:lnSpc>
                <a:spcPct val="80000"/>
              </a:lnSpc>
              <a:buFontTx/>
              <a:buNone/>
              <a:defRPr/>
            </a:pPr>
            <a:r>
              <a:rPr lang="ru-RU" altLang="ru-RU" sz="2800" smtClean="0">
                <a:solidFill>
                  <a:schemeClr val="bg2"/>
                </a:solidFill>
              </a:rPr>
              <a:t>ИСЛОМ КАРИМОВ.</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animEffect transition="in" filter="plus(out)">
                                      <p:cBhvr>
                                        <p:cTn id="7" dur="2000"/>
                                        <p:tgtEl>
                                          <p:spTgt spid="177155">
                                            <p:txEl>
                                              <p:pRg st="0" end="0"/>
                                            </p:txEl>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177155">
                                            <p:txEl>
                                              <p:pRg st="2" end="2"/>
                                            </p:txEl>
                                          </p:spTgt>
                                        </p:tgtEl>
                                        <p:attrNameLst>
                                          <p:attrName>style.visibility</p:attrName>
                                        </p:attrNameLst>
                                      </p:cBhvr>
                                      <p:to>
                                        <p:strVal val="visible"/>
                                      </p:to>
                                    </p:set>
                                    <p:animEffect transition="in" filter="plus(out)">
                                      <p:cBhvr>
                                        <p:cTn id="10" dur="2000"/>
                                        <p:tgtEl>
                                          <p:spTgt spid="177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Text Box 4"/>
          <p:cNvSpPr txBox="1">
            <a:spLocks noChangeArrowheads="1"/>
          </p:cNvSpPr>
          <p:nvPr/>
        </p:nvSpPr>
        <p:spPr bwMode="auto">
          <a:xfrm>
            <a:off x="900113" y="765175"/>
            <a:ext cx="7559675" cy="669925"/>
          </a:xfrm>
          <a:prstGeom prst="rect">
            <a:avLst/>
          </a:prstGeom>
          <a:solidFill>
            <a:srgbClr val="FFFFFF"/>
          </a:solidFill>
          <a:ln w="28575">
            <a:solidFill>
              <a:srgbClr val="000000"/>
            </a:solidFill>
            <a:miter lim="800000"/>
            <a:headEnd/>
            <a:tailEnd/>
          </a:ln>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Ўзбекистонда суд ҳокимияти </a:t>
            </a:r>
          </a:p>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ислоҳотларининг ўзига хос хусусиятлари</a:t>
            </a:r>
          </a:p>
        </p:txBody>
      </p:sp>
      <p:sp>
        <p:nvSpPr>
          <p:cNvPr id="171013" name="Text Box 5"/>
          <p:cNvSpPr txBox="1">
            <a:spLocks noChangeArrowheads="1"/>
          </p:cNvSpPr>
          <p:nvPr/>
        </p:nvSpPr>
        <p:spPr bwMode="auto">
          <a:xfrm>
            <a:off x="900113" y="1719263"/>
            <a:ext cx="7559675" cy="2043112"/>
          </a:xfrm>
          <a:prstGeom prst="rect">
            <a:avLst/>
          </a:prstGeom>
          <a:solidFill>
            <a:srgbClr val="FFFFFF"/>
          </a:solidFill>
          <a:ln w="28575">
            <a:solidFill>
              <a:srgbClr val="000000"/>
            </a:solidFill>
            <a:miter lim="800000"/>
            <a:headEnd/>
            <a:tailEnd/>
          </a:ln>
        </p:spPr>
        <p:txBody>
          <a:bodyPr>
            <a:spAutoFit/>
          </a:bodyPr>
          <a:lstStyle>
            <a:lvl1pPr marL="342900" indent="-342900">
              <a:spcBef>
                <a:spcPct val="20000"/>
              </a:spcBef>
              <a:buClr>
                <a:schemeClr val="hlink"/>
              </a:buClr>
              <a:buSzPct val="120000"/>
              <a:buChar char="•"/>
              <a:defRPr sz="3200">
                <a:solidFill>
                  <a:schemeClr val="tx1"/>
                </a:solidFill>
                <a:latin typeface="Tahoma" panose="020B0604030504040204" pitchFamily="34" charset="0"/>
              </a:defRPr>
            </a:lvl1pPr>
            <a:lvl2pPr marL="179388">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lvl="1" eaLnBrk="1" hangingPunct="1">
              <a:spcBef>
                <a:spcPct val="0"/>
              </a:spcBef>
              <a:buFont typeface="Symbol" panose="05050102010706020507" pitchFamily="18" charset="2"/>
              <a:buChar char="·"/>
            </a:pPr>
            <a:r>
              <a:rPr lang="ru-RU" altLang="ru-RU" sz="1800" b="1" i="0">
                <a:solidFill>
                  <a:srgbClr val="000000"/>
                </a:solidFill>
                <a:latin typeface="Times New Roman" panose="02020603050405020304" pitchFamily="18" charset="0"/>
              </a:rPr>
              <a:t> Суд ҳокимиятининг либераллашуви</a:t>
            </a:r>
          </a:p>
          <a:p>
            <a:pPr lvl="1" eaLnBrk="1" hangingPunct="1">
              <a:spcBef>
                <a:spcPct val="0"/>
              </a:spcBef>
              <a:buFont typeface="Symbol" panose="05050102010706020507" pitchFamily="18" charset="2"/>
              <a:buChar char="·"/>
            </a:pPr>
            <a:r>
              <a:rPr lang="ru-RU" altLang="ru-RU" sz="1800" b="1" i="0">
                <a:solidFill>
                  <a:srgbClr val="000000"/>
                </a:solidFill>
                <a:latin typeface="Times New Roman" panose="02020603050405020304" pitchFamily="18" charset="0"/>
              </a:rPr>
              <a:t> 2008 йил 1 январдан ўлим жазосининг олиб ташланиши</a:t>
            </a:r>
          </a:p>
          <a:p>
            <a:pPr lvl="1" eaLnBrk="1" hangingPunct="1">
              <a:spcBef>
                <a:spcPct val="0"/>
              </a:spcBef>
              <a:buFont typeface="Symbol" panose="05050102010706020507" pitchFamily="18" charset="2"/>
              <a:buChar char="·"/>
            </a:pPr>
            <a:r>
              <a:rPr lang="ru-RU" altLang="ru-RU" sz="1800" b="1" i="0">
                <a:solidFill>
                  <a:srgbClr val="000000"/>
                </a:solidFill>
                <a:latin typeface="Times New Roman" panose="02020603050405020304" pitchFamily="18" charset="0"/>
              </a:rPr>
              <a:t> Санкция бериш ҳуқуқининг прокуратурадан олиб судларга берилиши</a:t>
            </a:r>
          </a:p>
          <a:p>
            <a:pPr lvl="1" eaLnBrk="1" hangingPunct="1">
              <a:spcBef>
                <a:spcPct val="0"/>
              </a:spcBef>
              <a:buFont typeface="Symbol" panose="05050102010706020507" pitchFamily="18" charset="2"/>
              <a:buChar char="·"/>
            </a:pPr>
            <a:r>
              <a:rPr lang="ru-RU" altLang="ru-RU" sz="1800" b="1" i="0">
                <a:solidFill>
                  <a:srgbClr val="000000"/>
                </a:solidFill>
                <a:latin typeface="Times New Roman" panose="02020603050405020304" pitchFamily="18" charset="0"/>
              </a:rPr>
              <a:t> Ярашув институтининг жорий этилиши</a:t>
            </a:r>
          </a:p>
          <a:p>
            <a:pPr lvl="1" eaLnBrk="1" hangingPunct="1">
              <a:spcBef>
                <a:spcPct val="0"/>
              </a:spcBef>
              <a:buFont typeface="Symbol" panose="05050102010706020507" pitchFamily="18" charset="2"/>
              <a:buChar char="·"/>
            </a:pPr>
            <a:r>
              <a:rPr lang="ru-RU" altLang="ru-RU" sz="1800" b="1" i="0">
                <a:solidFill>
                  <a:srgbClr val="000000"/>
                </a:solidFill>
                <a:latin typeface="Times New Roman" panose="02020603050405020304" pitchFamily="18" charset="0"/>
              </a:rPr>
              <a:t> Инсон ҳуқуқларининг олий қадрият даражасига кўтарилиши</a:t>
            </a:r>
          </a:p>
          <a:p>
            <a:pPr lvl="1" eaLnBrk="1" hangingPunct="1">
              <a:spcBef>
                <a:spcPct val="0"/>
              </a:spcBef>
              <a:buFont typeface="Symbol" panose="05050102010706020507" pitchFamily="18" charset="2"/>
              <a:buChar char="·"/>
            </a:pPr>
            <a:r>
              <a:rPr lang="ru-RU" altLang="ru-RU" sz="1800" b="1" i="0">
                <a:solidFill>
                  <a:srgbClr val="000000"/>
                </a:solidFill>
                <a:latin typeface="Times New Roman" panose="02020603050405020304" pitchFamily="18" charset="0"/>
              </a:rPr>
              <a:t> Судларнинг ихтисослашуви</a:t>
            </a:r>
          </a:p>
        </p:txBody>
      </p:sp>
      <p:sp>
        <p:nvSpPr>
          <p:cNvPr id="171014" name="Text Box 6"/>
          <p:cNvSpPr txBox="1">
            <a:spLocks noChangeArrowheads="1"/>
          </p:cNvSpPr>
          <p:nvPr/>
        </p:nvSpPr>
        <p:spPr bwMode="auto">
          <a:xfrm rot="-5400000">
            <a:off x="223838" y="4692650"/>
            <a:ext cx="2016125" cy="669925"/>
          </a:xfrm>
          <a:prstGeom prst="rect">
            <a:avLst/>
          </a:prstGeom>
          <a:solidFill>
            <a:srgbClr val="FFFFFF"/>
          </a:solidFill>
          <a:ln w="28575">
            <a:solidFill>
              <a:srgbClr val="000000"/>
            </a:solidFill>
            <a:miter lim="800000"/>
            <a:headEnd/>
            <a:tailEnd/>
          </a:ln>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Arial" panose="020B0604020202020204" pitchFamily="34" charset="0"/>
              </a:rPr>
              <a:t>Судларнинг </a:t>
            </a:r>
          </a:p>
          <a:p>
            <a:pPr eaLnBrk="1" hangingPunct="1">
              <a:spcBef>
                <a:spcPct val="0"/>
              </a:spcBef>
              <a:buClrTx/>
              <a:buSzTx/>
              <a:buFontTx/>
              <a:buNone/>
            </a:pPr>
            <a:r>
              <a:rPr lang="ru-RU" altLang="ru-RU" sz="1800" b="1" i="0">
                <a:solidFill>
                  <a:srgbClr val="000000"/>
                </a:solidFill>
                <a:latin typeface="Arial" panose="020B0604020202020204" pitchFamily="34" charset="0"/>
              </a:rPr>
              <a:t>ихтисослашуви</a:t>
            </a:r>
          </a:p>
        </p:txBody>
      </p:sp>
      <p:sp>
        <p:nvSpPr>
          <p:cNvPr id="171015" name="Text Box 7"/>
          <p:cNvSpPr txBox="1">
            <a:spLocks noChangeArrowheads="1"/>
          </p:cNvSpPr>
          <p:nvPr/>
        </p:nvSpPr>
        <p:spPr bwMode="auto">
          <a:xfrm>
            <a:off x="1692275" y="3927475"/>
            <a:ext cx="6769100" cy="669925"/>
          </a:xfrm>
          <a:prstGeom prst="rect">
            <a:avLst/>
          </a:prstGeom>
          <a:solidFill>
            <a:srgbClr val="FFFFFF"/>
          </a:solidFill>
          <a:ln w="28575">
            <a:solidFill>
              <a:srgbClr val="000000"/>
            </a:solidFill>
            <a:miter lim="800000"/>
            <a:headEnd/>
            <a:tailEnd/>
          </a:ln>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Arial" panose="020B0604020202020204" pitchFamily="34" charset="0"/>
              </a:rPr>
              <a:t>Хўжалик судлари: хўжалик юритиш билан боғлиқ низоларни ҳал қилади</a:t>
            </a:r>
          </a:p>
        </p:txBody>
      </p:sp>
      <p:sp>
        <p:nvSpPr>
          <p:cNvPr id="171016" name="Text Box 8"/>
          <p:cNvSpPr txBox="1">
            <a:spLocks noChangeArrowheads="1"/>
          </p:cNvSpPr>
          <p:nvPr/>
        </p:nvSpPr>
        <p:spPr bwMode="auto">
          <a:xfrm>
            <a:off x="1692275" y="4716463"/>
            <a:ext cx="6769100" cy="669925"/>
          </a:xfrm>
          <a:prstGeom prst="rect">
            <a:avLst/>
          </a:prstGeom>
          <a:solidFill>
            <a:srgbClr val="FFFFFF"/>
          </a:solidFill>
          <a:ln w="28575">
            <a:solidFill>
              <a:srgbClr val="000000"/>
            </a:solidFill>
            <a:miter lim="800000"/>
            <a:headEnd/>
            <a:tailEnd/>
          </a:ln>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Arial" panose="020B0604020202020204" pitchFamily="34" charset="0"/>
              </a:rPr>
              <a:t>Фуқаролик судлари: фуқаролик ишлари бўйича низо ва келишмовчиликларни ҳал қилади</a:t>
            </a:r>
          </a:p>
        </p:txBody>
      </p:sp>
      <p:sp>
        <p:nvSpPr>
          <p:cNvPr id="171017" name="Text Box 9"/>
          <p:cNvSpPr txBox="1">
            <a:spLocks noChangeArrowheads="1"/>
          </p:cNvSpPr>
          <p:nvPr/>
        </p:nvSpPr>
        <p:spPr bwMode="auto">
          <a:xfrm>
            <a:off x="1692275" y="5567363"/>
            <a:ext cx="6769100" cy="669925"/>
          </a:xfrm>
          <a:prstGeom prst="rect">
            <a:avLst/>
          </a:prstGeom>
          <a:solidFill>
            <a:srgbClr val="FFFFFF"/>
          </a:solidFill>
          <a:ln w="28575">
            <a:solidFill>
              <a:srgbClr val="000000"/>
            </a:solidFill>
            <a:miter lim="800000"/>
            <a:headEnd/>
            <a:tailEnd/>
          </a:ln>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Arial" panose="020B0604020202020204" pitchFamily="34" charset="0"/>
              </a:rPr>
              <a:t>Жиноий ишлар бўйича судлар: жиноий ишларни кўриб чиқади</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p:cTn id="7" dur="2000" fill="hold"/>
                                        <p:tgtEl>
                                          <p:spTgt spid="171012"/>
                                        </p:tgtEl>
                                        <p:attrNameLst>
                                          <p:attrName>ppt_w</p:attrName>
                                        </p:attrNameLst>
                                      </p:cBhvr>
                                      <p:tavLst>
                                        <p:tav tm="0">
                                          <p:val>
                                            <p:fltVal val="0"/>
                                          </p:val>
                                        </p:tav>
                                        <p:tav tm="100000">
                                          <p:val>
                                            <p:strVal val="#ppt_w"/>
                                          </p:val>
                                        </p:tav>
                                      </p:tavLst>
                                    </p:anim>
                                    <p:anim calcmode="lin" valueType="num">
                                      <p:cBhvr>
                                        <p:cTn id="8" dur="2000" fill="hold"/>
                                        <p:tgtEl>
                                          <p:spTgt spid="171012"/>
                                        </p:tgtEl>
                                        <p:attrNameLst>
                                          <p:attrName>ppt_h</p:attrName>
                                        </p:attrNameLst>
                                      </p:cBhvr>
                                      <p:tavLst>
                                        <p:tav tm="0">
                                          <p:val>
                                            <p:fltVal val="0"/>
                                          </p:val>
                                        </p:tav>
                                        <p:tav tm="100000">
                                          <p:val>
                                            <p:strVal val="#ppt_h"/>
                                          </p:val>
                                        </p:tav>
                                      </p:tavLst>
                                    </p:anim>
                                    <p:anim calcmode="lin" valueType="num">
                                      <p:cBhvr>
                                        <p:cTn id="9" dur="2000" fill="hold"/>
                                        <p:tgtEl>
                                          <p:spTgt spid="171012"/>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171012"/>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171013"/>
                                        </p:tgtEl>
                                        <p:attrNameLst>
                                          <p:attrName>style.visibility</p:attrName>
                                        </p:attrNameLst>
                                      </p:cBhvr>
                                      <p:to>
                                        <p:strVal val="visible"/>
                                      </p:to>
                                    </p:set>
                                    <p:anim calcmode="lin" valueType="num">
                                      <p:cBhvr>
                                        <p:cTn id="13" dur="2000" fill="hold"/>
                                        <p:tgtEl>
                                          <p:spTgt spid="171013"/>
                                        </p:tgtEl>
                                        <p:attrNameLst>
                                          <p:attrName>ppt_w</p:attrName>
                                        </p:attrNameLst>
                                      </p:cBhvr>
                                      <p:tavLst>
                                        <p:tav tm="0">
                                          <p:val>
                                            <p:fltVal val="0"/>
                                          </p:val>
                                        </p:tav>
                                        <p:tav tm="100000">
                                          <p:val>
                                            <p:strVal val="#ppt_w"/>
                                          </p:val>
                                        </p:tav>
                                      </p:tavLst>
                                    </p:anim>
                                    <p:anim calcmode="lin" valueType="num">
                                      <p:cBhvr>
                                        <p:cTn id="14" dur="2000" fill="hold"/>
                                        <p:tgtEl>
                                          <p:spTgt spid="171013"/>
                                        </p:tgtEl>
                                        <p:attrNameLst>
                                          <p:attrName>ppt_h</p:attrName>
                                        </p:attrNameLst>
                                      </p:cBhvr>
                                      <p:tavLst>
                                        <p:tav tm="0">
                                          <p:val>
                                            <p:fltVal val="0"/>
                                          </p:val>
                                        </p:tav>
                                        <p:tav tm="100000">
                                          <p:val>
                                            <p:strVal val="#ppt_h"/>
                                          </p:val>
                                        </p:tav>
                                      </p:tavLst>
                                    </p:anim>
                                    <p:anim calcmode="lin" valueType="num">
                                      <p:cBhvr>
                                        <p:cTn id="15" dur="2000" fill="hold"/>
                                        <p:tgtEl>
                                          <p:spTgt spid="171013"/>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17101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171014"/>
                                        </p:tgtEl>
                                        <p:attrNameLst>
                                          <p:attrName>style.visibility</p:attrName>
                                        </p:attrNameLst>
                                      </p:cBhvr>
                                      <p:to>
                                        <p:strVal val="visible"/>
                                      </p:to>
                                    </p:set>
                                    <p:anim calcmode="lin" valueType="num">
                                      <p:cBhvr>
                                        <p:cTn id="19" dur="2000" fill="hold"/>
                                        <p:tgtEl>
                                          <p:spTgt spid="171014"/>
                                        </p:tgtEl>
                                        <p:attrNameLst>
                                          <p:attrName>ppt_w</p:attrName>
                                        </p:attrNameLst>
                                      </p:cBhvr>
                                      <p:tavLst>
                                        <p:tav tm="0">
                                          <p:val>
                                            <p:fltVal val="0"/>
                                          </p:val>
                                        </p:tav>
                                        <p:tav tm="100000">
                                          <p:val>
                                            <p:strVal val="#ppt_w"/>
                                          </p:val>
                                        </p:tav>
                                      </p:tavLst>
                                    </p:anim>
                                    <p:anim calcmode="lin" valueType="num">
                                      <p:cBhvr>
                                        <p:cTn id="20" dur="2000" fill="hold"/>
                                        <p:tgtEl>
                                          <p:spTgt spid="171014"/>
                                        </p:tgtEl>
                                        <p:attrNameLst>
                                          <p:attrName>ppt_h</p:attrName>
                                        </p:attrNameLst>
                                      </p:cBhvr>
                                      <p:tavLst>
                                        <p:tav tm="0">
                                          <p:val>
                                            <p:fltVal val="0"/>
                                          </p:val>
                                        </p:tav>
                                        <p:tav tm="100000">
                                          <p:val>
                                            <p:strVal val="#ppt_h"/>
                                          </p:val>
                                        </p:tav>
                                      </p:tavLst>
                                    </p:anim>
                                    <p:anim calcmode="lin" valueType="num">
                                      <p:cBhvr>
                                        <p:cTn id="21" dur="2000" fill="hold"/>
                                        <p:tgtEl>
                                          <p:spTgt spid="171014"/>
                                        </p:tgtEl>
                                        <p:attrNameLst>
                                          <p:attrName>ppt_x</p:attrName>
                                        </p:attrNameLst>
                                      </p:cBhvr>
                                      <p:tavLst>
                                        <p:tav tm="0" fmla="#ppt_x+(cos(-2*pi*(1-$))*-#ppt_x-sin(-2*pi*(1-$))*(1-#ppt_y))*(1-$)">
                                          <p:val>
                                            <p:fltVal val="0"/>
                                          </p:val>
                                        </p:tav>
                                        <p:tav tm="100000">
                                          <p:val>
                                            <p:fltVal val="1"/>
                                          </p:val>
                                        </p:tav>
                                      </p:tavLst>
                                    </p:anim>
                                    <p:anim calcmode="lin" valueType="num">
                                      <p:cBhvr>
                                        <p:cTn id="22" dur="2000" fill="hold"/>
                                        <p:tgtEl>
                                          <p:spTgt spid="171014"/>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71015"/>
                                        </p:tgtEl>
                                        <p:attrNameLst>
                                          <p:attrName>style.visibility</p:attrName>
                                        </p:attrNameLst>
                                      </p:cBhvr>
                                      <p:to>
                                        <p:strVal val="visible"/>
                                      </p:to>
                                    </p:set>
                                    <p:anim calcmode="lin" valueType="num">
                                      <p:cBhvr>
                                        <p:cTn id="25" dur="2000" fill="hold"/>
                                        <p:tgtEl>
                                          <p:spTgt spid="171015"/>
                                        </p:tgtEl>
                                        <p:attrNameLst>
                                          <p:attrName>ppt_w</p:attrName>
                                        </p:attrNameLst>
                                      </p:cBhvr>
                                      <p:tavLst>
                                        <p:tav tm="0">
                                          <p:val>
                                            <p:fltVal val="0"/>
                                          </p:val>
                                        </p:tav>
                                        <p:tav tm="100000">
                                          <p:val>
                                            <p:strVal val="#ppt_w"/>
                                          </p:val>
                                        </p:tav>
                                      </p:tavLst>
                                    </p:anim>
                                    <p:anim calcmode="lin" valueType="num">
                                      <p:cBhvr>
                                        <p:cTn id="26" dur="2000" fill="hold"/>
                                        <p:tgtEl>
                                          <p:spTgt spid="171015"/>
                                        </p:tgtEl>
                                        <p:attrNameLst>
                                          <p:attrName>ppt_h</p:attrName>
                                        </p:attrNameLst>
                                      </p:cBhvr>
                                      <p:tavLst>
                                        <p:tav tm="0">
                                          <p:val>
                                            <p:fltVal val="0"/>
                                          </p:val>
                                        </p:tav>
                                        <p:tav tm="100000">
                                          <p:val>
                                            <p:strVal val="#ppt_h"/>
                                          </p:val>
                                        </p:tav>
                                      </p:tavLst>
                                    </p:anim>
                                    <p:anim calcmode="lin" valueType="num">
                                      <p:cBhvr>
                                        <p:cTn id="27" dur="2000" fill="hold"/>
                                        <p:tgtEl>
                                          <p:spTgt spid="171015"/>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171015"/>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171016"/>
                                        </p:tgtEl>
                                        <p:attrNameLst>
                                          <p:attrName>style.visibility</p:attrName>
                                        </p:attrNameLst>
                                      </p:cBhvr>
                                      <p:to>
                                        <p:strVal val="visible"/>
                                      </p:to>
                                    </p:set>
                                    <p:anim calcmode="lin" valueType="num">
                                      <p:cBhvr>
                                        <p:cTn id="31" dur="2000" fill="hold"/>
                                        <p:tgtEl>
                                          <p:spTgt spid="171016"/>
                                        </p:tgtEl>
                                        <p:attrNameLst>
                                          <p:attrName>ppt_w</p:attrName>
                                        </p:attrNameLst>
                                      </p:cBhvr>
                                      <p:tavLst>
                                        <p:tav tm="0">
                                          <p:val>
                                            <p:fltVal val="0"/>
                                          </p:val>
                                        </p:tav>
                                        <p:tav tm="100000">
                                          <p:val>
                                            <p:strVal val="#ppt_w"/>
                                          </p:val>
                                        </p:tav>
                                      </p:tavLst>
                                    </p:anim>
                                    <p:anim calcmode="lin" valueType="num">
                                      <p:cBhvr>
                                        <p:cTn id="32" dur="2000" fill="hold"/>
                                        <p:tgtEl>
                                          <p:spTgt spid="171016"/>
                                        </p:tgtEl>
                                        <p:attrNameLst>
                                          <p:attrName>ppt_h</p:attrName>
                                        </p:attrNameLst>
                                      </p:cBhvr>
                                      <p:tavLst>
                                        <p:tav tm="0">
                                          <p:val>
                                            <p:fltVal val="0"/>
                                          </p:val>
                                        </p:tav>
                                        <p:tav tm="100000">
                                          <p:val>
                                            <p:strVal val="#ppt_h"/>
                                          </p:val>
                                        </p:tav>
                                      </p:tavLst>
                                    </p:anim>
                                    <p:anim calcmode="lin" valueType="num">
                                      <p:cBhvr>
                                        <p:cTn id="33" dur="2000" fill="hold"/>
                                        <p:tgtEl>
                                          <p:spTgt spid="171016"/>
                                        </p:tgtEl>
                                        <p:attrNameLst>
                                          <p:attrName>ppt_x</p:attrName>
                                        </p:attrNameLst>
                                      </p:cBhvr>
                                      <p:tavLst>
                                        <p:tav tm="0" fmla="#ppt_x+(cos(-2*pi*(1-$))*-#ppt_x-sin(-2*pi*(1-$))*(1-#ppt_y))*(1-$)">
                                          <p:val>
                                            <p:fltVal val="0"/>
                                          </p:val>
                                        </p:tav>
                                        <p:tav tm="100000">
                                          <p:val>
                                            <p:fltVal val="1"/>
                                          </p:val>
                                        </p:tav>
                                      </p:tavLst>
                                    </p:anim>
                                    <p:anim calcmode="lin" valueType="num">
                                      <p:cBhvr>
                                        <p:cTn id="34" dur="2000" fill="hold"/>
                                        <p:tgtEl>
                                          <p:spTgt spid="171016"/>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grpId="0" nodeType="withEffect">
                                  <p:stCondLst>
                                    <p:cond delay="0"/>
                                  </p:stCondLst>
                                  <p:childTnLst>
                                    <p:set>
                                      <p:cBhvr>
                                        <p:cTn id="36" dur="1" fill="hold">
                                          <p:stCondLst>
                                            <p:cond delay="0"/>
                                          </p:stCondLst>
                                        </p:cTn>
                                        <p:tgtEl>
                                          <p:spTgt spid="171017"/>
                                        </p:tgtEl>
                                        <p:attrNameLst>
                                          <p:attrName>style.visibility</p:attrName>
                                        </p:attrNameLst>
                                      </p:cBhvr>
                                      <p:to>
                                        <p:strVal val="visible"/>
                                      </p:to>
                                    </p:set>
                                    <p:anim calcmode="lin" valueType="num">
                                      <p:cBhvr>
                                        <p:cTn id="37" dur="2000" fill="hold"/>
                                        <p:tgtEl>
                                          <p:spTgt spid="171017"/>
                                        </p:tgtEl>
                                        <p:attrNameLst>
                                          <p:attrName>ppt_w</p:attrName>
                                        </p:attrNameLst>
                                      </p:cBhvr>
                                      <p:tavLst>
                                        <p:tav tm="0">
                                          <p:val>
                                            <p:fltVal val="0"/>
                                          </p:val>
                                        </p:tav>
                                        <p:tav tm="100000">
                                          <p:val>
                                            <p:strVal val="#ppt_w"/>
                                          </p:val>
                                        </p:tav>
                                      </p:tavLst>
                                    </p:anim>
                                    <p:anim calcmode="lin" valueType="num">
                                      <p:cBhvr>
                                        <p:cTn id="38" dur="2000" fill="hold"/>
                                        <p:tgtEl>
                                          <p:spTgt spid="171017"/>
                                        </p:tgtEl>
                                        <p:attrNameLst>
                                          <p:attrName>ppt_h</p:attrName>
                                        </p:attrNameLst>
                                      </p:cBhvr>
                                      <p:tavLst>
                                        <p:tav tm="0">
                                          <p:val>
                                            <p:fltVal val="0"/>
                                          </p:val>
                                        </p:tav>
                                        <p:tav tm="100000">
                                          <p:val>
                                            <p:strVal val="#ppt_h"/>
                                          </p:val>
                                        </p:tav>
                                      </p:tavLst>
                                    </p:anim>
                                    <p:anim calcmode="lin" valueType="num">
                                      <p:cBhvr>
                                        <p:cTn id="39" dur="2000" fill="hold"/>
                                        <p:tgtEl>
                                          <p:spTgt spid="171017"/>
                                        </p:tgtEl>
                                        <p:attrNameLst>
                                          <p:attrName>ppt_x</p:attrName>
                                        </p:attrNameLst>
                                      </p:cBhvr>
                                      <p:tavLst>
                                        <p:tav tm="0" fmla="#ppt_x+(cos(-2*pi*(1-$))*-#ppt_x-sin(-2*pi*(1-$))*(1-#ppt_y))*(1-$)">
                                          <p:val>
                                            <p:fltVal val="0"/>
                                          </p:val>
                                        </p:tav>
                                        <p:tav tm="100000">
                                          <p:val>
                                            <p:fltVal val="1"/>
                                          </p:val>
                                        </p:tav>
                                      </p:tavLst>
                                    </p:anim>
                                    <p:anim calcmode="lin" valueType="num">
                                      <p:cBhvr>
                                        <p:cTn id="40" dur="2000" fill="hold"/>
                                        <p:tgtEl>
                                          <p:spTgt spid="17101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nimBg="1"/>
      <p:bldP spid="171013" grpId="0" animBg="1"/>
      <p:bldP spid="171014" grpId="0" animBg="1"/>
      <p:bldP spid="171015" grpId="0" animBg="1"/>
      <p:bldP spid="171016" grpId="0" animBg="1"/>
      <p:bldP spid="17101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57200" y="-387350"/>
            <a:ext cx="8229600" cy="1384300"/>
          </a:xfrm>
        </p:spPr>
        <p:txBody>
          <a:bodyPr/>
          <a:lstStyle/>
          <a:p>
            <a:pPr algn="ctr" eaLnBrk="1" hangingPunct="1">
              <a:defRPr/>
            </a:pPr>
            <a:r>
              <a:rPr lang="ru-RU" altLang="ru-RU" sz="3600" smtClean="0">
                <a:solidFill>
                  <a:srgbClr val="33CCFF"/>
                </a:solidFill>
              </a:rPr>
              <a:t>Вазирлар Маҳкамаси</a:t>
            </a:r>
          </a:p>
        </p:txBody>
      </p:sp>
      <p:sp>
        <p:nvSpPr>
          <p:cNvPr id="176131" name="Rectangle 3"/>
          <p:cNvSpPr>
            <a:spLocks noGrp="1" noChangeArrowheads="1"/>
          </p:cNvSpPr>
          <p:nvPr>
            <p:ph type="body" idx="1"/>
          </p:nvPr>
        </p:nvSpPr>
        <p:spPr>
          <a:xfrm>
            <a:off x="250825" y="549275"/>
            <a:ext cx="8580438" cy="4114800"/>
          </a:xfrm>
        </p:spPr>
        <p:txBody>
          <a:bodyPr/>
          <a:lstStyle/>
          <a:p>
            <a:pPr algn="just" eaLnBrk="1" hangingPunct="1">
              <a:lnSpc>
                <a:spcPct val="80000"/>
              </a:lnSpc>
              <a:defRPr/>
            </a:pPr>
            <a:r>
              <a:rPr lang="ru-RU" altLang="ru-RU" sz="1700" smtClean="0">
                <a:solidFill>
                  <a:schemeClr val="bg2"/>
                </a:solidFill>
                <a:latin typeface="Times New Roman" panose="02020603050405020304" pitchFamily="18" charset="0"/>
              </a:rPr>
              <a:t>Ўзбекистон Республикаси Вазирлар Маҳкамаси ижро этувчи ҳокимиятни амалга оширади. Ўзбекистон Республикаси Вазирлар Маҳкамаси Ўзбекистон Республикаси Бош вазири, унинг ўринбосарлари, вазирлар, давлат қўмиталарининг раисларидан иборат. Қорақалпоғистон Республикаси ҳукуматининг бошлиғи Вазирлар Маҳкамаси таркибига ўз лавозими бўйича киради. </a:t>
            </a:r>
          </a:p>
          <a:p>
            <a:pPr algn="just" eaLnBrk="1" hangingPunct="1">
              <a:lnSpc>
                <a:spcPct val="80000"/>
              </a:lnSpc>
              <a:defRPr/>
            </a:pPr>
            <a:r>
              <a:rPr lang="ru-RU" altLang="ru-RU" sz="1700" smtClean="0">
                <a:solidFill>
                  <a:schemeClr val="bg2"/>
                </a:solidFill>
                <a:latin typeface="Times New Roman" panose="02020603050405020304" pitchFamily="18" charset="0"/>
              </a:rPr>
              <a:t>Вазирлар Маҳкамасининг таркиби Ўзбекистон Республикаси Президенти томонидан шакллантирилади. Ўзбекистон Республикаси Бош вазири номзоди Ўзбекистон Республикаси Президентининг тақдимига биноан Ўзбекистон Республикаси Олий Мажлисининг палаталари томонидан кўриб чиқилади ва тасдиқланади. Вазирлар Маҳкамасининг аъзолари Ўзбекистон Республикаси Бош вазири тақдимига биноан Ўзбекистон Республикаси Президенти томонидан тасдиқланади.</a:t>
            </a:r>
          </a:p>
          <a:p>
            <a:pPr algn="just" eaLnBrk="1" hangingPunct="1">
              <a:lnSpc>
                <a:spcPct val="80000"/>
              </a:lnSpc>
              <a:defRPr/>
            </a:pPr>
            <a:r>
              <a:rPr lang="ru-RU" altLang="ru-RU" sz="1700" smtClean="0">
                <a:solidFill>
                  <a:schemeClr val="bg2"/>
                </a:solidFill>
                <a:latin typeface="Times New Roman" panose="02020603050405020304" pitchFamily="18" charset="0"/>
              </a:rPr>
              <a:t>Вазирлар Маҳкамаси иқтисодиётининг, ижтимоий ва маънавий соҳанинг самарали фаолиятига раҳбарликни, Ўзбекистон Республикаси қонунлари, Олий Мажлис қарорлари, Ўзбекистон Республикаси Президентининг фармонлари, қарорлари ва фармойишлари ижросини таъминлайди.</a:t>
            </a:r>
          </a:p>
          <a:p>
            <a:pPr algn="just" eaLnBrk="1" hangingPunct="1">
              <a:lnSpc>
                <a:spcPct val="80000"/>
              </a:lnSpc>
              <a:defRPr/>
            </a:pPr>
            <a:r>
              <a:rPr lang="ru-RU" altLang="ru-RU" sz="1700" smtClean="0">
                <a:solidFill>
                  <a:schemeClr val="bg2"/>
                </a:solidFill>
                <a:latin typeface="Times New Roman" panose="02020603050405020304" pitchFamily="18" charset="0"/>
              </a:rPr>
              <a:t>Вазирлар Маҳкамаси амалдаги қонун ҳужжатларига мувофиқ Ўзбекистон Республикасининг бутун ҳудудидаги барча органлар, корхоналар, муассасалар, ташкилотлар, мансабдор шахслар ва фуқаролар томонидан бадарилиши мажбурий бўлган қарорлар ва фармойишлар чиқаради.</a:t>
            </a:r>
          </a:p>
          <a:p>
            <a:pPr algn="just" eaLnBrk="1" hangingPunct="1">
              <a:lnSpc>
                <a:spcPct val="80000"/>
              </a:lnSpc>
              <a:defRPr/>
            </a:pPr>
            <a:r>
              <a:rPr lang="ru-RU" altLang="ru-RU" sz="1700" smtClean="0">
                <a:solidFill>
                  <a:schemeClr val="bg2"/>
                </a:solidFill>
                <a:latin typeface="Times New Roman" panose="02020603050405020304" pitchFamily="18" charset="0"/>
              </a:rPr>
              <a:t>Ўзбекистон Республикаси Бош вазири Вазирлар Маҳкамаси фаолиятини ташкил этида ва унга раҳбарлик қилади, унинг самарали ишлаши учун шахсан жавобгар бўлади, Вазирлар Маҳкамасининг мажлисларига раислик қилади, унинг қарорларини имзолайди, Ўзбекистон Республикаси Президентининг топшириғига биноан халқаро муносабатларда Ўзбекистон Республикаси Вазирлар Маҳкамаси номидан иш кўради, Ўзбекистон Республикаси қонунларида, Ўзбекистон Республикаси Президентининг фармонлари, қарорлари ва фармойишларида назарда тутилган бошқа вазифаларни бажаради.</a:t>
            </a:r>
          </a:p>
          <a:p>
            <a:pPr algn="just" eaLnBrk="1" hangingPunct="1">
              <a:lnSpc>
                <a:spcPct val="80000"/>
              </a:lnSpc>
              <a:defRPr/>
            </a:pPr>
            <a:r>
              <a:rPr lang="ru-RU" altLang="ru-RU" sz="1700" smtClean="0">
                <a:solidFill>
                  <a:schemeClr val="bg2"/>
                </a:solidFill>
                <a:latin typeface="Times New Roman" panose="02020603050405020304" pitchFamily="18" charset="0"/>
              </a:rPr>
              <a:t>Вазирлар Маҳкамаси ўз фаолиятида Ўзбекистон Республикаси Президенти ва Ўзбекистон Республикаси Олий Мажлиси олдида жавобгардир.</a:t>
            </a:r>
          </a:p>
        </p:txBody>
      </p:sp>
    </p:spTree>
    <p:extLst>
      <p:ext uri="{BB962C8B-B14F-4D97-AF65-F5344CB8AC3E}">
        <p14:creationId xmlns:p14="http://schemas.microsoft.com/office/powerpoint/2010/main" val="295788681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grpId="0" nodeType="with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heel(8)">
                                      <p:cBhvr>
                                        <p:cTn id="7" dur="2000"/>
                                        <p:tgtEl>
                                          <p:spTgt spid="176131">
                                            <p:txEl>
                                              <p:pRg st="0" end="0"/>
                                            </p:txEl>
                                          </p:spTgt>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wheel(8)">
                                      <p:cBhvr>
                                        <p:cTn id="10" dur="2000"/>
                                        <p:tgtEl>
                                          <p:spTgt spid="176131">
                                            <p:txEl>
                                              <p:pRg st="1" end="1"/>
                                            </p:txEl>
                                          </p:spTgt>
                                        </p:tgtEl>
                                      </p:cBhvr>
                                    </p:animEffect>
                                  </p:childTnLst>
                                </p:cTn>
                              </p:par>
                              <p:par>
                                <p:cTn id="11" presetID="21" presetClass="entr" presetSubtype="8"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wheel(8)">
                                      <p:cBhvr>
                                        <p:cTn id="13" dur="2000"/>
                                        <p:tgtEl>
                                          <p:spTgt spid="176131">
                                            <p:txEl>
                                              <p:pRg st="2" end="2"/>
                                            </p:txEl>
                                          </p:spTgt>
                                        </p:tgtEl>
                                      </p:cBhvr>
                                    </p:animEffect>
                                  </p:childTnLst>
                                </p:cTn>
                              </p:par>
                              <p:par>
                                <p:cTn id="14" presetID="21" presetClass="entr" presetSubtype="8" fill="hold" grpId="0" nodeType="withEffect">
                                  <p:stCondLst>
                                    <p:cond delay="0"/>
                                  </p:stCondLst>
                                  <p:childTnLst>
                                    <p:set>
                                      <p:cBhvr>
                                        <p:cTn id="15" dur="1" fill="hold">
                                          <p:stCondLst>
                                            <p:cond delay="0"/>
                                          </p:stCondLst>
                                        </p:cTn>
                                        <p:tgtEl>
                                          <p:spTgt spid="176131">
                                            <p:txEl>
                                              <p:pRg st="3" end="3"/>
                                            </p:txEl>
                                          </p:spTgt>
                                        </p:tgtEl>
                                        <p:attrNameLst>
                                          <p:attrName>style.visibility</p:attrName>
                                        </p:attrNameLst>
                                      </p:cBhvr>
                                      <p:to>
                                        <p:strVal val="visible"/>
                                      </p:to>
                                    </p:set>
                                    <p:animEffect transition="in" filter="wheel(8)">
                                      <p:cBhvr>
                                        <p:cTn id="16" dur="2000"/>
                                        <p:tgtEl>
                                          <p:spTgt spid="176131">
                                            <p:txEl>
                                              <p:pRg st="3" end="3"/>
                                            </p:txEl>
                                          </p:spTgt>
                                        </p:tgtEl>
                                      </p:cBhvr>
                                    </p:animEffect>
                                  </p:childTnLst>
                                </p:cTn>
                              </p:par>
                              <p:par>
                                <p:cTn id="17" presetID="21" presetClass="entr" presetSubtype="8" fill="hold" grpId="0" nodeType="withEffect">
                                  <p:stCondLst>
                                    <p:cond delay="0"/>
                                  </p:stCondLst>
                                  <p:childTnLst>
                                    <p:set>
                                      <p:cBhvr>
                                        <p:cTn id="18" dur="1" fill="hold">
                                          <p:stCondLst>
                                            <p:cond delay="0"/>
                                          </p:stCondLst>
                                        </p:cTn>
                                        <p:tgtEl>
                                          <p:spTgt spid="176131">
                                            <p:txEl>
                                              <p:pRg st="4" end="4"/>
                                            </p:txEl>
                                          </p:spTgt>
                                        </p:tgtEl>
                                        <p:attrNameLst>
                                          <p:attrName>style.visibility</p:attrName>
                                        </p:attrNameLst>
                                      </p:cBhvr>
                                      <p:to>
                                        <p:strVal val="visible"/>
                                      </p:to>
                                    </p:set>
                                    <p:animEffect transition="in" filter="wheel(8)">
                                      <p:cBhvr>
                                        <p:cTn id="19" dur="2000"/>
                                        <p:tgtEl>
                                          <p:spTgt spid="176131">
                                            <p:txEl>
                                              <p:pRg st="4" end="4"/>
                                            </p:txEl>
                                          </p:spTgt>
                                        </p:tgtEl>
                                      </p:cBhvr>
                                    </p:animEffect>
                                  </p:childTnLst>
                                </p:cTn>
                              </p:par>
                              <p:par>
                                <p:cTn id="20" presetID="21" presetClass="entr" presetSubtype="8" fill="hold" grpId="0" nodeType="withEffect">
                                  <p:stCondLst>
                                    <p:cond delay="0"/>
                                  </p:stCondLst>
                                  <p:childTnLst>
                                    <p:set>
                                      <p:cBhvr>
                                        <p:cTn id="21" dur="1" fill="hold">
                                          <p:stCondLst>
                                            <p:cond delay="0"/>
                                          </p:stCondLst>
                                        </p:cTn>
                                        <p:tgtEl>
                                          <p:spTgt spid="176131">
                                            <p:txEl>
                                              <p:pRg st="5" end="5"/>
                                            </p:txEl>
                                          </p:spTgt>
                                        </p:tgtEl>
                                        <p:attrNameLst>
                                          <p:attrName>style.visibility</p:attrName>
                                        </p:attrNameLst>
                                      </p:cBhvr>
                                      <p:to>
                                        <p:strVal val="visible"/>
                                      </p:to>
                                    </p:set>
                                    <p:animEffect transition="in" filter="wheel(8)">
                                      <p:cBhvr>
                                        <p:cTn id="22" dur="2000"/>
                                        <p:tgtEl>
                                          <p:spTgt spid="176131">
                                            <p:txEl>
                                              <p:pRg st="5" end="5"/>
                                            </p:txEl>
                                          </p:spTgt>
                                        </p:tgtEl>
                                      </p:cBhvr>
                                    </p:animEffect>
                                  </p:childTnLst>
                                </p:cTn>
                              </p:par>
                              <p:par>
                                <p:cTn id="23" presetID="21" presetClass="entr" presetSubtype="8" fill="hold" grpId="0" nodeType="withEffect">
                                  <p:stCondLst>
                                    <p:cond delay="0"/>
                                  </p:stCondLst>
                                  <p:childTnLst>
                                    <p:set>
                                      <p:cBhvr>
                                        <p:cTn id="24" dur="1" fill="hold">
                                          <p:stCondLst>
                                            <p:cond delay="0"/>
                                          </p:stCondLst>
                                        </p:cTn>
                                        <p:tgtEl>
                                          <p:spTgt spid="176130"/>
                                        </p:tgtEl>
                                        <p:attrNameLst>
                                          <p:attrName>style.visibility</p:attrName>
                                        </p:attrNameLst>
                                      </p:cBhvr>
                                      <p:to>
                                        <p:strVal val="visible"/>
                                      </p:to>
                                    </p:set>
                                    <p:animEffect transition="in" filter="wheel(8)">
                                      <p:cBhvr>
                                        <p:cTn id="25" dur="2000"/>
                                        <p:tgtEl>
                                          <p:spTgt spid="176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P spid="1761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Скругленный прямоугольник 3"/>
          <p:cNvSpPr>
            <a:spLocks noChangeArrowheads="1"/>
          </p:cNvSpPr>
          <p:nvPr/>
        </p:nvSpPr>
        <p:spPr bwMode="auto">
          <a:xfrm>
            <a:off x="0" y="30163"/>
            <a:ext cx="9144000" cy="80645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600" b="1"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Вазирлар Маҳкамаси ва унинг фаолияти.</a:t>
            </a:r>
            <a:endParaRPr kumimoji="0" lang="ru-RU" altLang="ru-RU" sz="36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
        <p:nvSpPr>
          <p:cNvPr id="19459" name="Скругленный прямоугольник 4"/>
          <p:cNvSpPr>
            <a:spLocks noChangeArrowheads="1"/>
          </p:cNvSpPr>
          <p:nvPr/>
        </p:nvSpPr>
        <p:spPr bwMode="auto">
          <a:xfrm>
            <a:off x="0" y="981075"/>
            <a:ext cx="9144000" cy="5761038"/>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Ўзбекистон Республикасидаҳукумат “Вазирлар Маҳкамаси” деб номланган бўлиб, “Ўзбекистон Республикаси Вазирлар Маҳкамаси тўғрисидаги” Қонунга биноан, у Ўзбекистон Республикасида иқтисодиётнинг, ижтимоий ва маънавий соҳанинг самарали фаолиятига раҳбарликни, Ўзбекистон Республикаси қонунлари, Олий Мажлиснинг қорорлари, Президент фармонлари, қарорлари  ва фармойишлари ижросини таъминловчи ижро этувчи ҳокимиятдир.</a:t>
            </a:r>
            <a:r>
              <a:rPr kumimoji="0" lang="ru-RU" altLang="ru-RU" sz="3200" b="1"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 </a:t>
            </a:r>
            <a:endParaRPr kumimoji="0" lang="ru-RU" altLang="ru-RU" sz="32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23450846"/>
      </p:ext>
    </p:extLst>
  </p:cSld>
  <p:clrMapOvr>
    <a:masterClrMapping/>
  </p:clrMapOvr>
  <p:transition>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Скругленный прямоугольник 3"/>
          <p:cNvSpPr>
            <a:spLocks noChangeArrowheads="1"/>
          </p:cNvSpPr>
          <p:nvPr/>
        </p:nvSpPr>
        <p:spPr bwMode="auto">
          <a:xfrm>
            <a:off x="0" y="115888"/>
            <a:ext cx="8964613" cy="63373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600" b="1"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Ҳукумат </a:t>
            </a:r>
            <a:r>
              <a:rPr kumimoji="0" lang="ru-RU" altLang="ru-RU" sz="26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 давлат бошқарувининг олий органи бўлиб, давлат бошқарув шаклининг қандай бўлишидан қатъий назар ҳар қандай давлатнинг олий ижроя органи ҳисобланади. Ҳукумат Конституция ва қонунлар асосида мамлакатнинг ички ва ташқи сиёсатини амалга оширади, жамоат тартиби ва миллий хавфсизликни таъминлайди, давлат бошқарувининг бошқа органлари ҳамда Қуролли кучларга умумий рахбарлик қилади. Ҳукуматнинг шаклланиш тартиби, мазкур давлатда мавжуд бўлган бошқарув шаклига боғлиқ ҳолда ўрнатилади ҳамда турли давлатларда турлича номланади. Мисол учун,АҚШда – Маъмурият, Англияда ва Туркманистонда – Министрлар Кабинети, Франция ва Италияда – Министрлар Кенгаши, Хитойда - Давлат Кенгаши, Россия ва Тожикистонда – Ҳукумат, Японияда – Кабинет ва ҳок.</a:t>
            </a:r>
            <a:endParaRPr kumimoji="0" lang="ru-RU" altLang="ru-RU" sz="26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96680278"/>
      </p:ext>
    </p:extLst>
  </p:cSld>
  <p:clrMapOvr>
    <a:masterClrMapping/>
  </p:clrMapOvr>
  <p:transition>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Скругленный прямоугольник 3"/>
          <p:cNvSpPr>
            <a:spLocks noChangeArrowheads="1"/>
          </p:cNvSpPr>
          <p:nvPr/>
        </p:nvSpPr>
        <p:spPr bwMode="auto">
          <a:xfrm>
            <a:off x="0" y="-100013"/>
            <a:ext cx="9144000" cy="2016126"/>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1"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Вазирлар Маҳкамасининг ижро ҳокимиятини шакллантиришда иштирок</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1"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этишига доир ваколатларига қуйидагилар киради</a:t>
            </a: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a:t>
            </a:r>
            <a:endParaRPr kumimoji="0" lang="ru-RU" altLang="ru-RU" sz="28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
        <p:nvSpPr>
          <p:cNvPr id="21507" name="Скругленный прямоугольник 4"/>
          <p:cNvSpPr>
            <a:spLocks noChangeArrowheads="1"/>
          </p:cNvSpPr>
          <p:nvPr/>
        </p:nvSpPr>
        <p:spPr bwMode="auto">
          <a:xfrm>
            <a:off x="0" y="1916113"/>
            <a:ext cx="9144000" cy="4941887"/>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600" b="0" i="0" u="none" strike="noStrike" kern="1200" cap="none" spc="0" normalizeH="0" baseline="0" noProof="0" smtClean="0">
                <a:ln>
                  <a:noFill/>
                </a:ln>
                <a:solidFill>
                  <a:srgbClr val="000099"/>
                </a:solidFill>
                <a:effectLst/>
                <a:uLnTx/>
                <a:uFillTx/>
                <a:latin typeface="TimesNewRomanPSMT"/>
                <a:ea typeface="+mn-ea"/>
                <a:cs typeface="+mn-cs"/>
              </a:rPr>
              <a:t>1. Ўзбекистон Республикаси Бош вазири Вазирлар Маҳкамасининг аъзолигига номзодларни тасдиқлаш учун Президентга тақдим этади.</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600" b="0" i="0" u="none" strike="noStrike" kern="1200" cap="none" spc="0" normalizeH="0" baseline="0" noProof="0" smtClean="0">
                <a:ln>
                  <a:noFill/>
                </a:ln>
                <a:solidFill>
                  <a:srgbClr val="000099"/>
                </a:solidFill>
                <a:effectLst/>
                <a:uLnTx/>
                <a:uFillTx/>
                <a:latin typeface="TimesNewRomanPSMT"/>
                <a:ea typeface="+mn-ea"/>
                <a:cs typeface="+mn-cs"/>
              </a:rPr>
              <a:t>2. Вазирлар Маҳкамаси Республика қонунлари, Олий Мажлис қарорлари, Президент фармонлари, қарорлари ва фармойишлари ижросини таъминлайди.</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600" b="0" i="0" u="none" strike="noStrike" kern="1200" cap="none" spc="0" normalizeH="0" baseline="0" noProof="0" smtClean="0">
                <a:ln>
                  <a:noFill/>
                </a:ln>
                <a:solidFill>
                  <a:srgbClr val="000099"/>
                </a:solidFill>
                <a:effectLst/>
                <a:uLnTx/>
                <a:uFillTx/>
                <a:latin typeface="TimesNewRomanPSMT"/>
                <a:ea typeface="+mn-ea"/>
                <a:cs typeface="+mn-cs"/>
              </a:rPr>
              <a:t>3. Ўзбекистоннинг бутун ҳудудидаги барча органлар, корхоналар, муассасалар, ташкилотлар, мансабдор шахслар ва фуқаролар томонидан</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600" b="0" i="0" u="none" strike="noStrike" kern="1200" cap="none" spc="0" normalizeH="0" baseline="0" noProof="0" smtClean="0">
                <a:ln>
                  <a:noFill/>
                </a:ln>
                <a:solidFill>
                  <a:srgbClr val="000099"/>
                </a:solidFill>
                <a:effectLst/>
                <a:uLnTx/>
                <a:uFillTx/>
                <a:latin typeface="TimesNewRomanPSMT"/>
                <a:ea typeface="+mn-ea"/>
                <a:cs typeface="+mn-cs"/>
              </a:rPr>
              <a:t>бажарилиши мажбурий бўлган қарорлар ва фармойишлар чиқаради.</a:t>
            </a:r>
            <a:endParaRPr kumimoji="0" lang="ru-RU" altLang="ru-RU" sz="26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05205683"/>
      </p:ext>
    </p:extLst>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Скругленный прямоугольник 3"/>
          <p:cNvSpPr>
            <a:spLocks noChangeArrowheads="1"/>
          </p:cNvSpPr>
          <p:nvPr/>
        </p:nvSpPr>
        <p:spPr bwMode="auto">
          <a:xfrm>
            <a:off x="179388" y="0"/>
            <a:ext cx="8856662" cy="1484313"/>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Вазирлар Маҳкамаси фаолиятининг асосий йўналишлари сифатида</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қуйидаги фаолият соҳаларини келтириш мумкин:</a:t>
            </a:r>
            <a:endParaRPr kumimoji="0" lang="ru-RU" altLang="ru-RU" sz="28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
        <p:nvSpPr>
          <p:cNvPr id="22531" name="Скругленный прямоугольник 4"/>
          <p:cNvSpPr>
            <a:spLocks noChangeArrowheads="1"/>
          </p:cNvSpPr>
          <p:nvPr/>
        </p:nvSpPr>
        <p:spPr bwMode="auto">
          <a:xfrm>
            <a:off x="179388" y="2030413"/>
            <a:ext cx="2879725" cy="4608512"/>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маъмурий-сиёсий соҳасидаги фаолият;</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Республика бошқарув тузилмасини такомиллаштиради.</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 Республика вазирликлари, давлат қўмиталари, идоралари, давлат ва</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хўжалик бошқарувининг бошқа органларини тузиш, қайта ташкил этиш ва</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тугатиш тўғрисида таклифлар ишлаб чиқади.</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ru-RU" altLang="ru-RU" sz="18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
        <p:nvSpPr>
          <p:cNvPr id="22532" name="Скругленный прямоугольник 5"/>
          <p:cNvSpPr>
            <a:spLocks noChangeArrowheads="1"/>
          </p:cNvSpPr>
          <p:nvPr/>
        </p:nvSpPr>
        <p:spPr bwMode="auto">
          <a:xfrm>
            <a:off x="3276600" y="1989138"/>
            <a:ext cx="3095625" cy="46736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иқтисодиёт соҳасидаги фаолият:</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Ўзбекистонда пул ва кредит тизимини мустаҳкамлаш чора-тадбирларини</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амалга оширишга кўмаклашади, ягона нарх сиёсатини ўтказиш, меҳнатга ҳақ</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тўлаш миқдорининг белгиланган кафолатларини ва ижтимоий таъминотни таъминлаш тадбирларини амалга оширади.</a:t>
            </a:r>
            <a:endParaRPr kumimoji="0" lang="ru-RU" altLang="ru-RU" sz="18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
        <p:nvSpPr>
          <p:cNvPr id="22533" name="Скругленный прямоугольник 6"/>
          <p:cNvSpPr>
            <a:spLocks noChangeArrowheads="1"/>
          </p:cNvSpPr>
          <p:nvPr/>
        </p:nvSpPr>
        <p:spPr bwMode="auto">
          <a:xfrm>
            <a:off x="6551613" y="1989138"/>
            <a:ext cx="2592387" cy="46482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0" i="0" u="none" strike="noStrike" kern="1200" cap="none" spc="0" normalizeH="0" baseline="0" noProof="0" smtClean="0">
                <a:ln>
                  <a:noFill/>
                </a:ln>
                <a:solidFill>
                  <a:srgbClr val="000099"/>
                </a:solidFill>
                <a:effectLst/>
                <a:uLnTx/>
                <a:uFillTx/>
                <a:latin typeface="TimesNewRomanPSMT"/>
                <a:ea typeface="+mn-ea"/>
                <a:cs typeface="+mn-cs"/>
              </a:rPr>
              <a:t>ижтимоий-маданий соҳасидаги фаолият;</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0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Соғлиқни сақлаш, халқ таълимини ривожлантириш ва</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0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такомиллаштиришнинг асосий йўналишларини белгилайди, маданиятни</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0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ривожлантиришга кўмаклашади.</a:t>
            </a:r>
            <a:endParaRPr kumimoji="0" lang="ru-RU" altLang="ru-RU" sz="20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33142362"/>
      </p:ext>
    </p:extLst>
  </p:cSld>
  <p:clrMapOvr>
    <a:masterClrMapping/>
  </p:clrMapOvr>
  <p:transition>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Скругленный прямоугольник 3"/>
          <p:cNvSpPr>
            <a:spLocks noChangeArrowheads="1"/>
          </p:cNvSpPr>
          <p:nvPr/>
        </p:nvSpPr>
        <p:spPr bwMode="auto">
          <a:xfrm>
            <a:off x="395288" y="404813"/>
            <a:ext cx="8353425" cy="5976937"/>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1"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Давлат қўмиталари </a:t>
            </a:r>
            <a:r>
              <a:rPr kumimoji="0" lang="ru-RU" altLang="ru-RU" sz="32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ҳам давлат бошқарувининг марказий</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иқтисослаштирилган органларига киради. Давлат қўмиталари давлат</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бошқарувининг ўзига хос ташкилий-ҳуқуқий шаклини ташкил этса –да,</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уларнинг ташкил топиш, фаолият юргизиш, бўйсуниш, мақом ҳамда</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функциялари нуқтаи назаридан Вазирлик бошқаруви билан қатор</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32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умумийликларга эгадир.</a:t>
            </a:r>
            <a:endParaRPr kumimoji="0" lang="ru-RU" altLang="ru-RU" sz="32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48069310"/>
      </p:ext>
    </p:extLst>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Скругленный прямоугольник 3"/>
          <p:cNvSpPr>
            <a:spLocks noChangeArrowheads="1"/>
          </p:cNvSpPr>
          <p:nvPr/>
        </p:nvSpPr>
        <p:spPr bwMode="auto">
          <a:xfrm>
            <a:off x="323850" y="188913"/>
            <a:ext cx="8496300" cy="10795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1"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Агентликлар, Қўмиталар, Марказлар ва Инспекциялар</a:t>
            </a:r>
            <a:endParaRPr kumimoji="0" lang="ru-RU" altLang="ru-RU" sz="28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
        <p:nvSpPr>
          <p:cNvPr id="24579" name="Скругленный прямоугольник 4"/>
          <p:cNvSpPr>
            <a:spLocks noChangeArrowheads="1"/>
          </p:cNvSpPr>
          <p:nvPr/>
        </p:nvSpPr>
        <p:spPr bwMode="auto">
          <a:xfrm>
            <a:off x="323850" y="1557338"/>
            <a:ext cx="8496300" cy="5184775"/>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1800" b="1" i="0" u="none" strike="noStrike" kern="1200" cap="none" spc="0" normalizeH="0" baseline="0" noProof="0" smtClean="0">
                <a:ln>
                  <a:noFill/>
                </a:ln>
                <a:solidFill>
                  <a:srgbClr val="000099"/>
                </a:solidFill>
                <a:effectLst/>
                <a:uLnTx/>
                <a:uFillTx/>
                <a:latin typeface="TimesNewRomanPS-BoldMT"/>
                <a:ea typeface="+mn-ea"/>
                <a:cs typeface="+mn-cs"/>
              </a:rPr>
              <a:t>– </a:t>
            </a: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Республика давлат бошқарувининг ижро этувчи – фармойиш берувчи фаолияти олиб борадиган ихтисослашган функционал бошқарувни амалга</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оширадиган марказий идораларидир. Ушбу махсус идоралар ҳукумат томонидан хўжалик ва маданий тармоқларида ташкил этиладиган ташкилий-</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ҳуқуқий бошқарув шакллари ҳисобланади. Мазкур марказий бошқарув идоралари мамлакат ҳаётининг муҳим бир тармоғи бўйича давлат бошқарувини олиб борадилар ва шу тармоқ бўйича қабул қилинган қонунлар ижросини таъминлайдилар.</a:t>
            </a:r>
            <a:endParaRPr kumimoji="0" lang="ru-RU" altLang="ru-RU" sz="28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79532018"/>
      </p:ext>
    </p:extLst>
  </p:cSld>
  <p:clrMapOvr>
    <a:masterClrMapping/>
  </p:clrMapOvr>
  <p:transition>
    <p:strips dir="rd"/>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57200" y="-42863"/>
            <a:ext cx="8229600" cy="1384301"/>
          </a:xfrm>
        </p:spPr>
        <p:txBody>
          <a:bodyPr/>
          <a:lstStyle/>
          <a:p>
            <a:pPr algn="ctr" eaLnBrk="1" hangingPunct="1">
              <a:defRPr/>
            </a:pPr>
            <a:r>
              <a:rPr lang="ru-RU" altLang="ru-RU" sz="3200" dirty="0" err="1" smtClean="0">
                <a:solidFill>
                  <a:srgbClr val="6699FF"/>
                </a:solidFill>
              </a:rPr>
              <a:t>Маҳаллий</a:t>
            </a:r>
            <a:r>
              <a:rPr lang="ru-RU" altLang="ru-RU" sz="3200" dirty="0" smtClean="0">
                <a:solidFill>
                  <a:srgbClr val="6699FF"/>
                </a:solidFill>
              </a:rPr>
              <a:t> </a:t>
            </a:r>
            <a:r>
              <a:rPr lang="ru-RU" altLang="ru-RU" sz="3200" dirty="0" err="1" smtClean="0">
                <a:solidFill>
                  <a:srgbClr val="6699FF"/>
                </a:solidFill>
              </a:rPr>
              <a:t>давлат</a:t>
            </a:r>
            <a:r>
              <a:rPr lang="ru-RU" altLang="ru-RU" sz="3200" dirty="0" smtClean="0">
                <a:solidFill>
                  <a:srgbClr val="6699FF"/>
                </a:solidFill>
              </a:rPr>
              <a:t> </a:t>
            </a:r>
            <a:r>
              <a:rPr lang="ru-RU" altLang="ru-RU" sz="3200" dirty="0" err="1" smtClean="0">
                <a:solidFill>
                  <a:srgbClr val="6699FF"/>
                </a:solidFill>
              </a:rPr>
              <a:t>ҳокимиятининг</a:t>
            </a:r>
            <a:r>
              <a:rPr lang="ru-RU" altLang="ru-RU" sz="3200" dirty="0" smtClean="0">
                <a:solidFill>
                  <a:srgbClr val="6699FF"/>
                </a:solidFill>
              </a:rPr>
              <a:t> </a:t>
            </a:r>
            <a:r>
              <a:rPr lang="ru-RU" altLang="ru-RU" sz="3200" dirty="0" err="1" smtClean="0">
                <a:solidFill>
                  <a:srgbClr val="6699FF"/>
                </a:solidFill>
              </a:rPr>
              <a:t>Конституциявий</a:t>
            </a:r>
            <a:r>
              <a:rPr lang="ru-RU" altLang="ru-RU" sz="3200" dirty="0" smtClean="0">
                <a:solidFill>
                  <a:srgbClr val="6699FF"/>
                </a:solidFill>
              </a:rPr>
              <a:t> </a:t>
            </a:r>
            <a:r>
              <a:rPr lang="ru-RU" altLang="ru-RU" sz="3200" dirty="0" err="1" smtClean="0">
                <a:solidFill>
                  <a:srgbClr val="6699FF"/>
                </a:solidFill>
              </a:rPr>
              <a:t>асослари</a:t>
            </a:r>
            <a:endParaRPr lang="ru-RU" altLang="ru-RU" sz="3200" dirty="0" smtClean="0">
              <a:solidFill>
                <a:srgbClr val="6699FF"/>
              </a:solidFill>
            </a:endParaRPr>
          </a:p>
        </p:txBody>
      </p:sp>
      <p:sp>
        <p:nvSpPr>
          <p:cNvPr id="178179" name="Rectangle 3"/>
          <p:cNvSpPr>
            <a:spLocks noGrp="1" noChangeArrowheads="1"/>
          </p:cNvSpPr>
          <p:nvPr>
            <p:ph type="body" idx="1"/>
          </p:nvPr>
        </p:nvSpPr>
        <p:spPr>
          <a:xfrm>
            <a:off x="34925" y="1258888"/>
            <a:ext cx="8856663" cy="4114800"/>
          </a:xfrm>
        </p:spPr>
        <p:txBody>
          <a:bodyPr/>
          <a:lstStyle/>
          <a:p>
            <a:pPr algn="just" eaLnBrk="1" hangingPunct="1">
              <a:lnSpc>
                <a:spcPct val="80000"/>
              </a:lnSpc>
              <a:defRPr/>
            </a:pPr>
            <a:r>
              <a:rPr lang="ru-RU" altLang="ru-RU" sz="1700" dirty="0" smtClean="0">
                <a:solidFill>
                  <a:schemeClr val="bg2"/>
                </a:solidFill>
                <a:latin typeface="Times New Roman" panose="02020603050405020304" pitchFamily="18" charset="0"/>
              </a:rPr>
              <a:t>99-модда. </a:t>
            </a:r>
            <a:r>
              <a:rPr lang="ru-RU" altLang="ru-RU" sz="1700" dirty="0" err="1" smtClean="0">
                <a:solidFill>
                  <a:schemeClr val="bg2"/>
                </a:solidFill>
                <a:latin typeface="Times New Roman" panose="02020603050405020304" pitchFamily="18" charset="0"/>
              </a:rPr>
              <a:t>Вилоятлар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туманлар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шаҳарларда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ҳокимлар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бошчилик</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қиладиган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халқ</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депутатлари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Кенгашлари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ҳокимиятнинг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вакиллик</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органлари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бўлиб</a:t>
            </a:r>
            <a:r>
              <a:rPr lang="ru-RU" altLang="ru-RU" sz="1700" dirty="0" smtClean="0">
                <a:solidFill>
                  <a:schemeClr val="bg2"/>
                </a:solidFill>
                <a:latin typeface="Times New Roman" panose="02020603050405020304" pitchFamily="18" charset="0"/>
              </a:rPr>
              <a:t>, улар </a:t>
            </a:r>
            <a:r>
              <a:rPr lang="ru-RU" altLang="ru-RU" sz="1700" dirty="0" err="1" smtClean="0">
                <a:solidFill>
                  <a:schemeClr val="bg2"/>
                </a:solidFill>
                <a:latin typeface="Times New Roman" panose="02020603050405020304" pitchFamily="18" charset="0"/>
              </a:rPr>
              <a:t>давлат</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фуқароларнинг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манфаатларини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кўзлаб</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ўз</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ваколатларига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тааллуқли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масалаларни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ҳал</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этадилар</a:t>
            </a:r>
            <a:r>
              <a:rPr lang="ru-RU" altLang="ru-RU" sz="1700" dirty="0" smtClean="0">
                <a:solidFill>
                  <a:schemeClr val="bg2"/>
                </a:solidFill>
                <a:latin typeface="Times New Roman" panose="02020603050405020304" pitchFamily="18" charset="0"/>
              </a:rPr>
              <a:t>.</a:t>
            </a:r>
          </a:p>
          <a:p>
            <a:pPr algn="just" eaLnBrk="1" hangingPunct="1">
              <a:lnSpc>
                <a:spcPct val="80000"/>
              </a:lnSpc>
              <a:defRPr/>
            </a:pPr>
            <a:r>
              <a:rPr lang="ru-RU" altLang="ru-RU" sz="1700" dirty="0" smtClean="0">
                <a:solidFill>
                  <a:schemeClr val="bg2"/>
                </a:solidFill>
                <a:latin typeface="Times New Roman" panose="02020603050405020304" pitchFamily="18" charset="0"/>
              </a:rPr>
              <a:t>101-модда. </a:t>
            </a:r>
            <a:r>
              <a:rPr lang="ru-RU" altLang="ru-RU" sz="1700" dirty="0" err="1" smtClean="0">
                <a:solidFill>
                  <a:schemeClr val="bg2"/>
                </a:solidFill>
                <a:latin typeface="Times New Roman" panose="02020603050405020304" pitchFamily="18" charset="0"/>
              </a:rPr>
              <a:t>Маҳаллий</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ҳокимият</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органлари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Ўзбекистон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Республикасининг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қонунларини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Ўзбекистон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Республикаси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Президентининг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фармонларини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давлат</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ҳокимияти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юқори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органларининг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қарорларини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амалга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оширадилар</a:t>
            </a:r>
            <a:r>
              <a:rPr lang="ru-RU" altLang="ru-RU" sz="1700" dirty="0" smtClean="0">
                <a:solidFill>
                  <a:schemeClr val="bg2"/>
                </a:solidFill>
                <a:latin typeface="Times New Roman" panose="02020603050405020304" pitchFamily="18" charset="0"/>
              </a:rPr>
              <a:t>, республика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маҳаллий</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аҳамиятга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молик</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масалаларни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муҳокама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қилишда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қатнашадилар</a:t>
            </a:r>
            <a:r>
              <a:rPr lang="ru-RU" altLang="ru-RU" sz="1700" dirty="0" smtClean="0">
                <a:solidFill>
                  <a:schemeClr val="bg2"/>
                </a:solidFill>
                <a:latin typeface="Times New Roman" panose="02020603050405020304" pitchFamily="18" charset="0"/>
              </a:rPr>
              <a:t>.</a:t>
            </a:r>
          </a:p>
          <a:p>
            <a:pPr algn="just" eaLnBrk="1" hangingPunct="1">
              <a:lnSpc>
                <a:spcPct val="80000"/>
              </a:lnSpc>
              <a:defRPr/>
            </a:pPr>
            <a:r>
              <a:rPr lang="ru-RU" altLang="ru-RU" sz="1700" dirty="0" err="1" smtClean="0">
                <a:solidFill>
                  <a:schemeClr val="bg2"/>
                </a:solidFill>
                <a:latin typeface="Times New Roman" panose="02020603050405020304" pitchFamily="18" charset="0"/>
              </a:rPr>
              <a:t>Юқори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органларнинг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ўзларига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берилган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ваколат</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доирасида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қабул</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қилган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қарорлари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қуйи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органлар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ижро</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этиши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учун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мажбурийдир</a:t>
            </a:r>
            <a:r>
              <a:rPr lang="ru-RU" altLang="ru-RU" sz="1700" dirty="0" smtClean="0">
                <a:solidFill>
                  <a:schemeClr val="bg2"/>
                </a:solidFill>
                <a:latin typeface="Times New Roman" panose="02020603050405020304" pitchFamily="18" charset="0"/>
              </a:rPr>
              <a:t>.</a:t>
            </a:r>
          </a:p>
          <a:p>
            <a:pPr algn="just" eaLnBrk="1" hangingPunct="1">
              <a:lnSpc>
                <a:spcPct val="80000"/>
              </a:lnSpc>
              <a:defRPr/>
            </a:pPr>
            <a:r>
              <a:rPr lang="ru-RU" altLang="ru-RU" sz="1700" dirty="0" err="1" smtClean="0">
                <a:solidFill>
                  <a:schemeClr val="bg2"/>
                </a:solidFill>
                <a:latin typeface="Times New Roman" panose="02020603050405020304" pitchFamily="18" charset="0"/>
              </a:rPr>
              <a:t>Халқ</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депутатлари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Кенгашлари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ҳокимиятларнинг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ваколат</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муддати</a:t>
            </a:r>
            <a:r>
              <a:rPr lang="ru-RU" altLang="ru-RU" sz="1700" dirty="0" smtClean="0">
                <a:solidFill>
                  <a:schemeClr val="bg2"/>
                </a:solidFill>
                <a:latin typeface="Times New Roman" panose="02020603050405020304" pitchFamily="18" charset="0"/>
              </a:rPr>
              <a:t> – 5 </a:t>
            </a:r>
            <a:r>
              <a:rPr lang="ru-RU" altLang="ru-RU" sz="1700" dirty="0" err="1" smtClean="0">
                <a:solidFill>
                  <a:schemeClr val="bg2"/>
                </a:solidFill>
                <a:latin typeface="Times New Roman" panose="02020603050405020304" pitchFamily="18" charset="0"/>
              </a:rPr>
              <a:t>йил</a:t>
            </a:r>
            <a:r>
              <a:rPr lang="ru-RU" altLang="ru-RU" sz="1700" dirty="0" smtClean="0">
                <a:solidFill>
                  <a:schemeClr val="bg2"/>
                </a:solidFill>
                <a:latin typeface="Times New Roman" panose="02020603050405020304" pitchFamily="18" charset="0"/>
              </a:rPr>
              <a:t>.</a:t>
            </a:r>
          </a:p>
          <a:p>
            <a:pPr algn="just" eaLnBrk="1" hangingPunct="1">
              <a:lnSpc>
                <a:spcPct val="80000"/>
              </a:lnSpc>
              <a:defRPr/>
            </a:pPr>
            <a:r>
              <a:rPr lang="ru-RU" altLang="ru-RU" sz="1700" dirty="0" smtClean="0">
                <a:solidFill>
                  <a:schemeClr val="bg2"/>
                </a:solidFill>
                <a:latin typeface="Times New Roman" panose="02020603050405020304" pitchFamily="18" charset="0"/>
              </a:rPr>
              <a:t>102-модда. </a:t>
            </a:r>
            <a:r>
              <a:rPr lang="ru-RU" altLang="ru-RU" sz="1700" dirty="0" err="1" smtClean="0">
                <a:solidFill>
                  <a:schemeClr val="bg2"/>
                </a:solidFill>
                <a:latin typeface="Times New Roman" panose="02020603050405020304" pitchFamily="18" charset="0"/>
              </a:rPr>
              <a:t>Вилоят</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Тошкент</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шаҳар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ҳокими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Ўзбекистон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Республикаси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Президенти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томонидан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қонунга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мувофиқ</a:t>
            </a:r>
            <a:r>
              <a:rPr lang="ru-RU" altLang="ru-RU" sz="1700" dirty="0" smtClean="0">
                <a:solidFill>
                  <a:schemeClr val="bg2"/>
                </a:solidFill>
                <a:latin typeface="Times New Roman" panose="02020603050405020304" pitchFamily="18" charset="0"/>
              </a:rPr>
              <a:t> туман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шаҳарларнинг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ҳокимлари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тегишли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вилоят</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ҳокими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томонидан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шаҳарлардаги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туманларнинг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ҳокимлари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тегишли</a:t>
            </a:r>
            <a:r>
              <a:rPr lang="ru-RU" altLang="ru-RU" sz="1700" dirty="0" smtClean="0">
                <a:solidFill>
                  <a:schemeClr val="bg2"/>
                </a:solidFill>
                <a:latin typeface="Times New Roman" panose="02020603050405020304" pitchFamily="18" charset="0"/>
              </a:rPr>
              <a:t> туман </a:t>
            </a:r>
            <a:r>
              <a:rPr lang="ru-RU" altLang="ru-RU" sz="1700" dirty="0" err="1" smtClean="0">
                <a:solidFill>
                  <a:schemeClr val="bg2"/>
                </a:solidFill>
                <a:latin typeface="Times New Roman" panose="02020603050405020304" pitchFamily="18" charset="0"/>
              </a:rPr>
              <a:t>ҳокими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томонидан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қонунга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мувофиқ</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тайинланади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лавозимидан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озод</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қилинади</a:t>
            </a:r>
            <a:r>
              <a:rPr lang="ru-RU" altLang="ru-RU" sz="1700" dirty="0" smtClean="0">
                <a:solidFill>
                  <a:schemeClr val="bg2"/>
                </a:solidFill>
                <a:latin typeface="Times New Roman" panose="02020603050405020304" pitchFamily="18" charset="0"/>
              </a:rPr>
              <a:t>.</a:t>
            </a:r>
          </a:p>
          <a:p>
            <a:pPr algn="just" eaLnBrk="1" hangingPunct="1">
              <a:lnSpc>
                <a:spcPct val="80000"/>
              </a:lnSpc>
              <a:defRPr/>
            </a:pPr>
            <a:r>
              <a:rPr lang="ru-RU" altLang="ru-RU" sz="1700" dirty="0" err="1" smtClean="0">
                <a:solidFill>
                  <a:schemeClr val="bg2"/>
                </a:solidFill>
                <a:latin typeface="Times New Roman" panose="02020603050405020304" pitchFamily="18" charset="0"/>
              </a:rPr>
              <a:t>Ҳокимлар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ўз</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ваколтларини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яккабошчилик</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асосларида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амалга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оширадилар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ўзлари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раҳбарлик</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қилаётган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органларнинг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қарорлари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фаолияти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учун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шахсан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жавобгардирлар</a:t>
            </a:r>
            <a:r>
              <a:rPr lang="ru-RU" altLang="ru-RU" sz="1700" dirty="0" smtClean="0">
                <a:solidFill>
                  <a:schemeClr val="bg2"/>
                </a:solidFill>
                <a:latin typeface="Times New Roman" panose="02020603050405020304" pitchFamily="18" charset="0"/>
              </a:rPr>
              <a:t>.</a:t>
            </a:r>
          </a:p>
          <a:p>
            <a:pPr algn="just" eaLnBrk="1" hangingPunct="1">
              <a:lnSpc>
                <a:spcPct val="80000"/>
              </a:lnSpc>
              <a:defRPr/>
            </a:pPr>
            <a:r>
              <a:rPr lang="ru-RU" altLang="ru-RU" sz="1700" dirty="0" smtClean="0">
                <a:solidFill>
                  <a:schemeClr val="bg2"/>
                </a:solidFill>
                <a:latin typeface="Times New Roman" panose="02020603050405020304" pitchFamily="18" charset="0"/>
              </a:rPr>
              <a:t>104-модда. </a:t>
            </a:r>
            <a:r>
              <a:rPr lang="ru-RU" altLang="ru-RU" sz="1700" dirty="0" err="1" smtClean="0">
                <a:solidFill>
                  <a:schemeClr val="bg2"/>
                </a:solidFill>
                <a:latin typeface="Times New Roman" panose="02020603050405020304" pitchFamily="18" charset="0"/>
              </a:rPr>
              <a:t>Ҳоким</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ўзига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берилган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ваколатлар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доирасида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тегишли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ҳудуддаги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барча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корхоналар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муассасалар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ташкилотлар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бирлашмалар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шунингдек</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мансабдор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шахслар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фуқаролар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томонидан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бажарилиши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мажбурий</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бўлган</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қарорлар</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қабул</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қилади</a:t>
            </a:r>
            <a:r>
              <a:rPr lang="ru-RU" altLang="ru-RU" sz="1700" dirty="0" smtClean="0">
                <a:solidFill>
                  <a:schemeClr val="bg2"/>
                </a:solidFill>
                <a:latin typeface="Times New Roman" panose="02020603050405020304" pitchFamily="18" charset="0"/>
              </a:rPr>
              <a:t>.</a:t>
            </a:r>
          </a:p>
          <a:p>
            <a:pPr algn="just" eaLnBrk="1" hangingPunct="1">
              <a:lnSpc>
                <a:spcPct val="80000"/>
              </a:lnSpc>
              <a:defRPr/>
            </a:pPr>
            <a:r>
              <a:rPr lang="ru-RU" altLang="ru-RU" sz="1700" dirty="0" smtClean="0">
                <a:solidFill>
                  <a:schemeClr val="bg2"/>
                </a:solidFill>
                <a:latin typeface="Times New Roman" panose="02020603050405020304" pitchFamily="18" charset="0"/>
              </a:rPr>
              <a:t>105-модда. </a:t>
            </a:r>
            <a:r>
              <a:rPr lang="ru-RU" altLang="ru-RU" sz="1700" dirty="0" err="1" smtClean="0">
                <a:solidFill>
                  <a:schemeClr val="bg2"/>
                </a:solidFill>
                <a:latin typeface="Times New Roman" panose="02020603050405020304" pitchFamily="18" charset="0"/>
              </a:rPr>
              <a:t>Шаҳарча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қишлоқ</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овулларда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шунингдек</a:t>
            </a:r>
            <a:r>
              <a:rPr lang="ru-RU" altLang="ru-RU" sz="1700" dirty="0" smtClean="0">
                <a:solidFill>
                  <a:schemeClr val="bg2"/>
                </a:solidFill>
                <a:latin typeface="Times New Roman" panose="02020603050405020304" pitchFamily="18" charset="0"/>
              </a:rPr>
              <a:t> улар </a:t>
            </a:r>
            <a:r>
              <a:rPr lang="ru-RU" altLang="ru-RU" sz="1700" dirty="0" err="1" smtClean="0">
                <a:solidFill>
                  <a:schemeClr val="bg2"/>
                </a:solidFill>
                <a:latin typeface="Times New Roman" panose="02020603050405020304" pitchFamily="18" charset="0"/>
              </a:rPr>
              <a:t>таркибидаги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маҳаллаларда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ҳамда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шаҳарлардаги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маҳаллаларда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фуқароларнинг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йиғинлари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ўзини-ўзи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бошқариш</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органлари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бўлиб</a:t>
            </a:r>
            <a:r>
              <a:rPr lang="ru-RU" altLang="ru-RU" sz="1700" dirty="0" smtClean="0">
                <a:solidFill>
                  <a:schemeClr val="bg2"/>
                </a:solidFill>
                <a:latin typeface="Times New Roman" panose="02020603050405020304" pitchFamily="18" charset="0"/>
              </a:rPr>
              <a:t>, улар </a:t>
            </a:r>
            <a:r>
              <a:rPr lang="ru-RU" altLang="ru-RU" sz="1700" dirty="0" err="1" smtClean="0">
                <a:solidFill>
                  <a:schemeClr val="bg2"/>
                </a:solidFill>
                <a:latin typeface="Times New Roman" panose="02020603050405020304" pitchFamily="18" charset="0"/>
              </a:rPr>
              <a:t>икки</a:t>
            </a:r>
            <a:r>
              <a:rPr lang="ru-RU" altLang="ru-RU" sz="1700" dirty="0" smtClean="0">
                <a:solidFill>
                  <a:schemeClr val="bg2"/>
                </a:solidFill>
                <a:latin typeface="Times New Roman" panose="02020603050405020304" pitchFamily="18" charset="0"/>
              </a:rPr>
              <a:t> ярим </a:t>
            </a:r>
            <a:r>
              <a:rPr lang="ru-RU" altLang="ru-RU" sz="1700" dirty="0" err="1" smtClean="0">
                <a:solidFill>
                  <a:schemeClr val="bg2"/>
                </a:solidFill>
                <a:latin typeface="Times New Roman" panose="02020603050405020304" pitchFamily="18" charset="0"/>
              </a:rPr>
              <a:t>йил</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муддатга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раисни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ва</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унинг</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маслаҳатчиларини</a:t>
            </a:r>
            <a:r>
              <a:rPr lang="ru-RU" altLang="ru-RU" sz="1700" dirty="0" smtClean="0">
                <a:solidFill>
                  <a:schemeClr val="bg2"/>
                </a:solidFill>
                <a:latin typeface="Times New Roman" panose="02020603050405020304" pitchFamily="18" charset="0"/>
              </a:rPr>
              <a:t> </a:t>
            </a:r>
            <a:r>
              <a:rPr lang="ru-RU" altLang="ru-RU" sz="1700" dirty="0" err="1" smtClean="0">
                <a:solidFill>
                  <a:schemeClr val="bg2"/>
                </a:solidFill>
                <a:latin typeface="Times New Roman" panose="02020603050405020304" pitchFamily="18" charset="0"/>
              </a:rPr>
              <a:t>сайлайди</a:t>
            </a:r>
            <a:r>
              <a:rPr lang="ru-RU" altLang="ru-RU" sz="1700" dirty="0" smtClean="0">
                <a:solidFill>
                  <a:schemeClr val="bg2"/>
                </a:solidFill>
                <a:latin typeface="Times New Roman" panose="02020603050405020304" pitchFamily="18" charset="0"/>
              </a:rPr>
              <a:t>. </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path" presetSubtype="0" accel="50000" decel="50000" fill="hold" grpId="0" nodeType="withEffect">
                                  <p:stCondLst>
                                    <p:cond delay="0"/>
                                  </p:stCondLst>
                                  <p:childTnLst>
                                    <p:animMotion origin="layout" path="M 3.61111E-6 3.33333E-6  C 0.06892 3.33333E-6  0.125 0.02847  0.125 0.06389  C 0.125 0.09907  0.06892 0.12777  3.61111E-6 0.12777  C -0.0691 0.12777  -0.125 0.09907  -0.125 0.06389  C -0.125 0.02847  -0.0691 3.33333E-6  3.61111E-6 3.33333E-6  Z " pathEditMode="relative">
                                      <p:cBhvr>
                                        <p:cTn id="6" dur="2000" fill="hold"/>
                                        <p:tgtEl>
                                          <p:spTgt spid="178178"/>
                                        </p:tgtEl>
                                        <p:attrNameLst>
                                          <p:attrName>ppt_x</p:attrName>
                                          <p:attrName>ppt_y</p:attrName>
                                        </p:attrNameLst>
                                      </p:cBhvr>
                                    </p:animMotion>
                                  </p:childTnLst>
                                </p:cTn>
                              </p:par>
                              <p:par>
                                <p:cTn id="7" presetID="3" presetClass="entr" presetSubtype="5" fill="hold" grpId="0" nodeType="withEffect">
                                  <p:stCondLst>
                                    <p:cond delay="0"/>
                                  </p:stCondLst>
                                  <p:childTnLst>
                                    <p:set>
                                      <p:cBhvr>
                                        <p:cTn id="8" dur="1" fill="hold">
                                          <p:stCondLst>
                                            <p:cond delay="0"/>
                                          </p:stCondLst>
                                        </p:cTn>
                                        <p:tgtEl>
                                          <p:spTgt spid="178179">
                                            <p:txEl>
                                              <p:pRg st="0" end="0"/>
                                            </p:txEl>
                                          </p:spTgt>
                                        </p:tgtEl>
                                        <p:attrNameLst>
                                          <p:attrName>style.visibility</p:attrName>
                                        </p:attrNameLst>
                                      </p:cBhvr>
                                      <p:to>
                                        <p:strVal val="visible"/>
                                      </p:to>
                                    </p:set>
                                    <p:animEffect transition="in" filter="blinds(vertical)">
                                      <p:cBhvr>
                                        <p:cTn id="9" dur="2000"/>
                                        <p:tgtEl>
                                          <p:spTgt spid="178179">
                                            <p:txEl>
                                              <p:pRg st="0" end="0"/>
                                            </p:txEl>
                                          </p:spTgt>
                                        </p:tgtEl>
                                      </p:cBhvr>
                                    </p:animEffect>
                                  </p:childTnLst>
                                </p:cTn>
                              </p:par>
                              <p:par>
                                <p:cTn id="10" presetID="3" presetClass="entr" presetSubtype="5" fill="hold" grpId="0" nodeType="with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vertical)">
                                      <p:cBhvr>
                                        <p:cTn id="12" dur="2000"/>
                                        <p:tgtEl>
                                          <p:spTgt spid="178179">
                                            <p:txEl>
                                              <p:pRg st="1" end="1"/>
                                            </p:txEl>
                                          </p:spTgt>
                                        </p:tgtEl>
                                      </p:cBhvr>
                                    </p:animEffect>
                                  </p:childTnLst>
                                </p:cTn>
                              </p:par>
                              <p:par>
                                <p:cTn id="13" presetID="3" presetClass="entr" presetSubtype="5" fill="hold" grpId="0" nodeType="with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blinds(vertical)">
                                      <p:cBhvr>
                                        <p:cTn id="15" dur="2000"/>
                                        <p:tgtEl>
                                          <p:spTgt spid="178179">
                                            <p:txEl>
                                              <p:pRg st="2" end="2"/>
                                            </p:txEl>
                                          </p:spTgt>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blinds(vertical)">
                                      <p:cBhvr>
                                        <p:cTn id="18" dur="2000"/>
                                        <p:tgtEl>
                                          <p:spTgt spid="178179">
                                            <p:txEl>
                                              <p:pRg st="3" end="3"/>
                                            </p:txEl>
                                          </p:spTgt>
                                        </p:tgtEl>
                                      </p:cBhvr>
                                    </p:animEffect>
                                  </p:childTnLst>
                                </p:cTn>
                              </p:par>
                              <p:par>
                                <p:cTn id="19" presetID="3" presetClass="entr" presetSubtype="5" fill="hold" grpId="0" nodeType="withEffect">
                                  <p:stCondLst>
                                    <p:cond delay="0"/>
                                  </p:stCondLst>
                                  <p:childTnLst>
                                    <p:set>
                                      <p:cBhvr>
                                        <p:cTn id="20" dur="1" fill="hold">
                                          <p:stCondLst>
                                            <p:cond delay="0"/>
                                          </p:stCondLst>
                                        </p:cTn>
                                        <p:tgtEl>
                                          <p:spTgt spid="178179">
                                            <p:txEl>
                                              <p:pRg st="4" end="4"/>
                                            </p:txEl>
                                          </p:spTgt>
                                        </p:tgtEl>
                                        <p:attrNameLst>
                                          <p:attrName>style.visibility</p:attrName>
                                        </p:attrNameLst>
                                      </p:cBhvr>
                                      <p:to>
                                        <p:strVal val="visible"/>
                                      </p:to>
                                    </p:set>
                                    <p:animEffect transition="in" filter="blinds(vertical)">
                                      <p:cBhvr>
                                        <p:cTn id="21" dur="2000"/>
                                        <p:tgtEl>
                                          <p:spTgt spid="178179">
                                            <p:txEl>
                                              <p:pRg st="4" end="4"/>
                                            </p:txEl>
                                          </p:spTgt>
                                        </p:tgtEl>
                                      </p:cBhvr>
                                    </p:animEffect>
                                  </p:childTnLst>
                                </p:cTn>
                              </p:par>
                              <p:par>
                                <p:cTn id="22" presetID="3" presetClass="entr" presetSubtype="5" fill="hold" grpId="0" nodeType="withEffect">
                                  <p:stCondLst>
                                    <p:cond delay="0"/>
                                  </p:stCondLst>
                                  <p:childTnLst>
                                    <p:set>
                                      <p:cBhvr>
                                        <p:cTn id="23" dur="1" fill="hold">
                                          <p:stCondLst>
                                            <p:cond delay="0"/>
                                          </p:stCondLst>
                                        </p:cTn>
                                        <p:tgtEl>
                                          <p:spTgt spid="178179">
                                            <p:txEl>
                                              <p:pRg st="5" end="5"/>
                                            </p:txEl>
                                          </p:spTgt>
                                        </p:tgtEl>
                                        <p:attrNameLst>
                                          <p:attrName>style.visibility</p:attrName>
                                        </p:attrNameLst>
                                      </p:cBhvr>
                                      <p:to>
                                        <p:strVal val="visible"/>
                                      </p:to>
                                    </p:set>
                                    <p:animEffect transition="in" filter="blinds(vertical)">
                                      <p:cBhvr>
                                        <p:cTn id="24" dur="2000"/>
                                        <p:tgtEl>
                                          <p:spTgt spid="178179">
                                            <p:txEl>
                                              <p:pRg st="5" end="5"/>
                                            </p:txEl>
                                          </p:spTgt>
                                        </p:tgtEl>
                                      </p:cBhvr>
                                    </p:animEffect>
                                  </p:childTnLst>
                                </p:cTn>
                              </p:par>
                              <p:par>
                                <p:cTn id="25" presetID="3" presetClass="entr" presetSubtype="5" fill="hold" grpId="0" nodeType="withEffect">
                                  <p:stCondLst>
                                    <p:cond delay="0"/>
                                  </p:stCondLst>
                                  <p:childTnLst>
                                    <p:set>
                                      <p:cBhvr>
                                        <p:cTn id="26" dur="1" fill="hold">
                                          <p:stCondLst>
                                            <p:cond delay="0"/>
                                          </p:stCondLst>
                                        </p:cTn>
                                        <p:tgtEl>
                                          <p:spTgt spid="178179">
                                            <p:txEl>
                                              <p:pRg st="6" end="6"/>
                                            </p:txEl>
                                          </p:spTgt>
                                        </p:tgtEl>
                                        <p:attrNameLst>
                                          <p:attrName>style.visibility</p:attrName>
                                        </p:attrNameLst>
                                      </p:cBhvr>
                                      <p:to>
                                        <p:strVal val="visible"/>
                                      </p:to>
                                    </p:set>
                                    <p:animEffect transition="in" filter="blinds(vertical)">
                                      <p:cBhvr>
                                        <p:cTn id="27" dur="2000"/>
                                        <p:tgtEl>
                                          <p:spTgt spid="178179">
                                            <p:txEl>
                                              <p:pRg st="6" end="6"/>
                                            </p:txEl>
                                          </p:spTgt>
                                        </p:tgtEl>
                                      </p:cBhvr>
                                    </p:animEffect>
                                  </p:childTnLst>
                                </p:cTn>
                              </p:par>
                              <p:par>
                                <p:cTn id="28" presetID="3" presetClass="entr" presetSubtype="5" fill="hold" grpId="0" nodeType="withEffect">
                                  <p:stCondLst>
                                    <p:cond delay="0"/>
                                  </p:stCondLst>
                                  <p:childTnLst>
                                    <p:set>
                                      <p:cBhvr>
                                        <p:cTn id="29" dur="1" fill="hold">
                                          <p:stCondLst>
                                            <p:cond delay="0"/>
                                          </p:stCondLst>
                                        </p:cTn>
                                        <p:tgtEl>
                                          <p:spTgt spid="178179">
                                            <p:txEl>
                                              <p:pRg st="7" end="7"/>
                                            </p:txEl>
                                          </p:spTgt>
                                        </p:tgtEl>
                                        <p:attrNameLst>
                                          <p:attrName>style.visibility</p:attrName>
                                        </p:attrNameLst>
                                      </p:cBhvr>
                                      <p:to>
                                        <p:strVal val="visible"/>
                                      </p:to>
                                    </p:set>
                                    <p:animEffect transition="in" filter="blinds(vertical)">
                                      <p:cBhvr>
                                        <p:cTn id="30" dur="2000"/>
                                        <p:tgtEl>
                                          <p:spTgt spid="178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p:bldP spid="17817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06450" y="-26988"/>
            <a:ext cx="8229600" cy="1239838"/>
          </a:xfrm>
        </p:spPr>
        <p:txBody>
          <a:bodyPr/>
          <a:lstStyle/>
          <a:p>
            <a:pPr algn="ctr" eaLnBrk="1" hangingPunct="1">
              <a:defRPr/>
            </a:pPr>
            <a:r>
              <a:rPr lang="uz-Cyrl-UZ" altLang="ru-RU" sz="3600" b="1" dirty="0" smtClean="0">
                <a:solidFill>
                  <a:srgbClr val="33CCFF"/>
                </a:solidFill>
                <a:latin typeface="Times New Roman" panose="02020603050405020304" pitchFamily="18" charset="0"/>
              </a:rPr>
              <a:t>Ўзбекистон</a:t>
            </a:r>
            <a:r>
              <a:rPr lang="ru-RU" altLang="ru-RU" sz="3600" b="1" dirty="0" smtClean="0">
                <a:solidFill>
                  <a:srgbClr val="33CCFF"/>
                </a:solidFill>
                <a:latin typeface="Times New Roman" panose="02020603050405020304" pitchFamily="18" charset="0"/>
              </a:rPr>
              <a:t> муста</a:t>
            </a:r>
            <a:r>
              <a:rPr lang="uz-Cyrl-UZ" altLang="ru-RU" sz="3600" b="1" dirty="0" smtClean="0">
                <a:solidFill>
                  <a:srgbClr val="33CCFF"/>
                </a:solidFill>
                <a:latin typeface="Times New Roman" panose="02020603050405020304" pitchFamily="18" charset="0"/>
              </a:rPr>
              <a:t>қ</a:t>
            </a:r>
            <a:r>
              <a:rPr lang="ru-RU" altLang="ru-RU" sz="3600" b="1" dirty="0" err="1" smtClean="0">
                <a:solidFill>
                  <a:srgbClr val="33CCFF"/>
                </a:solidFill>
                <a:latin typeface="Times New Roman" panose="02020603050405020304" pitchFamily="18" charset="0"/>
              </a:rPr>
              <a:t>иллик</a:t>
            </a:r>
            <a:r>
              <a:rPr lang="ru-RU" altLang="ru-RU" sz="3600" b="1" dirty="0" smtClean="0">
                <a:solidFill>
                  <a:srgbClr val="33CCFF"/>
                </a:solidFill>
                <a:latin typeface="Times New Roman" panose="02020603050405020304" pitchFamily="18" charset="0"/>
              </a:rPr>
              <a:t> </a:t>
            </a:r>
            <a:r>
              <a:rPr lang="ru-RU" altLang="ru-RU" sz="3600" b="1" dirty="0" err="1" smtClean="0">
                <a:solidFill>
                  <a:srgbClr val="33CCFF"/>
                </a:solidFill>
                <a:latin typeface="Times New Roman" panose="02020603050405020304" pitchFamily="18" charset="0"/>
              </a:rPr>
              <a:t>арафасида</a:t>
            </a:r>
            <a:endParaRPr lang="ru-RU" altLang="ru-RU" sz="3600" b="1" dirty="0" smtClean="0">
              <a:solidFill>
                <a:srgbClr val="33CCFF"/>
              </a:solidFill>
              <a:latin typeface="Times New Roman" panose="02020603050405020304" pitchFamily="18" charset="0"/>
            </a:endParaRPr>
          </a:p>
        </p:txBody>
      </p:sp>
      <p:sp>
        <p:nvSpPr>
          <p:cNvPr id="155651" name="Rectangle 3"/>
          <p:cNvSpPr>
            <a:spLocks noGrp="1" noChangeArrowheads="1"/>
          </p:cNvSpPr>
          <p:nvPr>
            <p:ph type="body" idx="1"/>
          </p:nvPr>
        </p:nvSpPr>
        <p:spPr>
          <a:xfrm>
            <a:off x="395288" y="1196975"/>
            <a:ext cx="8362950" cy="4114800"/>
          </a:xfrm>
        </p:spPr>
        <p:txBody>
          <a:bodyPr/>
          <a:lstStyle/>
          <a:p>
            <a:pPr algn="just" eaLnBrk="1" hangingPunct="1">
              <a:lnSpc>
                <a:spcPct val="80000"/>
              </a:lnSpc>
              <a:defRPr/>
            </a:pPr>
            <a:r>
              <a:rPr lang="uz-Cyrl-UZ" altLang="ru-RU" sz="1900" dirty="0" smtClean="0">
                <a:solidFill>
                  <a:schemeClr val="bg2"/>
                </a:solidFill>
                <a:latin typeface="Times New Roman" panose="02020603050405020304" pitchFamily="18" charset="0"/>
              </a:rPr>
              <a:t>И.А.Каримов 1989 йил июнда Ўзбекистоннинг биринчи раҳбари лавозимига сайланди; </a:t>
            </a:r>
          </a:p>
          <a:p>
            <a:pPr algn="just" eaLnBrk="1" hangingPunct="1">
              <a:lnSpc>
                <a:spcPct val="80000"/>
              </a:lnSpc>
              <a:defRPr/>
            </a:pPr>
            <a:r>
              <a:rPr lang="uz-Cyrl-UZ" altLang="ru-RU" sz="1900" dirty="0" smtClean="0">
                <a:solidFill>
                  <a:schemeClr val="bg2"/>
                </a:solidFill>
                <a:latin typeface="Times New Roman" panose="02020603050405020304" pitchFamily="18" charset="0"/>
              </a:rPr>
              <a:t>1989 йил 21 октябрда Ўзбекистон ССР Олий Кенгашининг 11-чақириқ 11-сессиясида «Давлат тили ҳақида»ги Қонун қабул қилинди</a:t>
            </a:r>
            <a:r>
              <a:rPr lang="en-US" altLang="ru-RU" sz="1900" dirty="0" smtClean="0">
                <a:solidFill>
                  <a:schemeClr val="bg2"/>
                </a:solidFill>
                <a:latin typeface="Times New Roman" panose="02020603050405020304" pitchFamily="18" charset="0"/>
              </a:rPr>
              <a:t>; </a:t>
            </a:r>
            <a:endParaRPr lang="uz-Cyrl-UZ" altLang="ru-RU" sz="1900" dirty="0" smtClean="0">
              <a:solidFill>
                <a:schemeClr val="bg2"/>
              </a:solidFill>
              <a:latin typeface="Times New Roman" panose="02020603050405020304" pitchFamily="18" charset="0"/>
            </a:endParaRPr>
          </a:p>
          <a:p>
            <a:pPr algn="just" eaLnBrk="1" hangingPunct="1">
              <a:lnSpc>
                <a:spcPct val="80000"/>
              </a:lnSpc>
              <a:defRPr/>
            </a:pPr>
            <a:r>
              <a:rPr lang="uz-Cyrl-UZ" altLang="ru-RU" sz="1900" dirty="0" smtClean="0">
                <a:solidFill>
                  <a:schemeClr val="bg2"/>
                </a:solidFill>
                <a:latin typeface="Times New Roman" panose="02020603050405020304" pitchFamily="18" charset="0"/>
              </a:rPr>
              <a:t>«Ўзбекистоннинг иқтисодий мустақиллигини шакллантириш концепцияси»ни тайёрлашга киришилди. Унга кўра, «Ўзбекистон халқ хўжалигини соғломлаштириш ва бозор иқтисодига ўтишнинг асосий принциплари» ишлаб чиқилди ва у 1990 йил 17 октябрда умумхалқ муҳокамаси учун эълон қилинди; </a:t>
            </a:r>
          </a:p>
          <a:p>
            <a:pPr algn="just" eaLnBrk="1" hangingPunct="1">
              <a:lnSpc>
                <a:spcPct val="80000"/>
              </a:lnSpc>
              <a:defRPr/>
            </a:pPr>
            <a:r>
              <a:rPr lang="uz-Cyrl-UZ" altLang="ru-RU" sz="1900" dirty="0" smtClean="0">
                <a:solidFill>
                  <a:schemeClr val="bg2"/>
                </a:solidFill>
                <a:latin typeface="Times New Roman" panose="02020603050405020304" pitchFamily="18" charset="0"/>
              </a:rPr>
              <a:t>Ўзбекистон Олий Кенгаши 1989 йил 25 ноябрда бўлган «Ўзбекистон ССРни иқтисодий ва социал ривожлантиришнинг 1990 йилги Давлат плани тўғрисида»ги масалани муҳокама қилар экан, Республиканинг иқтисодий мустақиллигига оид муҳим тадбирларни белгилади</a:t>
            </a:r>
            <a:r>
              <a:rPr lang="en-US" altLang="ru-RU" sz="1900" dirty="0" smtClean="0">
                <a:solidFill>
                  <a:schemeClr val="bg2"/>
                </a:solidFill>
                <a:latin typeface="Times New Roman" panose="02020603050405020304" pitchFamily="18" charset="0"/>
              </a:rPr>
              <a:t>; </a:t>
            </a:r>
            <a:endParaRPr lang="uz-Cyrl-UZ" altLang="ru-RU" sz="1900" dirty="0" smtClean="0">
              <a:solidFill>
                <a:schemeClr val="bg2"/>
              </a:solidFill>
              <a:latin typeface="Times New Roman" panose="02020603050405020304" pitchFamily="18" charset="0"/>
            </a:endParaRPr>
          </a:p>
          <a:p>
            <a:pPr algn="just" eaLnBrk="1" hangingPunct="1">
              <a:lnSpc>
                <a:spcPct val="80000"/>
              </a:lnSpc>
              <a:defRPr/>
            </a:pPr>
            <a:r>
              <a:rPr lang="uz-Cyrl-UZ" altLang="ru-RU" sz="1900" dirty="0" smtClean="0">
                <a:solidFill>
                  <a:schemeClr val="bg2"/>
                </a:solidFill>
                <a:latin typeface="Times New Roman" panose="02020603050405020304" pitchFamily="18" charset="0"/>
              </a:rPr>
              <a:t>1990 йил 24 мартда бўлиб ўтган Ўзбекистон ССР Олий Кенгашининг 12 чақириқ 1-сессияси Ўзбекистон тарихида биринчи марта Президентлик лавозимини таъсис этиш тўғрисида қарор қабул қилди. Сессия И.А.Каримовни Ўзбекистон совет социалистик Республикаси Президенти этиб сайлади</a:t>
            </a:r>
            <a:r>
              <a:rPr lang="ru-RU" altLang="ru-RU" sz="1900" dirty="0" smtClean="0">
                <a:solidFill>
                  <a:schemeClr val="bg2"/>
                </a:solidFill>
                <a:latin typeface="Times New Roman" panose="02020603050405020304" pitchFamily="18" charset="0"/>
              </a:rPr>
              <a:t>;</a:t>
            </a:r>
            <a:endParaRPr lang="uz-Cyrl-UZ" altLang="ru-RU" sz="1900" dirty="0" smtClean="0">
              <a:solidFill>
                <a:schemeClr val="bg2"/>
              </a:solidFill>
              <a:latin typeface="Times New Roman" panose="02020603050405020304" pitchFamily="18" charset="0"/>
            </a:endParaRPr>
          </a:p>
          <a:p>
            <a:pPr algn="just" eaLnBrk="1" hangingPunct="1">
              <a:lnSpc>
                <a:spcPct val="80000"/>
              </a:lnSpc>
              <a:defRPr/>
            </a:pPr>
            <a:r>
              <a:rPr lang="uz-Cyrl-UZ" altLang="ru-RU" sz="1900" dirty="0" smtClean="0">
                <a:solidFill>
                  <a:schemeClr val="bg2"/>
                </a:solidFill>
                <a:latin typeface="Times New Roman" panose="02020603050405020304" pitchFamily="18" charset="0"/>
              </a:rPr>
              <a:t>1990 йил 20 июнда Ўзбекистон ССР Олий Кенгашининг 12-чақириқ 2-сессиясида «Ўзбекистоннинг Мустақиллик Декларацияси» қабул қилинди;</a:t>
            </a:r>
            <a:endParaRPr lang="ru-RU" altLang="ru-RU" sz="1900" dirty="0" smtClean="0">
              <a:solidFill>
                <a:schemeClr val="bg2"/>
              </a:solidFill>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fade">
                                      <p:cBhvr>
                                        <p:cTn id="7" dur="2000">
                                          <p:stCondLst>
                                            <p:cond delay="0"/>
                                          </p:stCondLst>
                                        </p:cTn>
                                        <p:tgtEl>
                                          <p:spTgt spid="1556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5651">
                                            <p:txEl>
                                              <p:pRg st="1" end="1"/>
                                            </p:txEl>
                                          </p:spTgt>
                                        </p:tgtEl>
                                        <p:attrNameLst>
                                          <p:attrName>style.visibility</p:attrName>
                                        </p:attrNameLst>
                                      </p:cBhvr>
                                      <p:to>
                                        <p:strVal val="visible"/>
                                      </p:to>
                                    </p:set>
                                    <p:animEffect transition="in" filter="fade">
                                      <p:cBhvr>
                                        <p:cTn id="10" dur="2000">
                                          <p:stCondLst>
                                            <p:cond delay="0"/>
                                          </p:stCondLst>
                                        </p:cTn>
                                        <p:tgtEl>
                                          <p:spTgt spid="1556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animEffect transition="in" filter="fade">
                                      <p:cBhvr>
                                        <p:cTn id="13" dur="2000">
                                          <p:stCondLst>
                                            <p:cond delay="0"/>
                                          </p:stCondLst>
                                        </p:cTn>
                                        <p:tgtEl>
                                          <p:spTgt spid="15565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5651">
                                            <p:txEl>
                                              <p:pRg st="3" end="3"/>
                                            </p:txEl>
                                          </p:spTgt>
                                        </p:tgtEl>
                                        <p:attrNameLst>
                                          <p:attrName>style.visibility</p:attrName>
                                        </p:attrNameLst>
                                      </p:cBhvr>
                                      <p:to>
                                        <p:strVal val="visible"/>
                                      </p:to>
                                    </p:set>
                                    <p:animEffect transition="in" filter="fade">
                                      <p:cBhvr>
                                        <p:cTn id="16" dur="2000">
                                          <p:stCondLst>
                                            <p:cond delay="0"/>
                                          </p:stCondLst>
                                        </p:cTn>
                                        <p:tgtEl>
                                          <p:spTgt spid="15565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animEffect transition="in" filter="fade">
                                      <p:cBhvr>
                                        <p:cTn id="19" dur="2000">
                                          <p:stCondLst>
                                            <p:cond delay="0"/>
                                          </p:stCondLst>
                                        </p:cTn>
                                        <p:tgtEl>
                                          <p:spTgt spid="15565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5651">
                                            <p:txEl>
                                              <p:pRg st="5" end="5"/>
                                            </p:txEl>
                                          </p:spTgt>
                                        </p:tgtEl>
                                        <p:attrNameLst>
                                          <p:attrName>style.visibility</p:attrName>
                                        </p:attrNameLst>
                                      </p:cBhvr>
                                      <p:to>
                                        <p:strVal val="visible"/>
                                      </p:to>
                                    </p:set>
                                    <p:animEffect transition="in" filter="fade">
                                      <p:cBhvr>
                                        <p:cTn id="22" dur="2000">
                                          <p:stCondLst>
                                            <p:cond delay="0"/>
                                          </p:stCondLst>
                                        </p:cTn>
                                        <p:tgtEl>
                                          <p:spTgt spid="15565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5650"/>
                                        </p:tgtEl>
                                        <p:attrNameLst>
                                          <p:attrName>style.visibility</p:attrName>
                                        </p:attrNameLst>
                                      </p:cBhvr>
                                      <p:to>
                                        <p:strVal val="visible"/>
                                      </p:to>
                                    </p:set>
                                    <p:animEffect transition="in" filter="box(in)">
                                      <p:cBhvr>
                                        <p:cTn id="27" dur="500"/>
                                        <p:tgtEl>
                                          <p:spTgt spid="155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Скругленный прямоугольник 3"/>
          <p:cNvSpPr>
            <a:spLocks noChangeArrowheads="1"/>
          </p:cNvSpPr>
          <p:nvPr/>
        </p:nvSpPr>
        <p:spPr bwMode="auto">
          <a:xfrm>
            <a:off x="250825" y="0"/>
            <a:ext cx="8424863" cy="638175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Конститутцияга биноан, маҳаллий ҳокимият органлари ваколатига қуйидагилар киради:</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-қонунийликни, ҳуқуқий тартиботни ва фуқароларнинг хавфсизлигини таъминлаш;</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-ҳудудларни иқтисодий, ижтимоий ва маданий ривожлантириш;</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-маҳаллий бюджетни шакллантириш ва уни ижро этиш, маҳаллий солиқлар, йиғимларни белгилаш, бюджетдан ташқари жамғармаларни ҳосил қилиш;</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-маҳаллий коммунал хўжаликка раҳбарлик қилиш;</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-атроф муҳитни муҳофаза қилиш;</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-фуқаролик ҳолати актларини қайд этишни таъминлаш;</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 -норматив ҳужжатларни қабул қилиш ҳамда Конституцияга ва қонунларга зид келмайдиган ваколатларни амалга ошириш.</a:t>
            </a:r>
            <a:endParaRPr kumimoji="0" lang="ru-RU" altLang="ru-RU" sz="24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29030663"/>
      </p:ext>
    </p:extLst>
  </p:cSld>
  <p:clrMapOvr>
    <a:masterClrMapping/>
  </p:clrMapOvr>
  <p:transition>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кругленный прямоугольник 3"/>
          <p:cNvSpPr/>
          <p:nvPr/>
        </p:nvSpPr>
        <p:spPr bwMode="auto">
          <a:xfrm>
            <a:off x="0" y="0"/>
            <a:ext cx="9144000" cy="68580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Вилоят</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туман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шаҳар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ижроя</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ҳокимиятига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1"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a:t>
            </a:r>
            <a:r>
              <a:rPr kumimoji="0" lang="ru-RU" sz="22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бошчилик</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қилади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Вазирлар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Маҳкамаси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белгилайдиган</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миқдорда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биринчи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ўринбосари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ўринбосарларга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эга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бўлади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Маҳаллий</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ижроя</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ҳокимияти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органлари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1"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бошқармалар</a:t>
            </a:r>
            <a:r>
              <a:rPr kumimoji="0" lang="ru-RU" sz="22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1"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бўлимлар</a:t>
            </a:r>
            <a:r>
              <a:rPr kumimoji="0" lang="ru-RU" sz="22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1"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a:t>
            </a:r>
            <a:r>
              <a:rPr kumimoji="0" lang="ru-RU" sz="22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1"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бўлинмалардан</a:t>
            </a:r>
            <a:r>
              <a:rPr kumimoji="0" lang="ru-RU" sz="2200" b="1"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иборат</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бўлиб</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уларнинг</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тузилиши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ташкил</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этилиш</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тартиби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фаолият</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юритиш</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асослари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Вазирлар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Маҳкамаси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тасдиқлайдиган</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тегишли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низомлар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билан</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белгиланади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Ҳокимнинг</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фаолиятини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тўғри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ташкил</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этишда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ҳокимнинг</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биринчи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ўринбосари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ўринбосарлари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фаолиятини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ташкил</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этиш</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ўта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муҳимдир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Туман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таркибидаги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шаҳар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шаҳарчаларда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Кенгашлар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тузилмайди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Шаҳар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тартибидаги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туман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шаҳар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томонидан</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тайинланади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шаҳар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Кенгаши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томонидан</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тасдиқланади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Шаҳар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таркибига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кирувчи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туман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ҳокимлари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шаҳар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ҳокимини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расмий</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вакили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ҳисобланади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ва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унга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ҳисоб</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бериб</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туради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defRPr/>
            </a:pP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Туманлар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таркибига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кирувчи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шаҳар</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ҳокимларининг</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тайинланиши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ҳам</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шу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тартибда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амалга</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 </a:t>
            </a:r>
            <a:r>
              <a:rPr kumimoji="0" lang="ru-RU" sz="2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mn-cs"/>
              </a:rPr>
              <a:t>оширилади</a:t>
            </a:r>
            <a:r>
              <a:rPr kumimoji="0" lang="ru-RU" sz="2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rPr>
              <a:t>.</a:t>
            </a:r>
            <a:endParaRPr kumimoji="0" lang="ru-RU" sz="22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2690113"/>
      </p:ext>
    </p:extLst>
  </p:cSld>
  <p:clrMapOvr>
    <a:masterClrMapping/>
  </p:clrMapOvr>
  <p:transition>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Скругленный прямоугольник 3"/>
          <p:cNvSpPr>
            <a:spLocks noChangeArrowheads="1"/>
          </p:cNvSpPr>
          <p:nvPr/>
        </p:nvSpPr>
        <p:spPr bwMode="auto">
          <a:xfrm>
            <a:off x="179388" y="115888"/>
            <a:ext cx="8748712" cy="8382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1"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Фуқароларнинг ўзини-ўзи бошқариш органлари.</a:t>
            </a:r>
            <a:endParaRPr kumimoji="0" lang="ru-RU" altLang="ru-RU" sz="28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
        <p:nvSpPr>
          <p:cNvPr id="29699" name="Скругленный прямоугольник 4"/>
          <p:cNvSpPr>
            <a:spLocks noChangeArrowheads="1"/>
          </p:cNvSpPr>
          <p:nvPr/>
        </p:nvSpPr>
        <p:spPr bwMode="auto">
          <a:xfrm>
            <a:off x="250825" y="1125538"/>
            <a:ext cx="8785225" cy="5732462"/>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1993 йил 2 сентябрда бўлиб ўтган Олий Кенгашнинг ўн иккинчи чақириқ учунчи сессиясида “Фуқароларнинг ўзини-ўзи бошқариш органлари тўғрисида”ги қонун қабул қилинди бу ҳужжат </a:t>
            </a:r>
            <a:r>
              <a:rPr kumimoji="0" lang="ru-RU" altLang="ru-RU" sz="2400" b="1"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қишлоқ, шаҳарча ва овуллар </a:t>
            </a: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таркибида</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тузиладиган фуқароларнинг ўзини-ўзи бошқариш органларининг тузилиши ва уларнинг ҳуқуқий ҳолатини белгилаб берди.</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Фуқароларнинг ўзини-ўзи бошқариш органлари давлат ва жамият ишларини бошқаришда фуқароларга кўмаклашадилар. Улар ўзҳудудларидаги ижтимоий-хўжалик вазифаларни ҳал этиш, оммавий-маданий тадбирлар</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4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rPr>
              <a:t>ўтказиш, давлат ҳокимияти ва бошқарув органларига Республика раҳбарияти ва ҳукуматининг қарорларини бажариш мақсадида фуқароларни бирлаштиради.</a:t>
            </a:r>
            <a:endParaRPr kumimoji="0" lang="ru-RU" altLang="ru-RU" sz="24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3353569"/>
      </p:ext>
    </p:extLst>
  </p:cSld>
  <p:clrMapOvr>
    <a:masterClrMapping/>
  </p:clrMapOvr>
  <p:transition>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Скругленный прямоугольник 3"/>
          <p:cNvSpPr>
            <a:spLocks noChangeArrowheads="1"/>
          </p:cNvSpPr>
          <p:nvPr/>
        </p:nvSpPr>
        <p:spPr bwMode="auto">
          <a:xfrm>
            <a:off x="0" y="-19050"/>
            <a:ext cx="9144000" cy="6858000"/>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Фуқаролар йиғинларда қатнашиш ҳуқуқига эга бўлган барча аҳолининг ярмидан кўпроғи иштирок этган тақдирда йиғинлар ваколатли деб ҳисобланади, вакиллар йиғилишлари эса вакилларнинг камида учдан икки</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қисми келганда ваколатли ҳисобланади. Фуқаролар йиғини (йиғилиши)ни олиб бориш учун раёсат сайланади. Йиғинни раис (оқсоқол) ёки унинг</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маслаҳатчиларидан бири олиб боради. Барча масалалар бўйича қарорлар очиқ овоз бериш орқали ва оддий кўпчилик овоз бериш билан қабул қилинади.</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altLang="ru-RU" sz="2800" b="0" i="0"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rPr>
              <a:t>Ўзини-ўзи бошқариш органлари ўз-ўзларига берилган ваколатлар доирасида қарорлар қабул қиладилар. Бу қарорларни тегишли ҳудудда яшайдиган барча фуқаролар бажаришлари шарт.</a:t>
            </a:r>
            <a:endParaRPr kumimoji="0" lang="ru-RU" altLang="ru-RU" sz="2800" b="0" i="1" u="none" strike="noStrike" kern="1200" cap="none" spc="0" normalizeH="0" baseline="0" noProof="0" smtClean="0">
              <a:ln>
                <a:noFill/>
              </a:ln>
              <a:solidFill>
                <a:srgbClr val="000099"/>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24728067"/>
      </p:ext>
    </p:extLst>
  </p:cSld>
  <p:clrMapOvr>
    <a:masterClrMapping/>
  </p:clrMapOvr>
  <p:transition>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217" name="Group 17"/>
          <p:cNvGrpSpPr>
            <a:grpSpLocks/>
          </p:cNvGrpSpPr>
          <p:nvPr/>
        </p:nvGrpSpPr>
        <p:grpSpPr bwMode="auto">
          <a:xfrm>
            <a:off x="539750" y="692150"/>
            <a:ext cx="7848600" cy="5472113"/>
            <a:chOff x="680" y="618"/>
            <a:chExt cx="3723" cy="3130"/>
          </a:xfrm>
        </p:grpSpPr>
        <p:sp>
          <p:nvSpPr>
            <p:cNvPr id="25603" name="Text Box 4"/>
            <p:cNvSpPr txBox="1">
              <a:spLocks noChangeArrowheads="1"/>
            </p:cNvSpPr>
            <p:nvPr/>
          </p:nvSpPr>
          <p:spPr bwMode="auto">
            <a:xfrm>
              <a:off x="1383" y="618"/>
              <a:ext cx="2516" cy="54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ru-RU" sz="800" b="1" i="0">
                <a:solidFill>
                  <a:srgbClr val="000000"/>
                </a:solidFill>
                <a:latin typeface="Times New Roman" panose="02020603050405020304" pitchFamily="18" charset="0"/>
              </a:endParaRPr>
            </a:p>
            <a:p>
              <a:pPr algn="ctr" eaLnBrk="1" hangingPunct="1">
                <a:spcBef>
                  <a:spcPct val="0"/>
                </a:spcBef>
                <a:buClrTx/>
                <a:buSzTx/>
                <a:buFontTx/>
                <a:buNone/>
              </a:pPr>
              <a:r>
                <a:rPr lang="ru-RU" altLang="ru-RU" sz="2400" b="1" i="0">
                  <a:solidFill>
                    <a:srgbClr val="000000"/>
                  </a:solidFill>
                  <a:latin typeface="Times New Roman" panose="02020603050405020304" pitchFamily="18" charset="0"/>
                </a:rPr>
                <a:t>Конституцияда инсон </a:t>
              </a:r>
              <a:r>
                <a:rPr lang="uz-Cyrl-UZ" altLang="ru-RU" sz="2400" b="1" i="0">
                  <a:solidFill>
                    <a:srgbClr val="000000"/>
                  </a:solidFill>
                  <a:latin typeface="Times New Roman" panose="02020603050405020304" pitchFamily="18" charset="0"/>
                </a:rPr>
                <a:t>ҳ</a:t>
              </a:r>
              <a:r>
                <a:rPr lang="ru-RU" altLang="ru-RU" sz="2400" b="1" i="0">
                  <a:solidFill>
                    <a:srgbClr val="000000"/>
                  </a:solidFill>
                  <a:latin typeface="Times New Roman" panose="02020603050405020304" pitchFamily="18" charset="0"/>
                </a:rPr>
                <a:t>у</a:t>
              </a:r>
              <a:r>
                <a:rPr lang="uz-Cyrl-UZ" altLang="ru-RU" sz="2400" b="1" i="0">
                  <a:solidFill>
                    <a:srgbClr val="000000"/>
                  </a:solidFill>
                  <a:latin typeface="Times New Roman" panose="02020603050405020304" pitchFamily="18" charset="0"/>
                </a:rPr>
                <a:t>қ</a:t>
              </a:r>
              <a:r>
                <a:rPr lang="ru-RU" altLang="ru-RU" sz="2400" b="1" i="0">
                  <a:solidFill>
                    <a:srgbClr val="000000"/>
                  </a:solidFill>
                  <a:latin typeface="Times New Roman" panose="02020603050405020304" pitchFamily="18" charset="0"/>
                </a:rPr>
                <a:t>у</a:t>
              </a:r>
              <a:r>
                <a:rPr lang="uz-Cyrl-UZ" altLang="ru-RU" sz="2400" b="1" i="0">
                  <a:solidFill>
                    <a:srgbClr val="000000"/>
                  </a:solidFill>
                  <a:latin typeface="Times New Roman" panose="02020603050405020304" pitchFamily="18" charset="0"/>
                </a:rPr>
                <a:t>қ</a:t>
              </a:r>
              <a:r>
                <a:rPr lang="ru-RU" altLang="ru-RU" sz="2400" b="1" i="0">
                  <a:solidFill>
                    <a:srgbClr val="000000"/>
                  </a:solidFill>
                  <a:latin typeface="Times New Roman" panose="02020603050405020304" pitchFamily="18" charset="0"/>
                </a:rPr>
                <a:t>лари</a:t>
              </a:r>
              <a:endParaRPr lang="ru-RU" altLang="ru-RU" sz="2400">
                <a:solidFill>
                  <a:srgbClr val="000000"/>
                </a:solidFill>
                <a:latin typeface="Times New Roman" panose="02020603050405020304" pitchFamily="18" charset="0"/>
              </a:endParaRPr>
            </a:p>
          </p:txBody>
        </p:sp>
        <p:sp>
          <p:nvSpPr>
            <p:cNvPr id="25604" name="Text Box 5"/>
            <p:cNvSpPr txBox="1">
              <a:spLocks noChangeArrowheads="1"/>
            </p:cNvSpPr>
            <p:nvPr/>
          </p:nvSpPr>
          <p:spPr bwMode="auto">
            <a:xfrm>
              <a:off x="680" y="1489"/>
              <a:ext cx="1272" cy="716"/>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ru-RU" sz="800" i="0">
                <a:solidFill>
                  <a:srgbClr val="000000"/>
                </a:solidFill>
                <a:latin typeface="Times New Roman" panose="02020603050405020304" pitchFamily="18" charset="0"/>
              </a:endParaRPr>
            </a:p>
            <a:p>
              <a:pPr algn="ctr" eaLnBrk="1" hangingPunct="1">
                <a:spcBef>
                  <a:spcPct val="0"/>
                </a:spcBef>
                <a:buClrTx/>
                <a:buSzTx/>
                <a:buFontTx/>
                <a:buNone/>
              </a:pPr>
              <a:r>
                <a:rPr lang="ru-RU" altLang="ru-RU" sz="2400" i="0">
                  <a:solidFill>
                    <a:srgbClr val="000000"/>
                  </a:solidFill>
                  <a:latin typeface="Times New Roman" panose="02020603050405020304" pitchFamily="18" charset="0"/>
                </a:rPr>
                <a:t>Шахсий </a:t>
              </a:r>
              <a:r>
                <a:rPr lang="uz-Cyrl-UZ" altLang="ru-RU" sz="2400" i="0">
                  <a:solidFill>
                    <a:srgbClr val="000000"/>
                  </a:solidFill>
                  <a:latin typeface="Times New Roman" panose="02020603050405020304" pitchFamily="18" charset="0"/>
                </a:rPr>
                <a:t>ҳ</a:t>
              </a:r>
              <a:r>
                <a:rPr lang="ru-RU" altLang="ru-RU" sz="2400" i="0">
                  <a:solidFill>
                    <a:srgbClr val="000000"/>
                  </a:solidFill>
                  <a:latin typeface="Times New Roman" panose="02020603050405020304" pitchFamily="18" charset="0"/>
                </a:rPr>
                <a:t>у</a:t>
              </a:r>
              <a:r>
                <a:rPr lang="uz-Cyrl-UZ" altLang="ru-RU" sz="2400" i="0">
                  <a:solidFill>
                    <a:srgbClr val="000000"/>
                  </a:solidFill>
                  <a:latin typeface="Times New Roman" panose="02020603050405020304" pitchFamily="18" charset="0"/>
                </a:rPr>
                <a:t>қ</a:t>
              </a:r>
              <a:r>
                <a:rPr lang="ru-RU" altLang="ru-RU" sz="2400" i="0">
                  <a:solidFill>
                    <a:srgbClr val="000000"/>
                  </a:solidFill>
                  <a:latin typeface="Times New Roman" panose="02020603050405020304" pitchFamily="18" charset="0"/>
                </a:rPr>
                <a:t>у</a:t>
              </a:r>
              <a:r>
                <a:rPr lang="uz-Cyrl-UZ" altLang="ru-RU" sz="2400" i="0">
                  <a:solidFill>
                    <a:srgbClr val="000000"/>
                  </a:solidFill>
                  <a:latin typeface="Times New Roman" panose="02020603050405020304" pitchFamily="18" charset="0"/>
                </a:rPr>
                <a:t>қ</a:t>
              </a:r>
              <a:r>
                <a:rPr lang="ru-RU" altLang="ru-RU" sz="2400" i="0">
                  <a:solidFill>
                    <a:srgbClr val="000000"/>
                  </a:solidFill>
                  <a:latin typeface="Times New Roman" panose="02020603050405020304" pitchFamily="18" charset="0"/>
                </a:rPr>
                <a:t> ва эркинликлар</a:t>
              </a:r>
              <a:endParaRPr lang="ru-RU" altLang="ru-RU" sz="2400">
                <a:solidFill>
                  <a:srgbClr val="000000"/>
                </a:solidFill>
                <a:latin typeface="Times New Roman" panose="02020603050405020304" pitchFamily="18" charset="0"/>
              </a:endParaRPr>
            </a:p>
          </p:txBody>
        </p:sp>
        <p:sp>
          <p:nvSpPr>
            <p:cNvPr id="25605" name="Text Box 6"/>
            <p:cNvSpPr txBox="1">
              <a:spLocks noChangeArrowheads="1"/>
            </p:cNvSpPr>
            <p:nvPr/>
          </p:nvSpPr>
          <p:spPr bwMode="auto">
            <a:xfrm>
              <a:off x="2042" y="1489"/>
              <a:ext cx="908" cy="716"/>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ru-RU" sz="800" i="0">
                <a:solidFill>
                  <a:srgbClr val="000000"/>
                </a:solidFill>
                <a:latin typeface="Times New Roman" panose="02020603050405020304" pitchFamily="18" charset="0"/>
              </a:endParaRPr>
            </a:p>
            <a:p>
              <a:pPr algn="ctr" eaLnBrk="1" hangingPunct="1">
                <a:spcBef>
                  <a:spcPct val="0"/>
                </a:spcBef>
                <a:buClrTx/>
                <a:buSzTx/>
                <a:buFontTx/>
                <a:buNone/>
              </a:pPr>
              <a:r>
                <a:rPr lang="ru-RU" altLang="ru-RU" sz="2400" i="0">
                  <a:solidFill>
                    <a:srgbClr val="000000"/>
                  </a:solidFill>
                  <a:latin typeface="Times New Roman" panose="02020603050405020304" pitchFamily="18" charset="0"/>
                </a:rPr>
                <a:t>Сиёсий </a:t>
              </a:r>
              <a:r>
                <a:rPr lang="uz-Cyrl-UZ" altLang="ru-RU" sz="2400" i="0">
                  <a:solidFill>
                    <a:srgbClr val="000000"/>
                  </a:solidFill>
                  <a:latin typeface="Times New Roman" panose="02020603050405020304" pitchFamily="18" charset="0"/>
                </a:rPr>
                <a:t>ҳ</a:t>
              </a:r>
              <a:r>
                <a:rPr lang="ru-RU" altLang="ru-RU" sz="2400" i="0">
                  <a:solidFill>
                    <a:srgbClr val="000000"/>
                  </a:solidFill>
                  <a:latin typeface="Times New Roman" panose="02020603050405020304" pitchFamily="18" charset="0"/>
                </a:rPr>
                <a:t>у</a:t>
              </a:r>
              <a:r>
                <a:rPr lang="uz-Cyrl-UZ" altLang="ru-RU" sz="2400" i="0">
                  <a:solidFill>
                    <a:srgbClr val="000000"/>
                  </a:solidFill>
                  <a:latin typeface="Times New Roman" panose="02020603050405020304" pitchFamily="18" charset="0"/>
                </a:rPr>
                <a:t>қ</a:t>
              </a:r>
              <a:r>
                <a:rPr lang="ru-RU" altLang="ru-RU" sz="2400" i="0">
                  <a:solidFill>
                    <a:srgbClr val="000000"/>
                  </a:solidFill>
                  <a:latin typeface="Times New Roman" panose="02020603050405020304" pitchFamily="18" charset="0"/>
                </a:rPr>
                <a:t>у</a:t>
              </a:r>
              <a:r>
                <a:rPr lang="uz-Cyrl-UZ" altLang="ru-RU" sz="2400" i="0">
                  <a:solidFill>
                    <a:srgbClr val="000000"/>
                  </a:solidFill>
                  <a:latin typeface="Times New Roman" panose="02020603050405020304" pitchFamily="18" charset="0"/>
                </a:rPr>
                <a:t>қ</a:t>
              </a:r>
              <a:r>
                <a:rPr lang="ru-RU" altLang="ru-RU" sz="2400" i="0">
                  <a:solidFill>
                    <a:srgbClr val="000000"/>
                  </a:solidFill>
                  <a:latin typeface="Times New Roman" panose="02020603050405020304" pitchFamily="18" charset="0"/>
                </a:rPr>
                <a:t>лар</a:t>
              </a:r>
              <a:endParaRPr lang="ru-RU" altLang="ru-RU" sz="2400">
                <a:solidFill>
                  <a:srgbClr val="000000"/>
                </a:solidFill>
                <a:latin typeface="Times New Roman" panose="02020603050405020304" pitchFamily="18" charset="0"/>
              </a:endParaRPr>
            </a:p>
          </p:txBody>
        </p:sp>
        <p:sp>
          <p:nvSpPr>
            <p:cNvPr id="25606" name="Text Box 7"/>
            <p:cNvSpPr txBox="1">
              <a:spLocks noChangeArrowheads="1"/>
            </p:cNvSpPr>
            <p:nvPr/>
          </p:nvSpPr>
          <p:spPr bwMode="auto">
            <a:xfrm>
              <a:off x="3041" y="1489"/>
              <a:ext cx="1362" cy="716"/>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ru-RU" sz="800" i="0">
                <a:solidFill>
                  <a:srgbClr val="000000"/>
                </a:solidFill>
                <a:latin typeface="Times New Roman" panose="02020603050405020304" pitchFamily="18" charset="0"/>
              </a:endParaRPr>
            </a:p>
            <a:p>
              <a:pPr algn="ctr" eaLnBrk="1" hangingPunct="1">
                <a:spcBef>
                  <a:spcPct val="0"/>
                </a:spcBef>
                <a:buClrTx/>
                <a:buSzTx/>
                <a:buFontTx/>
                <a:buNone/>
              </a:pPr>
              <a:r>
                <a:rPr lang="ru-RU" altLang="ru-RU" sz="2400" i="0">
                  <a:solidFill>
                    <a:srgbClr val="000000"/>
                  </a:solidFill>
                  <a:latin typeface="Times New Roman" panose="02020603050405020304" pitchFamily="18" charset="0"/>
                </a:rPr>
                <a:t>Иқтисодий ва ижтимоий </a:t>
              </a:r>
              <a:r>
                <a:rPr lang="uz-Cyrl-UZ" altLang="ru-RU" sz="2400" i="0">
                  <a:solidFill>
                    <a:srgbClr val="000000"/>
                  </a:solidFill>
                  <a:latin typeface="Times New Roman" panose="02020603050405020304" pitchFamily="18" charset="0"/>
                </a:rPr>
                <a:t>ҳ</a:t>
              </a:r>
              <a:r>
                <a:rPr lang="ru-RU" altLang="ru-RU" sz="2400" i="0">
                  <a:solidFill>
                    <a:srgbClr val="000000"/>
                  </a:solidFill>
                  <a:latin typeface="Times New Roman" panose="02020603050405020304" pitchFamily="18" charset="0"/>
                </a:rPr>
                <a:t>у</a:t>
              </a:r>
              <a:r>
                <a:rPr lang="uz-Cyrl-UZ" altLang="ru-RU" sz="2400" i="0">
                  <a:solidFill>
                    <a:srgbClr val="000000"/>
                  </a:solidFill>
                  <a:latin typeface="Times New Roman" panose="02020603050405020304" pitchFamily="18" charset="0"/>
                </a:rPr>
                <a:t>қ</a:t>
              </a:r>
              <a:r>
                <a:rPr lang="ru-RU" altLang="ru-RU" sz="2400" i="0">
                  <a:solidFill>
                    <a:srgbClr val="000000"/>
                  </a:solidFill>
                  <a:latin typeface="Times New Roman" panose="02020603050405020304" pitchFamily="18" charset="0"/>
                </a:rPr>
                <a:t>у</a:t>
              </a:r>
              <a:r>
                <a:rPr lang="uz-Cyrl-UZ" altLang="ru-RU" sz="2400" i="0">
                  <a:solidFill>
                    <a:srgbClr val="000000"/>
                  </a:solidFill>
                  <a:latin typeface="Times New Roman" panose="02020603050405020304" pitchFamily="18" charset="0"/>
                </a:rPr>
                <a:t>қ</a:t>
              </a:r>
              <a:r>
                <a:rPr lang="ru-RU" altLang="ru-RU" sz="2400" i="0">
                  <a:solidFill>
                    <a:srgbClr val="000000"/>
                  </a:solidFill>
                  <a:latin typeface="Times New Roman" panose="02020603050405020304" pitchFamily="18" charset="0"/>
                </a:rPr>
                <a:t>лар</a:t>
              </a:r>
              <a:endParaRPr lang="ru-RU" altLang="ru-RU" sz="2400">
                <a:solidFill>
                  <a:srgbClr val="000000"/>
                </a:solidFill>
                <a:latin typeface="Times New Roman" panose="02020603050405020304" pitchFamily="18" charset="0"/>
              </a:endParaRPr>
            </a:p>
          </p:txBody>
        </p:sp>
        <p:sp>
          <p:nvSpPr>
            <p:cNvPr id="25607" name="Text Box 8"/>
            <p:cNvSpPr txBox="1">
              <a:spLocks noChangeArrowheads="1"/>
            </p:cNvSpPr>
            <p:nvPr/>
          </p:nvSpPr>
          <p:spPr bwMode="auto">
            <a:xfrm>
              <a:off x="1111" y="2441"/>
              <a:ext cx="2879" cy="49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400" i="0">
                  <a:solidFill>
                    <a:srgbClr val="000000"/>
                  </a:solidFill>
                  <a:latin typeface="Times New Roman" panose="02020603050405020304" pitchFamily="18" charset="0"/>
                </a:rPr>
                <a:t>Инсон </a:t>
              </a:r>
              <a:r>
                <a:rPr lang="uz-Cyrl-UZ" altLang="ru-RU" sz="2400" i="0">
                  <a:solidFill>
                    <a:srgbClr val="000000"/>
                  </a:solidFill>
                  <a:latin typeface="Times New Roman" panose="02020603050405020304" pitchFamily="18" charset="0"/>
                </a:rPr>
                <a:t>ҳ</a:t>
              </a:r>
              <a:r>
                <a:rPr lang="ru-RU" altLang="ru-RU" sz="2400" i="0">
                  <a:solidFill>
                    <a:srgbClr val="000000"/>
                  </a:solidFill>
                  <a:latin typeface="Times New Roman" panose="02020603050405020304" pitchFamily="18" charset="0"/>
                </a:rPr>
                <a:t>у</a:t>
              </a:r>
              <a:r>
                <a:rPr lang="uz-Cyrl-UZ" altLang="ru-RU" sz="2400" i="0">
                  <a:solidFill>
                    <a:srgbClr val="000000"/>
                  </a:solidFill>
                  <a:latin typeface="Times New Roman" panose="02020603050405020304" pitchFamily="18" charset="0"/>
                </a:rPr>
                <a:t>қ</a:t>
              </a:r>
              <a:r>
                <a:rPr lang="ru-RU" altLang="ru-RU" sz="2400" i="0">
                  <a:solidFill>
                    <a:srgbClr val="000000"/>
                  </a:solidFill>
                  <a:latin typeface="Times New Roman" panose="02020603050405020304" pitchFamily="18" charset="0"/>
                </a:rPr>
                <a:t>у</a:t>
              </a:r>
              <a:r>
                <a:rPr lang="uz-Cyrl-UZ" altLang="ru-RU" sz="2400" i="0">
                  <a:solidFill>
                    <a:srgbClr val="000000"/>
                  </a:solidFill>
                  <a:latin typeface="Times New Roman" panose="02020603050405020304" pitchFamily="18" charset="0"/>
                </a:rPr>
                <a:t>қ</a:t>
              </a:r>
              <a:r>
                <a:rPr lang="ru-RU" altLang="ru-RU" sz="2400" i="0">
                  <a:solidFill>
                    <a:srgbClr val="000000"/>
                  </a:solidFill>
                  <a:latin typeface="Times New Roman" panose="02020603050405020304" pitchFamily="18" charset="0"/>
                </a:rPr>
                <a:t>лари ва эркинликларининг кафолатлари</a:t>
              </a:r>
              <a:endParaRPr lang="ru-RU" altLang="ru-RU" sz="2400">
                <a:solidFill>
                  <a:srgbClr val="000000"/>
                </a:solidFill>
                <a:latin typeface="Times New Roman" panose="02020603050405020304" pitchFamily="18" charset="0"/>
              </a:endParaRPr>
            </a:p>
          </p:txBody>
        </p:sp>
        <p:sp>
          <p:nvSpPr>
            <p:cNvPr id="25608" name="Text Box 9"/>
            <p:cNvSpPr txBox="1">
              <a:spLocks noChangeArrowheads="1"/>
            </p:cNvSpPr>
            <p:nvPr/>
          </p:nvSpPr>
          <p:spPr bwMode="auto">
            <a:xfrm>
              <a:off x="1407" y="3154"/>
              <a:ext cx="2179" cy="59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ru-RU" sz="800" i="0">
                <a:solidFill>
                  <a:srgbClr val="000000"/>
                </a:solidFill>
                <a:latin typeface="Times New Roman" panose="02020603050405020304" pitchFamily="18" charset="0"/>
              </a:endParaRPr>
            </a:p>
            <a:p>
              <a:pPr algn="ctr" eaLnBrk="1" hangingPunct="1">
                <a:spcBef>
                  <a:spcPct val="0"/>
                </a:spcBef>
                <a:buClrTx/>
                <a:buSzTx/>
                <a:buFontTx/>
                <a:buNone/>
              </a:pPr>
              <a:r>
                <a:rPr lang="ru-RU" altLang="ru-RU" sz="2400" i="0">
                  <a:solidFill>
                    <a:srgbClr val="000000"/>
                  </a:solidFill>
                  <a:latin typeface="Times New Roman" panose="02020603050405020304" pitchFamily="18" charset="0"/>
                </a:rPr>
                <a:t>Фу</a:t>
              </a:r>
              <a:r>
                <a:rPr lang="uz-Cyrl-UZ" altLang="ru-RU" sz="2400" i="0">
                  <a:solidFill>
                    <a:srgbClr val="000000"/>
                  </a:solidFill>
                  <a:latin typeface="Times New Roman" panose="02020603050405020304" pitchFamily="18" charset="0"/>
                </a:rPr>
                <a:t>қ</a:t>
              </a:r>
              <a:r>
                <a:rPr lang="ru-RU" altLang="ru-RU" sz="2400" i="0">
                  <a:solidFill>
                    <a:srgbClr val="000000"/>
                  </a:solidFill>
                  <a:latin typeface="Times New Roman" panose="02020603050405020304" pitchFamily="18" charset="0"/>
                </a:rPr>
                <a:t>ароларнинг бурчлари.</a:t>
              </a:r>
              <a:endParaRPr lang="ru-RU" altLang="ru-RU" sz="2400">
                <a:solidFill>
                  <a:srgbClr val="000000"/>
                </a:solidFill>
                <a:latin typeface="Times New Roman" panose="02020603050405020304" pitchFamily="18" charset="0"/>
              </a:endParaRPr>
            </a:p>
          </p:txBody>
        </p:sp>
        <p:sp>
          <p:nvSpPr>
            <p:cNvPr id="25609" name="Line 10"/>
            <p:cNvSpPr>
              <a:spLocks noChangeShapeType="1"/>
            </p:cNvSpPr>
            <p:nvPr/>
          </p:nvSpPr>
          <p:spPr bwMode="auto">
            <a:xfrm>
              <a:off x="2496" y="1224"/>
              <a:ext cx="0" cy="2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5610" name="Line 11"/>
            <p:cNvSpPr>
              <a:spLocks noChangeShapeType="1"/>
            </p:cNvSpPr>
            <p:nvPr/>
          </p:nvSpPr>
          <p:spPr bwMode="auto">
            <a:xfrm>
              <a:off x="1610" y="1224"/>
              <a:ext cx="0" cy="2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5611" name="Line 12"/>
            <p:cNvSpPr>
              <a:spLocks noChangeShapeType="1"/>
            </p:cNvSpPr>
            <p:nvPr/>
          </p:nvSpPr>
          <p:spPr bwMode="auto">
            <a:xfrm>
              <a:off x="3379" y="1224"/>
              <a:ext cx="0" cy="2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5612" name="Line 13"/>
            <p:cNvSpPr>
              <a:spLocks noChangeShapeType="1"/>
            </p:cNvSpPr>
            <p:nvPr/>
          </p:nvSpPr>
          <p:spPr bwMode="auto">
            <a:xfrm>
              <a:off x="1292" y="2156"/>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5613" name="Line 14"/>
            <p:cNvSpPr>
              <a:spLocks noChangeShapeType="1"/>
            </p:cNvSpPr>
            <p:nvPr/>
          </p:nvSpPr>
          <p:spPr bwMode="auto">
            <a:xfrm>
              <a:off x="3606" y="2156"/>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5614" name="Line 15"/>
            <p:cNvSpPr>
              <a:spLocks noChangeShapeType="1"/>
            </p:cNvSpPr>
            <p:nvPr/>
          </p:nvSpPr>
          <p:spPr bwMode="auto">
            <a:xfrm>
              <a:off x="2496" y="2156"/>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5615" name="Line 16"/>
            <p:cNvSpPr>
              <a:spLocks noChangeShapeType="1"/>
            </p:cNvSpPr>
            <p:nvPr/>
          </p:nvSpPr>
          <p:spPr bwMode="auto">
            <a:xfrm>
              <a:off x="2496" y="2881"/>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179217"/>
                                        </p:tgtEl>
                                        <p:attrNameLst>
                                          <p:attrName>style.visibility</p:attrName>
                                        </p:attrNameLst>
                                      </p:cBhvr>
                                      <p:to>
                                        <p:strVal val="visible"/>
                                      </p:to>
                                    </p:set>
                                    <p:animEffect transition="in" filter="wedge">
                                      <p:cBhvr>
                                        <p:cTn id="7" dur="2000"/>
                                        <p:tgtEl>
                                          <p:spTgt spid="17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0245" name="Group 21"/>
          <p:cNvGrpSpPr>
            <a:grpSpLocks/>
          </p:cNvGrpSpPr>
          <p:nvPr/>
        </p:nvGrpSpPr>
        <p:grpSpPr bwMode="auto">
          <a:xfrm>
            <a:off x="468313" y="320675"/>
            <a:ext cx="8231187" cy="6169025"/>
            <a:chOff x="340" y="202"/>
            <a:chExt cx="5185" cy="3886"/>
          </a:xfrm>
        </p:grpSpPr>
        <p:sp>
          <p:nvSpPr>
            <p:cNvPr id="26627" name="Text Box 6"/>
            <p:cNvSpPr txBox="1">
              <a:spLocks noChangeArrowheads="1"/>
            </p:cNvSpPr>
            <p:nvPr/>
          </p:nvSpPr>
          <p:spPr bwMode="auto">
            <a:xfrm>
              <a:off x="878" y="254"/>
              <a:ext cx="4647" cy="31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Times New Roman" panose="02020603050405020304" pitchFamily="18" charset="0"/>
                </a:rPr>
                <a:t>Яшаш, эркинлик ва шахсий дахлсизлик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a:t>
              </a:r>
              <a:endParaRPr lang="ru-RU" altLang="ru-RU" sz="1800" b="1">
                <a:solidFill>
                  <a:srgbClr val="000000"/>
                </a:solidFill>
                <a:latin typeface="Times New Roman" panose="02020603050405020304" pitchFamily="18" charset="0"/>
              </a:endParaRPr>
            </a:p>
          </p:txBody>
        </p:sp>
        <p:sp>
          <p:nvSpPr>
            <p:cNvPr id="26628" name="Text Box 7"/>
            <p:cNvSpPr txBox="1">
              <a:spLocks noChangeArrowheads="1"/>
            </p:cNvSpPr>
            <p:nvPr/>
          </p:nvSpPr>
          <p:spPr bwMode="auto">
            <a:xfrm>
              <a:off x="878" y="684"/>
              <a:ext cx="4647" cy="52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Times New Roman" panose="02020603050405020304" pitchFamily="18" charset="0"/>
                </a:rPr>
                <a:t>Айбланаётган шахс </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з-</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зини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имоя </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илиш ва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имояланиш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ига эга, суд </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арорисиз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еч бир шахс айбдор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исобланмайди.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еч ким тазйи</a:t>
              </a:r>
              <a:r>
                <a:rPr lang="uz-Cyrl-UZ" altLang="ru-RU" sz="1800" b="1" i="0">
                  <a:solidFill>
                    <a:srgbClr val="000000"/>
                  </a:solidFill>
                  <a:latin typeface="Times New Roman" panose="02020603050405020304" pitchFamily="18" charset="0"/>
                </a:rPr>
                <a:t>ққ</a:t>
              </a:r>
              <a:r>
                <a:rPr lang="ru-RU" altLang="ru-RU" sz="1800" b="1" i="0">
                  <a:solidFill>
                    <a:srgbClr val="000000"/>
                  </a:solidFill>
                  <a:latin typeface="Times New Roman" panose="02020603050405020304" pitchFamily="18" charset="0"/>
                </a:rPr>
                <a:t>а солиниши мумкин эмас</a:t>
              </a:r>
              <a:endParaRPr lang="ru-RU" altLang="ru-RU" sz="1800" b="1">
                <a:solidFill>
                  <a:srgbClr val="000000"/>
                </a:solidFill>
                <a:latin typeface="Times New Roman" panose="02020603050405020304" pitchFamily="18" charset="0"/>
              </a:endParaRPr>
            </a:p>
          </p:txBody>
        </p:sp>
        <p:sp>
          <p:nvSpPr>
            <p:cNvPr id="26629" name="Text Box 8"/>
            <p:cNvSpPr txBox="1">
              <a:spLocks noChangeArrowheads="1"/>
            </p:cNvSpPr>
            <p:nvPr/>
          </p:nvSpPr>
          <p:spPr bwMode="auto">
            <a:xfrm>
              <a:off x="878" y="1355"/>
              <a:ext cx="4647" cy="39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Times New Roman" panose="02020603050405020304" pitchFamily="18" charset="0"/>
                </a:rPr>
                <a:t>Инсоннинг </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з шаъни ва обр</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си, шахсий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аёти са</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лаш,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имоя </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илиш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амда турар жойи дахлсизлиги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ига эга</a:t>
              </a:r>
              <a:endParaRPr lang="ru-RU" altLang="ru-RU" sz="1800" b="1">
                <a:solidFill>
                  <a:srgbClr val="000000"/>
                </a:solidFill>
                <a:latin typeface="Times New Roman" panose="02020603050405020304" pitchFamily="18" charset="0"/>
              </a:endParaRPr>
            </a:p>
          </p:txBody>
        </p:sp>
        <p:sp>
          <p:nvSpPr>
            <p:cNvPr id="26630" name="Text Box 9"/>
            <p:cNvSpPr txBox="1">
              <a:spLocks noChangeArrowheads="1"/>
            </p:cNvSpPr>
            <p:nvPr/>
          </p:nvSpPr>
          <p:spPr bwMode="auto">
            <a:xfrm>
              <a:off x="878" y="1866"/>
              <a:ext cx="4647" cy="556"/>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збекистон фу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аролари бир жойдан иккинчи жойга к</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чиш, </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збекистонга к</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чиб келиш ва ундан чи</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иб кетиш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ига эга. </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онунда белгиланган чеклашлар бундан мустасно</a:t>
              </a:r>
              <a:endParaRPr lang="ru-RU" altLang="ru-RU" sz="1800" b="1">
                <a:solidFill>
                  <a:srgbClr val="000000"/>
                </a:solidFill>
                <a:latin typeface="Times New Roman" panose="02020603050405020304" pitchFamily="18" charset="0"/>
              </a:endParaRPr>
            </a:p>
          </p:txBody>
        </p:sp>
        <p:sp>
          <p:nvSpPr>
            <p:cNvPr id="26631" name="Text Box 10"/>
            <p:cNvSpPr txBox="1">
              <a:spLocks noChangeArrowheads="1"/>
            </p:cNvSpPr>
            <p:nvPr/>
          </p:nvSpPr>
          <p:spPr bwMode="auto">
            <a:xfrm>
              <a:off x="878" y="3010"/>
              <a:ext cx="4647" cy="566"/>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Times New Roman" panose="02020603050405020304" pitchFamily="18" charset="0"/>
                </a:rPr>
                <a:t>Фу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аролар </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з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 ва манфаатларига дахлдор маълумотлар билан танишиб чи</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иш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ига эга. </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онунда белгиланган чеклашлар бундан мустасно</a:t>
              </a:r>
              <a:endParaRPr lang="ru-RU" altLang="ru-RU" sz="1800" b="1">
                <a:solidFill>
                  <a:srgbClr val="000000"/>
                </a:solidFill>
                <a:latin typeface="Times New Roman" panose="02020603050405020304" pitchFamily="18" charset="0"/>
              </a:endParaRPr>
            </a:p>
          </p:txBody>
        </p:sp>
        <p:sp>
          <p:nvSpPr>
            <p:cNvPr id="26632" name="Text Box 11"/>
            <p:cNvSpPr txBox="1">
              <a:spLocks noChangeArrowheads="1"/>
            </p:cNvSpPr>
            <p:nvPr/>
          </p:nvSpPr>
          <p:spPr bwMode="auto">
            <a:xfrm>
              <a:off x="878" y="3691"/>
              <a:ext cx="4647" cy="39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Times New Roman" panose="02020603050405020304" pitchFamily="18" charset="0"/>
                </a:rPr>
                <a:t>Виждон эркинлиги, диний эъти</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од эркинлиги</a:t>
              </a:r>
              <a:endParaRPr lang="ru-RU" altLang="ru-RU" sz="1800" b="1">
                <a:solidFill>
                  <a:srgbClr val="000000"/>
                </a:solidFill>
                <a:latin typeface="Times New Roman" panose="02020603050405020304" pitchFamily="18" charset="0"/>
              </a:endParaRPr>
            </a:p>
          </p:txBody>
        </p:sp>
        <p:sp>
          <p:nvSpPr>
            <p:cNvPr id="26633" name="Text Box 12"/>
            <p:cNvSpPr txBox="1">
              <a:spLocks noChangeArrowheads="1"/>
            </p:cNvSpPr>
            <p:nvPr/>
          </p:nvSpPr>
          <p:spPr bwMode="auto">
            <a:xfrm>
              <a:off x="878" y="2523"/>
              <a:ext cx="4647" cy="39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1800" b="1" i="0">
                  <a:solidFill>
                    <a:srgbClr val="000000"/>
                  </a:solidFill>
                  <a:latin typeface="Times New Roman" panose="02020603050405020304" pitchFamily="18" charset="0"/>
                </a:rPr>
                <a:t>Фикрлаш, с</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з, виждон ва эъти</a:t>
              </a:r>
              <a:r>
                <a:rPr lang="uz-Cyrl-UZ" altLang="ru-RU" sz="1800" b="1" i="0">
                  <a:solidFill>
                    <a:srgbClr val="000000"/>
                  </a:solidFill>
                  <a:latin typeface="Times New Roman" panose="02020603050405020304" pitchFamily="18" charset="0"/>
                </a:rPr>
                <a:t>қо</a:t>
              </a:r>
              <a:r>
                <a:rPr lang="ru-RU" altLang="ru-RU" sz="1800" b="1" i="0">
                  <a:solidFill>
                    <a:srgbClr val="000000"/>
                  </a:solidFill>
                  <a:latin typeface="Times New Roman" panose="02020603050405020304" pitchFamily="18" charset="0"/>
                </a:rPr>
                <a:t>д эркинлиги</a:t>
              </a:r>
              <a:endParaRPr lang="ru-RU" altLang="ru-RU" sz="1800" b="1">
                <a:solidFill>
                  <a:srgbClr val="000000"/>
                </a:solidFill>
                <a:latin typeface="Times New Roman" panose="02020603050405020304" pitchFamily="18" charset="0"/>
              </a:endParaRPr>
            </a:p>
          </p:txBody>
        </p:sp>
        <p:sp>
          <p:nvSpPr>
            <p:cNvPr id="26634" name="Line 13"/>
            <p:cNvSpPr>
              <a:spLocks noChangeShapeType="1"/>
            </p:cNvSpPr>
            <p:nvPr/>
          </p:nvSpPr>
          <p:spPr bwMode="auto">
            <a:xfrm>
              <a:off x="612" y="391"/>
              <a:ext cx="2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6635" name="Line 14"/>
            <p:cNvSpPr>
              <a:spLocks noChangeShapeType="1"/>
            </p:cNvSpPr>
            <p:nvPr/>
          </p:nvSpPr>
          <p:spPr bwMode="auto">
            <a:xfrm>
              <a:off x="612" y="890"/>
              <a:ext cx="2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6636" name="Line 15"/>
            <p:cNvSpPr>
              <a:spLocks noChangeShapeType="1"/>
            </p:cNvSpPr>
            <p:nvPr/>
          </p:nvSpPr>
          <p:spPr bwMode="auto">
            <a:xfrm>
              <a:off x="612" y="1525"/>
              <a:ext cx="2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6637" name="Line 16"/>
            <p:cNvSpPr>
              <a:spLocks noChangeShapeType="1"/>
            </p:cNvSpPr>
            <p:nvPr/>
          </p:nvSpPr>
          <p:spPr bwMode="auto">
            <a:xfrm>
              <a:off x="612" y="2138"/>
              <a:ext cx="2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6638" name="Line 17"/>
            <p:cNvSpPr>
              <a:spLocks noChangeShapeType="1"/>
            </p:cNvSpPr>
            <p:nvPr/>
          </p:nvSpPr>
          <p:spPr bwMode="auto">
            <a:xfrm>
              <a:off x="612" y="2704"/>
              <a:ext cx="2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6639" name="Line 18"/>
            <p:cNvSpPr>
              <a:spLocks noChangeShapeType="1"/>
            </p:cNvSpPr>
            <p:nvPr/>
          </p:nvSpPr>
          <p:spPr bwMode="auto">
            <a:xfrm>
              <a:off x="612" y="3294"/>
              <a:ext cx="2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6640" name="Line 19"/>
            <p:cNvSpPr>
              <a:spLocks noChangeShapeType="1"/>
            </p:cNvSpPr>
            <p:nvPr/>
          </p:nvSpPr>
          <p:spPr bwMode="auto">
            <a:xfrm>
              <a:off x="612" y="3929"/>
              <a:ext cx="2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6641" name="Rectangle 20"/>
            <p:cNvSpPr>
              <a:spLocks noChangeArrowheads="1"/>
            </p:cNvSpPr>
            <p:nvPr/>
          </p:nvSpPr>
          <p:spPr bwMode="auto">
            <a:xfrm rot="-5400000">
              <a:off x="-1418" y="1960"/>
              <a:ext cx="3772" cy="256"/>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Фу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ароларнинг шахсий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 </a:t>
              </a:r>
              <a:r>
                <a:rPr lang="ru-RU" altLang="ru-RU" sz="2000" b="1" i="0">
                  <a:solidFill>
                    <a:srgbClr val="000000"/>
                  </a:solidFill>
                  <a:latin typeface="Times New Roman" panose="02020603050405020304" pitchFamily="18" charset="0"/>
                </a:rPr>
                <a:t>ва эркинликлари</a:t>
              </a:r>
            </a:p>
          </p:txBody>
        </p:sp>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80245"/>
                                        </p:tgtEl>
                                        <p:attrNameLst>
                                          <p:attrName>style.visibility</p:attrName>
                                        </p:attrNameLst>
                                      </p:cBhvr>
                                      <p:to>
                                        <p:strVal val="visible"/>
                                      </p:to>
                                    </p:set>
                                    <p:animEffect transition="in" filter="barn(inVertical)">
                                      <p:cBhvr>
                                        <p:cTn id="7" dur="2000"/>
                                        <p:tgtEl>
                                          <p:spTgt spid="18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263" name="Group 15"/>
          <p:cNvGrpSpPr>
            <a:grpSpLocks/>
          </p:cNvGrpSpPr>
          <p:nvPr/>
        </p:nvGrpSpPr>
        <p:grpSpPr bwMode="auto">
          <a:xfrm>
            <a:off x="323850" y="1008063"/>
            <a:ext cx="8351838" cy="4652962"/>
            <a:chOff x="204" y="635"/>
            <a:chExt cx="5261" cy="2931"/>
          </a:xfrm>
        </p:grpSpPr>
        <p:sp>
          <p:nvSpPr>
            <p:cNvPr id="27652" name="Text Box 5"/>
            <p:cNvSpPr txBox="1">
              <a:spLocks noChangeArrowheads="1"/>
            </p:cNvSpPr>
            <p:nvPr/>
          </p:nvSpPr>
          <p:spPr bwMode="auto">
            <a:xfrm>
              <a:off x="3131" y="1298"/>
              <a:ext cx="2334" cy="90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Фу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аролар </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онунда белгиланган</a:t>
              </a:r>
            </a:p>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тартибда митинглар, йи</a:t>
              </a:r>
              <a:r>
                <a:rPr lang="uz-Cyrl-UZ" altLang="ru-RU" sz="1800" b="1" i="0">
                  <a:solidFill>
                    <a:srgbClr val="000000"/>
                  </a:solidFill>
                  <a:latin typeface="Times New Roman" panose="02020603050405020304" pitchFamily="18" charset="0"/>
                </a:rPr>
                <a:t>ғ</a:t>
              </a:r>
              <a:r>
                <a:rPr lang="ru-RU" altLang="ru-RU" sz="1800" b="1" i="0">
                  <a:solidFill>
                    <a:srgbClr val="000000"/>
                  </a:solidFill>
                  <a:latin typeface="Times New Roman" panose="02020603050405020304" pitchFamily="18" charset="0"/>
                </a:rPr>
                <a:t>илишлар ва намойишларда </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атнашиш</a:t>
              </a:r>
              <a:r>
                <a:rPr lang="uz-Cyrl-UZ" altLang="ru-RU" sz="1800" b="1" i="0">
                  <a:solidFill>
                    <a:srgbClr val="000000"/>
                  </a:solidFill>
                  <a:latin typeface="Times New Roman" panose="02020603050405020304" pitchFamily="18" charset="0"/>
                </a:rPr>
                <a:t> ҳ</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ига эга.</a:t>
              </a:r>
            </a:p>
          </p:txBody>
        </p:sp>
        <p:sp>
          <p:nvSpPr>
            <p:cNvPr id="27653" name="Text Box 7"/>
            <p:cNvSpPr txBox="1">
              <a:spLocks noChangeArrowheads="1"/>
            </p:cNvSpPr>
            <p:nvPr/>
          </p:nvSpPr>
          <p:spPr bwMode="auto">
            <a:xfrm>
              <a:off x="3107" y="2568"/>
              <a:ext cx="2334" cy="99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ар бир шахс тегишли жойларга ариза, таклиф ва шикоятлар билан мурожаат </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илиши мумкин.</a:t>
              </a:r>
              <a:endParaRPr lang="ru-RU" altLang="ru-RU" sz="1800" b="1">
                <a:solidFill>
                  <a:srgbClr val="000000"/>
                </a:solidFill>
                <a:latin typeface="Times New Roman" panose="02020603050405020304" pitchFamily="18" charset="0"/>
              </a:endParaRPr>
            </a:p>
          </p:txBody>
        </p:sp>
        <p:sp>
          <p:nvSpPr>
            <p:cNvPr id="27654" name="Text Box 4"/>
            <p:cNvSpPr txBox="1">
              <a:spLocks noChangeArrowheads="1"/>
            </p:cNvSpPr>
            <p:nvPr/>
          </p:nvSpPr>
          <p:spPr bwMode="auto">
            <a:xfrm>
              <a:off x="249" y="1290"/>
              <a:ext cx="2724" cy="96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Фу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аролар давлатни бош</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аришда бевосита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амда </a:t>
              </a:r>
              <a:r>
                <a:rPr lang="uz-Cyrl-UZ" altLang="ru-RU" sz="1800" b="1" i="0">
                  <a:solidFill>
                    <a:srgbClr val="000000"/>
                  </a:solidFill>
                  <a:latin typeface="Times New Roman" panose="02020603050405020304" pitchFamily="18" charset="0"/>
                </a:rPr>
                <a:t>ў</a:t>
              </a:r>
              <a:r>
                <a:rPr lang="ru-RU" altLang="ru-RU" sz="1800" b="1" i="0">
                  <a:solidFill>
                    <a:srgbClr val="000000"/>
                  </a:solidFill>
                  <a:latin typeface="Times New Roman" panose="02020603050405020304" pitchFamily="18" charset="0"/>
                </a:rPr>
                <a:t>з вакиллари ор</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али иштирок этиш, сайлов,референдум ва умумхал</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 мухокамасида иштирок этиш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ига эга.</a:t>
              </a:r>
              <a:endParaRPr lang="ru-RU" altLang="ru-RU" sz="1800" b="1">
                <a:solidFill>
                  <a:srgbClr val="000000"/>
                </a:solidFill>
                <a:latin typeface="Times New Roman" panose="02020603050405020304" pitchFamily="18" charset="0"/>
              </a:endParaRPr>
            </a:p>
          </p:txBody>
        </p:sp>
        <p:sp>
          <p:nvSpPr>
            <p:cNvPr id="27655" name="Text Box 6"/>
            <p:cNvSpPr txBox="1">
              <a:spLocks noChangeArrowheads="1"/>
            </p:cNvSpPr>
            <p:nvPr/>
          </p:nvSpPr>
          <p:spPr bwMode="auto">
            <a:xfrm>
              <a:off x="204" y="2568"/>
              <a:ext cx="2724" cy="99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800" b="1" i="0">
                  <a:solidFill>
                    <a:srgbClr val="000000"/>
                  </a:solidFill>
                  <a:latin typeface="Times New Roman" panose="02020603050405020304" pitchFamily="18" charset="0"/>
                </a:rPr>
                <a:t>Фу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аролар касаба уюшмаларига, сиёсий партияларга, жамоат бирлашмаларига уюшиш, оммавий </a:t>
              </a: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аракатларда иштирок этиш </a:t>
              </a:r>
              <a:endParaRPr lang="en-US" altLang="ru-RU" sz="1800" b="1" i="0">
                <a:solidFill>
                  <a:srgbClr val="000000"/>
                </a:solidFill>
                <a:latin typeface="Times New Roman" panose="02020603050405020304" pitchFamily="18" charset="0"/>
              </a:endParaRPr>
            </a:p>
            <a:p>
              <a:pPr algn="ctr" eaLnBrk="1" hangingPunct="1">
                <a:spcBef>
                  <a:spcPct val="0"/>
                </a:spcBef>
                <a:buClrTx/>
                <a:buSzTx/>
                <a:buFontTx/>
                <a:buNone/>
              </a:pPr>
              <a:r>
                <a:rPr lang="uz-Cyrl-UZ" altLang="ru-RU" sz="1800" b="1" i="0">
                  <a:solidFill>
                    <a:srgbClr val="000000"/>
                  </a:solidFill>
                  <a:latin typeface="Times New Roman" panose="02020603050405020304" pitchFamily="18" charset="0"/>
                </a:rPr>
                <a:t>ҳ</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у</a:t>
              </a:r>
              <a:r>
                <a:rPr lang="uz-Cyrl-UZ" altLang="ru-RU" sz="1800" b="1" i="0">
                  <a:solidFill>
                    <a:srgbClr val="000000"/>
                  </a:solidFill>
                  <a:latin typeface="Times New Roman" panose="02020603050405020304" pitchFamily="18" charset="0"/>
                </a:rPr>
                <a:t>қ</a:t>
              </a:r>
              <a:r>
                <a:rPr lang="ru-RU" altLang="ru-RU" sz="1800" b="1" i="0">
                  <a:solidFill>
                    <a:srgbClr val="000000"/>
                  </a:solidFill>
                  <a:latin typeface="Times New Roman" panose="02020603050405020304" pitchFamily="18" charset="0"/>
                </a:rPr>
                <a:t>ига эга.</a:t>
              </a:r>
            </a:p>
          </p:txBody>
        </p:sp>
        <p:sp>
          <p:nvSpPr>
            <p:cNvPr id="27656" name="Line 8"/>
            <p:cNvSpPr>
              <a:spLocks noChangeShapeType="1"/>
            </p:cNvSpPr>
            <p:nvPr/>
          </p:nvSpPr>
          <p:spPr bwMode="auto">
            <a:xfrm>
              <a:off x="1679" y="892"/>
              <a:ext cx="0" cy="3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7657" name="Line 9"/>
            <p:cNvSpPr>
              <a:spLocks noChangeShapeType="1"/>
            </p:cNvSpPr>
            <p:nvPr/>
          </p:nvSpPr>
          <p:spPr bwMode="auto">
            <a:xfrm>
              <a:off x="3923" y="892"/>
              <a:ext cx="0" cy="3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7658" name="Line 10"/>
            <p:cNvSpPr>
              <a:spLocks noChangeShapeType="1"/>
            </p:cNvSpPr>
            <p:nvPr/>
          </p:nvSpPr>
          <p:spPr bwMode="auto">
            <a:xfrm>
              <a:off x="1679" y="2246"/>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7659" name="Line 11"/>
            <p:cNvSpPr>
              <a:spLocks noChangeShapeType="1"/>
            </p:cNvSpPr>
            <p:nvPr/>
          </p:nvSpPr>
          <p:spPr bwMode="auto">
            <a:xfrm>
              <a:off x="3923" y="2246"/>
              <a:ext cx="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7660" name="Text Box 12"/>
            <p:cNvSpPr txBox="1">
              <a:spLocks noChangeArrowheads="1"/>
            </p:cNvSpPr>
            <p:nvPr/>
          </p:nvSpPr>
          <p:spPr bwMode="auto">
            <a:xfrm>
              <a:off x="1237" y="635"/>
              <a:ext cx="3095" cy="322"/>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a:solidFill>
                    <a:srgbClr val="000000"/>
                  </a:solidFill>
                  <a:latin typeface="Times New Roman" panose="02020603050405020304" pitchFamily="18" charset="0"/>
                </a:rPr>
                <a:t>Сиёсий </a:t>
              </a:r>
              <a:r>
                <a:rPr lang="uz-Cyrl-UZ" altLang="ru-RU" sz="2000" b="1">
                  <a:solidFill>
                    <a:srgbClr val="000000"/>
                  </a:solidFill>
                  <a:latin typeface="Times New Roman" panose="02020603050405020304" pitchFamily="18" charset="0"/>
                </a:rPr>
                <a:t>ҳ</a:t>
              </a:r>
              <a:r>
                <a:rPr lang="ru-RU" altLang="ru-RU" sz="2000" b="1">
                  <a:solidFill>
                    <a:srgbClr val="000000"/>
                  </a:solidFill>
                  <a:latin typeface="Times New Roman" panose="02020603050405020304" pitchFamily="18" charset="0"/>
                </a:rPr>
                <a:t>у</a:t>
              </a:r>
              <a:r>
                <a:rPr lang="uz-Cyrl-UZ" altLang="ru-RU" sz="2000" b="1">
                  <a:solidFill>
                    <a:srgbClr val="000000"/>
                  </a:solidFill>
                  <a:latin typeface="Times New Roman" panose="02020603050405020304" pitchFamily="18" charset="0"/>
                </a:rPr>
                <a:t>қ</a:t>
              </a:r>
              <a:r>
                <a:rPr lang="ru-RU" altLang="ru-RU" sz="2000" b="1">
                  <a:solidFill>
                    <a:srgbClr val="000000"/>
                  </a:solidFill>
                  <a:latin typeface="Times New Roman" panose="02020603050405020304" pitchFamily="18" charset="0"/>
                </a:rPr>
                <a:t>у</a:t>
              </a:r>
              <a:r>
                <a:rPr lang="uz-Cyrl-UZ" altLang="ru-RU" sz="2000" b="1">
                  <a:solidFill>
                    <a:srgbClr val="000000"/>
                  </a:solidFill>
                  <a:latin typeface="Times New Roman" panose="02020603050405020304" pitchFamily="18" charset="0"/>
                </a:rPr>
                <a:t>қ</a:t>
              </a:r>
              <a:r>
                <a:rPr lang="ru-RU" altLang="ru-RU" sz="2000" b="1">
                  <a:solidFill>
                    <a:srgbClr val="000000"/>
                  </a:solidFill>
                  <a:latin typeface="Times New Roman" panose="02020603050405020304" pitchFamily="18" charset="0"/>
                </a:rPr>
                <a:t>лар</a:t>
              </a:r>
            </a:p>
          </p:txBody>
        </p:sp>
      </p:grpSp>
      <p:sp>
        <p:nvSpPr>
          <p:cNvPr id="181264" name="Rectangle 16"/>
          <p:cNvSpPr>
            <a:spLocks noChangeArrowheads="1"/>
          </p:cNvSpPr>
          <p:nvPr/>
        </p:nvSpPr>
        <p:spPr bwMode="auto">
          <a:xfrm>
            <a:off x="1741488" y="6405563"/>
            <a:ext cx="7294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1600" b="1">
                <a:solidFill>
                  <a:schemeClr val="bg2"/>
                </a:solidFill>
                <a:latin typeface="Times New Roman" panose="02020603050405020304" pitchFamily="18" charset="0"/>
              </a:rPr>
              <a:t>    </a:t>
            </a:r>
            <a:r>
              <a:rPr lang="ru-RU" altLang="ru-RU" sz="1600" b="1" i="0">
                <a:solidFill>
                  <a:schemeClr val="bg2"/>
                </a:solidFill>
                <a:latin typeface="Times New Roman" panose="02020603050405020304" pitchFamily="18" charset="0"/>
              </a:rPr>
              <a:t>Эслаб </a:t>
            </a:r>
            <a:r>
              <a:rPr lang="uz-Cyrl-UZ" altLang="ru-RU" sz="1600" b="1" i="0">
                <a:solidFill>
                  <a:schemeClr val="bg2"/>
                </a:solidFill>
                <a:latin typeface="Times New Roman" panose="02020603050405020304" pitchFamily="18" charset="0"/>
              </a:rPr>
              <a:t>қ</a:t>
            </a:r>
            <a:r>
              <a:rPr lang="ru-RU" altLang="ru-RU" sz="1600" b="1" i="0">
                <a:solidFill>
                  <a:schemeClr val="bg2"/>
                </a:solidFill>
                <a:latin typeface="Times New Roman" panose="02020603050405020304" pitchFamily="18" charset="0"/>
              </a:rPr>
              <a:t>олинг! Фу</a:t>
            </a:r>
            <a:r>
              <a:rPr lang="uz-Cyrl-UZ" altLang="ru-RU" sz="1600" b="1" i="0">
                <a:solidFill>
                  <a:schemeClr val="bg2"/>
                </a:solidFill>
                <a:latin typeface="Times New Roman" panose="02020603050405020304" pitchFamily="18" charset="0"/>
              </a:rPr>
              <a:t>қ</a:t>
            </a:r>
            <a:r>
              <a:rPr lang="ru-RU" altLang="ru-RU" sz="1600" b="1" i="0">
                <a:solidFill>
                  <a:schemeClr val="bg2"/>
                </a:solidFill>
                <a:latin typeface="Times New Roman" panose="02020603050405020304" pitchFamily="18" charset="0"/>
              </a:rPr>
              <a:t>аролар 18 ёшдан бошлаб сиёсий </a:t>
            </a:r>
            <a:r>
              <a:rPr lang="uz-Cyrl-UZ" altLang="ru-RU" sz="1600" b="1" i="0">
                <a:solidFill>
                  <a:schemeClr val="bg2"/>
                </a:solidFill>
                <a:latin typeface="Times New Roman" panose="02020603050405020304" pitchFamily="18" charset="0"/>
              </a:rPr>
              <a:t>ҳ</a:t>
            </a:r>
            <a:r>
              <a:rPr lang="ru-RU" altLang="ru-RU" sz="1600" b="1" i="0">
                <a:solidFill>
                  <a:schemeClr val="bg2"/>
                </a:solidFill>
                <a:latin typeface="Times New Roman" panose="02020603050405020304" pitchFamily="18" charset="0"/>
              </a:rPr>
              <a:t>у</a:t>
            </a:r>
            <a:r>
              <a:rPr lang="uz-Cyrl-UZ" altLang="ru-RU" sz="1600" b="1" i="0">
                <a:solidFill>
                  <a:schemeClr val="bg2"/>
                </a:solidFill>
                <a:latin typeface="Times New Roman" panose="02020603050405020304" pitchFamily="18" charset="0"/>
              </a:rPr>
              <a:t>қ</a:t>
            </a:r>
            <a:r>
              <a:rPr lang="ru-RU" altLang="ru-RU" sz="1600" b="1" i="0">
                <a:solidFill>
                  <a:schemeClr val="bg2"/>
                </a:solidFill>
                <a:latin typeface="Times New Roman" panose="02020603050405020304" pitchFamily="18" charset="0"/>
              </a:rPr>
              <a:t>у</a:t>
            </a:r>
            <a:r>
              <a:rPr lang="uz-Cyrl-UZ" altLang="ru-RU" sz="1600" b="1" i="0">
                <a:solidFill>
                  <a:schemeClr val="bg2"/>
                </a:solidFill>
                <a:latin typeface="Times New Roman" panose="02020603050405020304" pitchFamily="18" charset="0"/>
              </a:rPr>
              <a:t>қ</a:t>
            </a:r>
            <a:r>
              <a:rPr lang="ru-RU" altLang="ru-RU" sz="1600" b="1" i="0">
                <a:solidFill>
                  <a:schemeClr val="bg2"/>
                </a:solidFill>
                <a:latin typeface="Times New Roman" panose="02020603050405020304" pitchFamily="18" charset="0"/>
              </a:rPr>
              <a:t>ларга эга б</a:t>
            </a:r>
            <a:r>
              <a:rPr lang="uz-Cyrl-UZ" altLang="ru-RU" sz="1600" b="1" i="0">
                <a:solidFill>
                  <a:schemeClr val="bg2"/>
                </a:solidFill>
                <a:latin typeface="Times New Roman" panose="02020603050405020304" pitchFamily="18" charset="0"/>
              </a:rPr>
              <a:t>ў</a:t>
            </a:r>
            <a:r>
              <a:rPr lang="ru-RU" altLang="ru-RU" sz="1600" b="1" i="0">
                <a:solidFill>
                  <a:schemeClr val="bg2"/>
                </a:solidFill>
                <a:latin typeface="Times New Roman" panose="02020603050405020304" pitchFamily="18" charset="0"/>
              </a:rPr>
              <a:t>лади.</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nodeType="withEffect">
                                  <p:stCondLst>
                                    <p:cond delay="0"/>
                                  </p:stCondLst>
                                  <p:childTnLst>
                                    <p:set>
                                      <p:cBhvr>
                                        <p:cTn id="6" dur="1" fill="hold">
                                          <p:stCondLst>
                                            <p:cond delay="0"/>
                                          </p:stCondLst>
                                        </p:cTn>
                                        <p:tgtEl>
                                          <p:spTgt spid="181263"/>
                                        </p:tgtEl>
                                        <p:attrNameLst>
                                          <p:attrName>style.visibility</p:attrName>
                                        </p:attrNameLst>
                                      </p:cBhvr>
                                      <p:to>
                                        <p:strVal val="visible"/>
                                      </p:to>
                                    </p:set>
                                    <p:animEffect transition="in" filter="plus(in)">
                                      <p:cBhvr>
                                        <p:cTn id="7" dur="2000"/>
                                        <p:tgtEl>
                                          <p:spTgt spid="181263"/>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181264"/>
                                        </p:tgtEl>
                                        <p:attrNameLst>
                                          <p:attrName>style.visibility</p:attrName>
                                        </p:attrNameLst>
                                      </p:cBhvr>
                                      <p:to>
                                        <p:strVal val="visible"/>
                                      </p:to>
                                    </p:set>
                                    <p:animEffect transition="in" filter="plus(in)">
                                      <p:cBhvr>
                                        <p:cTn id="10" dur="2000"/>
                                        <p:tgtEl>
                                          <p:spTgt spid="181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294" name="Group 22"/>
          <p:cNvGrpSpPr>
            <a:grpSpLocks/>
          </p:cNvGrpSpPr>
          <p:nvPr/>
        </p:nvGrpSpPr>
        <p:grpSpPr bwMode="auto">
          <a:xfrm>
            <a:off x="468313" y="333375"/>
            <a:ext cx="8424862" cy="6119813"/>
            <a:chOff x="295" y="210"/>
            <a:chExt cx="5307" cy="3855"/>
          </a:xfrm>
        </p:grpSpPr>
        <p:sp>
          <p:nvSpPr>
            <p:cNvPr id="28675" name="Text Box 5"/>
            <p:cNvSpPr txBox="1">
              <a:spLocks noChangeArrowheads="1"/>
            </p:cNvSpPr>
            <p:nvPr/>
          </p:nvSpPr>
          <p:spPr bwMode="auto">
            <a:xfrm>
              <a:off x="897" y="210"/>
              <a:ext cx="4705" cy="45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PANDA Times UZ" charset="-52"/>
                </a:rPr>
                <a:t> </a:t>
              </a:r>
              <a:r>
                <a:rPr lang="ru-RU" altLang="ru-RU" sz="2000" b="1" i="0">
                  <a:solidFill>
                    <a:srgbClr val="000000"/>
                  </a:solidFill>
                  <a:latin typeface="Times New Roman" panose="02020603050405020304" pitchFamily="18" charset="0"/>
                </a:rPr>
                <a:t>Хусусий мулк, ворислик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 тадбиркорлик, корхонани бош</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аришда иштирок этиш </a:t>
              </a:r>
              <a:endParaRPr lang="ru-RU" altLang="ru-RU" sz="2000" b="1">
                <a:solidFill>
                  <a:srgbClr val="000000"/>
                </a:solidFill>
                <a:latin typeface="Times New Roman" panose="02020603050405020304" pitchFamily="18" charset="0"/>
              </a:endParaRPr>
            </a:p>
          </p:txBody>
        </p:sp>
        <p:sp>
          <p:nvSpPr>
            <p:cNvPr id="28676" name="Text Box 6"/>
            <p:cNvSpPr txBox="1">
              <a:spLocks noChangeArrowheads="1"/>
            </p:cNvSpPr>
            <p:nvPr/>
          </p:nvSpPr>
          <p:spPr bwMode="auto">
            <a:xfrm>
              <a:off x="897" y="799"/>
              <a:ext cx="4705" cy="59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Times New Roman" panose="02020603050405020304" pitchFamily="18" charset="0"/>
                </a:rPr>
                <a:t>Ме</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нат </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илиш, эркин касб танлаш, ме</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нат эркинлиги, адолатли ме</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нат шароитларида ишлаш, ишсизликдан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имояланиш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a:t>
              </a:r>
              <a:endParaRPr lang="ru-RU" altLang="ru-RU" sz="2000" b="1">
                <a:solidFill>
                  <a:srgbClr val="000000"/>
                </a:solidFill>
                <a:latin typeface="Times New Roman" panose="02020603050405020304" pitchFamily="18" charset="0"/>
              </a:endParaRPr>
            </a:p>
          </p:txBody>
        </p:sp>
        <p:sp>
          <p:nvSpPr>
            <p:cNvPr id="28677" name="Text Box 7"/>
            <p:cNvSpPr txBox="1">
              <a:spLocks noChangeArrowheads="1"/>
            </p:cNvSpPr>
            <p:nvPr/>
          </p:nvSpPr>
          <p:spPr bwMode="auto">
            <a:xfrm>
              <a:off x="897" y="1558"/>
              <a:ext cx="4705" cy="33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Times New Roman" panose="02020603050405020304" pitchFamily="18" charset="0"/>
                </a:rPr>
                <a:t>Дам олиш ва ме</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нат таътилига чи</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иш</a:t>
              </a:r>
              <a:endParaRPr lang="ru-RU" altLang="ru-RU" sz="2000" b="1">
                <a:solidFill>
                  <a:srgbClr val="000000"/>
                </a:solidFill>
                <a:latin typeface="Times New Roman" panose="02020603050405020304" pitchFamily="18" charset="0"/>
              </a:endParaRPr>
            </a:p>
          </p:txBody>
        </p:sp>
        <p:sp>
          <p:nvSpPr>
            <p:cNvPr id="28678" name="Text Box 8"/>
            <p:cNvSpPr txBox="1">
              <a:spLocks noChangeArrowheads="1"/>
            </p:cNvSpPr>
            <p:nvPr/>
          </p:nvSpPr>
          <p:spPr bwMode="auto">
            <a:xfrm>
              <a:off x="897" y="2020"/>
              <a:ext cx="4705" cy="412"/>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Times New Roman" panose="02020603050405020304" pitchFamily="18" charset="0"/>
                </a:rPr>
                <a:t>Ижтимоий таъминот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a:t>
              </a:r>
              <a:endParaRPr lang="ru-RU" altLang="ru-RU" sz="2000" b="1">
                <a:solidFill>
                  <a:srgbClr val="000000"/>
                </a:solidFill>
                <a:latin typeface="Times New Roman" panose="02020603050405020304" pitchFamily="18" charset="0"/>
              </a:endParaRPr>
            </a:p>
          </p:txBody>
        </p:sp>
        <p:sp>
          <p:nvSpPr>
            <p:cNvPr id="28679" name="Text Box 9"/>
            <p:cNvSpPr txBox="1">
              <a:spLocks noChangeArrowheads="1"/>
            </p:cNvSpPr>
            <p:nvPr/>
          </p:nvSpPr>
          <p:spPr bwMode="auto">
            <a:xfrm>
              <a:off x="897" y="3192"/>
              <a:ext cx="4705" cy="329"/>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Times New Roman" panose="02020603050405020304" pitchFamily="18" charset="0"/>
                </a:rPr>
                <a:t>Билим олиш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a:t>
              </a:r>
              <a:endParaRPr lang="ru-RU" altLang="ru-RU" sz="2000" b="1">
                <a:solidFill>
                  <a:srgbClr val="000000"/>
                </a:solidFill>
                <a:latin typeface="Times New Roman" panose="02020603050405020304" pitchFamily="18" charset="0"/>
              </a:endParaRPr>
            </a:p>
          </p:txBody>
        </p:sp>
        <p:sp>
          <p:nvSpPr>
            <p:cNvPr id="28680" name="Text Box 10"/>
            <p:cNvSpPr txBox="1">
              <a:spLocks noChangeArrowheads="1"/>
            </p:cNvSpPr>
            <p:nvPr/>
          </p:nvSpPr>
          <p:spPr bwMode="auto">
            <a:xfrm>
              <a:off x="897" y="3735"/>
              <a:ext cx="4705" cy="33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Times New Roman" panose="02020603050405020304" pitchFamily="18" charset="0"/>
                </a:rPr>
                <a:t>Илмий ва техникавий ижод эркинлиги</a:t>
              </a:r>
              <a:endParaRPr lang="ru-RU" altLang="ru-RU" sz="2000" b="1">
                <a:solidFill>
                  <a:srgbClr val="000000"/>
                </a:solidFill>
                <a:latin typeface="Times New Roman" panose="02020603050405020304" pitchFamily="18" charset="0"/>
              </a:endParaRPr>
            </a:p>
          </p:txBody>
        </p:sp>
        <p:sp>
          <p:nvSpPr>
            <p:cNvPr id="28681" name="Text Box 11"/>
            <p:cNvSpPr txBox="1">
              <a:spLocks noChangeArrowheads="1"/>
            </p:cNvSpPr>
            <p:nvPr/>
          </p:nvSpPr>
          <p:spPr bwMode="auto">
            <a:xfrm>
              <a:off x="897" y="2581"/>
              <a:ext cx="4705" cy="486"/>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Times New Roman" panose="02020603050405020304" pitchFamily="18" charset="0"/>
                </a:rPr>
                <a:t>Малакали тиббий хизматдан фойдаланиш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 маданий юту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лардан фойдаланиш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a:t>
              </a:r>
              <a:endParaRPr lang="ru-RU" altLang="ru-RU" sz="2000" b="1">
                <a:solidFill>
                  <a:srgbClr val="000000"/>
                </a:solidFill>
                <a:latin typeface="Times New Roman" panose="02020603050405020304" pitchFamily="18" charset="0"/>
              </a:endParaRPr>
            </a:p>
          </p:txBody>
        </p:sp>
        <p:sp>
          <p:nvSpPr>
            <p:cNvPr id="28682" name="Line 12"/>
            <p:cNvSpPr>
              <a:spLocks noChangeShapeType="1"/>
            </p:cNvSpPr>
            <p:nvPr/>
          </p:nvSpPr>
          <p:spPr bwMode="auto">
            <a:xfrm>
              <a:off x="629" y="436"/>
              <a:ext cx="2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8683" name="Line 13"/>
            <p:cNvSpPr>
              <a:spLocks noChangeShapeType="1"/>
            </p:cNvSpPr>
            <p:nvPr/>
          </p:nvSpPr>
          <p:spPr bwMode="auto">
            <a:xfrm>
              <a:off x="629" y="1026"/>
              <a:ext cx="2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8684" name="Line 14"/>
            <p:cNvSpPr>
              <a:spLocks noChangeShapeType="1"/>
            </p:cNvSpPr>
            <p:nvPr/>
          </p:nvSpPr>
          <p:spPr bwMode="auto">
            <a:xfrm>
              <a:off x="629" y="1706"/>
              <a:ext cx="2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8685" name="Line 15"/>
            <p:cNvSpPr>
              <a:spLocks noChangeShapeType="1"/>
            </p:cNvSpPr>
            <p:nvPr/>
          </p:nvSpPr>
          <p:spPr bwMode="auto">
            <a:xfrm>
              <a:off x="629" y="2205"/>
              <a:ext cx="2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8686" name="Line 16"/>
            <p:cNvSpPr>
              <a:spLocks noChangeShapeType="1"/>
            </p:cNvSpPr>
            <p:nvPr/>
          </p:nvSpPr>
          <p:spPr bwMode="auto">
            <a:xfrm>
              <a:off x="629" y="2795"/>
              <a:ext cx="2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8687" name="Line 17"/>
            <p:cNvSpPr>
              <a:spLocks noChangeShapeType="1"/>
            </p:cNvSpPr>
            <p:nvPr/>
          </p:nvSpPr>
          <p:spPr bwMode="auto">
            <a:xfrm>
              <a:off x="629" y="3323"/>
              <a:ext cx="2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8688" name="Line 18"/>
            <p:cNvSpPr>
              <a:spLocks noChangeShapeType="1"/>
            </p:cNvSpPr>
            <p:nvPr/>
          </p:nvSpPr>
          <p:spPr bwMode="auto">
            <a:xfrm>
              <a:off x="629" y="3900"/>
              <a:ext cx="2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8689" name="Rectangle 20"/>
            <p:cNvSpPr>
              <a:spLocks noChangeArrowheads="1"/>
            </p:cNvSpPr>
            <p:nvPr/>
          </p:nvSpPr>
          <p:spPr bwMode="auto">
            <a:xfrm rot="-5400000">
              <a:off x="-1441" y="1991"/>
              <a:ext cx="3765" cy="294"/>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400" b="1" i="0">
                  <a:solidFill>
                    <a:srgbClr val="000000"/>
                  </a:solidFill>
                  <a:latin typeface="Times New Roman" panose="02020603050405020304" pitchFamily="18" charset="0"/>
                </a:rPr>
                <a:t>И</a:t>
              </a:r>
              <a:r>
                <a:rPr lang="uz-Cyrl-UZ" altLang="ru-RU" sz="2400" b="1" i="0">
                  <a:solidFill>
                    <a:srgbClr val="000000"/>
                  </a:solidFill>
                  <a:latin typeface="Times New Roman" panose="02020603050405020304" pitchFamily="18" charset="0"/>
                </a:rPr>
                <a:t>қ</a:t>
              </a:r>
              <a:r>
                <a:rPr lang="ru-RU" altLang="ru-RU" sz="2400" b="1" i="0">
                  <a:solidFill>
                    <a:srgbClr val="000000"/>
                  </a:solidFill>
                  <a:latin typeface="Times New Roman" panose="02020603050405020304" pitchFamily="18" charset="0"/>
                </a:rPr>
                <a:t>тисодий ва ижтимоий </a:t>
              </a:r>
              <a:r>
                <a:rPr lang="uz-Cyrl-UZ" altLang="ru-RU" sz="2400" b="1" i="0">
                  <a:solidFill>
                    <a:srgbClr val="000000"/>
                  </a:solidFill>
                  <a:latin typeface="Times New Roman" panose="02020603050405020304" pitchFamily="18" charset="0"/>
                </a:rPr>
                <a:t>ҳ</a:t>
              </a:r>
              <a:r>
                <a:rPr lang="ru-RU" altLang="ru-RU" sz="2400" b="1" i="0">
                  <a:solidFill>
                    <a:srgbClr val="000000"/>
                  </a:solidFill>
                  <a:latin typeface="Times New Roman" panose="02020603050405020304" pitchFamily="18" charset="0"/>
                </a:rPr>
                <a:t>у</a:t>
              </a:r>
              <a:r>
                <a:rPr lang="uz-Cyrl-UZ" altLang="ru-RU" sz="2400" b="1" i="0">
                  <a:solidFill>
                    <a:srgbClr val="000000"/>
                  </a:solidFill>
                  <a:latin typeface="Times New Roman" panose="02020603050405020304" pitchFamily="18" charset="0"/>
                </a:rPr>
                <a:t>қ</a:t>
              </a:r>
              <a:r>
                <a:rPr lang="ru-RU" altLang="ru-RU" sz="2400" b="1" i="0">
                  <a:solidFill>
                    <a:srgbClr val="000000"/>
                  </a:solidFill>
                  <a:latin typeface="Times New Roman" panose="02020603050405020304" pitchFamily="18" charset="0"/>
                </a:rPr>
                <a:t>у</a:t>
              </a:r>
              <a:r>
                <a:rPr lang="uz-Cyrl-UZ" altLang="ru-RU" sz="2400" b="1" i="0">
                  <a:solidFill>
                    <a:srgbClr val="000000"/>
                  </a:solidFill>
                  <a:latin typeface="Times New Roman" panose="02020603050405020304" pitchFamily="18" charset="0"/>
                </a:rPr>
                <a:t>қ</a:t>
              </a:r>
              <a:r>
                <a:rPr lang="ru-RU" altLang="ru-RU" sz="2400" b="1" i="0">
                  <a:solidFill>
                    <a:srgbClr val="000000"/>
                  </a:solidFill>
                  <a:latin typeface="Times New Roman" panose="02020603050405020304" pitchFamily="18" charset="0"/>
                </a:rPr>
                <a:t>лар</a:t>
              </a: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withEffect">
                                  <p:stCondLst>
                                    <p:cond delay="0"/>
                                  </p:stCondLst>
                                  <p:childTnLst>
                                    <p:set>
                                      <p:cBhvr>
                                        <p:cTn id="6" dur="1" fill="hold">
                                          <p:stCondLst>
                                            <p:cond delay="0"/>
                                          </p:stCondLst>
                                        </p:cTn>
                                        <p:tgtEl>
                                          <p:spTgt spid="182294"/>
                                        </p:tgtEl>
                                        <p:attrNameLst>
                                          <p:attrName>style.visibility</p:attrName>
                                        </p:attrNameLst>
                                      </p:cBhvr>
                                      <p:to>
                                        <p:strVal val="visible"/>
                                      </p:to>
                                    </p:set>
                                    <p:animEffect transition="in" filter="box(out)">
                                      <p:cBhvr>
                                        <p:cTn id="7" dur="2000"/>
                                        <p:tgtEl>
                                          <p:spTgt spid="18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316" name="Group 20"/>
          <p:cNvGrpSpPr>
            <a:grpSpLocks/>
          </p:cNvGrpSpPr>
          <p:nvPr/>
        </p:nvGrpSpPr>
        <p:grpSpPr bwMode="auto">
          <a:xfrm>
            <a:off x="468313" y="476250"/>
            <a:ext cx="8353425" cy="5761038"/>
            <a:chOff x="295" y="300"/>
            <a:chExt cx="5262" cy="3629"/>
          </a:xfrm>
        </p:grpSpPr>
        <p:sp>
          <p:nvSpPr>
            <p:cNvPr id="29699" name="Text Box 5"/>
            <p:cNvSpPr txBox="1">
              <a:spLocks noChangeArrowheads="1"/>
            </p:cNvSpPr>
            <p:nvPr/>
          </p:nvSpPr>
          <p:spPr bwMode="auto">
            <a:xfrm>
              <a:off x="872" y="418"/>
              <a:ext cx="4685" cy="34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2000" b="1" i="0">
                  <a:solidFill>
                    <a:srgbClr val="000000"/>
                  </a:solidFill>
                  <a:latin typeface="Times New Roman" panose="02020603050405020304" pitchFamily="18" charset="0"/>
                </a:rPr>
                <a:t>Конституциявий бурчлар</a:t>
              </a:r>
              <a:endParaRPr lang="ru-RU" altLang="ru-RU" sz="2000" b="1">
                <a:solidFill>
                  <a:srgbClr val="000000"/>
                </a:solidFill>
                <a:latin typeface="Times New Roman" panose="02020603050405020304" pitchFamily="18" charset="0"/>
              </a:endParaRPr>
            </a:p>
          </p:txBody>
        </p:sp>
        <p:sp>
          <p:nvSpPr>
            <p:cNvPr id="29700" name="Text Box 6"/>
            <p:cNvSpPr txBox="1">
              <a:spLocks noChangeArrowheads="1"/>
            </p:cNvSpPr>
            <p:nvPr/>
          </p:nvSpPr>
          <p:spPr bwMode="auto">
            <a:xfrm>
              <a:off x="872" y="867"/>
              <a:ext cx="4685" cy="722"/>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Times New Roman" panose="02020603050405020304" pitchFamily="18" charset="0"/>
                </a:rPr>
                <a:t>Конституция ва бош</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а </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онунларга итоат этиш, </a:t>
              </a:r>
              <a:r>
                <a:rPr lang="uz-Cyrl-UZ" altLang="ru-RU" sz="2000" b="1" i="0">
                  <a:solidFill>
                    <a:srgbClr val="000000"/>
                  </a:solidFill>
                  <a:latin typeface="Times New Roman" panose="02020603050405020304" pitchFamily="18" charset="0"/>
                </a:rPr>
                <a:t>ў</a:t>
              </a:r>
              <a:r>
                <a:rPr lang="ru-RU" altLang="ru-RU" sz="2000" b="1" i="0">
                  <a:solidFill>
                    <a:srgbClr val="000000"/>
                  </a:solidFill>
                  <a:latin typeface="Times New Roman" panose="02020603050405020304" pitchFamily="18" charset="0"/>
                </a:rPr>
                <a:t>зга кишиларнинг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 эркинликлари, шаъни ва </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адр-</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имматини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урмат </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илиш</a:t>
              </a:r>
            </a:p>
          </p:txBody>
        </p:sp>
        <p:sp>
          <p:nvSpPr>
            <p:cNvPr id="29701" name="Text Box 7"/>
            <p:cNvSpPr txBox="1">
              <a:spLocks noChangeArrowheads="1"/>
            </p:cNvSpPr>
            <p:nvPr/>
          </p:nvSpPr>
          <p:spPr bwMode="auto">
            <a:xfrm>
              <a:off x="872" y="1692"/>
              <a:ext cx="4685" cy="50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Times New Roman" panose="02020603050405020304" pitchFamily="18" charset="0"/>
                </a:rPr>
                <a:t>Хал</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нинг тарихий, маънавий ва маданий меросини авайлаб асраш</a:t>
              </a:r>
            </a:p>
          </p:txBody>
        </p:sp>
        <p:sp>
          <p:nvSpPr>
            <p:cNvPr id="29702" name="Text Box 8"/>
            <p:cNvSpPr txBox="1">
              <a:spLocks noChangeArrowheads="1"/>
            </p:cNvSpPr>
            <p:nvPr/>
          </p:nvSpPr>
          <p:spPr bwMode="auto">
            <a:xfrm>
              <a:off x="872" y="2414"/>
              <a:ext cx="4685" cy="34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ru-RU" altLang="ru-RU" sz="2000" b="1" i="0">
                  <a:solidFill>
                    <a:srgbClr val="000000"/>
                  </a:solidFill>
                  <a:latin typeface="Times New Roman" panose="02020603050405020304" pitchFamily="18" charset="0"/>
                </a:rPr>
                <a:t>Атроф табиий му</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итга э</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тиёткорона муносабатда б</a:t>
              </a:r>
              <a:r>
                <a:rPr lang="uz-Cyrl-UZ" altLang="ru-RU" sz="2000" b="1" i="0">
                  <a:solidFill>
                    <a:srgbClr val="000000"/>
                  </a:solidFill>
                  <a:latin typeface="Times New Roman" panose="02020603050405020304" pitchFamily="18" charset="0"/>
                </a:rPr>
                <a:t>ў</a:t>
              </a:r>
              <a:r>
                <a:rPr lang="ru-RU" altLang="ru-RU" sz="2000" b="1" i="0">
                  <a:solidFill>
                    <a:srgbClr val="000000"/>
                  </a:solidFill>
                  <a:latin typeface="Times New Roman" panose="02020603050405020304" pitchFamily="18" charset="0"/>
                </a:rPr>
                <a:t>лиш</a:t>
              </a:r>
              <a:endParaRPr lang="ru-RU" altLang="ru-RU" sz="2000" b="1">
                <a:solidFill>
                  <a:srgbClr val="000000"/>
                </a:solidFill>
                <a:latin typeface="Times New Roman" panose="02020603050405020304" pitchFamily="18" charset="0"/>
              </a:endParaRPr>
            </a:p>
          </p:txBody>
        </p:sp>
        <p:sp>
          <p:nvSpPr>
            <p:cNvPr id="29703" name="Text Box 9"/>
            <p:cNvSpPr txBox="1">
              <a:spLocks noChangeArrowheads="1"/>
            </p:cNvSpPr>
            <p:nvPr/>
          </p:nvSpPr>
          <p:spPr bwMode="auto">
            <a:xfrm>
              <a:off x="872" y="3445"/>
              <a:ext cx="4685" cy="484"/>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2000" b="1" i="0">
                  <a:solidFill>
                    <a:srgbClr val="000000"/>
                  </a:solidFill>
                  <a:latin typeface="Times New Roman" panose="02020603050405020304" pitchFamily="18" charset="0"/>
                </a:rPr>
                <a:t>Ў</a:t>
              </a:r>
              <a:r>
                <a:rPr lang="ru-RU" altLang="ru-RU" sz="2000" b="1" i="0">
                  <a:solidFill>
                    <a:srgbClr val="000000"/>
                  </a:solidFill>
                  <a:latin typeface="Times New Roman" panose="02020603050405020304" pitchFamily="18" charset="0"/>
                </a:rPr>
                <a:t>збек</a:t>
              </a:r>
              <a:r>
                <a:rPr lang="uz-Cyrl-UZ" altLang="ru-RU" sz="2000" b="1" i="0">
                  <a:solidFill>
                    <a:srgbClr val="000000"/>
                  </a:solidFill>
                  <a:latin typeface="Times New Roman" panose="02020603050405020304" pitchFamily="18" charset="0"/>
                </a:rPr>
                <a:t>ис</a:t>
              </a:r>
              <a:r>
                <a:rPr lang="ru-RU" altLang="ru-RU" sz="2000" b="1" i="0">
                  <a:solidFill>
                    <a:srgbClr val="000000"/>
                  </a:solidFill>
                  <a:latin typeface="Times New Roman" panose="02020603050405020304" pitchFamily="18" charset="0"/>
                </a:rPr>
                <a:t>тон Республикасини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имоя </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илиш, </a:t>
              </a:r>
              <a:r>
                <a:rPr lang="uz-Cyrl-UZ" altLang="ru-RU" sz="2000" b="1" i="0">
                  <a:solidFill>
                    <a:srgbClr val="000000"/>
                  </a:solidFill>
                  <a:latin typeface="Times New Roman" panose="02020603050405020304" pitchFamily="18" charset="0"/>
                </a:rPr>
                <a:t>ҳ</a:t>
              </a:r>
              <a:r>
                <a:rPr lang="ru-RU" altLang="ru-RU" sz="2000" b="1" i="0">
                  <a:solidFill>
                    <a:srgbClr val="000000"/>
                  </a:solidFill>
                  <a:latin typeface="Times New Roman" panose="02020603050405020304" pitchFamily="18" charset="0"/>
                </a:rPr>
                <a:t>арбий ва му</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обил хизматни </a:t>
              </a:r>
              <a:r>
                <a:rPr lang="uz-Cyrl-UZ" altLang="ru-RU" sz="2000" b="1" i="0">
                  <a:solidFill>
                    <a:srgbClr val="000000"/>
                  </a:solidFill>
                  <a:latin typeface="Times New Roman" panose="02020603050405020304" pitchFamily="18" charset="0"/>
                </a:rPr>
                <a:t>ў</a:t>
              </a:r>
              <a:r>
                <a:rPr lang="ru-RU" altLang="ru-RU" sz="2000" b="1" i="0">
                  <a:solidFill>
                    <a:srgbClr val="000000"/>
                  </a:solidFill>
                  <a:latin typeface="Times New Roman" panose="02020603050405020304" pitchFamily="18" charset="0"/>
                </a:rPr>
                <a:t>таш бурчи</a:t>
              </a:r>
            </a:p>
          </p:txBody>
        </p:sp>
        <p:sp>
          <p:nvSpPr>
            <p:cNvPr id="29704" name="Text Box 10"/>
            <p:cNvSpPr txBox="1">
              <a:spLocks noChangeArrowheads="1"/>
            </p:cNvSpPr>
            <p:nvPr/>
          </p:nvSpPr>
          <p:spPr bwMode="auto">
            <a:xfrm>
              <a:off x="872" y="2930"/>
              <a:ext cx="4685" cy="34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онунда белгиланган соли</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лар ва бош</a:t>
              </a:r>
              <a:r>
                <a:rPr lang="uz-Cyrl-UZ" altLang="ru-RU" sz="2000" b="1" i="0">
                  <a:solidFill>
                    <a:srgbClr val="000000"/>
                  </a:solidFill>
                  <a:latin typeface="Times New Roman" panose="02020603050405020304" pitchFamily="18" charset="0"/>
                </a:rPr>
                <a:t>қ</a:t>
              </a:r>
              <a:r>
                <a:rPr lang="ru-RU" altLang="ru-RU" sz="2000" b="1" i="0">
                  <a:solidFill>
                    <a:srgbClr val="000000"/>
                  </a:solidFill>
                  <a:latin typeface="Times New Roman" panose="02020603050405020304" pitchFamily="18" charset="0"/>
                </a:rPr>
                <a:t>а йи</a:t>
              </a:r>
              <a:r>
                <a:rPr lang="uz-Cyrl-UZ" altLang="ru-RU" sz="2000" b="1" i="0">
                  <a:solidFill>
                    <a:srgbClr val="000000"/>
                  </a:solidFill>
                  <a:latin typeface="Times New Roman" panose="02020603050405020304" pitchFamily="18" charset="0"/>
                </a:rPr>
                <a:t>ғ</a:t>
              </a:r>
              <a:r>
                <a:rPr lang="ru-RU" altLang="ru-RU" sz="2000" b="1" i="0">
                  <a:solidFill>
                    <a:srgbClr val="000000"/>
                  </a:solidFill>
                  <a:latin typeface="Times New Roman" panose="02020603050405020304" pitchFamily="18" charset="0"/>
                </a:rPr>
                <a:t>имларни т</a:t>
              </a:r>
              <a:r>
                <a:rPr lang="uz-Cyrl-UZ" altLang="ru-RU" sz="2000" b="1" i="0">
                  <a:solidFill>
                    <a:srgbClr val="000000"/>
                  </a:solidFill>
                  <a:latin typeface="Times New Roman" panose="02020603050405020304" pitchFamily="18" charset="0"/>
                </a:rPr>
                <a:t>ў</a:t>
              </a:r>
              <a:r>
                <a:rPr lang="ru-RU" altLang="ru-RU" sz="2000" b="1" i="0">
                  <a:solidFill>
                    <a:srgbClr val="000000"/>
                  </a:solidFill>
                  <a:latin typeface="Times New Roman" panose="02020603050405020304" pitchFamily="18" charset="0"/>
                </a:rPr>
                <a:t>лаш</a:t>
              </a:r>
              <a:endParaRPr lang="ru-RU" altLang="ru-RU" sz="2000" b="1">
                <a:solidFill>
                  <a:srgbClr val="000000"/>
                </a:solidFill>
                <a:latin typeface="Times New Roman" panose="02020603050405020304" pitchFamily="18" charset="0"/>
              </a:endParaRPr>
            </a:p>
          </p:txBody>
        </p:sp>
        <p:sp>
          <p:nvSpPr>
            <p:cNvPr id="29705" name="Line 11"/>
            <p:cNvSpPr>
              <a:spLocks noChangeShapeType="1"/>
            </p:cNvSpPr>
            <p:nvPr/>
          </p:nvSpPr>
          <p:spPr bwMode="auto">
            <a:xfrm>
              <a:off x="605" y="527"/>
              <a:ext cx="2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9706" name="Line 12"/>
            <p:cNvSpPr>
              <a:spLocks noChangeShapeType="1"/>
            </p:cNvSpPr>
            <p:nvPr/>
          </p:nvSpPr>
          <p:spPr bwMode="auto">
            <a:xfrm>
              <a:off x="605" y="1200"/>
              <a:ext cx="2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9707" name="Line 13"/>
            <p:cNvSpPr>
              <a:spLocks noChangeShapeType="1"/>
            </p:cNvSpPr>
            <p:nvPr/>
          </p:nvSpPr>
          <p:spPr bwMode="auto">
            <a:xfrm>
              <a:off x="605" y="1980"/>
              <a:ext cx="2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9708" name="Line 14"/>
            <p:cNvSpPr>
              <a:spLocks noChangeShapeType="1"/>
            </p:cNvSpPr>
            <p:nvPr/>
          </p:nvSpPr>
          <p:spPr bwMode="auto">
            <a:xfrm>
              <a:off x="605" y="2569"/>
              <a:ext cx="2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9709" name="Line 15"/>
            <p:cNvSpPr>
              <a:spLocks noChangeShapeType="1"/>
            </p:cNvSpPr>
            <p:nvPr/>
          </p:nvSpPr>
          <p:spPr bwMode="auto">
            <a:xfrm>
              <a:off x="605" y="3085"/>
              <a:ext cx="2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9710" name="Line 16"/>
            <p:cNvSpPr>
              <a:spLocks noChangeShapeType="1"/>
            </p:cNvSpPr>
            <p:nvPr/>
          </p:nvSpPr>
          <p:spPr bwMode="auto">
            <a:xfrm>
              <a:off x="605" y="3703"/>
              <a:ext cx="26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29711" name="Rectangle 18"/>
            <p:cNvSpPr>
              <a:spLocks noChangeArrowheads="1"/>
            </p:cNvSpPr>
            <p:nvPr/>
          </p:nvSpPr>
          <p:spPr bwMode="auto">
            <a:xfrm rot="-5400000">
              <a:off x="-1363" y="1958"/>
              <a:ext cx="3609" cy="294"/>
            </a:xfrm>
            <a:prstGeom prst="rect">
              <a:avLst/>
            </a:prstGeom>
            <a:solidFill>
              <a:schemeClr val="tx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400" b="1" i="0">
                  <a:solidFill>
                    <a:srgbClr val="000000"/>
                  </a:solidFill>
                  <a:latin typeface="Times New Roman" panose="02020603050405020304" pitchFamily="18" charset="0"/>
                </a:rPr>
                <a:t>Фу</a:t>
              </a:r>
              <a:r>
                <a:rPr lang="uz-Cyrl-UZ" altLang="ru-RU" sz="2400" b="1" i="0">
                  <a:solidFill>
                    <a:srgbClr val="000000"/>
                  </a:solidFill>
                  <a:latin typeface="Times New Roman" panose="02020603050405020304" pitchFamily="18" charset="0"/>
                </a:rPr>
                <a:t>қ</a:t>
              </a:r>
              <a:r>
                <a:rPr lang="ru-RU" altLang="ru-RU" sz="2400" b="1" i="0">
                  <a:solidFill>
                    <a:srgbClr val="000000"/>
                  </a:solidFill>
                  <a:latin typeface="Times New Roman" panose="02020603050405020304" pitchFamily="18" charset="0"/>
                </a:rPr>
                <a:t>ароларнинг бурчлари</a:t>
              </a: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183316"/>
                                        </p:tgtEl>
                                        <p:attrNameLst>
                                          <p:attrName>style.visibility</p:attrName>
                                        </p:attrNameLst>
                                      </p:cBhvr>
                                      <p:to>
                                        <p:strVal val="visible"/>
                                      </p:to>
                                    </p:set>
                                    <p:animEffect transition="in" filter="fade">
                                      <p:cBhvr>
                                        <p:cTn id="7" dur="2000"/>
                                        <p:tgtEl>
                                          <p:spTgt spid="183316"/>
                                        </p:tgtEl>
                                      </p:cBhvr>
                                    </p:animEffect>
                                    <p:anim calcmode="lin" valueType="num">
                                      <p:cBhvr>
                                        <p:cTn id="8" dur="2000" fill="hold"/>
                                        <p:tgtEl>
                                          <p:spTgt spid="183316"/>
                                        </p:tgtEl>
                                        <p:attrNameLst>
                                          <p:attrName>style.rotation</p:attrName>
                                        </p:attrNameLst>
                                      </p:cBhvr>
                                      <p:tavLst>
                                        <p:tav tm="0">
                                          <p:val>
                                            <p:fltVal val="720"/>
                                          </p:val>
                                        </p:tav>
                                        <p:tav tm="100000">
                                          <p:val>
                                            <p:fltVal val="0"/>
                                          </p:val>
                                        </p:tav>
                                      </p:tavLst>
                                    </p:anim>
                                    <p:anim calcmode="lin" valueType="num">
                                      <p:cBhvr>
                                        <p:cTn id="9" dur="2000" fill="hold"/>
                                        <p:tgtEl>
                                          <p:spTgt spid="183316"/>
                                        </p:tgtEl>
                                        <p:attrNameLst>
                                          <p:attrName>ppt_h</p:attrName>
                                        </p:attrNameLst>
                                      </p:cBhvr>
                                      <p:tavLst>
                                        <p:tav tm="0">
                                          <p:val>
                                            <p:fltVal val="0"/>
                                          </p:val>
                                        </p:tav>
                                        <p:tav tm="100000">
                                          <p:val>
                                            <p:strVal val="#ppt_h"/>
                                          </p:val>
                                        </p:tav>
                                      </p:tavLst>
                                    </p:anim>
                                    <p:anim calcmode="lin" valueType="num">
                                      <p:cBhvr>
                                        <p:cTn id="10" dur="2000" fill="hold"/>
                                        <p:tgtEl>
                                          <p:spTgt spid="18331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684213" y="4652963"/>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nvGrpSpPr>
          <p:cNvPr id="184323" name="Group 3"/>
          <p:cNvGrpSpPr>
            <a:grpSpLocks/>
          </p:cNvGrpSpPr>
          <p:nvPr/>
        </p:nvGrpSpPr>
        <p:grpSpPr bwMode="auto">
          <a:xfrm>
            <a:off x="684213" y="836613"/>
            <a:ext cx="7991475" cy="5040312"/>
            <a:chOff x="431" y="527"/>
            <a:chExt cx="5034" cy="3175"/>
          </a:xfrm>
        </p:grpSpPr>
        <p:sp>
          <p:nvSpPr>
            <p:cNvPr id="30724" name="Text Box 4"/>
            <p:cNvSpPr txBox="1">
              <a:spLocks noChangeArrowheads="1"/>
            </p:cNvSpPr>
            <p:nvPr/>
          </p:nvSpPr>
          <p:spPr bwMode="auto">
            <a:xfrm>
              <a:off x="612" y="1336"/>
              <a:ext cx="4853" cy="779"/>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800" b="1" i="0">
                  <a:solidFill>
                    <a:srgbClr val="000000"/>
                  </a:solidFill>
                  <a:latin typeface="Times New Roman" panose="02020603050405020304" pitchFamily="18" charset="0"/>
                </a:rPr>
                <a:t>1) Ўтиш даври:</a:t>
              </a:r>
            </a:p>
            <a:p>
              <a:pPr algn="just" eaLnBrk="1" hangingPunct="1">
                <a:spcBef>
                  <a:spcPct val="0"/>
                </a:spcBef>
                <a:buClrTx/>
                <a:buSzTx/>
                <a:buFontTx/>
                <a:buNone/>
              </a:pPr>
              <a:r>
                <a:rPr lang="ru-RU" altLang="ru-RU" sz="1800" b="1" i="0">
                  <a:solidFill>
                    <a:srgbClr val="000000"/>
                  </a:solidFill>
                  <a:latin typeface="Times New Roman" panose="02020603050405020304" pitchFamily="18" charset="0"/>
                </a:rPr>
                <a:t> Ўтиш даври ва миллий давлатчилик асосларини шакллантириш билан боғлиқ биринчи галдаги ислоҳот ва ўзгаришларни ўз ичига олган дастлабки босқич – 1991-2000 йиллар</a:t>
              </a:r>
              <a:endParaRPr lang="ru-RU" altLang="ru-RU" sz="1800" b="1">
                <a:solidFill>
                  <a:srgbClr val="000000"/>
                </a:solidFill>
                <a:latin typeface="Times New Roman" panose="02020603050405020304" pitchFamily="18" charset="0"/>
              </a:endParaRPr>
            </a:p>
          </p:txBody>
        </p:sp>
        <p:sp>
          <p:nvSpPr>
            <p:cNvPr id="30725" name="Text Box 5"/>
            <p:cNvSpPr txBox="1">
              <a:spLocks noChangeArrowheads="1"/>
            </p:cNvSpPr>
            <p:nvPr/>
          </p:nvSpPr>
          <p:spPr bwMode="auto">
            <a:xfrm>
              <a:off x="589" y="2243"/>
              <a:ext cx="4876" cy="1459"/>
            </a:xfrm>
            <a:prstGeom prst="rect">
              <a:avLst/>
            </a:prstGeom>
            <a:solidFill>
              <a:srgbClr val="FFFFFF"/>
            </a:solidFill>
            <a:ln w="28575">
              <a:solidFill>
                <a:srgbClr val="000000"/>
              </a:solidFill>
              <a:miter lim="800000"/>
              <a:headEnd/>
              <a:tailEnd/>
            </a:ln>
          </p:spPr>
          <p:txBody>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just" eaLnBrk="1" hangingPunct="1">
                <a:spcBef>
                  <a:spcPct val="0"/>
                </a:spcBef>
                <a:buClrTx/>
                <a:buSzTx/>
                <a:buFontTx/>
                <a:buNone/>
              </a:pPr>
              <a:r>
                <a:rPr lang="ru-RU" altLang="ru-RU" sz="1800" b="1" i="0">
                  <a:solidFill>
                    <a:srgbClr val="000000"/>
                  </a:solidFill>
                  <a:latin typeface="Times New Roman" panose="02020603050405020304" pitchFamily="18" charset="0"/>
                </a:rPr>
                <a:t>2) Фаол демократик янгиланишлар ва мамлакатни модернизация қилиш даври:</a:t>
              </a:r>
            </a:p>
            <a:p>
              <a:pPr algn="just" eaLnBrk="1" hangingPunct="1">
                <a:spcBef>
                  <a:spcPct val="0"/>
                </a:spcBef>
                <a:buClrTx/>
                <a:buSzTx/>
                <a:buFontTx/>
                <a:buNone/>
              </a:pPr>
              <a:r>
                <a:rPr lang="ru-RU" altLang="ru-RU" sz="1800" b="1" i="0">
                  <a:solidFill>
                    <a:srgbClr val="000000"/>
                  </a:solidFill>
                  <a:latin typeface="Times New Roman" panose="02020603050405020304" pitchFamily="18" charset="0"/>
                </a:rPr>
                <a:t>2001 йилдан бошланган бўлиб, иккинчи босқич - фаол демократик янгиланишлар ва мамлакатни модернизация  қилиш даври. Иқтисодиётни барқарор ривожлантириш, сиёсат, қонунчилик, суд ҳуқуқ тизими ва ижтимоий-гуманитар соҳалар изчил ислоҳ қилинди ва ривожлантирилмоқда. </a:t>
              </a:r>
            </a:p>
            <a:p>
              <a:pPr algn="just" eaLnBrk="1" hangingPunct="1">
                <a:spcBef>
                  <a:spcPct val="0"/>
                </a:spcBef>
                <a:buClrTx/>
                <a:buSzTx/>
                <a:buFontTx/>
                <a:buNone/>
              </a:pPr>
              <a:endParaRPr lang="ru-RU" altLang="ru-RU" sz="1800" b="1">
                <a:solidFill>
                  <a:srgbClr val="000000"/>
                </a:solidFill>
                <a:latin typeface="Times New Roman" panose="02020603050405020304" pitchFamily="18" charset="0"/>
              </a:endParaRPr>
            </a:p>
          </p:txBody>
        </p:sp>
        <p:sp>
          <p:nvSpPr>
            <p:cNvPr id="30726" name="Text Box 6"/>
            <p:cNvSpPr txBox="1">
              <a:spLocks noChangeArrowheads="1"/>
            </p:cNvSpPr>
            <p:nvPr/>
          </p:nvSpPr>
          <p:spPr bwMode="auto">
            <a:xfrm>
              <a:off x="431" y="527"/>
              <a:ext cx="4853" cy="460"/>
            </a:xfrm>
            <a:prstGeom prst="rect">
              <a:avLst/>
            </a:prstGeom>
            <a:solidFill>
              <a:srgbClr val="FFFFFF"/>
            </a:solidFill>
            <a:ln w="28575">
              <a:solidFill>
                <a:srgbClr val="000000"/>
              </a:solidFill>
              <a:miter lim="800000"/>
              <a:headEnd/>
              <a:tailEnd/>
            </a:ln>
          </p:spPr>
          <p:txBody>
            <a:bodyP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Мустақил Ўзбекистонда ўтказилган туб ислоҳотлар</a:t>
              </a:r>
            </a:p>
            <a:p>
              <a:pPr algn="ctr" eaLnBrk="1" hangingPunct="1">
                <a:spcBef>
                  <a:spcPct val="0"/>
                </a:spcBef>
                <a:buClrTx/>
                <a:buSzTx/>
                <a:buFontTx/>
                <a:buNone/>
              </a:pPr>
              <a:r>
                <a:rPr lang="ru-RU" altLang="ru-RU" sz="2000" b="1" i="0">
                  <a:solidFill>
                    <a:srgbClr val="000000"/>
                  </a:solidFill>
                  <a:latin typeface="Times New Roman" panose="02020603050405020304" pitchFamily="18" charset="0"/>
                </a:rPr>
                <a:t> ва уларнинг босқичлари</a:t>
              </a:r>
              <a:endParaRPr lang="ru-RU" altLang="ru-RU" sz="2000" b="1">
                <a:solidFill>
                  <a:srgbClr val="000000"/>
                </a:solidFill>
                <a:latin typeface="Times New Roman" panose="02020603050405020304" pitchFamily="18" charset="0"/>
              </a:endParaRPr>
            </a:p>
          </p:txBody>
        </p:sp>
        <p:sp>
          <p:nvSpPr>
            <p:cNvPr id="30727" name="Line 7"/>
            <p:cNvSpPr>
              <a:spLocks noChangeShapeType="1"/>
            </p:cNvSpPr>
            <p:nvPr/>
          </p:nvSpPr>
          <p:spPr bwMode="auto">
            <a:xfrm flipV="1">
              <a:off x="476" y="981"/>
              <a:ext cx="0" cy="190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0728" name="Line 8"/>
            <p:cNvSpPr>
              <a:spLocks noChangeShapeType="1"/>
            </p:cNvSpPr>
            <p:nvPr/>
          </p:nvSpPr>
          <p:spPr bwMode="auto">
            <a:xfrm>
              <a:off x="476" y="2886"/>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0729" name="Line 9"/>
            <p:cNvSpPr>
              <a:spLocks noChangeShapeType="1"/>
            </p:cNvSpPr>
            <p:nvPr/>
          </p:nvSpPr>
          <p:spPr bwMode="auto">
            <a:xfrm>
              <a:off x="476" y="1706"/>
              <a:ext cx="13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2" fill="hold" nodeType="withEffect">
                                  <p:stCondLst>
                                    <p:cond delay="0"/>
                                  </p:stCondLst>
                                  <p:childTnLst>
                                    <p:set>
                                      <p:cBhvr>
                                        <p:cTn id="6" dur="1" fill="hold">
                                          <p:stCondLst>
                                            <p:cond delay="0"/>
                                          </p:stCondLst>
                                        </p:cTn>
                                        <p:tgtEl>
                                          <p:spTgt spid="184323"/>
                                        </p:tgtEl>
                                        <p:attrNameLst>
                                          <p:attrName>style.visibility</p:attrName>
                                        </p:attrNameLst>
                                      </p:cBhvr>
                                      <p:to>
                                        <p:strVal val="visible"/>
                                      </p:to>
                                    </p:set>
                                    <p:animEffect transition="in" filter="wheel(2)">
                                      <p:cBhvr>
                                        <p:cTn id="7" dur="2000"/>
                                        <p:tgtEl>
                                          <p:spTgt spid="184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457200" y="466725"/>
            <a:ext cx="8229600" cy="4114800"/>
          </a:xfrm>
        </p:spPr>
        <p:txBody>
          <a:bodyPr/>
          <a:lstStyle/>
          <a:p>
            <a:pPr algn="just" eaLnBrk="1" hangingPunct="1">
              <a:lnSpc>
                <a:spcPct val="80000"/>
              </a:lnSpc>
              <a:defRPr/>
            </a:pPr>
            <a:r>
              <a:rPr lang="uz-Cyrl-UZ" altLang="ru-RU" sz="2000" dirty="0" smtClean="0">
                <a:solidFill>
                  <a:schemeClr val="bg2"/>
                </a:solidFill>
                <a:latin typeface="Times New Roman" panose="02020603050405020304" pitchFamily="18" charset="0"/>
              </a:rPr>
              <a:t>1991 йил 17 мартда «Ўзбекистон янгиланаётган Иттифоқ (Федерация) таркибида мустақил, тенг ҳуқуқли Республика бўлиб қолишига розимисиз?» деган савол қўйилган умумхалқ референдуми ўтказил</a:t>
            </a:r>
            <a:r>
              <a:rPr lang="ru-RU" altLang="ru-RU" sz="2000" dirty="0" err="1" smtClean="0">
                <a:solidFill>
                  <a:schemeClr val="bg2"/>
                </a:solidFill>
                <a:latin typeface="Times New Roman" panose="02020603050405020304" pitchFamily="18" charset="0"/>
              </a:rPr>
              <a:t>ди</a:t>
            </a:r>
            <a:r>
              <a:rPr lang="ru-RU" altLang="ru-RU" sz="2000" dirty="0" smtClean="0">
                <a:solidFill>
                  <a:schemeClr val="bg2"/>
                </a:solidFill>
                <a:latin typeface="Times New Roman" panose="02020603050405020304" pitchFamily="18" charset="0"/>
              </a:rPr>
              <a:t>;</a:t>
            </a:r>
          </a:p>
          <a:p>
            <a:pPr algn="just" eaLnBrk="1" hangingPunct="1">
              <a:lnSpc>
                <a:spcPct val="80000"/>
              </a:lnSpc>
              <a:defRPr/>
            </a:pPr>
            <a:r>
              <a:rPr lang="uz-Cyrl-UZ" altLang="ru-RU" sz="2000" dirty="0" smtClean="0">
                <a:solidFill>
                  <a:schemeClr val="bg2"/>
                </a:solidFill>
                <a:latin typeface="Times New Roman" panose="02020603050405020304" pitchFamily="18" charset="0"/>
              </a:rPr>
              <a:t>9,2 миллиондан ортиқ киши ёки референдумда қатнашганларнинг 94 фоизи ёқлаб Ўзбекистоннинг мустақил тенг ҳуқуқли Республикаси сифатида янгиланган Иттифоқ (Федерация) таркибида бўлишини қўллаб овоз берди;</a:t>
            </a:r>
          </a:p>
          <a:p>
            <a:pPr algn="just" eaLnBrk="1" hangingPunct="1">
              <a:lnSpc>
                <a:spcPct val="80000"/>
              </a:lnSpc>
              <a:defRPr/>
            </a:pPr>
            <a:r>
              <a:rPr lang="uz-Cyrl-UZ" altLang="ru-RU" sz="2000" dirty="0" smtClean="0">
                <a:solidFill>
                  <a:schemeClr val="bg2"/>
                </a:solidFill>
                <a:latin typeface="Times New Roman" panose="02020603050405020304" pitchFamily="18" charset="0"/>
              </a:rPr>
              <a:t> 1991 йил 22 июлда Ўзбекистон ССР Олий Кенгаши Раёсати «Ўзбекистон ССР ҳудудида жойлашган Иттифоққа бўйсунувчи давлат корхоналари, муассасалари ва ташкилотларини Ўзбекистон ССРнинг ҳуқуқий тобелигига ўтказиш» тўғрисида яна бир тарихий аҳамияга молик қарор қабул қилди;</a:t>
            </a:r>
            <a:endParaRPr lang="ru-RU" altLang="ru-RU" sz="2000" dirty="0" smtClean="0">
              <a:solidFill>
                <a:schemeClr val="bg2"/>
              </a:solidFill>
              <a:latin typeface="Times New Roman" panose="02020603050405020304" pitchFamily="18" charset="0"/>
            </a:endParaRPr>
          </a:p>
          <a:p>
            <a:pPr algn="just" eaLnBrk="1" hangingPunct="1">
              <a:lnSpc>
                <a:spcPct val="80000"/>
              </a:lnSpc>
              <a:defRPr/>
            </a:pPr>
            <a:r>
              <a:rPr lang="uz-Cyrl-UZ" altLang="ru-RU" sz="2000" dirty="0" smtClean="0">
                <a:solidFill>
                  <a:schemeClr val="bg2"/>
                </a:solidFill>
                <a:latin typeface="Times New Roman" panose="02020603050405020304" pitchFamily="18" charset="0"/>
              </a:rPr>
              <a:t>1991 йил 31 августда Ўзбекистон ССР Олий Кенгаши сессияси бир овоздан «Ўзбекистон Республикасининг Давлат мустақиллиги асослари тўғрисида»ги Қонунни қабул қилди. Ўзбекистон ССРнинг номи «Ўзбекистон Республикаси» деб ўзгартирилди. Сўнгра «Ўзбекистон Республикасининг давлат мустақиллиги тўғрисида Олий Кенгаш Баёноти» қабул қилинди</a:t>
            </a:r>
            <a:r>
              <a:rPr lang="ru-RU" altLang="ru-RU" sz="2000" dirty="0" smtClean="0">
                <a:solidFill>
                  <a:schemeClr val="bg2"/>
                </a:solidFill>
                <a:latin typeface="Times New Roman" panose="02020603050405020304" pitchFamily="18" charset="0"/>
              </a:rPr>
              <a:t>.</a:t>
            </a:r>
            <a:r>
              <a:rPr lang="uz-Cyrl-UZ" altLang="ru-RU" sz="2000" dirty="0" smtClean="0">
                <a:solidFill>
                  <a:schemeClr val="bg2"/>
                </a:solidFill>
                <a:latin typeface="Times New Roman" panose="02020603050405020304" pitchFamily="18" charset="0"/>
              </a:rPr>
              <a:t> </a:t>
            </a:r>
            <a:endParaRPr lang="ru-RU" altLang="ru-RU" sz="2000" dirty="0" smtClean="0">
              <a:solidFill>
                <a:schemeClr val="bg2"/>
              </a:solidFill>
              <a:latin typeface="Times New Roman" panose="02020603050405020304"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p:cTn id="7" dur="2000" fill="hold"/>
                                        <p:tgtEl>
                                          <p:spTgt spid="156675">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156675">
                                            <p:txEl>
                                              <p:pRg st="0" end="0"/>
                                            </p:txEl>
                                          </p:spTgt>
                                        </p:tgtEl>
                                        <p:attrNameLst>
                                          <p:attrName>ppt_h</p:attrName>
                                        </p:attrNameLst>
                                      </p:cBhvr>
                                      <p:tavLst>
                                        <p:tav tm="0">
                                          <p:val>
                                            <p:fltVal val="0"/>
                                          </p:val>
                                        </p:tav>
                                        <p:tav tm="100000">
                                          <p:val>
                                            <p:strVal val="#ppt_h"/>
                                          </p:val>
                                        </p:tav>
                                      </p:tavLst>
                                    </p:anim>
                                    <p:animEffect transition="in" filter="fade">
                                      <p:cBhvr>
                                        <p:cTn id="9" dur="2000"/>
                                        <p:tgtEl>
                                          <p:spTgt spid="156675">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 calcmode="lin" valueType="num">
                                      <p:cBhvr>
                                        <p:cTn id="12" dur="2000" fill="hold"/>
                                        <p:tgtEl>
                                          <p:spTgt spid="156675">
                                            <p:txEl>
                                              <p:pRg st="1" end="1"/>
                                            </p:txEl>
                                          </p:spTgt>
                                        </p:tgtEl>
                                        <p:attrNameLst>
                                          <p:attrName>ppt_w</p:attrName>
                                        </p:attrNameLst>
                                      </p:cBhvr>
                                      <p:tavLst>
                                        <p:tav tm="0">
                                          <p:val>
                                            <p:fltVal val="0"/>
                                          </p:val>
                                        </p:tav>
                                        <p:tav tm="100000">
                                          <p:val>
                                            <p:strVal val="#ppt_w"/>
                                          </p:val>
                                        </p:tav>
                                      </p:tavLst>
                                    </p:anim>
                                    <p:anim calcmode="lin" valueType="num">
                                      <p:cBhvr>
                                        <p:cTn id="13" dur="2000" fill="hold"/>
                                        <p:tgtEl>
                                          <p:spTgt spid="156675">
                                            <p:txEl>
                                              <p:pRg st="1" end="1"/>
                                            </p:txEl>
                                          </p:spTgt>
                                        </p:tgtEl>
                                        <p:attrNameLst>
                                          <p:attrName>ppt_h</p:attrName>
                                        </p:attrNameLst>
                                      </p:cBhvr>
                                      <p:tavLst>
                                        <p:tav tm="0">
                                          <p:val>
                                            <p:fltVal val="0"/>
                                          </p:val>
                                        </p:tav>
                                        <p:tav tm="100000">
                                          <p:val>
                                            <p:strVal val="#ppt_h"/>
                                          </p:val>
                                        </p:tav>
                                      </p:tavLst>
                                    </p:anim>
                                    <p:animEffect transition="in" filter="fade">
                                      <p:cBhvr>
                                        <p:cTn id="14" dur="2000"/>
                                        <p:tgtEl>
                                          <p:spTgt spid="156675">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 calcmode="lin" valueType="num">
                                      <p:cBhvr>
                                        <p:cTn id="17" dur="2000" fill="hold"/>
                                        <p:tgtEl>
                                          <p:spTgt spid="156675">
                                            <p:txEl>
                                              <p:pRg st="2" end="2"/>
                                            </p:txEl>
                                          </p:spTgt>
                                        </p:tgtEl>
                                        <p:attrNameLst>
                                          <p:attrName>ppt_w</p:attrName>
                                        </p:attrNameLst>
                                      </p:cBhvr>
                                      <p:tavLst>
                                        <p:tav tm="0">
                                          <p:val>
                                            <p:fltVal val="0"/>
                                          </p:val>
                                        </p:tav>
                                        <p:tav tm="100000">
                                          <p:val>
                                            <p:strVal val="#ppt_w"/>
                                          </p:val>
                                        </p:tav>
                                      </p:tavLst>
                                    </p:anim>
                                    <p:anim calcmode="lin" valueType="num">
                                      <p:cBhvr>
                                        <p:cTn id="18" dur="2000" fill="hold"/>
                                        <p:tgtEl>
                                          <p:spTgt spid="156675">
                                            <p:txEl>
                                              <p:pRg st="2" end="2"/>
                                            </p:txEl>
                                          </p:spTgt>
                                        </p:tgtEl>
                                        <p:attrNameLst>
                                          <p:attrName>ppt_h</p:attrName>
                                        </p:attrNameLst>
                                      </p:cBhvr>
                                      <p:tavLst>
                                        <p:tav tm="0">
                                          <p:val>
                                            <p:fltVal val="0"/>
                                          </p:val>
                                        </p:tav>
                                        <p:tav tm="100000">
                                          <p:val>
                                            <p:strVal val="#ppt_h"/>
                                          </p:val>
                                        </p:tav>
                                      </p:tavLst>
                                    </p:anim>
                                    <p:animEffect transition="in" filter="fade">
                                      <p:cBhvr>
                                        <p:cTn id="19" dur="2000"/>
                                        <p:tgtEl>
                                          <p:spTgt spid="156675">
                                            <p:txEl>
                                              <p:pRg st="2" end="2"/>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 calcmode="lin" valueType="num">
                                      <p:cBhvr>
                                        <p:cTn id="22" dur="2000" fill="hold"/>
                                        <p:tgtEl>
                                          <p:spTgt spid="156675">
                                            <p:txEl>
                                              <p:pRg st="3" end="3"/>
                                            </p:txEl>
                                          </p:spTgt>
                                        </p:tgtEl>
                                        <p:attrNameLst>
                                          <p:attrName>ppt_w</p:attrName>
                                        </p:attrNameLst>
                                      </p:cBhvr>
                                      <p:tavLst>
                                        <p:tav tm="0">
                                          <p:val>
                                            <p:fltVal val="0"/>
                                          </p:val>
                                        </p:tav>
                                        <p:tav tm="100000">
                                          <p:val>
                                            <p:strVal val="#ppt_w"/>
                                          </p:val>
                                        </p:tav>
                                      </p:tavLst>
                                    </p:anim>
                                    <p:anim calcmode="lin" valueType="num">
                                      <p:cBhvr>
                                        <p:cTn id="23" dur="2000" fill="hold"/>
                                        <p:tgtEl>
                                          <p:spTgt spid="156675">
                                            <p:txEl>
                                              <p:pRg st="3" end="3"/>
                                            </p:txEl>
                                          </p:spTgt>
                                        </p:tgtEl>
                                        <p:attrNameLst>
                                          <p:attrName>ppt_h</p:attrName>
                                        </p:attrNameLst>
                                      </p:cBhvr>
                                      <p:tavLst>
                                        <p:tav tm="0">
                                          <p:val>
                                            <p:fltVal val="0"/>
                                          </p:val>
                                        </p:tav>
                                        <p:tav tm="100000">
                                          <p:val>
                                            <p:strVal val="#ppt_h"/>
                                          </p:val>
                                        </p:tav>
                                      </p:tavLst>
                                    </p:anim>
                                    <p:animEffect transition="in" filter="fade">
                                      <p:cBhvr>
                                        <p:cTn id="24" dur="2000"/>
                                        <p:tgtEl>
                                          <p:spTgt spid="156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426" name="Group 82"/>
          <p:cNvGraphicFramePr>
            <a:graphicFrameLocks noGrp="1"/>
          </p:cNvGraphicFramePr>
          <p:nvPr/>
        </p:nvGraphicFramePr>
        <p:xfrm>
          <a:off x="250825" y="1181100"/>
          <a:ext cx="8569325" cy="5166232"/>
        </p:xfrm>
        <a:graphic>
          <a:graphicData uri="http://schemas.openxmlformats.org/drawingml/2006/table">
            <a:tbl>
              <a:tblPr/>
              <a:tblGrid>
                <a:gridCol w="1657350">
                  <a:extLst>
                    <a:ext uri="{9D8B030D-6E8A-4147-A177-3AD203B41FA5}">
                      <a16:colId xmlns:a16="http://schemas.microsoft.com/office/drawing/2014/main" val="4194515518"/>
                    </a:ext>
                  </a:extLst>
                </a:gridCol>
                <a:gridCol w="792163">
                  <a:extLst>
                    <a:ext uri="{9D8B030D-6E8A-4147-A177-3AD203B41FA5}">
                      <a16:colId xmlns:a16="http://schemas.microsoft.com/office/drawing/2014/main" val="629188889"/>
                    </a:ext>
                  </a:extLst>
                </a:gridCol>
                <a:gridCol w="1584325">
                  <a:extLst>
                    <a:ext uri="{9D8B030D-6E8A-4147-A177-3AD203B41FA5}">
                      <a16:colId xmlns:a16="http://schemas.microsoft.com/office/drawing/2014/main" val="1680766884"/>
                    </a:ext>
                  </a:extLst>
                </a:gridCol>
                <a:gridCol w="1439862">
                  <a:extLst>
                    <a:ext uri="{9D8B030D-6E8A-4147-A177-3AD203B41FA5}">
                      <a16:colId xmlns:a16="http://schemas.microsoft.com/office/drawing/2014/main" val="1619328949"/>
                    </a:ext>
                  </a:extLst>
                </a:gridCol>
                <a:gridCol w="1655763">
                  <a:extLst>
                    <a:ext uri="{9D8B030D-6E8A-4147-A177-3AD203B41FA5}">
                      <a16:colId xmlns:a16="http://schemas.microsoft.com/office/drawing/2014/main" val="2360689381"/>
                    </a:ext>
                  </a:extLst>
                </a:gridCol>
                <a:gridCol w="1439862">
                  <a:extLst>
                    <a:ext uri="{9D8B030D-6E8A-4147-A177-3AD203B41FA5}">
                      <a16:colId xmlns:a16="http://schemas.microsoft.com/office/drawing/2014/main" val="3901731664"/>
                    </a:ext>
                  </a:extLst>
                </a:gridCol>
              </a:tblGrid>
              <a:tr h="319984">
                <a:tc gridSpan="2">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Ижтимоий-сиёсий соҳада</a:t>
                      </a: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gridSpan="2">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И</a:t>
                      </a: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қтисодий</a:t>
                      </a:r>
                      <a:r>
                        <a:rPr kumimoji="0" lang="en-US"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 </a:t>
                      </a: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соҳада</a:t>
                      </a: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gridSpan="2">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М</a:t>
                      </a: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аданий  соҳасида  жиҳатдан</a:t>
                      </a: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extLst>
                  <a:ext uri="{0D108BD9-81ED-4DB2-BD59-A6C34878D82A}">
                    <a16:rowId xmlns:a16="http://schemas.microsoft.com/office/drawing/2014/main" val="1965870243"/>
                  </a:ext>
                </a:extLst>
              </a:tr>
              <a:tr h="548560">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Ютуғи </a:t>
                      </a: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Камчилиги</a:t>
                      </a: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Ютуғи </a:t>
                      </a: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Камчилиги</a:t>
                      </a: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Ютуғи </a:t>
                      </a: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Камчилиги</a:t>
                      </a: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2903496179"/>
                  </a:ext>
                </a:extLst>
              </a:tr>
              <a:tr h="3520045">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rPr>
                        <a:t>Сиёсий жиҳатдан мустақил давлатга айланди: Чегара даҳлсизлиги, ўзининг давлат рамзларига эга бўлди. Конституция қабул қилинди. Мустақил ички ва ташқи сиёсатни олиб бориши</a:t>
                      </a:r>
                      <a:endParaRPr kumimoji="0" lang="ru-RU"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uz-Cyrl-UZ" altLang="ru-RU" sz="1500" b="1" i="0" u="none" strike="noStrike" cap="none" normalizeH="0" baseline="0" smtClean="0">
                        <a:ln>
                          <a:noFill/>
                        </a:ln>
                        <a:solidFill>
                          <a:schemeClr val="bg1"/>
                        </a:solidFill>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uz-Cyrl-UZ" altLang="ru-RU" sz="15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rPr>
                        <a:t>Бозор иқтисодиётига босқичма-босқич ўтилиши, иқтисодий ҳамкорликнинг ўсиши, халқни аҳволини яхшилашга қаратилган ижтимоий ҳимоя чора-тадбирлари ишлаб чиқилди</a:t>
                      </a:r>
                      <a:r>
                        <a:rPr kumimoji="0" lang="ru-RU" altLang="ru-RU" sz="15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rPr>
                        <a:t> </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uz-Cyrl-UZ" altLang="ru-RU" sz="15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rPr>
                        <a:t>Ўтиш даври моддий қийинчиликлари: миллий кадрларнинг йўқлиги,  карточка тизими, сўм-купон, кам таъминланган қатламнинг кўпайиши. </a:t>
                      </a:r>
                      <a:endParaRPr kumimoji="0" lang="ru-RU" altLang="ru-RU" sz="15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uz-Cyrl-UZ" altLang="ru-RU" sz="15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rPr>
                        <a:t>Миллий маданиятнинг тикланиши, миллий, диний қадриятларнинг тикланиши, тирихий, маданий меросни ўрганишга қизиқиш, миллий истиқлол ғоясининг тарғиб этилиши</a:t>
                      </a:r>
                      <a:r>
                        <a:rPr kumimoji="0" lang="ru-RU" altLang="ru-RU" sz="15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rPr>
                        <a:t> </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uz-Cyrl-UZ" altLang="ru-RU" sz="15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rPr>
                        <a:t>Мафкуравий бўшлиқ туфайли турли диний оқимларнинг пайдо бўлиши</a:t>
                      </a:r>
                      <a:r>
                        <a:rPr kumimoji="0" lang="ru-RU" altLang="ru-RU" sz="1500" b="1" i="0" u="none" strike="noStrike" cap="none" normalizeH="0" baseline="0" smtClean="0">
                          <a:ln>
                            <a:noFill/>
                          </a:ln>
                          <a:solidFill>
                            <a:schemeClr val="bg1"/>
                          </a:solidFill>
                          <a:effectLst>
                            <a:outerShdw blurRad="38100" dist="38100" dir="2700000" algn="tl">
                              <a:srgbClr val="C0C0C0"/>
                            </a:outerShdw>
                          </a:effectLst>
                          <a:latin typeface="Times New Roman" panose="02020603050405020304" pitchFamily="18" charset="0"/>
                        </a:rPr>
                        <a:t> </a:t>
                      </a: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2274559672"/>
                  </a:ext>
                </a:extLst>
              </a:tr>
              <a:tr h="777136">
                <a:tc gridSpan="6">
                  <a:txBody>
                    <a:bodyPr/>
                    <a:lstStyle>
                      <a:lvl1pPr>
                        <a:spcBef>
                          <a:spcPct val="20000"/>
                        </a:spcBef>
                        <a:buClr>
                          <a:schemeClr val="hlink"/>
                        </a:buClr>
                        <a:buSzPct val="120000"/>
                        <a:defRPr sz="2800">
                          <a:solidFill>
                            <a:schemeClr val="tx1"/>
                          </a:solidFill>
                          <a:effectLst>
                            <a:outerShdw blurRad="38100" dist="38100" dir="2700000" algn="tl">
                              <a:srgbClr val="C0C0C0"/>
                            </a:outerShdw>
                          </a:effectLst>
                          <a:latin typeface="Tahoma" panose="020B0604030504040204" pitchFamily="34" charset="0"/>
                        </a:defRPr>
                      </a:lvl1pPr>
                      <a:lvl2pPr>
                        <a:spcBef>
                          <a:spcPct val="20000"/>
                        </a:spcBef>
                        <a:buFont typeface="Tahoma" panose="020B0604030504040204" pitchFamily="34" charset="0"/>
                        <a:defRPr sz="2400">
                          <a:solidFill>
                            <a:schemeClr val="tx1"/>
                          </a:solidFill>
                          <a:effectLst>
                            <a:outerShdw blurRad="38100" dist="38100" dir="2700000" algn="tl">
                              <a:srgbClr val="C0C0C0"/>
                            </a:outerShdw>
                          </a:effectLst>
                          <a:latin typeface="Tahoma" panose="020B0604030504040204" pitchFamily="34" charset="0"/>
                        </a:defRPr>
                      </a:lvl2pPr>
                      <a:lvl3pPr>
                        <a:spcBef>
                          <a:spcPct val="20000"/>
                        </a:spcBef>
                        <a:buClr>
                          <a:schemeClr val="hlink"/>
                        </a:buClr>
                        <a:buSzPct val="120000"/>
                        <a:defRPr sz="2000">
                          <a:solidFill>
                            <a:schemeClr val="tx1"/>
                          </a:solidFill>
                          <a:effectLst>
                            <a:outerShdw blurRad="38100" dist="38100" dir="2700000" algn="tl">
                              <a:srgbClr val="C0C0C0"/>
                            </a:outerShdw>
                          </a:effectLst>
                          <a:latin typeface="Tahoma" panose="020B0604030504040204" pitchFamily="34" charset="0"/>
                        </a:defRPr>
                      </a:lvl3pPr>
                      <a:lvl4pPr>
                        <a:spcBef>
                          <a:spcPct val="20000"/>
                        </a:spcBef>
                        <a:buFont typeface="Tahoma" panose="020B0604030504040204" pitchFamily="34" charset="0"/>
                        <a:defRPr>
                          <a:solidFill>
                            <a:schemeClr val="tx1"/>
                          </a:solidFill>
                          <a:effectLst>
                            <a:outerShdw blurRad="38100" dist="38100" dir="2700000" algn="tl">
                              <a:srgbClr val="C0C0C0"/>
                            </a:outerShdw>
                          </a:effectLst>
                          <a:latin typeface="Tahoma" panose="020B0604030504040204" pitchFamily="34" charset="0"/>
                        </a:defRPr>
                      </a:lvl4pPr>
                      <a:lvl5pPr>
                        <a:spcBef>
                          <a:spcPct val="20000"/>
                        </a:spcBef>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5pPr>
                      <a:lvl6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6pPr>
                      <a:lvl7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7pPr>
                      <a:lvl8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8pPr>
                      <a:lvl9pPr fontAlgn="base">
                        <a:spcBef>
                          <a:spcPct val="20000"/>
                        </a:spcBef>
                        <a:spcAft>
                          <a:spcPct val="0"/>
                        </a:spcAft>
                        <a:buClr>
                          <a:schemeClr val="hlink"/>
                        </a:buClr>
                        <a:buSzPct val="80000"/>
                        <a:buFont typeface="Wingdings" panose="05000000000000000000" pitchFamily="2" charset="2"/>
                        <a:defRPr>
                          <a:solidFill>
                            <a:schemeClr val="tx1"/>
                          </a:solidFill>
                          <a:effectLst>
                            <a:outerShdw blurRad="38100" dist="38100" dir="2700000" algn="tl">
                              <a:srgbClr val="C0C0C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rPr>
                        <a:t>Хулоса</a:t>
                      </a:r>
                      <a:endParaRPr kumimoji="0" lang="en-US"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uz-Cyrl-UZ" altLang="ru-RU" sz="1500" b="1" i="0" u="none" strike="noStrike" cap="none" normalizeH="0" baseline="0" smtClean="0">
                          <a:ln>
                            <a:noFill/>
                          </a:ln>
                          <a:solidFill>
                            <a:schemeClr val="bg1"/>
                          </a:solidFill>
                          <a:effectLst/>
                          <a:latin typeface="Times New Roman" panose="02020603050405020304" pitchFamily="18" charset="0"/>
                        </a:rPr>
                        <a:t>Сиёсий, иқтисодий, маданий соҳадаги ютуқларнинг камчиликларга нисбатан кўплиги, камчиликларни ислоҳотлар орқали йўқолиб боргани</a:t>
                      </a:r>
                      <a:endParaRPr kumimoji="0" lang="ru-RU" altLang="ru-RU" sz="1500" b="1" i="0" u="none" strike="noStrike" cap="none" normalizeH="0" baseline="0" smtClean="0">
                        <a:ln>
                          <a:noFill/>
                        </a:ln>
                        <a:solidFill>
                          <a:schemeClr val="bg1"/>
                        </a:solidFill>
                        <a:effectLst/>
                        <a:latin typeface="Times New Roman" panose="02020603050405020304" pitchFamily="18" charset="0"/>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36929341"/>
                  </a:ext>
                </a:extLst>
              </a:tr>
            </a:tbl>
          </a:graphicData>
        </a:graphic>
      </p:graphicFrame>
      <p:sp>
        <p:nvSpPr>
          <p:cNvPr id="185375" name="Rectangle 31"/>
          <p:cNvSpPr>
            <a:spLocks noChangeArrowheads="1"/>
          </p:cNvSpPr>
          <p:nvPr/>
        </p:nvSpPr>
        <p:spPr bwMode="auto">
          <a:xfrm>
            <a:off x="6408738" y="6523038"/>
            <a:ext cx="2771775" cy="34607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30200">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algn="r" eaLnBrk="1" hangingPunct="1">
              <a:spcBef>
                <a:spcPct val="0"/>
              </a:spcBef>
              <a:buClrTx/>
              <a:buSzTx/>
              <a:buFontTx/>
              <a:buNone/>
            </a:pPr>
            <a:r>
              <a:rPr lang="ru-RU" altLang="ru-RU" sz="1600" b="1">
                <a:solidFill>
                  <a:schemeClr val="bg2"/>
                </a:solidFill>
                <a:latin typeface="Times New Roman" panose="02020603050405020304" pitchFamily="18" charset="0"/>
                <a:cs typeface="Times New Roman" panose="02020603050405020304" pitchFamily="18" charset="0"/>
              </a:rPr>
              <a:t>«Лойиҳа» </a:t>
            </a:r>
            <a:r>
              <a:rPr lang="ru-RU" altLang="ru-RU" sz="1600" b="1">
                <a:solidFill>
                  <a:schemeClr val="bg2"/>
                </a:solidFill>
                <a:latin typeface="Arial" panose="020B0604020202020204" pitchFamily="34" charset="0"/>
                <a:cs typeface="Times New Roman" panose="02020603050405020304" pitchFamily="18" charset="0"/>
              </a:rPr>
              <a:t> технологияси</a:t>
            </a:r>
            <a:endParaRPr lang="ru-RU" altLang="ru-RU" sz="1600" i="0">
              <a:solidFill>
                <a:schemeClr val="bg2"/>
              </a:solidFill>
              <a:latin typeface="Arial" panose="020B0604020202020204" pitchFamily="34" charset="0"/>
            </a:endParaRPr>
          </a:p>
        </p:txBody>
      </p:sp>
      <p:sp>
        <p:nvSpPr>
          <p:cNvPr id="185377" name="WordArt 33"/>
          <p:cNvSpPr>
            <a:spLocks noChangeArrowheads="1" noChangeShapeType="1" noTextEdit="1"/>
          </p:cNvSpPr>
          <p:nvPr/>
        </p:nvSpPr>
        <p:spPr bwMode="auto">
          <a:xfrm>
            <a:off x="250825" y="44450"/>
            <a:ext cx="8569325" cy="1016000"/>
          </a:xfrm>
          <a:prstGeom prst="rect">
            <a:avLst/>
          </a:prstGeom>
        </p:spPr>
        <p:txBody>
          <a:bodyPr wrap="none" fromWordArt="1">
            <a:prstTxWarp prst="textPlain">
              <a:avLst>
                <a:gd name="adj" fmla="val 50000"/>
              </a:avLst>
            </a:prstTxWarp>
          </a:bodyPr>
          <a:lstStyle/>
          <a:p>
            <a:pPr algn="ctr"/>
            <a:r>
              <a:rPr lang="ru-RU" sz="2000" b="1" kern="10">
                <a:ln w="19050">
                  <a:solidFill>
                    <a:schemeClr val="bg1"/>
                  </a:solidFill>
                  <a:round/>
                  <a:headEnd/>
                  <a:tailEnd/>
                </a:ln>
                <a:solidFill>
                  <a:schemeClr val="bg1"/>
                </a:solidFill>
                <a:effectLst>
                  <a:outerShdw dist="35921" dir="2700000" algn="ctr" rotWithShape="0">
                    <a:srgbClr val="990000"/>
                  </a:outerShdw>
                </a:effectLst>
                <a:cs typeface="Times New Roman" panose="02020603050405020304" pitchFamily="18" charset="0"/>
              </a:rPr>
              <a:t>“Мустақилликнинг дастлабки йилларидаги аҳвол”</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nodeType="withEffect">
                                  <p:stCondLst>
                                    <p:cond delay="0"/>
                                  </p:stCondLst>
                                  <p:childTnLst>
                                    <p:set>
                                      <p:cBhvr>
                                        <p:cTn id="6" dur="1" fill="hold">
                                          <p:stCondLst>
                                            <p:cond delay="0"/>
                                          </p:stCondLst>
                                        </p:cTn>
                                        <p:tgtEl>
                                          <p:spTgt spid="185426"/>
                                        </p:tgtEl>
                                        <p:attrNameLst>
                                          <p:attrName>style.visibility</p:attrName>
                                        </p:attrNameLst>
                                      </p:cBhvr>
                                      <p:to>
                                        <p:strVal val="visible"/>
                                      </p:to>
                                    </p:set>
                                    <p:animEffect transition="in" filter="wheel(8)">
                                      <p:cBhvr>
                                        <p:cTn id="7" dur="2000"/>
                                        <p:tgtEl>
                                          <p:spTgt spid="185426"/>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185375"/>
                                        </p:tgtEl>
                                        <p:attrNameLst>
                                          <p:attrName>style.visibility</p:attrName>
                                        </p:attrNameLst>
                                      </p:cBhvr>
                                      <p:to>
                                        <p:strVal val="visible"/>
                                      </p:to>
                                    </p:set>
                                    <p:animEffect transition="in" filter="wheel(8)">
                                      <p:cBhvr>
                                        <p:cTn id="10" dur="2000"/>
                                        <p:tgtEl>
                                          <p:spTgt spid="185375"/>
                                        </p:tgtEl>
                                      </p:cBhvr>
                                    </p:animEffect>
                                  </p:childTnLst>
                                </p:cTn>
                              </p:par>
                              <p:par>
                                <p:cTn id="11" presetID="21" presetClass="entr" presetSubtype="8" fill="hold" nodeType="withEffect">
                                  <p:stCondLst>
                                    <p:cond delay="0"/>
                                  </p:stCondLst>
                                  <p:childTnLst>
                                    <p:set>
                                      <p:cBhvr>
                                        <p:cTn id="12" dur="1" fill="hold">
                                          <p:stCondLst>
                                            <p:cond delay="0"/>
                                          </p:stCondLst>
                                        </p:cTn>
                                        <p:tgtEl>
                                          <p:spTgt spid="185377"/>
                                        </p:tgtEl>
                                        <p:attrNameLst>
                                          <p:attrName>style.visibility</p:attrName>
                                        </p:attrNameLst>
                                      </p:cBhvr>
                                      <p:to>
                                        <p:strVal val="visible"/>
                                      </p:to>
                                    </p:set>
                                    <p:animEffect transition="in" filter="wheel(8)">
                                      <p:cBhvr>
                                        <p:cTn id="13" dur="2000"/>
                                        <p:tgtEl>
                                          <p:spTgt spid="185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7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250825" y="260350"/>
            <a:ext cx="8507413" cy="4402138"/>
          </a:xfrm>
        </p:spPr>
        <p:txBody>
          <a:bodyPr/>
          <a:lstStyle/>
          <a:p>
            <a:pPr algn="just" eaLnBrk="1" hangingPunct="1">
              <a:lnSpc>
                <a:spcPct val="80000"/>
              </a:lnSpc>
              <a:buFontTx/>
              <a:buNone/>
              <a:defRPr/>
            </a:pPr>
            <a:r>
              <a:rPr lang="ru-RU" altLang="ru-RU" sz="2000" b="1" smtClean="0">
                <a:solidFill>
                  <a:schemeClr val="bg2"/>
                </a:solidFill>
                <a:latin typeface="Times New Roman" panose="02020603050405020304" pitchFamily="18" charset="0"/>
              </a:rPr>
              <a:t>		</a:t>
            </a:r>
            <a:r>
              <a:rPr lang="ru-RU" altLang="ru-RU" sz="2400" b="1" smtClean="0">
                <a:solidFill>
                  <a:schemeClr val="bg2"/>
                </a:solidFill>
                <a:latin typeface="Times New Roman" panose="02020603050405020304" pitchFamily="18" charset="0"/>
              </a:rPr>
              <a:t>Тарихан жуда қисқа муддатда Асосий Қонунимиз – Ўзбекистон Республикаси Конституцияси ишлаб чиқилди ва қабул қилинди. Бу қомусий ҳужжатда мамлакатимизда давлат ва жамият қурилишининг асосий тамойиллари аниқ ифодалаб берилди, давлат ҳокимиятининг қонун чиқарувчи, ижро этувчи ва суд тармоқларига бўлиниши энг муҳим тамойил сифатида белгиланган. Шунингдек, инсон ҳуқуқларининг давлат манфаатларидан, умумэътироф этилган халқаро ҳуқуқ нормаларининг эса миллий ҳуқуқий меъёрлардан устунлиги ҳам Конституцияда муҳрлаб қўйилди.</a:t>
            </a:r>
          </a:p>
          <a:p>
            <a:pPr algn="just" eaLnBrk="1" hangingPunct="1">
              <a:lnSpc>
                <a:spcPct val="80000"/>
              </a:lnSpc>
              <a:buFontTx/>
              <a:buNone/>
              <a:defRPr/>
            </a:pPr>
            <a:r>
              <a:rPr lang="ru-RU" altLang="ru-RU" sz="2400" b="1" smtClean="0">
                <a:solidFill>
                  <a:schemeClr val="bg2"/>
                </a:solidFill>
                <a:latin typeface="Times New Roman" panose="02020603050405020304" pitchFamily="18" charset="0"/>
              </a:rPr>
              <a:t>		Асосий Қонунимизда ҳеч қандай мафкуранинг давлат мафкураси сифатида ўрнатилиши мумкин эмаслиги ва ижтимоий-сиёсий ҳаёт сиёсий институтларнинг ранг-баранглиги, мафкура ва фикрларнинг хилма-хиллигига асосланиши белгилаб берилди. Айни пайтда барча мулк шаклларининг тенг ҳуқуқлилиги шароитида хусусий мулкнинг устуворлиги конституциявий асосда мустаҳкамлаб қўйилди.</a:t>
            </a:r>
          </a:p>
          <a:p>
            <a:pPr algn="just" eaLnBrk="1" hangingPunct="1">
              <a:lnSpc>
                <a:spcPct val="80000"/>
              </a:lnSpc>
              <a:buFontTx/>
              <a:buNone/>
              <a:defRPr/>
            </a:pPr>
            <a:endParaRPr lang="ru-RU" altLang="ru-RU" sz="2400" b="1" smtClean="0">
              <a:solidFill>
                <a:schemeClr val="bg2"/>
              </a:solidFill>
              <a:latin typeface="Times New Roman" panose="02020603050405020304" pitchFamily="18" charset="0"/>
            </a:endParaRPr>
          </a:p>
          <a:p>
            <a:pPr algn="r" eaLnBrk="1" hangingPunct="1">
              <a:lnSpc>
                <a:spcPct val="80000"/>
              </a:lnSpc>
              <a:buFontTx/>
              <a:buNone/>
              <a:defRPr/>
            </a:pPr>
            <a:r>
              <a:rPr lang="ru-RU" altLang="ru-RU" sz="2000" b="1" smtClean="0">
                <a:solidFill>
                  <a:schemeClr val="bg2"/>
                </a:solidFill>
                <a:latin typeface="Times New Roman" panose="02020603050405020304" pitchFamily="18" charset="0"/>
              </a:rPr>
              <a:t>ИСЛОМ КАРИМОВ.</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with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wedge">
                                      <p:cBhvr>
                                        <p:cTn id="7" dur="2000"/>
                                        <p:tgtEl>
                                          <p:spTgt spid="175107">
                                            <p:txEl>
                                              <p:pRg st="0" end="0"/>
                                            </p:txEl>
                                          </p:spTgt>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75107">
                                            <p:txEl>
                                              <p:pRg st="1" end="1"/>
                                            </p:txEl>
                                          </p:spTgt>
                                        </p:tgtEl>
                                        <p:attrNameLst>
                                          <p:attrName>style.visibility</p:attrName>
                                        </p:attrNameLst>
                                      </p:cBhvr>
                                      <p:to>
                                        <p:strVal val="visible"/>
                                      </p:to>
                                    </p:set>
                                    <p:animEffect transition="in" filter="wedge">
                                      <p:cBhvr>
                                        <p:cTn id="10" dur="2000"/>
                                        <p:tgtEl>
                                          <p:spTgt spid="175107">
                                            <p:txEl>
                                              <p:pRg st="1" end="1"/>
                                            </p:txEl>
                                          </p:spTgt>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75107">
                                            <p:txEl>
                                              <p:pRg st="3" end="3"/>
                                            </p:txEl>
                                          </p:spTgt>
                                        </p:tgtEl>
                                        <p:attrNameLst>
                                          <p:attrName>style.visibility</p:attrName>
                                        </p:attrNameLst>
                                      </p:cBhvr>
                                      <p:to>
                                        <p:strVal val="visible"/>
                                      </p:to>
                                    </p:set>
                                    <p:animEffect transition="in" filter="wedge">
                                      <p:cBhvr>
                                        <p:cTn id="13" dur="2000"/>
                                        <p:tgtEl>
                                          <p:spTgt spid="17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7700" name="Picture 4" descr="Изображение 0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0"/>
            <a:ext cx="3816351"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698" name="Rectangle 2"/>
          <p:cNvSpPr>
            <a:spLocks noGrp="1" noChangeArrowheads="1"/>
          </p:cNvSpPr>
          <p:nvPr>
            <p:ph type="title"/>
          </p:nvPr>
        </p:nvSpPr>
        <p:spPr>
          <a:xfrm>
            <a:off x="3600450" y="28575"/>
            <a:ext cx="5508625" cy="1384300"/>
          </a:xfrm>
        </p:spPr>
        <p:txBody>
          <a:bodyPr/>
          <a:lstStyle/>
          <a:p>
            <a:pPr algn="ctr" eaLnBrk="1" hangingPunct="1">
              <a:defRPr/>
            </a:pPr>
            <a:r>
              <a:rPr lang="uz-Cyrl-UZ" altLang="ru-RU" sz="3200" b="1" smtClean="0">
                <a:solidFill>
                  <a:schemeClr val="hlink"/>
                </a:solidFill>
                <a:latin typeface="Times New Roman" panose="02020603050405020304" pitchFamily="18" charset="0"/>
              </a:rPr>
              <a:t>Ўзбекистон</a:t>
            </a:r>
            <a:r>
              <a:rPr lang="ru-RU" altLang="ru-RU" sz="3200" b="1" smtClean="0">
                <a:solidFill>
                  <a:schemeClr val="hlink"/>
                </a:solidFill>
                <a:latin typeface="Times New Roman" panose="02020603050405020304" pitchFamily="18" charset="0"/>
              </a:rPr>
              <a:t> Республикаси Конституциясининг </a:t>
            </a:r>
            <a:r>
              <a:rPr lang="uz-Cyrl-UZ" altLang="ru-RU" sz="3200" b="1" smtClean="0">
                <a:solidFill>
                  <a:schemeClr val="hlink"/>
                </a:solidFill>
                <a:latin typeface="Times New Roman" panose="02020603050405020304" pitchFamily="18" charset="0"/>
              </a:rPr>
              <a:t>қ</a:t>
            </a:r>
            <a:r>
              <a:rPr lang="ru-RU" altLang="ru-RU" sz="3200" b="1" smtClean="0">
                <a:solidFill>
                  <a:schemeClr val="hlink"/>
                </a:solidFill>
                <a:latin typeface="Times New Roman" panose="02020603050405020304" pitchFamily="18" charset="0"/>
              </a:rPr>
              <a:t>абул </a:t>
            </a:r>
            <a:r>
              <a:rPr lang="uz-Cyrl-UZ" altLang="ru-RU" sz="3200" b="1" smtClean="0">
                <a:solidFill>
                  <a:schemeClr val="hlink"/>
                </a:solidFill>
                <a:latin typeface="Times New Roman" panose="02020603050405020304" pitchFamily="18" charset="0"/>
              </a:rPr>
              <a:t>қ</a:t>
            </a:r>
            <a:r>
              <a:rPr lang="ru-RU" altLang="ru-RU" sz="3200" b="1" smtClean="0">
                <a:solidFill>
                  <a:schemeClr val="hlink"/>
                </a:solidFill>
                <a:latin typeface="Times New Roman" panose="02020603050405020304" pitchFamily="18" charset="0"/>
              </a:rPr>
              <a:t>илиниши</a:t>
            </a:r>
          </a:p>
        </p:txBody>
      </p:sp>
      <p:sp>
        <p:nvSpPr>
          <p:cNvPr id="157699" name="Rectangle 3"/>
          <p:cNvSpPr>
            <a:spLocks noGrp="1" noChangeArrowheads="1"/>
          </p:cNvSpPr>
          <p:nvPr>
            <p:ph type="body" idx="1"/>
          </p:nvPr>
        </p:nvSpPr>
        <p:spPr>
          <a:xfrm>
            <a:off x="3563938" y="1412875"/>
            <a:ext cx="5327650" cy="4114800"/>
          </a:xfrm>
        </p:spPr>
        <p:txBody>
          <a:bodyPr/>
          <a:lstStyle/>
          <a:p>
            <a:pPr algn="just" eaLnBrk="1" hangingPunct="1">
              <a:lnSpc>
                <a:spcPct val="80000"/>
              </a:lnSpc>
              <a:defRPr/>
            </a:pPr>
            <a:r>
              <a:rPr lang="uz-Cyrl-UZ" altLang="ru-RU" sz="1800" smtClean="0">
                <a:solidFill>
                  <a:schemeClr val="bg2"/>
                </a:solidFill>
                <a:latin typeface="Times New Roman" panose="02020603050405020304" pitchFamily="18" charset="0"/>
              </a:rPr>
              <a:t>Ўзбекистон Республикасининг янги Конституциясини ишлаб чиқиш ғояси Олий Кенгашнинг 1990 йил 20 июнда бўлиб ўтган 2- сессиясида илгари сурилган.</a:t>
            </a:r>
            <a:endParaRPr lang="ru-RU" altLang="ru-RU" sz="1800" smtClean="0">
              <a:solidFill>
                <a:schemeClr val="bg2"/>
              </a:solidFill>
              <a:latin typeface="Times New Roman" panose="02020603050405020304" pitchFamily="18" charset="0"/>
            </a:endParaRPr>
          </a:p>
          <a:p>
            <a:pPr algn="just" eaLnBrk="1" hangingPunct="1">
              <a:lnSpc>
                <a:spcPct val="80000"/>
              </a:lnSpc>
              <a:defRPr/>
            </a:pPr>
            <a:r>
              <a:rPr lang="uz-Cyrl-UZ" altLang="ru-RU" sz="1800" smtClean="0">
                <a:solidFill>
                  <a:schemeClr val="bg2"/>
                </a:solidFill>
                <a:latin typeface="Times New Roman" panose="02020603050405020304" pitchFamily="18" charset="0"/>
              </a:rPr>
              <a:t>Сессияда Президент И.А.Каримов раислигида 64 кишидан иборат Конституция лойиҳасини тайёрлаш бўйича комиссия тузиш тўғрисида қарор қабул қилинди. </a:t>
            </a:r>
            <a:endParaRPr lang="ru-RU" altLang="ru-RU" sz="1800" smtClean="0">
              <a:solidFill>
                <a:schemeClr val="bg2"/>
              </a:solidFill>
              <a:latin typeface="Times New Roman" panose="02020603050405020304" pitchFamily="18" charset="0"/>
            </a:endParaRPr>
          </a:p>
          <a:p>
            <a:pPr algn="just" eaLnBrk="1" hangingPunct="1">
              <a:lnSpc>
                <a:spcPct val="80000"/>
              </a:lnSpc>
              <a:defRPr/>
            </a:pPr>
            <a:r>
              <a:rPr lang="uz-Cyrl-UZ" altLang="ru-RU" sz="1800" smtClean="0">
                <a:solidFill>
                  <a:schemeClr val="bg2"/>
                </a:solidFill>
                <a:latin typeface="Times New Roman" panose="02020603050405020304" pitchFamily="18" charset="0"/>
              </a:rPr>
              <a:t>1992 йил баҳорида Конституция лойиҳасининг 149 та моддадан иборат янги варианти ишланди ва у 1992 йил 26 сентабрда умумхалқ муҳокамаси учун матбуотда эълон қилинди. </a:t>
            </a:r>
            <a:endParaRPr lang="ru-RU" altLang="ru-RU" sz="1800" smtClean="0">
              <a:solidFill>
                <a:schemeClr val="bg2"/>
              </a:solidFill>
              <a:latin typeface="Times New Roman" panose="02020603050405020304" pitchFamily="18" charset="0"/>
            </a:endParaRPr>
          </a:p>
          <a:p>
            <a:pPr algn="just" eaLnBrk="1" hangingPunct="1">
              <a:lnSpc>
                <a:spcPct val="80000"/>
              </a:lnSpc>
              <a:defRPr/>
            </a:pPr>
            <a:r>
              <a:rPr lang="uz-Cyrl-UZ" altLang="ru-RU" sz="1800" smtClean="0">
                <a:solidFill>
                  <a:schemeClr val="bg2"/>
                </a:solidFill>
                <a:latin typeface="Times New Roman" panose="02020603050405020304" pitchFamily="18" charset="0"/>
              </a:rPr>
              <a:t>Қарийб икки ой давом этган умумхалқ муҳокамасидан сўнг билдирилган таклиф ва мулоҳазалар умумлаштирилди ва лойиҳа ушбу таклиф ва мулоҳазалар асосида қайта тузатилиб, 1992 йил 21 ноябрда муҳокамани давом эттириш учун 2-маротаба матбуотда эълон қилинди.</a:t>
            </a:r>
            <a:endParaRPr lang="ru-RU" altLang="ru-RU" sz="1800" smtClean="0">
              <a:solidFill>
                <a:schemeClr val="bg2"/>
              </a:solidFill>
              <a:latin typeface="Times New Roman" panose="02020603050405020304" pitchFamily="18" charset="0"/>
            </a:endParaRPr>
          </a:p>
          <a:p>
            <a:pPr algn="just" eaLnBrk="1" hangingPunct="1">
              <a:lnSpc>
                <a:spcPct val="80000"/>
              </a:lnSpc>
              <a:defRPr/>
            </a:pPr>
            <a:r>
              <a:rPr lang="uz-Cyrl-UZ" altLang="ru-RU" sz="1800" smtClean="0">
                <a:solidFill>
                  <a:schemeClr val="bg2"/>
                </a:solidFill>
                <a:latin typeface="Times New Roman" panose="02020603050405020304" pitchFamily="18" charset="0"/>
              </a:rPr>
              <a:t>1992 йил 8 декабрда 12- чақириқ Ўзбекистон Республикаси Олий Кенгашининг тўққизинчи сессиясида 6 бўлим, 26 боб, 128 моддадан иборат Ўзбекистон Республикаси Конституцияси қабул қилинди. </a:t>
            </a:r>
            <a:endParaRPr lang="ru-RU" altLang="ru-RU" sz="1800" smtClean="0">
              <a:solidFill>
                <a:schemeClr val="bg2"/>
              </a:solidFill>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157700"/>
                                        </p:tgtEl>
                                        <p:attrNameLst>
                                          <p:attrName>style.visibility</p:attrName>
                                        </p:attrNameLst>
                                      </p:cBhvr>
                                      <p:to>
                                        <p:strVal val="visible"/>
                                      </p:to>
                                    </p:set>
                                    <p:animEffect transition="in" filter="wedge">
                                      <p:cBhvr>
                                        <p:cTn id="7" dur="2000"/>
                                        <p:tgtEl>
                                          <p:spTgt spid="157700"/>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57699">
                                            <p:txEl>
                                              <p:pRg st="0" end="0"/>
                                            </p:txEl>
                                          </p:spTgt>
                                        </p:tgtEl>
                                        <p:attrNameLst>
                                          <p:attrName>style.visibility</p:attrName>
                                        </p:attrNameLst>
                                      </p:cBhvr>
                                      <p:to>
                                        <p:strVal val="visible"/>
                                      </p:to>
                                    </p:set>
                                    <p:animEffect transition="in" filter="wedge">
                                      <p:cBhvr>
                                        <p:cTn id="10" dur="2000"/>
                                        <p:tgtEl>
                                          <p:spTgt spid="157699">
                                            <p:txEl>
                                              <p:pRg st="0" end="0"/>
                                            </p:txEl>
                                          </p:spTgt>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Effect transition="in" filter="wedge">
                                      <p:cBhvr>
                                        <p:cTn id="13" dur="2000"/>
                                        <p:tgtEl>
                                          <p:spTgt spid="157699">
                                            <p:txEl>
                                              <p:pRg st="1" end="1"/>
                                            </p:txEl>
                                          </p:spTgt>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157699">
                                            <p:txEl>
                                              <p:pRg st="2" end="2"/>
                                            </p:txEl>
                                          </p:spTgt>
                                        </p:tgtEl>
                                        <p:attrNameLst>
                                          <p:attrName>style.visibility</p:attrName>
                                        </p:attrNameLst>
                                      </p:cBhvr>
                                      <p:to>
                                        <p:strVal val="visible"/>
                                      </p:to>
                                    </p:set>
                                    <p:animEffect transition="in" filter="wedge">
                                      <p:cBhvr>
                                        <p:cTn id="16" dur="2000"/>
                                        <p:tgtEl>
                                          <p:spTgt spid="157699">
                                            <p:txEl>
                                              <p:pRg st="2" end="2"/>
                                            </p:txEl>
                                          </p:spTgt>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animEffect transition="in" filter="wedge">
                                      <p:cBhvr>
                                        <p:cTn id="19" dur="2000"/>
                                        <p:tgtEl>
                                          <p:spTgt spid="157699">
                                            <p:txEl>
                                              <p:pRg st="3" end="3"/>
                                            </p:txEl>
                                          </p:spTgt>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157699">
                                            <p:txEl>
                                              <p:pRg st="4" end="4"/>
                                            </p:txEl>
                                          </p:spTgt>
                                        </p:tgtEl>
                                        <p:attrNameLst>
                                          <p:attrName>style.visibility</p:attrName>
                                        </p:attrNameLst>
                                      </p:cBhvr>
                                      <p:to>
                                        <p:strVal val="visible"/>
                                      </p:to>
                                    </p:set>
                                    <p:animEffect transition="in" filter="wedge">
                                      <p:cBhvr>
                                        <p:cTn id="22" dur="2000"/>
                                        <p:tgtEl>
                                          <p:spTgt spid="157699">
                                            <p:txEl>
                                              <p:pRg st="4" end="4"/>
                                            </p:txEl>
                                          </p:spTgt>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157698"/>
                                        </p:tgtEl>
                                        <p:attrNameLst>
                                          <p:attrName>style.visibility</p:attrName>
                                        </p:attrNameLst>
                                      </p:cBhvr>
                                      <p:to>
                                        <p:strVal val="visible"/>
                                      </p:to>
                                    </p:set>
                                    <p:animEffect transition="in" filter="wedge">
                                      <p:cBhvr>
                                        <p:cTn id="25" dur="2000"/>
                                        <p:tgtEl>
                                          <p:spTgt spid="157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69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28575"/>
            <a:ext cx="8229600" cy="1384300"/>
          </a:xfrm>
        </p:spPr>
        <p:txBody>
          <a:bodyPr/>
          <a:lstStyle/>
          <a:p>
            <a:pPr algn="ctr" eaLnBrk="1" hangingPunct="1">
              <a:defRPr/>
            </a:pPr>
            <a:r>
              <a:rPr lang="uz-Cyrl-UZ" altLang="ru-RU" sz="4000" b="1" dirty="0" smtClean="0">
                <a:solidFill>
                  <a:srgbClr val="33CCFF"/>
                </a:solidFill>
                <a:latin typeface="Times New Roman" panose="02020603050405020304" pitchFamily="18" charset="0"/>
              </a:rPr>
              <a:t>Ўзбекистон</a:t>
            </a:r>
            <a:r>
              <a:rPr lang="ru-RU" altLang="ru-RU" sz="4000" b="1" dirty="0" smtClean="0">
                <a:solidFill>
                  <a:srgbClr val="33CCFF"/>
                </a:solidFill>
                <a:latin typeface="Times New Roman" panose="02020603050405020304" pitchFamily="18" charset="0"/>
              </a:rPr>
              <a:t> </a:t>
            </a:r>
            <a:r>
              <a:rPr lang="ru-RU" altLang="ru-RU" sz="4000" b="1" dirty="0" err="1" smtClean="0">
                <a:solidFill>
                  <a:srgbClr val="33CCFF"/>
                </a:solidFill>
                <a:latin typeface="Times New Roman" panose="02020603050405020304" pitchFamily="18" charset="0"/>
              </a:rPr>
              <a:t>Республикаси</a:t>
            </a:r>
            <a:r>
              <a:rPr lang="uz-Cyrl-UZ" altLang="ru-RU" sz="4000" b="1" dirty="0" smtClean="0">
                <a:solidFill>
                  <a:srgbClr val="33CCFF"/>
                </a:solidFill>
                <a:latin typeface="Times New Roman" panose="02020603050405020304" pitchFamily="18" charset="0"/>
              </a:rPr>
              <a:t>нинг </a:t>
            </a:r>
            <a:r>
              <a:rPr lang="ru-RU" altLang="ru-RU" sz="4000" b="1" dirty="0" smtClean="0">
                <a:solidFill>
                  <a:srgbClr val="33CCFF"/>
                </a:solidFill>
                <a:latin typeface="Times New Roman" panose="02020603050405020304" pitchFamily="18" charset="0"/>
              </a:rPr>
              <a:t>П</a:t>
            </a:r>
            <a:r>
              <a:rPr lang="uz-Cyrl-UZ" altLang="ru-RU" sz="4000" b="1" dirty="0" smtClean="0">
                <a:solidFill>
                  <a:srgbClr val="33CCFF"/>
                </a:solidFill>
                <a:latin typeface="Times New Roman" panose="02020603050405020304" pitchFamily="18" charset="0"/>
              </a:rPr>
              <a:t>резиденти</a:t>
            </a:r>
            <a:endParaRPr lang="ru-RU" altLang="ru-RU" sz="4000" b="1" dirty="0" smtClean="0">
              <a:solidFill>
                <a:srgbClr val="33CCFF"/>
              </a:solidFill>
              <a:latin typeface="Times New Roman" panose="02020603050405020304" pitchFamily="18" charset="0"/>
            </a:endParaRPr>
          </a:p>
        </p:txBody>
      </p:sp>
      <p:sp>
        <p:nvSpPr>
          <p:cNvPr id="158723" name="Rectangle 3"/>
          <p:cNvSpPr>
            <a:spLocks noGrp="1" noChangeArrowheads="1"/>
          </p:cNvSpPr>
          <p:nvPr>
            <p:ph type="body" idx="1"/>
          </p:nvPr>
        </p:nvSpPr>
        <p:spPr>
          <a:xfrm>
            <a:off x="457200" y="1628775"/>
            <a:ext cx="8229600" cy="4114800"/>
          </a:xfrm>
        </p:spPr>
        <p:txBody>
          <a:bodyPr/>
          <a:lstStyle/>
          <a:p>
            <a:pPr algn="just" eaLnBrk="1" hangingPunct="1">
              <a:lnSpc>
                <a:spcPct val="80000"/>
              </a:lnSpc>
              <a:defRPr/>
            </a:pP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Президенти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давлат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бошлиғидир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давлат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ҳокимияти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органларининг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келишилган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ҳолда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фаолият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юритишини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ҳамда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ҳамкорлигини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таъминлайди</a:t>
            </a:r>
            <a:r>
              <a:rPr lang="ru-RU" altLang="ru-RU" sz="1800" dirty="0" smtClean="0">
                <a:solidFill>
                  <a:schemeClr val="bg2"/>
                </a:solidFill>
                <a:latin typeface="Times New Roman" panose="02020603050405020304" pitchFamily="18" charset="0"/>
              </a:rPr>
              <a:t> (89-модда).</a:t>
            </a:r>
          </a:p>
          <a:p>
            <a:pPr algn="just" eaLnBrk="1" hangingPunct="1">
              <a:lnSpc>
                <a:spcPct val="80000"/>
              </a:lnSpc>
              <a:defRPr/>
            </a:pP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Президенти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лавозимига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ўттиз</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беш</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ёшдан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кичик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бўлмаган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давлат</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тилини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яхши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биладиган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бевосита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сайловгача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камида</a:t>
            </a:r>
            <a:r>
              <a:rPr lang="ru-RU" altLang="ru-RU" sz="1800" dirty="0" smtClean="0">
                <a:solidFill>
                  <a:schemeClr val="bg2"/>
                </a:solidFill>
                <a:latin typeface="Times New Roman" panose="02020603050405020304" pitchFamily="18" charset="0"/>
              </a:rPr>
              <a:t> 10 </a:t>
            </a:r>
            <a:r>
              <a:rPr lang="ru-RU" altLang="ru-RU" sz="1800" dirty="0" err="1" smtClean="0">
                <a:solidFill>
                  <a:schemeClr val="bg2"/>
                </a:solidFill>
                <a:latin typeface="Times New Roman" panose="02020603050405020304" pitchFamily="18" charset="0"/>
              </a:rPr>
              <a:t>йил</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ҳудудида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муқим</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яшаётган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фуқароси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сайланиши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мумкин</a:t>
            </a:r>
            <a:r>
              <a:rPr lang="ru-RU" altLang="ru-RU" sz="1800" dirty="0" smtClean="0">
                <a:solidFill>
                  <a:schemeClr val="bg2"/>
                </a:solidFill>
                <a:latin typeface="Times New Roman" panose="02020603050405020304" pitchFamily="18" charset="0"/>
              </a:rPr>
              <a:t>. Айни </a:t>
            </a:r>
            <a:r>
              <a:rPr lang="ru-RU" altLang="ru-RU" sz="1800" dirty="0" err="1" smtClean="0">
                <a:solidFill>
                  <a:schemeClr val="bg2"/>
                </a:solidFill>
                <a:latin typeface="Times New Roman" panose="02020603050405020304" pitchFamily="18" charset="0"/>
              </a:rPr>
              <a:t>бир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шахс</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сурункасига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икки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муддатдан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ортиқ</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Президенти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бўлиши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мумкин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эмас</a:t>
            </a:r>
            <a:r>
              <a:rPr lang="ru-RU" altLang="ru-RU" sz="1800" dirty="0" smtClean="0">
                <a:solidFill>
                  <a:schemeClr val="bg2"/>
                </a:solidFill>
                <a:latin typeface="Times New Roman" panose="02020603050405020304" pitchFamily="18" charset="0"/>
              </a:rPr>
              <a:t>.</a:t>
            </a:r>
          </a:p>
          <a:p>
            <a:pPr algn="just" eaLnBrk="1" hangingPunct="1">
              <a:lnSpc>
                <a:spcPct val="80000"/>
              </a:lnSpc>
              <a:defRPr/>
            </a:pP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Президенти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фуқаролари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томонидан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умумий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тенг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тўғридан-тўғри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сайлов</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ҳуқуқи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асосида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яширин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овоз</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бериш</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йўли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билан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етти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йил</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муддатга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сайланади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Президентни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сайлаш</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тартиби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қонуни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билан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белгиланади</a:t>
            </a:r>
            <a:r>
              <a:rPr lang="ru-RU" altLang="ru-RU" sz="1800" dirty="0" smtClean="0">
                <a:solidFill>
                  <a:schemeClr val="bg2"/>
                </a:solidFill>
                <a:latin typeface="Times New Roman" panose="02020603050405020304" pitchFamily="18" charset="0"/>
              </a:rPr>
              <a:t> (90-модда).</a:t>
            </a:r>
          </a:p>
          <a:p>
            <a:pPr algn="just" eaLnBrk="1" hangingPunct="1">
              <a:lnSpc>
                <a:spcPct val="80000"/>
              </a:lnSpc>
              <a:defRPr/>
            </a:pPr>
            <a:r>
              <a:rPr lang="ru-RU" altLang="ru-RU" sz="1800" dirty="0" smtClean="0">
                <a:solidFill>
                  <a:schemeClr val="bg2"/>
                </a:solidFill>
                <a:latin typeface="Times New Roman" panose="02020603050405020304" pitchFamily="18" charset="0"/>
              </a:rPr>
              <a:t>Президент </a:t>
            </a:r>
            <a:r>
              <a:rPr lang="ru-RU" altLang="ru-RU" sz="1800" dirty="0" err="1" smtClean="0">
                <a:solidFill>
                  <a:schemeClr val="bg2"/>
                </a:solidFill>
                <a:latin typeface="Times New Roman" panose="02020603050405020304" pitchFamily="18" charset="0"/>
              </a:rPr>
              <a:t>ўз</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вазифасини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бажариб</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турган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даврда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бошқа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ҳақ</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тўланадиган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лавозимни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эгаллаши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вакиллик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органининг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депутати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бўлиши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тадбиркорлик</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фаолияти</a:t>
            </a:r>
            <a:r>
              <a:rPr lang="ru-RU" altLang="ru-RU" sz="1800" dirty="0" smtClean="0">
                <a:solidFill>
                  <a:schemeClr val="bg2"/>
                </a:solidFill>
                <a:latin typeface="Times New Roman" panose="02020603050405020304" pitchFamily="18" charset="0"/>
              </a:rPr>
              <a:t> Билан </a:t>
            </a:r>
            <a:r>
              <a:rPr lang="ru-RU" altLang="ru-RU" sz="1800" dirty="0" err="1" smtClean="0">
                <a:solidFill>
                  <a:schemeClr val="bg2"/>
                </a:solidFill>
                <a:latin typeface="Times New Roman" panose="02020603050405020304" pitchFamily="18" charset="0"/>
              </a:rPr>
              <a:t>шуғулланиши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мумкин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эмас</a:t>
            </a:r>
            <a:r>
              <a:rPr lang="ru-RU" altLang="ru-RU" sz="1800" dirty="0" smtClean="0">
                <a:solidFill>
                  <a:schemeClr val="bg2"/>
                </a:solidFill>
                <a:latin typeface="Times New Roman" panose="02020603050405020304" pitchFamily="18" charset="0"/>
              </a:rPr>
              <a:t> (91-модда).</a:t>
            </a:r>
          </a:p>
          <a:p>
            <a:pPr algn="just" eaLnBrk="1" hangingPunct="1">
              <a:lnSpc>
                <a:spcPct val="80000"/>
              </a:lnSpc>
              <a:defRPr/>
            </a:pPr>
            <a:r>
              <a:rPr lang="ru-RU" altLang="ru-RU" sz="1800" dirty="0" err="1" smtClean="0">
                <a:solidFill>
                  <a:schemeClr val="bg2"/>
                </a:solidFill>
                <a:latin typeface="Times New Roman" panose="02020603050405020304" pitchFamily="18" charset="0"/>
              </a:rPr>
              <a:t>Президентнинг</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шахси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дахлсиздир</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ва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қонун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билан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муҳофаза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этилади</a:t>
            </a:r>
            <a:r>
              <a:rPr lang="ru-RU" altLang="ru-RU" sz="1800" dirty="0" smtClean="0">
                <a:solidFill>
                  <a:schemeClr val="bg2"/>
                </a:solidFill>
                <a:latin typeface="Times New Roman" panose="02020603050405020304" pitchFamily="18" charset="0"/>
              </a:rPr>
              <a:t>.</a:t>
            </a:r>
          </a:p>
          <a:p>
            <a:pPr algn="just" eaLnBrk="1" hangingPunct="1">
              <a:lnSpc>
                <a:spcPct val="80000"/>
              </a:lnSpc>
              <a:defRPr/>
            </a:pPr>
            <a:r>
              <a:rPr lang="ru-RU" altLang="ru-RU" sz="1800" dirty="0" smtClean="0">
                <a:solidFill>
                  <a:schemeClr val="bg2"/>
                </a:solidFill>
                <a:latin typeface="Times New Roman" panose="02020603050405020304" pitchFamily="18" charset="0"/>
              </a:rPr>
              <a:t>Президент </a:t>
            </a:r>
            <a:r>
              <a:rPr lang="ru-RU" altLang="ru-RU" sz="1800" dirty="0" err="1" smtClean="0">
                <a:solidFill>
                  <a:schemeClr val="bg2"/>
                </a:solidFill>
                <a:latin typeface="Times New Roman" panose="02020603050405020304" pitchFamily="18" charset="0"/>
              </a:rPr>
              <a:t>Ўзбекистон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Республикаси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Олий</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Мажлиси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йиғилишида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қуйидаги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қасамёдни</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қабул</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қилган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пайтдан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бошлаб</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ўз</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лавозимига</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киришган</a:t>
            </a:r>
            <a:r>
              <a:rPr lang="ru-RU" altLang="ru-RU" sz="1800" dirty="0" smtClean="0">
                <a:solidFill>
                  <a:schemeClr val="bg2"/>
                </a:solidFill>
                <a:latin typeface="Times New Roman" panose="02020603050405020304" pitchFamily="18" charset="0"/>
              </a:rPr>
              <a:t> </a:t>
            </a:r>
            <a:r>
              <a:rPr lang="ru-RU" altLang="ru-RU" sz="1800" dirty="0" err="1" smtClean="0">
                <a:solidFill>
                  <a:schemeClr val="bg2"/>
                </a:solidFill>
                <a:latin typeface="Times New Roman" panose="02020603050405020304" pitchFamily="18" charset="0"/>
              </a:rPr>
              <a:t>ҳисобланади</a:t>
            </a:r>
            <a:r>
              <a:rPr lang="ru-RU" altLang="ru-RU" sz="1800" dirty="0" smtClean="0">
                <a:solidFill>
                  <a:schemeClr val="bg2"/>
                </a:solidFill>
                <a:latin typeface="Times New Roman" panose="02020603050405020304" pitchFamily="18" charset="0"/>
              </a:rPr>
              <a:t> (92-модда).</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Left)">
                                      <p:cBhvr>
                                        <p:cTn id="7" dur="2000"/>
                                        <p:tgtEl>
                                          <p:spTgt spid="15872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58723">
                                            <p:txEl>
                                              <p:pRg st="1" end="1"/>
                                            </p:txEl>
                                          </p:spTgt>
                                        </p:tgtEl>
                                        <p:attrNameLst>
                                          <p:attrName>style.visibility</p:attrName>
                                        </p:attrNameLst>
                                      </p:cBhvr>
                                      <p:to>
                                        <p:strVal val="visible"/>
                                      </p:to>
                                    </p:set>
                                    <p:animEffect transition="in" filter="strips(downLeft)">
                                      <p:cBhvr>
                                        <p:cTn id="10" dur="2000"/>
                                        <p:tgtEl>
                                          <p:spTgt spid="158723">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58723">
                                            <p:txEl>
                                              <p:pRg st="2" end="2"/>
                                            </p:txEl>
                                          </p:spTgt>
                                        </p:tgtEl>
                                        <p:attrNameLst>
                                          <p:attrName>style.visibility</p:attrName>
                                        </p:attrNameLst>
                                      </p:cBhvr>
                                      <p:to>
                                        <p:strVal val="visible"/>
                                      </p:to>
                                    </p:set>
                                    <p:animEffect transition="in" filter="strips(downLeft)">
                                      <p:cBhvr>
                                        <p:cTn id="13" dur="2000"/>
                                        <p:tgtEl>
                                          <p:spTgt spid="158723">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58723">
                                            <p:txEl>
                                              <p:pRg st="3" end="3"/>
                                            </p:txEl>
                                          </p:spTgt>
                                        </p:tgtEl>
                                        <p:attrNameLst>
                                          <p:attrName>style.visibility</p:attrName>
                                        </p:attrNameLst>
                                      </p:cBhvr>
                                      <p:to>
                                        <p:strVal val="visible"/>
                                      </p:to>
                                    </p:set>
                                    <p:animEffect transition="in" filter="strips(downLeft)">
                                      <p:cBhvr>
                                        <p:cTn id="16" dur="2000"/>
                                        <p:tgtEl>
                                          <p:spTgt spid="158723">
                                            <p:txEl>
                                              <p:pRg st="3" end="3"/>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58723">
                                            <p:txEl>
                                              <p:pRg st="4" end="4"/>
                                            </p:txEl>
                                          </p:spTgt>
                                        </p:tgtEl>
                                        <p:attrNameLst>
                                          <p:attrName>style.visibility</p:attrName>
                                        </p:attrNameLst>
                                      </p:cBhvr>
                                      <p:to>
                                        <p:strVal val="visible"/>
                                      </p:to>
                                    </p:set>
                                    <p:animEffect transition="in" filter="strips(downLeft)">
                                      <p:cBhvr>
                                        <p:cTn id="19" dur="2000"/>
                                        <p:tgtEl>
                                          <p:spTgt spid="158723">
                                            <p:txEl>
                                              <p:pRg st="4" end="4"/>
                                            </p:txEl>
                                          </p:spTgt>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58723">
                                            <p:txEl>
                                              <p:pRg st="5" end="5"/>
                                            </p:txEl>
                                          </p:spTgt>
                                        </p:tgtEl>
                                        <p:attrNameLst>
                                          <p:attrName>style.visibility</p:attrName>
                                        </p:attrNameLst>
                                      </p:cBhvr>
                                      <p:to>
                                        <p:strVal val="visible"/>
                                      </p:to>
                                    </p:set>
                                    <p:animEffect transition="in" filter="strips(downLeft)">
                                      <p:cBhvr>
                                        <p:cTn id="22" dur="2000"/>
                                        <p:tgtEl>
                                          <p:spTgt spid="158723">
                                            <p:txEl>
                                              <p:pRg st="5" end="5"/>
                                            </p:txEl>
                                          </p:spTgt>
                                        </p:tgtEl>
                                      </p:cBhvr>
                                    </p:animEffect>
                                  </p:childTnLst>
                                </p:cTn>
                              </p:par>
                              <p:par>
                                <p:cTn id="23" presetID="15" presetClass="entr" presetSubtype="0" fill="hold" grpId="0" nodeType="withEffect">
                                  <p:stCondLst>
                                    <p:cond delay="0"/>
                                  </p:stCondLst>
                                  <p:childTnLst>
                                    <p:set>
                                      <p:cBhvr>
                                        <p:cTn id="24" dur="1" fill="hold">
                                          <p:stCondLst>
                                            <p:cond delay="0"/>
                                          </p:stCondLst>
                                        </p:cTn>
                                        <p:tgtEl>
                                          <p:spTgt spid="158722"/>
                                        </p:tgtEl>
                                        <p:attrNameLst>
                                          <p:attrName>style.visibility</p:attrName>
                                        </p:attrNameLst>
                                      </p:cBhvr>
                                      <p:to>
                                        <p:strVal val="visible"/>
                                      </p:to>
                                    </p:set>
                                    <p:anim calcmode="lin" valueType="num">
                                      <p:cBhvr>
                                        <p:cTn id="25" dur="2000" fill="hold"/>
                                        <p:tgtEl>
                                          <p:spTgt spid="158722"/>
                                        </p:tgtEl>
                                        <p:attrNameLst>
                                          <p:attrName>ppt_w</p:attrName>
                                        </p:attrNameLst>
                                      </p:cBhvr>
                                      <p:tavLst>
                                        <p:tav tm="0">
                                          <p:val>
                                            <p:fltVal val="0"/>
                                          </p:val>
                                        </p:tav>
                                        <p:tav tm="100000">
                                          <p:val>
                                            <p:strVal val="#ppt_w"/>
                                          </p:val>
                                        </p:tav>
                                      </p:tavLst>
                                    </p:anim>
                                    <p:anim calcmode="lin" valueType="num">
                                      <p:cBhvr>
                                        <p:cTn id="26" dur="2000" fill="hold"/>
                                        <p:tgtEl>
                                          <p:spTgt spid="158722"/>
                                        </p:tgtEl>
                                        <p:attrNameLst>
                                          <p:attrName>ppt_h</p:attrName>
                                        </p:attrNameLst>
                                      </p:cBhvr>
                                      <p:tavLst>
                                        <p:tav tm="0">
                                          <p:val>
                                            <p:fltVal val="0"/>
                                          </p:val>
                                        </p:tav>
                                        <p:tav tm="100000">
                                          <p:val>
                                            <p:strVal val="#ppt_h"/>
                                          </p:val>
                                        </p:tav>
                                      </p:tavLst>
                                    </p:anim>
                                    <p:anim calcmode="lin" valueType="num">
                                      <p:cBhvr>
                                        <p:cTn id="27" dur="2000" fill="hold"/>
                                        <p:tgtEl>
                                          <p:spTgt spid="158722"/>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1587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P spid="15872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07950" y="-242888"/>
            <a:ext cx="9504363" cy="1384301"/>
          </a:xfrm>
        </p:spPr>
        <p:txBody>
          <a:bodyPr/>
          <a:lstStyle/>
          <a:p>
            <a:pPr algn="ctr" eaLnBrk="1" hangingPunct="1">
              <a:defRPr/>
            </a:pPr>
            <a:r>
              <a:rPr lang="uz-Cyrl-UZ" altLang="ru-RU" sz="2800" b="1" dirty="0" smtClean="0">
                <a:solidFill>
                  <a:srgbClr val="33CCFF"/>
                </a:solidFill>
                <a:latin typeface="Times New Roman" panose="02020603050405020304" pitchFamily="18" charset="0"/>
              </a:rPr>
              <a:t>Ўзбекистон Республикаси </a:t>
            </a:r>
            <a:r>
              <a:rPr lang="ru-RU" altLang="ru-RU" sz="2800" b="1" dirty="0" smtClean="0">
                <a:solidFill>
                  <a:srgbClr val="33CCFF"/>
                </a:solidFill>
                <a:latin typeface="Times New Roman" panose="02020603050405020304" pitchFamily="18" charset="0"/>
              </a:rPr>
              <a:t/>
            </a:r>
            <a:br>
              <a:rPr lang="ru-RU" altLang="ru-RU" sz="2800" b="1" dirty="0" smtClean="0">
                <a:solidFill>
                  <a:srgbClr val="33CCFF"/>
                </a:solidFill>
                <a:latin typeface="Times New Roman" panose="02020603050405020304" pitchFamily="18" charset="0"/>
              </a:rPr>
            </a:br>
            <a:r>
              <a:rPr lang="uz-Cyrl-UZ" altLang="ru-RU" sz="2800" b="1" dirty="0" smtClean="0">
                <a:solidFill>
                  <a:srgbClr val="33CCFF"/>
                </a:solidFill>
                <a:latin typeface="Times New Roman" panose="02020603050405020304" pitchFamily="18" charset="0"/>
              </a:rPr>
              <a:t>Президентининг ваколат ва бурчлари</a:t>
            </a:r>
            <a:endParaRPr lang="ru-RU" altLang="ru-RU" sz="2800" b="1" dirty="0" smtClean="0">
              <a:solidFill>
                <a:srgbClr val="33CCFF"/>
              </a:solidFill>
              <a:latin typeface="Times New Roman" panose="02020603050405020304" pitchFamily="18" charset="0"/>
            </a:endParaRPr>
          </a:p>
        </p:txBody>
      </p:sp>
      <p:sp>
        <p:nvSpPr>
          <p:cNvPr id="167939" name="Rectangle 3"/>
          <p:cNvSpPr>
            <a:spLocks noGrp="1" noChangeArrowheads="1"/>
          </p:cNvSpPr>
          <p:nvPr>
            <p:ph type="body" idx="1"/>
          </p:nvPr>
        </p:nvSpPr>
        <p:spPr>
          <a:xfrm>
            <a:off x="323850" y="898525"/>
            <a:ext cx="8507413" cy="4114800"/>
          </a:xfrm>
        </p:spPr>
        <p:txBody>
          <a:bodyPr/>
          <a:lstStyle/>
          <a:p>
            <a:pPr algn="just" eaLnBrk="1" hangingPunct="1">
              <a:lnSpc>
                <a:spcPct val="80000"/>
              </a:lnSpc>
              <a:buClr>
                <a:schemeClr val="bg1"/>
              </a:buClr>
              <a:buFontTx/>
              <a:buAutoNum type="arabicParenR"/>
              <a:defRPr/>
            </a:pPr>
            <a:r>
              <a:rPr lang="ru-RU" altLang="ru-RU" sz="1700" b="1" dirty="0" smtClean="0">
                <a:solidFill>
                  <a:schemeClr val="bg1"/>
                </a:solidFill>
                <a:latin typeface="Times New Roman" panose="02020603050405020304" pitchFamily="18" charset="0"/>
              </a:rPr>
              <a:t>Президент </a:t>
            </a:r>
            <a:r>
              <a:rPr lang="uz-Cyrl-UZ" altLang="ru-RU" sz="1700" b="1" dirty="0" smtClean="0">
                <a:solidFill>
                  <a:schemeClr val="bg1"/>
                </a:solidFill>
                <a:latin typeface="Times New Roman" panose="02020603050405020304" pitchFamily="18" charset="0"/>
              </a:rPr>
              <a:t>фуқаролар</a:t>
            </a:r>
            <a:r>
              <a:rPr lang="ru-RU" altLang="ru-RU" sz="1700" b="1" dirty="0" err="1" smtClean="0">
                <a:solidFill>
                  <a:schemeClr val="bg1"/>
                </a:solidFill>
                <a:latin typeface="Times New Roman" panose="02020603050405020304" pitchFamily="18" charset="0"/>
              </a:rPr>
              <a:t>нинг</a:t>
            </a:r>
            <a:r>
              <a:rPr lang="uz-Cyrl-UZ" altLang="ru-RU" sz="1700" b="1" dirty="0" smtClean="0">
                <a:solidFill>
                  <a:schemeClr val="bg1"/>
                </a:solidFill>
                <a:latin typeface="Times New Roman" panose="02020603050405020304" pitchFamily="18" charset="0"/>
              </a:rPr>
              <a:t> ҳуқуқлар</a:t>
            </a:r>
            <a:r>
              <a:rPr lang="ru-RU" altLang="ru-RU" sz="1700" b="1" dirty="0" smtClean="0">
                <a:solidFill>
                  <a:schemeClr val="bg1"/>
                </a:solidFill>
                <a:latin typeface="Times New Roman" panose="02020603050405020304" pitchFamily="18" charset="0"/>
              </a:rPr>
              <a:t>и</a:t>
            </a:r>
            <a:r>
              <a:rPr lang="uz-Cyrl-UZ" altLang="ru-RU" sz="1700" b="1" dirty="0" smtClean="0">
                <a:solidFill>
                  <a:schemeClr val="bg1"/>
                </a:solidFill>
                <a:latin typeface="Times New Roman" panose="02020603050405020304" pitchFamily="18" charset="0"/>
              </a:rPr>
              <a:t> ва эркинликларига</a:t>
            </a:r>
            <a:r>
              <a:rPr lang="ru-RU" altLang="ru-RU" sz="1700" b="1" dirty="0" smtClean="0">
                <a:solidFill>
                  <a:schemeClr val="bg1"/>
                </a:solidFill>
                <a:latin typeface="Times New Roman" panose="02020603050405020304" pitchFamily="18" charset="0"/>
              </a:rPr>
              <a:t>,</a:t>
            </a:r>
            <a:r>
              <a:rPr lang="uz-Cyrl-UZ" altLang="ru-RU" sz="1700" b="1" dirty="0" smtClean="0">
                <a:solidFill>
                  <a:schemeClr val="bg1"/>
                </a:solidFill>
                <a:latin typeface="Times New Roman" panose="02020603050405020304" pitchFamily="18" charset="0"/>
              </a:rPr>
              <a:t> Ўзбекистон Республикасининг Конститу</a:t>
            </a:r>
            <a:r>
              <a:rPr lang="ru-RU" altLang="ru-RU" sz="1700" b="1" dirty="0" smtClean="0">
                <a:solidFill>
                  <a:schemeClr val="bg1"/>
                </a:solidFill>
                <a:latin typeface="Times New Roman" panose="02020603050405020304" pitchFamily="18" charset="0"/>
              </a:rPr>
              <a:t>ц</a:t>
            </a:r>
            <a:r>
              <a:rPr lang="uz-Cyrl-UZ" altLang="ru-RU" sz="1700" b="1" dirty="0" smtClean="0">
                <a:solidFill>
                  <a:schemeClr val="bg1"/>
                </a:solidFill>
                <a:latin typeface="Times New Roman" panose="02020603050405020304" pitchFamily="18" charset="0"/>
              </a:rPr>
              <a:t>ияси ва қ</a:t>
            </a:r>
            <a:r>
              <a:rPr lang="ru-RU" altLang="ru-RU" sz="1700" b="1" dirty="0" smtClean="0">
                <a:solidFill>
                  <a:schemeClr val="bg1"/>
                </a:solidFill>
                <a:latin typeface="Times New Roman" panose="02020603050405020304" pitchFamily="18" charset="0"/>
              </a:rPr>
              <a:t>о</a:t>
            </a:r>
            <a:r>
              <a:rPr lang="uz-Cyrl-UZ" altLang="ru-RU" sz="1700" b="1" dirty="0" smtClean="0">
                <a:solidFill>
                  <a:schemeClr val="bg1"/>
                </a:solidFill>
                <a:latin typeface="Times New Roman" panose="02020603050405020304" pitchFamily="18" charset="0"/>
              </a:rPr>
              <a:t>нунларига риоя этилишининг каф</a:t>
            </a:r>
            <a:r>
              <a:rPr lang="ru-RU" altLang="ru-RU" sz="1700" b="1" dirty="0" smtClean="0">
                <a:solidFill>
                  <a:schemeClr val="bg1"/>
                </a:solidFill>
                <a:latin typeface="Times New Roman" panose="02020603050405020304" pitchFamily="18" charset="0"/>
              </a:rPr>
              <a:t>и</a:t>
            </a:r>
            <a:r>
              <a:rPr lang="uz-Cyrl-UZ" altLang="ru-RU" sz="1700" b="1" dirty="0" smtClean="0">
                <a:solidFill>
                  <a:schemeClr val="bg1"/>
                </a:solidFill>
                <a:latin typeface="Times New Roman" panose="02020603050405020304" pitchFamily="18" charset="0"/>
              </a:rPr>
              <a:t>л</a:t>
            </a:r>
            <a:r>
              <a:rPr lang="ru-RU" altLang="ru-RU" sz="1700" b="1" dirty="0" smtClean="0">
                <a:solidFill>
                  <a:schemeClr val="bg1"/>
                </a:solidFill>
                <a:latin typeface="Times New Roman" panose="02020603050405020304" pitchFamily="18" charset="0"/>
              </a:rPr>
              <a:t>и</a:t>
            </a:r>
            <a:r>
              <a:rPr lang="uz-Cyrl-UZ" altLang="ru-RU" sz="1700" b="1" dirty="0" smtClean="0">
                <a:solidFill>
                  <a:schemeClr val="bg1"/>
                </a:solidFill>
                <a:latin typeface="Times New Roman" panose="02020603050405020304" pitchFamily="18" charset="0"/>
              </a:rPr>
              <a:t>дир;</a:t>
            </a:r>
          </a:p>
          <a:p>
            <a:pPr algn="just" eaLnBrk="1" hangingPunct="1">
              <a:lnSpc>
                <a:spcPct val="80000"/>
              </a:lnSpc>
              <a:buClr>
                <a:schemeClr val="bg1"/>
              </a:buClr>
              <a:buFontTx/>
              <a:buAutoNum type="arabicParenR"/>
              <a:defRPr/>
            </a:pPr>
            <a:r>
              <a:rPr lang="uz-Cyrl-UZ" altLang="ru-RU" sz="1700" b="1" dirty="0" smtClean="0">
                <a:solidFill>
                  <a:schemeClr val="bg1"/>
                </a:solidFill>
                <a:latin typeface="Times New Roman" panose="02020603050405020304" pitchFamily="18" charset="0"/>
              </a:rPr>
              <a:t>Ўзбекистон Республикасининг суверенитети, хавфсизлиги ва ҳудудий яхлитлигини муҳофаза этиш, миллий-давлат тузилиши масалаларига доир қарорларни амалга ошириш юзасидан зарур чора-тадбирлар кўради;</a:t>
            </a:r>
          </a:p>
          <a:p>
            <a:pPr algn="just" eaLnBrk="1" hangingPunct="1">
              <a:lnSpc>
                <a:spcPct val="80000"/>
              </a:lnSpc>
              <a:buClr>
                <a:schemeClr val="bg1"/>
              </a:buClr>
              <a:buFontTx/>
              <a:buAutoNum type="arabicParenR"/>
              <a:defRPr/>
            </a:pPr>
            <a:r>
              <a:rPr lang="uz-Cyrl-UZ" altLang="ru-RU" sz="1700" b="1" dirty="0" smtClean="0">
                <a:solidFill>
                  <a:schemeClr val="bg1"/>
                </a:solidFill>
                <a:latin typeface="Times New Roman" panose="02020603050405020304" pitchFamily="18" charset="0"/>
              </a:rPr>
              <a:t>мамлакат ичкарисида ва халқаро муносабатларда Ўзбекистон Республикаси номидан иш кўради;</a:t>
            </a:r>
          </a:p>
          <a:p>
            <a:pPr algn="just" eaLnBrk="1" hangingPunct="1">
              <a:lnSpc>
                <a:spcPct val="80000"/>
              </a:lnSpc>
              <a:buClr>
                <a:schemeClr val="bg1"/>
              </a:buClr>
              <a:buFontTx/>
              <a:buAutoNum type="arabicParenR"/>
              <a:defRPr/>
            </a:pPr>
            <a:r>
              <a:rPr lang="uz-Cyrl-UZ" altLang="ru-RU" sz="1700" b="1" dirty="0" smtClean="0">
                <a:solidFill>
                  <a:schemeClr val="bg1"/>
                </a:solidFill>
                <a:latin typeface="Times New Roman" panose="02020603050405020304" pitchFamily="18" charset="0"/>
              </a:rPr>
              <a:t>музокаралар олиб боради ҳамда Ўзбекистон Республикасининг шартнома ва битимларини имзолайди, республика томонидан тузилган шартномаларга, битимларга ва унинг қабул қилинган мажбуриятларига риоя этилишини таъминлайди;</a:t>
            </a:r>
          </a:p>
          <a:p>
            <a:pPr algn="just" eaLnBrk="1" hangingPunct="1">
              <a:lnSpc>
                <a:spcPct val="80000"/>
              </a:lnSpc>
              <a:buClr>
                <a:schemeClr val="bg1"/>
              </a:buClr>
              <a:buFontTx/>
              <a:buAutoNum type="arabicParenR"/>
              <a:defRPr/>
            </a:pPr>
            <a:r>
              <a:rPr lang="uz-Cyrl-UZ" altLang="ru-RU" sz="1700" b="1" dirty="0" smtClean="0">
                <a:solidFill>
                  <a:schemeClr val="bg1"/>
                </a:solidFill>
                <a:latin typeface="Times New Roman" panose="02020603050405020304" pitchFamily="18" charset="0"/>
              </a:rPr>
              <a:t>ўз ҳузурида аккредитациядан ўтган дипломатик ҳамда бошқа вакилларнинг ишонч ва чақирув ёрлиқларини қабул қилади;</a:t>
            </a:r>
          </a:p>
          <a:p>
            <a:pPr algn="just" eaLnBrk="1" hangingPunct="1">
              <a:lnSpc>
                <a:spcPct val="80000"/>
              </a:lnSpc>
              <a:buClr>
                <a:schemeClr val="bg1"/>
              </a:buClr>
              <a:buFontTx/>
              <a:buAutoNum type="arabicParenR"/>
              <a:defRPr/>
            </a:pPr>
            <a:r>
              <a:rPr lang="uz-Cyrl-UZ" altLang="ru-RU" sz="1700" b="1" dirty="0" smtClean="0">
                <a:solidFill>
                  <a:schemeClr val="bg1"/>
                </a:solidFill>
                <a:latin typeface="Times New Roman" panose="02020603050405020304" pitchFamily="18" charset="0"/>
              </a:rPr>
              <a:t>Ўзбекистон Республикасннинг чет давлатлардаги дипломатик ва бошқа вакилларини тайинлаш учун номзодларни Ўзбекистон Республикаси Олий Мажлисининг Сенатига тақдим этади;</a:t>
            </a:r>
            <a:endParaRPr lang="ru-RU" altLang="ru-RU" sz="1700" b="1" dirty="0" smtClean="0">
              <a:solidFill>
                <a:schemeClr val="bg1"/>
              </a:solidFill>
              <a:latin typeface="Times New Roman" panose="02020603050405020304" pitchFamily="18" charset="0"/>
            </a:endParaRPr>
          </a:p>
          <a:p>
            <a:pPr algn="just" eaLnBrk="1" hangingPunct="1">
              <a:lnSpc>
                <a:spcPct val="80000"/>
              </a:lnSpc>
              <a:buClr>
                <a:schemeClr val="bg1"/>
              </a:buClr>
              <a:buFontTx/>
              <a:buAutoNum type="arabicParenR"/>
              <a:defRPr/>
            </a:pPr>
            <a:r>
              <a:rPr lang="uz-Cyrl-UZ" altLang="ru-RU" sz="1700" b="1" dirty="0" smtClean="0">
                <a:solidFill>
                  <a:schemeClr val="bg1"/>
                </a:solidFill>
                <a:latin typeface="Times New Roman" panose="02020603050405020304" pitchFamily="18" charset="0"/>
              </a:rPr>
              <a:t>Ўзбекистон Республикаси Олий Мажлисига ҳар йили мамлакат ижтимоий-иқтисодий ҳаётининг, ички ва ташқи сиёсатининг энг муҳим масалалари юзасидан маърузалар тақдим этади;</a:t>
            </a:r>
            <a:endParaRPr lang="ru-RU" altLang="ru-RU" sz="1700" b="1" dirty="0" smtClean="0">
              <a:solidFill>
                <a:schemeClr val="bg1"/>
              </a:solidFill>
              <a:latin typeface="Times New Roman" panose="02020603050405020304" pitchFamily="18" charset="0"/>
            </a:endParaRPr>
          </a:p>
          <a:p>
            <a:pPr algn="just" eaLnBrk="1" hangingPunct="1">
              <a:lnSpc>
                <a:spcPct val="80000"/>
              </a:lnSpc>
              <a:buClr>
                <a:schemeClr val="bg1"/>
              </a:buClr>
              <a:buFontTx/>
              <a:buAutoNum type="arabicParenR"/>
              <a:defRPr/>
            </a:pPr>
            <a:r>
              <a:rPr lang="uz-Cyrl-UZ" altLang="ru-RU" sz="1700" b="1" dirty="0" smtClean="0">
                <a:solidFill>
                  <a:schemeClr val="bg1"/>
                </a:solidFill>
                <a:latin typeface="Times New Roman" panose="02020603050405020304" pitchFamily="18" charset="0"/>
              </a:rPr>
              <a:t>ижро этувчи ҳокимият девонини тузади ва унга раҳбарлик қилади;</a:t>
            </a:r>
            <a:br>
              <a:rPr lang="uz-Cyrl-UZ" altLang="ru-RU" sz="1700" b="1" dirty="0" smtClean="0">
                <a:solidFill>
                  <a:schemeClr val="bg1"/>
                </a:solidFill>
                <a:latin typeface="Times New Roman" panose="02020603050405020304" pitchFamily="18" charset="0"/>
              </a:rPr>
            </a:br>
            <a:r>
              <a:rPr lang="uz-Cyrl-UZ" altLang="ru-RU" sz="1700" b="1" dirty="0" smtClean="0">
                <a:solidFill>
                  <a:schemeClr val="bg1"/>
                </a:solidFill>
                <a:latin typeface="Times New Roman" panose="02020603050405020304" pitchFamily="18" charset="0"/>
              </a:rPr>
              <a:t>республика олий ҳокимият ва бошқарув органларининг баҳамжиҳат ишлашини таъминлайди; вазирликлар, давлатқўмиталари ҳамда давлат бошқарувининг бошқа органларини тузади ва тугатади, шу масалаларга доир фармонларни кейинчалик Ўзбекистон Республикаси Олий Мажлисининг палаталари тасдиғига киритади;</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with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wheel(4)">
                                      <p:cBhvr>
                                        <p:cTn id="7" dur="2000"/>
                                        <p:tgtEl>
                                          <p:spTgt spid="167938"/>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167939">
                                            <p:txEl>
                                              <p:pRg st="0" end="0"/>
                                            </p:txEl>
                                          </p:spTgt>
                                        </p:tgtEl>
                                        <p:attrNameLst>
                                          <p:attrName>style.visibility</p:attrName>
                                        </p:attrNameLst>
                                      </p:cBhvr>
                                      <p:to>
                                        <p:strVal val="visible"/>
                                      </p:to>
                                    </p:set>
                                    <p:animEffect transition="in" filter="wheel(4)">
                                      <p:cBhvr>
                                        <p:cTn id="10" dur="2000"/>
                                        <p:tgtEl>
                                          <p:spTgt spid="167939">
                                            <p:txEl>
                                              <p:pRg st="0" end="0"/>
                                            </p:txEl>
                                          </p:spTgt>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Effect transition="in" filter="wheel(4)">
                                      <p:cBhvr>
                                        <p:cTn id="13" dur="2000"/>
                                        <p:tgtEl>
                                          <p:spTgt spid="167939">
                                            <p:txEl>
                                              <p:pRg st="1" end="1"/>
                                            </p:txEl>
                                          </p:spTgt>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167939">
                                            <p:txEl>
                                              <p:pRg st="2" end="2"/>
                                            </p:txEl>
                                          </p:spTgt>
                                        </p:tgtEl>
                                        <p:attrNameLst>
                                          <p:attrName>style.visibility</p:attrName>
                                        </p:attrNameLst>
                                      </p:cBhvr>
                                      <p:to>
                                        <p:strVal val="visible"/>
                                      </p:to>
                                    </p:set>
                                    <p:animEffect transition="in" filter="wheel(4)">
                                      <p:cBhvr>
                                        <p:cTn id="16" dur="2000"/>
                                        <p:tgtEl>
                                          <p:spTgt spid="167939">
                                            <p:txEl>
                                              <p:pRg st="2" end="2"/>
                                            </p:txEl>
                                          </p:spTgt>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167939">
                                            <p:txEl>
                                              <p:pRg st="3" end="3"/>
                                            </p:txEl>
                                          </p:spTgt>
                                        </p:tgtEl>
                                        <p:attrNameLst>
                                          <p:attrName>style.visibility</p:attrName>
                                        </p:attrNameLst>
                                      </p:cBhvr>
                                      <p:to>
                                        <p:strVal val="visible"/>
                                      </p:to>
                                    </p:set>
                                    <p:animEffect transition="in" filter="wheel(4)">
                                      <p:cBhvr>
                                        <p:cTn id="19" dur="2000"/>
                                        <p:tgtEl>
                                          <p:spTgt spid="167939">
                                            <p:txEl>
                                              <p:pRg st="3" end="3"/>
                                            </p:txEl>
                                          </p:spTgt>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167939">
                                            <p:txEl>
                                              <p:pRg st="4" end="4"/>
                                            </p:txEl>
                                          </p:spTgt>
                                        </p:tgtEl>
                                        <p:attrNameLst>
                                          <p:attrName>style.visibility</p:attrName>
                                        </p:attrNameLst>
                                      </p:cBhvr>
                                      <p:to>
                                        <p:strVal val="visible"/>
                                      </p:to>
                                    </p:set>
                                    <p:animEffect transition="in" filter="wheel(4)">
                                      <p:cBhvr>
                                        <p:cTn id="22" dur="2000"/>
                                        <p:tgtEl>
                                          <p:spTgt spid="167939">
                                            <p:txEl>
                                              <p:pRg st="4" end="4"/>
                                            </p:txEl>
                                          </p:spTgt>
                                        </p:tgtEl>
                                      </p:cBhvr>
                                    </p:animEffect>
                                  </p:childTnLst>
                                </p:cTn>
                              </p:par>
                              <p:par>
                                <p:cTn id="23" presetID="21" presetClass="entr" presetSubtype="4" fill="hold" grpId="0" nodeType="withEffect">
                                  <p:stCondLst>
                                    <p:cond delay="0"/>
                                  </p:stCondLst>
                                  <p:childTnLst>
                                    <p:set>
                                      <p:cBhvr>
                                        <p:cTn id="24" dur="1" fill="hold">
                                          <p:stCondLst>
                                            <p:cond delay="0"/>
                                          </p:stCondLst>
                                        </p:cTn>
                                        <p:tgtEl>
                                          <p:spTgt spid="167939">
                                            <p:txEl>
                                              <p:pRg st="5" end="5"/>
                                            </p:txEl>
                                          </p:spTgt>
                                        </p:tgtEl>
                                        <p:attrNameLst>
                                          <p:attrName>style.visibility</p:attrName>
                                        </p:attrNameLst>
                                      </p:cBhvr>
                                      <p:to>
                                        <p:strVal val="visible"/>
                                      </p:to>
                                    </p:set>
                                    <p:animEffect transition="in" filter="wheel(4)">
                                      <p:cBhvr>
                                        <p:cTn id="25" dur="2000"/>
                                        <p:tgtEl>
                                          <p:spTgt spid="167939">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1" presetClass="entr" presetSubtype="4" fill="hold" grpId="0" nodeType="clickEffect">
                                  <p:stCondLst>
                                    <p:cond delay="0"/>
                                  </p:stCondLst>
                                  <p:childTnLst>
                                    <p:set>
                                      <p:cBhvr>
                                        <p:cTn id="29" dur="1" fill="hold">
                                          <p:stCondLst>
                                            <p:cond delay="0"/>
                                          </p:stCondLst>
                                        </p:cTn>
                                        <p:tgtEl>
                                          <p:spTgt spid="167939">
                                            <p:txEl>
                                              <p:pRg st="6" end="6"/>
                                            </p:txEl>
                                          </p:spTgt>
                                        </p:tgtEl>
                                        <p:attrNameLst>
                                          <p:attrName>style.visibility</p:attrName>
                                        </p:attrNameLst>
                                      </p:cBhvr>
                                      <p:to>
                                        <p:strVal val="visible"/>
                                      </p:to>
                                    </p:set>
                                    <p:animEffect transition="in" filter="wheel(4)">
                                      <p:cBhvr>
                                        <p:cTn id="30" dur="2000"/>
                                        <p:tgtEl>
                                          <p:spTgt spid="167939">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1" presetClass="entr" presetSubtype="4" fill="hold" grpId="0" nodeType="clickEffect">
                                  <p:stCondLst>
                                    <p:cond delay="0"/>
                                  </p:stCondLst>
                                  <p:childTnLst>
                                    <p:set>
                                      <p:cBhvr>
                                        <p:cTn id="34" dur="1" fill="hold">
                                          <p:stCondLst>
                                            <p:cond delay="0"/>
                                          </p:stCondLst>
                                        </p:cTn>
                                        <p:tgtEl>
                                          <p:spTgt spid="167939">
                                            <p:txEl>
                                              <p:pRg st="7" end="7"/>
                                            </p:txEl>
                                          </p:spTgt>
                                        </p:tgtEl>
                                        <p:attrNameLst>
                                          <p:attrName>style.visibility</p:attrName>
                                        </p:attrNameLst>
                                      </p:cBhvr>
                                      <p:to>
                                        <p:strVal val="visible"/>
                                      </p:to>
                                    </p:set>
                                    <p:animEffect transition="in" filter="wheel(4)">
                                      <p:cBhvr>
                                        <p:cTn id="35" dur="2000"/>
                                        <p:tgtEl>
                                          <p:spTgt spid="167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p:bldP spid="16793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250825" y="260350"/>
            <a:ext cx="8435975" cy="4967288"/>
          </a:xfrm>
        </p:spPr>
        <p:txBody>
          <a:bodyPr/>
          <a:lstStyle/>
          <a:p>
            <a:pPr marL="447675" indent="-447675" algn="just" eaLnBrk="1" hangingPunct="1">
              <a:lnSpc>
                <a:spcPct val="80000"/>
              </a:lnSpc>
              <a:buClr>
                <a:schemeClr val="bg1"/>
              </a:buClr>
              <a:buFontTx/>
              <a:buAutoNum type="arabicParenR" startAt="9"/>
              <a:defRPr/>
            </a:pPr>
            <a:r>
              <a:rPr lang="uz-Cyrl-UZ" altLang="ru-RU" sz="1800" b="1" dirty="0" smtClean="0">
                <a:solidFill>
                  <a:schemeClr val="bg1"/>
                </a:solidFill>
                <a:latin typeface="Times New Roman" panose="02020603050405020304" pitchFamily="18" charset="0"/>
              </a:rPr>
              <a:t>Сенат Раиси лавозимига сайлаш учун номзодни Ўзбекистон Республикаси Олий Мажлисининг Сенатига тақдим этади;</a:t>
            </a:r>
          </a:p>
          <a:p>
            <a:pPr marL="447675" indent="-447675" algn="just" eaLnBrk="1" hangingPunct="1">
              <a:lnSpc>
                <a:spcPct val="80000"/>
              </a:lnSpc>
              <a:buClr>
                <a:schemeClr val="bg1"/>
              </a:buClr>
              <a:buFontTx/>
              <a:buAutoNum type="arabicParenR" startAt="9"/>
              <a:defRPr/>
            </a:pPr>
            <a:r>
              <a:rPr lang="uz-Cyrl-UZ" altLang="ru-RU" sz="1800" b="1" dirty="0" smtClean="0">
                <a:solidFill>
                  <a:schemeClr val="bg1"/>
                </a:solidFill>
                <a:latin typeface="Times New Roman" panose="02020603050405020304" pitchFamily="18" charset="0"/>
              </a:rPr>
              <a:t>Ўзбекистон Республикаси Олий Мажлисининг пала</a:t>
            </a:r>
            <a:r>
              <a:rPr lang="ru-RU" altLang="ru-RU" sz="1800" b="1" dirty="0" smtClean="0">
                <a:solidFill>
                  <a:schemeClr val="bg1"/>
                </a:solidFill>
                <a:latin typeface="Times New Roman" panose="02020603050405020304" pitchFamily="18" charset="0"/>
              </a:rPr>
              <a:t>т</a:t>
            </a:r>
            <a:r>
              <a:rPr lang="uz-Cyrl-UZ" altLang="ru-RU" sz="1800" b="1" dirty="0" smtClean="0">
                <a:solidFill>
                  <a:schemeClr val="bg1"/>
                </a:solidFill>
                <a:latin typeface="Times New Roman" panose="02020603050405020304" pitchFamily="18" charset="0"/>
              </a:rPr>
              <a:t>алари кўриб чиқиши ва тасдиқлаши учун Ўзбекистон Республикаси Бош вазири номзодини тақдим этади ва лавозимидан озод қилади;</a:t>
            </a:r>
          </a:p>
          <a:p>
            <a:pPr marL="447675" indent="-447675" algn="just" eaLnBrk="1" hangingPunct="1">
              <a:lnSpc>
                <a:spcPct val="80000"/>
              </a:lnSpc>
              <a:buClr>
                <a:schemeClr val="bg1"/>
              </a:buClr>
              <a:buFontTx/>
              <a:buAutoNum type="arabicParenR" startAt="9"/>
              <a:defRPr/>
            </a:pPr>
            <a:r>
              <a:rPr lang="uz-Cyrl-UZ" altLang="ru-RU" sz="1800" b="1" dirty="0" smtClean="0">
                <a:solidFill>
                  <a:schemeClr val="bg1"/>
                </a:solidFill>
                <a:latin typeface="Times New Roman" panose="02020603050405020304" pitchFamily="18" charset="0"/>
              </a:rPr>
              <a:t>Ўзбекистон Республикаси Бош вазирининг тақдимига биноан Ўзбекистон Республикаси Вазирлар Маҳкамаси аъзоларини тасдиқлайди ва лавозимларидан озод қилади;</a:t>
            </a:r>
          </a:p>
          <a:p>
            <a:pPr marL="447675" indent="-447675" algn="just" eaLnBrk="1" hangingPunct="1">
              <a:lnSpc>
                <a:spcPct val="80000"/>
              </a:lnSpc>
              <a:buClr>
                <a:schemeClr val="bg1"/>
              </a:buClr>
              <a:buFontTx/>
              <a:buAutoNum type="arabicParenR" startAt="9"/>
              <a:defRPr/>
            </a:pPr>
            <a:r>
              <a:rPr lang="uz-Cyrl-UZ" altLang="ru-RU" sz="1800" b="1" dirty="0" smtClean="0">
                <a:solidFill>
                  <a:schemeClr val="bg1"/>
                </a:solidFill>
                <a:latin typeface="Times New Roman" panose="02020603050405020304" pitchFamily="18" charset="0"/>
              </a:rPr>
              <a:t>Ўзбекистон Республикаси Бош прокурори ва унинг ўринбосарларини тайинлайди ва уларни лавозимидан озод қилади, кейинчалик бу масалаларни Ўзбекистон Республикаси Олий Мажлисининг Сенати тасдиғига киритади;</a:t>
            </a:r>
          </a:p>
          <a:p>
            <a:pPr marL="447675" indent="-447675" algn="just" eaLnBrk="1" hangingPunct="1">
              <a:lnSpc>
                <a:spcPct val="80000"/>
              </a:lnSpc>
              <a:buClr>
                <a:schemeClr val="bg1"/>
              </a:buClr>
              <a:buFontTx/>
              <a:buAutoNum type="arabicParenR" startAt="9"/>
              <a:defRPr/>
            </a:pPr>
            <a:r>
              <a:rPr lang="uz-Cyrl-UZ" altLang="ru-RU" sz="1800" b="1" dirty="0" smtClean="0">
                <a:solidFill>
                  <a:schemeClr val="bg1"/>
                </a:solidFill>
                <a:latin typeface="Times New Roman" panose="02020603050405020304" pitchFamily="18" charset="0"/>
              </a:rPr>
              <a:t>Ўзбекистон Республикаси Олий Мажлисининг Сенатига Конституциявий суд раиси ва судьялари, Олий суд раиси ва судьялари, Олий хўжалик суди раиси ва судьялари, Ўзбекистон Республикаси Марказий банки бошқарувининг раиси, Ўзбекистон Республикаси Табиатни муҳофаза қилиш давлат қўмитасининг раиси лавозимларига номзодларни тақдим этади;</a:t>
            </a:r>
          </a:p>
          <a:p>
            <a:pPr marL="447675" indent="-447675" algn="just" eaLnBrk="1" hangingPunct="1">
              <a:lnSpc>
                <a:spcPct val="80000"/>
              </a:lnSpc>
              <a:buClr>
                <a:schemeClr val="bg1"/>
              </a:buClr>
              <a:buFontTx/>
              <a:buAutoNum type="arabicParenR" startAt="9"/>
              <a:defRPr/>
            </a:pPr>
            <a:r>
              <a:rPr lang="uz-Cyrl-UZ" altLang="ru-RU" sz="1800" b="1" dirty="0" smtClean="0">
                <a:solidFill>
                  <a:schemeClr val="bg1"/>
                </a:solidFill>
                <a:latin typeface="Times New Roman" panose="02020603050405020304" pitchFamily="18" charset="0"/>
              </a:rPr>
              <a:t>вилоят, туманлараро, туман, шаҳар, ҳарбий ва хўжалик судларининг судьяларнни тайинлайди ва лавозимларидан озод этади;</a:t>
            </a:r>
          </a:p>
          <a:p>
            <a:pPr marL="447675" indent="-447675" algn="just" eaLnBrk="1" hangingPunct="1">
              <a:lnSpc>
                <a:spcPct val="80000"/>
              </a:lnSpc>
              <a:buClr>
                <a:schemeClr val="bg1"/>
              </a:buClr>
              <a:buFontTx/>
              <a:buAutoNum type="arabicParenR" startAt="9"/>
              <a:defRPr/>
            </a:pPr>
            <a:r>
              <a:rPr lang="uz-Cyrl-UZ" altLang="ru-RU" sz="1800" b="1" dirty="0" smtClean="0">
                <a:solidFill>
                  <a:schemeClr val="bg1"/>
                </a:solidFill>
                <a:latin typeface="Times New Roman" panose="02020603050405020304" pitchFamily="18" charset="0"/>
              </a:rPr>
              <a:t>вилоятлар ҳокимларини ҳамда Тошкент шаҳар ҳокимини қонунга мувофиқ тайинлайди ҳамда лавозимидан озод этади. Конституцияни, қонунларни бузган ёки ўз шаъни ва қадр-қимматига доғ туширадиган хатти-ҳаракат содир этган туман ва шаҳар ҳокимларини Президент ўз қарори билан лавозимидан озод этишга ҳақли;</a:t>
            </a:r>
          </a:p>
          <a:p>
            <a:pPr marL="447675" indent="-447675" algn="just" eaLnBrk="1" hangingPunct="1">
              <a:lnSpc>
                <a:spcPct val="80000"/>
              </a:lnSpc>
              <a:buClr>
                <a:schemeClr val="bg1"/>
              </a:buClr>
              <a:buFontTx/>
              <a:buAutoNum type="arabicParenR" startAt="9"/>
              <a:defRPr/>
            </a:pPr>
            <a:r>
              <a:rPr lang="uz-Cyrl-UZ" altLang="ru-RU" sz="1800" b="1" dirty="0" smtClean="0">
                <a:solidFill>
                  <a:schemeClr val="bg1"/>
                </a:solidFill>
                <a:latin typeface="Times New Roman" panose="02020603050405020304" pitchFamily="18" charset="0"/>
              </a:rPr>
              <a:t>республика давлат бошқарув органларининг, шунингдек ҳокимларнинг қабул қилган ҳужжатларини тўхтатади, бекор қилади</a:t>
            </a:r>
            <a:r>
              <a:rPr lang="ru-RU" altLang="ru-RU" sz="1800" b="1" dirty="0" smtClean="0">
                <a:solidFill>
                  <a:schemeClr val="bg1"/>
                </a:solidFill>
                <a:latin typeface="Times New Roman" panose="02020603050405020304" pitchFamily="18" charset="0"/>
              </a:rPr>
              <a:t> </a:t>
            </a:r>
            <a:r>
              <a:rPr lang="ru-RU" altLang="ru-RU" sz="1800" b="1" dirty="0" err="1" smtClean="0">
                <a:solidFill>
                  <a:schemeClr val="bg1"/>
                </a:solidFill>
                <a:latin typeface="Times New Roman" panose="02020603050405020304" pitchFamily="18" charset="0"/>
              </a:rPr>
              <a:t>ва</a:t>
            </a:r>
            <a:r>
              <a:rPr lang="ru-RU" altLang="ru-RU" sz="1800" b="1" dirty="0" smtClean="0">
                <a:solidFill>
                  <a:schemeClr val="bg1"/>
                </a:solidFill>
                <a:latin typeface="Times New Roman" panose="02020603050405020304" pitchFamily="18" charset="0"/>
              </a:rPr>
              <a:t> бош</a:t>
            </a:r>
            <a:r>
              <a:rPr lang="uz-Cyrl-UZ" altLang="ru-RU" sz="1800" b="1" dirty="0" smtClean="0">
                <a:solidFill>
                  <a:schemeClr val="bg1"/>
                </a:solidFill>
                <a:latin typeface="Times New Roman" panose="02020603050405020304" pitchFamily="18" charset="0"/>
              </a:rPr>
              <a:t>қ</a:t>
            </a:r>
            <a:r>
              <a:rPr lang="ru-RU" altLang="ru-RU" sz="1800" b="1" dirty="0" err="1" smtClean="0">
                <a:solidFill>
                  <a:schemeClr val="bg1"/>
                </a:solidFill>
                <a:latin typeface="Times New Roman" panose="02020603050405020304" pitchFamily="18" charset="0"/>
              </a:rPr>
              <a:t>алар</a:t>
            </a:r>
            <a:r>
              <a:rPr lang="ru-RU" altLang="ru-RU" sz="1800" b="1" dirty="0" smtClean="0">
                <a:solidFill>
                  <a:schemeClr val="bg1"/>
                </a:solidFill>
                <a:latin typeface="Times New Roman" panose="02020603050405020304" pitchFamily="18" charset="0"/>
              </a:rPr>
              <a:t>.</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checkerboard(across)">
                                      <p:cBhvr>
                                        <p:cTn id="7" dur="2000"/>
                                        <p:tgtEl>
                                          <p:spTgt spid="16896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8963">
                                            <p:txEl>
                                              <p:pRg st="1" end="1"/>
                                            </p:txEl>
                                          </p:spTgt>
                                        </p:tgtEl>
                                        <p:attrNameLst>
                                          <p:attrName>style.visibility</p:attrName>
                                        </p:attrNameLst>
                                      </p:cBhvr>
                                      <p:to>
                                        <p:strVal val="visible"/>
                                      </p:to>
                                    </p:set>
                                    <p:animEffect transition="in" filter="checkerboard(across)">
                                      <p:cBhvr>
                                        <p:cTn id="10" dur="2000"/>
                                        <p:tgtEl>
                                          <p:spTgt spid="16896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68963">
                                            <p:txEl>
                                              <p:pRg st="2" end="2"/>
                                            </p:txEl>
                                          </p:spTgt>
                                        </p:tgtEl>
                                        <p:attrNameLst>
                                          <p:attrName>style.visibility</p:attrName>
                                        </p:attrNameLst>
                                      </p:cBhvr>
                                      <p:to>
                                        <p:strVal val="visible"/>
                                      </p:to>
                                    </p:set>
                                    <p:animEffect transition="in" filter="checkerboard(across)">
                                      <p:cBhvr>
                                        <p:cTn id="13" dur="2000"/>
                                        <p:tgtEl>
                                          <p:spTgt spid="16896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68963">
                                            <p:txEl>
                                              <p:pRg st="3" end="3"/>
                                            </p:txEl>
                                          </p:spTgt>
                                        </p:tgtEl>
                                        <p:attrNameLst>
                                          <p:attrName>style.visibility</p:attrName>
                                        </p:attrNameLst>
                                      </p:cBhvr>
                                      <p:to>
                                        <p:strVal val="visible"/>
                                      </p:to>
                                    </p:set>
                                    <p:animEffect transition="in" filter="checkerboard(across)">
                                      <p:cBhvr>
                                        <p:cTn id="16" dur="2000"/>
                                        <p:tgtEl>
                                          <p:spTgt spid="16896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68963">
                                            <p:txEl>
                                              <p:pRg st="4" end="4"/>
                                            </p:txEl>
                                          </p:spTgt>
                                        </p:tgtEl>
                                        <p:attrNameLst>
                                          <p:attrName>style.visibility</p:attrName>
                                        </p:attrNameLst>
                                      </p:cBhvr>
                                      <p:to>
                                        <p:strVal val="visible"/>
                                      </p:to>
                                    </p:set>
                                    <p:animEffect transition="in" filter="checkerboard(across)">
                                      <p:cBhvr>
                                        <p:cTn id="19" dur="2000"/>
                                        <p:tgtEl>
                                          <p:spTgt spid="168963">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68963">
                                            <p:txEl>
                                              <p:pRg st="5" end="5"/>
                                            </p:txEl>
                                          </p:spTgt>
                                        </p:tgtEl>
                                        <p:attrNameLst>
                                          <p:attrName>style.visibility</p:attrName>
                                        </p:attrNameLst>
                                      </p:cBhvr>
                                      <p:to>
                                        <p:strVal val="visible"/>
                                      </p:to>
                                    </p:set>
                                    <p:animEffect transition="in" filter="checkerboard(across)">
                                      <p:cBhvr>
                                        <p:cTn id="22" dur="2000"/>
                                        <p:tgtEl>
                                          <p:spTgt spid="168963">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68963">
                                            <p:txEl>
                                              <p:pRg st="6" end="6"/>
                                            </p:txEl>
                                          </p:spTgt>
                                        </p:tgtEl>
                                        <p:attrNameLst>
                                          <p:attrName>style.visibility</p:attrName>
                                        </p:attrNameLst>
                                      </p:cBhvr>
                                      <p:to>
                                        <p:strVal val="visible"/>
                                      </p:to>
                                    </p:set>
                                    <p:animEffect transition="in" filter="checkerboard(across)">
                                      <p:cBhvr>
                                        <p:cTn id="25" dur="2000"/>
                                        <p:tgtEl>
                                          <p:spTgt spid="168963">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8963">
                                            <p:txEl>
                                              <p:pRg st="7" end="7"/>
                                            </p:txEl>
                                          </p:spTgt>
                                        </p:tgtEl>
                                        <p:attrNameLst>
                                          <p:attrName>style.visibility</p:attrName>
                                        </p:attrNameLst>
                                      </p:cBhvr>
                                      <p:to>
                                        <p:strVal val="visible"/>
                                      </p:to>
                                    </p:set>
                                    <p:animEffect transition="in" filter="checkerboard(across)">
                                      <p:cBhvr>
                                        <p:cTn id="28" dur="2000"/>
                                        <p:tgtEl>
                                          <p:spTgt spid="168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theme/theme1.xml><?xml version="1.0" encoding="utf-8"?>
<a:theme xmlns:a="http://schemas.openxmlformats.org/drawingml/2006/main" name="Океан">
  <a:themeElements>
    <a:clrScheme name="Океан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Океан">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0" i="1"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0" i="1"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Океан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Океан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Океан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Океан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Океан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Океан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Океан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Океан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Glass Layers</Template>
  <TotalTime>987</TotalTime>
  <Words>4656</Words>
  <Application>Microsoft Office PowerPoint</Application>
  <PresentationFormat>Экран (4:3)</PresentationFormat>
  <Paragraphs>333</Paragraphs>
  <Slides>40</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40</vt:i4>
      </vt:variant>
    </vt:vector>
  </HeadingPairs>
  <TitlesOfParts>
    <vt:vector size="48" baseType="lpstr">
      <vt:lpstr>Times New Roman</vt:lpstr>
      <vt:lpstr>Arial</vt:lpstr>
      <vt:lpstr>Tahoma</vt:lpstr>
      <vt:lpstr>Wingdings</vt:lpstr>
      <vt:lpstr>Calibri</vt:lpstr>
      <vt:lpstr>Symbol</vt:lpstr>
      <vt:lpstr>PANDA Times UZ</vt:lpstr>
      <vt:lpstr>Океан</vt:lpstr>
      <vt:lpstr>10.1-МАВЗУ. ЎЗБЕКИСТОНДА ДАВЛАТ БОШҚАРУВИНИНГ ЯНГИ ТИЗИМИНИНГ ШАКЛЛЛАНИШИ ВА РИВОЖЛАНИБ БОРИШИ. DAVLAT HOKIMIYATI VA BOSHQARUVINI DEMOKRATLASHTIRISH.</vt:lpstr>
      <vt:lpstr>Ўзбекистонда президентлик  бошқарувининг шаклланиши</vt:lpstr>
      <vt:lpstr>Ўзбекистон мустақиллик арафасида</vt:lpstr>
      <vt:lpstr>Презентация PowerPoint</vt:lpstr>
      <vt:lpstr>Презентация PowerPoint</vt:lpstr>
      <vt:lpstr>Ўзбекистон Республикаси Конституциясининг қабул қилиниши</vt:lpstr>
      <vt:lpstr>Ўзбекистон Республикасининг Президенти</vt:lpstr>
      <vt:lpstr>Ўзбекистон Республикаси  Президентининг ваколат ва бурчлари</vt:lpstr>
      <vt:lpstr>Презентация PowerPoint</vt:lpstr>
      <vt:lpstr>Презентация PowerPoint</vt:lpstr>
      <vt:lpstr>Қонун чиқарувчи ҳокимият</vt:lpstr>
      <vt:lpstr>Презентация PowerPoint</vt:lpstr>
      <vt:lpstr>Презентация PowerPoint</vt:lpstr>
      <vt:lpstr>Презентация PowerPoint</vt:lpstr>
      <vt:lpstr>Ўзбекистон Республикаси Олий Мажлиси</vt:lpstr>
      <vt:lpstr>Презентация PowerPoint</vt:lpstr>
      <vt:lpstr>Олий Мажлис палаталарининг  биргаликдаги ваколатлари</vt:lpstr>
      <vt:lpstr>Вазирлар Маҳкамаси</vt:lpstr>
      <vt:lpstr>Ўзбекистон Республикасининг маъмурий худудий тузилиши </vt:lpstr>
      <vt:lpstr>Презентация PowerPoint</vt:lpstr>
      <vt:lpstr>Презентация PowerPoint</vt:lpstr>
      <vt:lpstr>Вазирлар Маҳкамаси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Маҳаллий давлат ҳокимиятининг Конституциявий асослари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SmartCom</dc:creator>
  <cp:lastModifiedBy>Bahtiyor</cp:lastModifiedBy>
  <cp:revision>365</cp:revision>
  <dcterms:created xsi:type="dcterms:W3CDTF">2009-02-12T06:23:59Z</dcterms:created>
  <dcterms:modified xsi:type="dcterms:W3CDTF">2020-08-02T11:25:21Z</dcterms:modified>
</cp:coreProperties>
</file>