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 id="2147483726" r:id="rId2"/>
  </p:sldMasterIdLst>
  <p:notesMasterIdLst>
    <p:notesMasterId r:id="rId37"/>
  </p:notesMasterIdLst>
  <p:sldIdLst>
    <p:sldId id="256" r:id="rId3"/>
    <p:sldId id="277" r:id="rId4"/>
    <p:sldId id="340" r:id="rId5"/>
    <p:sldId id="605" r:id="rId6"/>
    <p:sldId id="604" r:id="rId7"/>
    <p:sldId id="627" r:id="rId8"/>
    <p:sldId id="607" r:id="rId9"/>
    <p:sldId id="628" r:id="rId10"/>
    <p:sldId id="606" r:id="rId11"/>
    <p:sldId id="629" r:id="rId12"/>
    <p:sldId id="584" r:id="rId13"/>
    <p:sldId id="630" r:id="rId14"/>
    <p:sldId id="437" r:id="rId15"/>
    <p:sldId id="631" r:id="rId16"/>
    <p:sldId id="617" r:id="rId17"/>
    <p:sldId id="632" r:id="rId18"/>
    <p:sldId id="618" r:id="rId19"/>
    <p:sldId id="619" r:id="rId20"/>
    <p:sldId id="633" r:id="rId21"/>
    <p:sldId id="620" r:id="rId22"/>
    <p:sldId id="621" r:id="rId23"/>
    <p:sldId id="622" r:id="rId24"/>
    <p:sldId id="623" r:id="rId25"/>
    <p:sldId id="624" r:id="rId26"/>
    <p:sldId id="603" r:id="rId27"/>
    <p:sldId id="625" r:id="rId28"/>
    <p:sldId id="585" r:id="rId29"/>
    <p:sldId id="626" r:id="rId30"/>
    <p:sldId id="586" r:id="rId31"/>
    <p:sldId id="601" r:id="rId32"/>
    <p:sldId id="602" r:id="rId33"/>
    <p:sldId id="616" r:id="rId34"/>
    <p:sldId id="573" r:id="rId35"/>
    <p:sldId id="457" r:id="rId36"/>
  </p:sldIdLst>
  <p:sldSz cx="9144000" cy="6858000" type="screen4x3"/>
  <p:notesSz cx="6858000" cy="9144000"/>
  <p:custDataLst>
    <p:tags r:id="rId38"/>
  </p:custDataLst>
  <p:defaultTextStyle>
    <a:defPPr>
      <a:defRPr lang="ru-RU"/>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33"/>
    <a:srgbClr val="0000FF"/>
    <a:srgbClr val="009900"/>
    <a:srgbClr val="DF0318"/>
    <a:srgbClr val="00FFFF"/>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39" autoAdjust="0"/>
    <p:restoredTop sz="94614" autoAdjust="0"/>
  </p:normalViewPr>
  <p:slideViewPr>
    <p:cSldViewPr>
      <p:cViewPr varScale="1">
        <p:scale>
          <a:sx n="69" d="100"/>
          <a:sy n="69" d="100"/>
        </p:scale>
        <p:origin x="-1350"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861060BD-0B2B-4EEA-86B0-7BA5FE3F16D9}" type="datetimeFigureOut">
              <a:rPr lang="ru-RU"/>
              <a:pPr>
                <a:defRPr/>
              </a:pPr>
              <a:t>12.04.2021</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ru-RU" noProof="0" smtClean="0"/>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noProof="0" smtClean="0"/>
              <a:t>Образец текста</a:t>
            </a:r>
          </a:p>
          <a:p>
            <a:pPr lvl="1"/>
            <a:r>
              <a:rPr lang="ru-RU" noProof="0" smtClean="0"/>
              <a:t>Второй уровень</a:t>
            </a:r>
          </a:p>
          <a:p>
            <a:pPr lvl="2"/>
            <a:r>
              <a:rPr lang="ru-RU" noProof="0" smtClean="0"/>
              <a:t>Третий уровень</a:t>
            </a:r>
          </a:p>
          <a:p>
            <a:pPr lvl="3"/>
            <a:r>
              <a:rPr lang="ru-RU" noProof="0" smtClean="0"/>
              <a:t>Четвертый уровень</a:t>
            </a:r>
          </a:p>
          <a:p>
            <a:pPr lvl="4"/>
            <a:r>
              <a:rPr lang="ru-RU" noProof="0" smtClean="0"/>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91046165-F4B2-4E58-B147-E3566C2BCB71}" type="slidenum">
              <a:rPr lang="ru-RU"/>
              <a:pPr>
                <a:defRPr/>
              </a:pPr>
              <a:t>‹#›</a:t>
            </a:fld>
            <a:endParaRPr lang="ru-RU"/>
          </a:p>
        </p:txBody>
      </p:sp>
    </p:spTree>
    <p:extLst>
      <p:ext uri="{BB962C8B-B14F-4D97-AF65-F5344CB8AC3E}">
        <p14:creationId xmlns:p14="http://schemas.microsoft.com/office/powerpoint/2010/main" val="13322683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Ref idx="1002">
        <a:schemeClr val="bg2"/>
      </p:bgRef>
    </p:bg>
    <p:spTree>
      <p:nvGrpSpPr>
        <p:cNvPr id="1" name=""/>
        <p:cNvGrpSpPr/>
        <p:nvPr/>
      </p:nvGrpSpPr>
      <p:grpSpPr>
        <a:xfrm>
          <a:off x="0" y="0"/>
          <a:ext cx="0" cy="0"/>
          <a:chOff x="0" y="0"/>
          <a:chExt cx="0" cy="0"/>
        </a:xfrm>
      </p:grpSpPr>
      <p:sp>
        <p:nvSpPr>
          <p:cNvPr id="9" name="Заголовок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ru-RU" smtClean="0"/>
              <a:t>Образец заголовка</a:t>
            </a:r>
            <a:endParaRPr lang="en-US"/>
          </a:p>
        </p:txBody>
      </p:sp>
      <p:sp>
        <p:nvSpPr>
          <p:cNvPr id="17" name="Подзаголовок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ru-RU" smtClean="0"/>
              <a:t>Образец подзаголовка</a:t>
            </a:r>
            <a:endParaRPr lang="en-US"/>
          </a:p>
        </p:txBody>
      </p:sp>
      <p:sp>
        <p:nvSpPr>
          <p:cNvPr id="4" name="Дата 29"/>
          <p:cNvSpPr>
            <a:spLocks noGrp="1"/>
          </p:cNvSpPr>
          <p:nvPr>
            <p:ph type="dt" sz="half" idx="10"/>
          </p:nvPr>
        </p:nvSpPr>
        <p:spPr/>
        <p:txBody>
          <a:bodyPr/>
          <a:lstStyle>
            <a:lvl1pPr>
              <a:defRPr/>
            </a:lvl1pPr>
          </a:lstStyle>
          <a:p>
            <a:pPr>
              <a:defRPr/>
            </a:pPr>
            <a:fld id="{A799D956-A60B-4E35-808E-D49B4D71FA87}" type="datetimeFigureOut">
              <a:rPr lang="ru-RU"/>
              <a:pPr>
                <a:defRPr/>
              </a:pPr>
              <a:t>12.04.2021</a:t>
            </a:fld>
            <a:endParaRPr lang="ru-RU"/>
          </a:p>
        </p:txBody>
      </p:sp>
      <p:sp>
        <p:nvSpPr>
          <p:cNvPr id="5" name="Нижний колонтитул 18"/>
          <p:cNvSpPr>
            <a:spLocks noGrp="1"/>
          </p:cNvSpPr>
          <p:nvPr>
            <p:ph type="ftr" sz="quarter" idx="11"/>
          </p:nvPr>
        </p:nvSpPr>
        <p:spPr/>
        <p:txBody>
          <a:bodyPr/>
          <a:lstStyle>
            <a:lvl1pPr>
              <a:defRPr/>
            </a:lvl1pPr>
          </a:lstStyle>
          <a:p>
            <a:pPr>
              <a:defRPr/>
            </a:pPr>
            <a:endParaRPr lang="ru-RU"/>
          </a:p>
        </p:txBody>
      </p:sp>
      <p:sp>
        <p:nvSpPr>
          <p:cNvPr id="6" name="Номер слайда 26"/>
          <p:cNvSpPr>
            <a:spLocks noGrp="1"/>
          </p:cNvSpPr>
          <p:nvPr>
            <p:ph type="sldNum" sz="quarter" idx="12"/>
          </p:nvPr>
        </p:nvSpPr>
        <p:spPr/>
        <p:txBody>
          <a:bodyPr/>
          <a:lstStyle>
            <a:lvl1pPr>
              <a:defRPr/>
            </a:lvl1pPr>
          </a:lstStyle>
          <a:p>
            <a:pPr>
              <a:defRPr/>
            </a:pPr>
            <a:fld id="{2551EFBA-9FE9-4E07-A2AC-9D942F35CC08}" type="slidenum">
              <a:rPr lang="ru-RU"/>
              <a:pPr>
                <a:defRPr/>
              </a:pPr>
              <a:t>‹#›</a:t>
            </a:fld>
            <a:endParaRPr lang="ru-RU"/>
          </a:p>
        </p:txBody>
      </p:sp>
    </p:spTree>
    <p:extLst>
      <p:ext uri="{BB962C8B-B14F-4D97-AF65-F5344CB8AC3E}">
        <p14:creationId xmlns:p14="http://schemas.microsoft.com/office/powerpoint/2010/main" val="313978850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914401"/>
            <a:ext cx="2057400" cy="5211763"/>
          </a:xfrm>
        </p:spPr>
        <p:txBody>
          <a:bodyPr vert="eaVert"/>
          <a:lstStyle/>
          <a:p>
            <a:r>
              <a:rPr lang="ru-RU" smtClean="0"/>
              <a:t>Образец заголовка</a:t>
            </a:r>
            <a:endParaRPr lang="en-US"/>
          </a:p>
        </p:txBody>
      </p:sp>
      <p:sp>
        <p:nvSpPr>
          <p:cNvPr id="3" name="Вертикальный текст 2"/>
          <p:cNvSpPr>
            <a:spLocks noGrp="1"/>
          </p:cNvSpPr>
          <p:nvPr>
            <p:ph type="body" orient="vert" idx="1"/>
          </p:nvPr>
        </p:nvSpPr>
        <p:spPr>
          <a:xfrm>
            <a:off x="457200" y="914401"/>
            <a:ext cx="6019800" cy="5211763"/>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9"/>
          <p:cNvSpPr>
            <a:spLocks noGrp="1"/>
          </p:cNvSpPr>
          <p:nvPr>
            <p:ph type="dt" sz="half" idx="10"/>
          </p:nvPr>
        </p:nvSpPr>
        <p:spPr/>
        <p:txBody>
          <a:bodyPr/>
          <a:lstStyle>
            <a:lvl1pPr>
              <a:defRPr/>
            </a:lvl1pPr>
          </a:lstStyle>
          <a:p>
            <a:pPr>
              <a:defRPr/>
            </a:pPr>
            <a:fld id="{C34C38AC-9518-4B38-B13D-0FA27AE05054}" type="datetimeFigureOut">
              <a:rPr lang="ru-RU"/>
              <a:pPr>
                <a:defRPr/>
              </a:pPr>
              <a:t>12.04.2021</a:t>
            </a:fld>
            <a:endParaRPr lang="ru-RU"/>
          </a:p>
        </p:txBody>
      </p:sp>
      <p:sp>
        <p:nvSpPr>
          <p:cNvPr id="5" name="Нижний колонтитул 21"/>
          <p:cNvSpPr>
            <a:spLocks noGrp="1"/>
          </p:cNvSpPr>
          <p:nvPr>
            <p:ph type="ftr" sz="quarter" idx="11"/>
          </p:nvPr>
        </p:nvSpPr>
        <p:spPr/>
        <p:txBody>
          <a:bodyPr/>
          <a:lstStyle>
            <a:lvl1pPr>
              <a:defRPr/>
            </a:lvl1pPr>
          </a:lstStyle>
          <a:p>
            <a:pPr>
              <a:defRPr/>
            </a:pPr>
            <a:endParaRPr lang="ru-RU"/>
          </a:p>
        </p:txBody>
      </p:sp>
      <p:sp>
        <p:nvSpPr>
          <p:cNvPr id="6" name="Номер слайда 17"/>
          <p:cNvSpPr>
            <a:spLocks noGrp="1"/>
          </p:cNvSpPr>
          <p:nvPr>
            <p:ph type="sldNum" sz="quarter" idx="12"/>
          </p:nvPr>
        </p:nvSpPr>
        <p:spPr/>
        <p:txBody>
          <a:bodyPr/>
          <a:lstStyle>
            <a:lvl1pPr>
              <a:defRPr/>
            </a:lvl1pPr>
          </a:lstStyle>
          <a:p>
            <a:pPr>
              <a:defRPr/>
            </a:pPr>
            <a:fld id="{BD33E971-92AE-47B9-AB11-01C8A02CDAFD}" type="slidenum">
              <a:rPr lang="ru-RU"/>
              <a:pPr>
                <a:defRPr/>
              </a:pPr>
              <a:t>‹#›</a:t>
            </a:fld>
            <a:endParaRPr lang="ru-RU"/>
          </a:p>
        </p:txBody>
      </p:sp>
    </p:spTree>
    <p:extLst>
      <p:ext uri="{BB962C8B-B14F-4D97-AF65-F5344CB8AC3E}">
        <p14:creationId xmlns:p14="http://schemas.microsoft.com/office/powerpoint/2010/main" val="973607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Only" preserve="1">
  <p:cSld name="Объект">
    <p:spTree>
      <p:nvGrpSpPr>
        <p:cNvPr id="1" name=""/>
        <p:cNvGrpSpPr/>
        <p:nvPr/>
      </p:nvGrpSpPr>
      <p:grpSpPr>
        <a:xfrm>
          <a:off x="0" y="0"/>
          <a:ext cx="0" cy="0"/>
          <a:chOff x="0" y="0"/>
          <a:chExt cx="0" cy="0"/>
        </a:xfrm>
      </p:grpSpPr>
      <p:sp>
        <p:nvSpPr>
          <p:cNvPr id="2" name="Содержимое 1"/>
          <p:cNvSpPr>
            <a:spLocks noGrp="1"/>
          </p:cNvSpPr>
          <p:nvPr>
            <p:ph/>
          </p:nvPr>
        </p:nvSpPr>
        <p:spPr>
          <a:xfrm>
            <a:off x="457200" y="704850"/>
            <a:ext cx="8229600" cy="561975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3" name="Дата 9"/>
          <p:cNvSpPr>
            <a:spLocks noGrp="1"/>
          </p:cNvSpPr>
          <p:nvPr>
            <p:ph type="dt" sz="half" idx="10"/>
          </p:nvPr>
        </p:nvSpPr>
        <p:spPr/>
        <p:txBody>
          <a:bodyPr/>
          <a:lstStyle>
            <a:lvl1pPr>
              <a:defRPr/>
            </a:lvl1pPr>
          </a:lstStyle>
          <a:p>
            <a:pPr>
              <a:defRPr/>
            </a:pPr>
            <a:fld id="{1E3B0580-1B73-40A0-91D0-1AECB88A781D}" type="datetimeFigureOut">
              <a:rPr lang="ru-RU"/>
              <a:pPr>
                <a:defRPr/>
              </a:pPr>
              <a:t>12.04.2021</a:t>
            </a:fld>
            <a:endParaRPr lang="ru-RU"/>
          </a:p>
        </p:txBody>
      </p:sp>
      <p:sp>
        <p:nvSpPr>
          <p:cNvPr id="4" name="Нижний колонтитул 21"/>
          <p:cNvSpPr>
            <a:spLocks noGrp="1"/>
          </p:cNvSpPr>
          <p:nvPr>
            <p:ph type="ftr" sz="quarter" idx="11"/>
          </p:nvPr>
        </p:nvSpPr>
        <p:spPr/>
        <p:txBody>
          <a:bodyPr/>
          <a:lstStyle>
            <a:lvl1pPr>
              <a:defRPr/>
            </a:lvl1pPr>
          </a:lstStyle>
          <a:p>
            <a:pPr>
              <a:defRPr/>
            </a:pPr>
            <a:endParaRPr lang="ru-RU"/>
          </a:p>
        </p:txBody>
      </p:sp>
      <p:sp>
        <p:nvSpPr>
          <p:cNvPr id="5" name="Номер слайда 17"/>
          <p:cNvSpPr>
            <a:spLocks noGrp="1"/>
          </p:cNvSpPr>
          <p:nvPr>
            <p:ph type="sldNum" sz="quarter" idx="12"/>
          </p:nvPr>
        </p:nvSpPr>
        <p:spPr/>
        <p:txBody>
          <a:bodyPr/>
          <a:lstStyle>
            <a:lvl1pPr>
              <a:defRPr/>
            </a:lvl1pPr>
          </a:lstStyle>
          <a:p>
            <a:pPr>
              <a:defRPr/>
            </a:pPr>
            <a:fld id="{DABCB842-78BA-48F9-B6CB-0E70995D72DA}" type="slidenum">
              <a:rPr lang="ru-RU"/>
              <a:pPr>
                <a:defRPr/>
              </a:pPr>
              <a:t>‹#›</a:t>
            </a:fld>
            <a:endParaRPr lang="ru-RU"/>
          </a:p>
        </p:txBody>
      </p:sp>
    </p:spTree>
    <p:extLst>
      <p:ext uri="{BB962C8B-B14F-4D97-AF65-F5344CB8AC3E}">
        <p14:creationId xmlns:p14="http://schemas.microsoft.com/office/powerpoint/2010/main" val="771171507"/>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lvl1pPr>
              <a:defRPr/>
            </a:lvl1pPr>
          </a:lstStyle>
          <a:p>
            <a:pPr>
              <a:defRPr/>
            </a:pPr>
            <a:fld id="{7A720A01-7CB4-49C5-9563-3A15215C7CAF}" type="datetimeFigureOut">
              <a:rPr lang="ru-RU"/>
              <a:pPr>
                <a:defRPr/>
              </a:pPr>
              <a:t>12.04.2021</a:t>
            </a:fld>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fld id="{84AA66AF-36EE-455E-92C2-019494E4AB21}" type="slidenum">
              <a:rPr lang="ru-RU"/>
              <a:pPr>
                <a:defRPr/>
              </a:pPr>
              <a:t>‹#›</a:t>
            </a:fld>
            <a:endParaRPr lang="ru-RU"/>
          </a:p>
        </p:txBody>
      </p:sp>
    </p:spTree>
    <p:extLst>
      <p:ext uri="{BB962C8B-B14F-4D97-AF65-F5344CB8AC3E}">
        <p14:creationId xmlns:p14="http://schemas.microsoft.com/office/powerpoint/2010/main" val="19859469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pPr>
              <a:defRPr/>
            </a:pPr>
            <a:fld id="{346FE2B7-2A3A-4270-8831-4CD4B44B2217}" type="datetimeFigureOut">
              <a:rPr lang="ru-RU"/>
              <a:pPr>
                <a:defRPr/>
              </a:pPr>
              <a:t>12.04.2021</a:t>
            </a:fld>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fld id="{694FD8A0-9E89-4CEB-9D74-4BC9AD69C70C}" type="slidenum">
              <a:rPr lang="ru-RU"/>
              <a:pPr>
                <a:defRPr/>
              </a:pPr>
              <a:t>‹#›</a:t>
            </a:fld>
            <a:endParaRPr lang="ru-RU"/>
          </a:p>
        </p:txBody>
      </p:sp>
    </p:spTree>
    <p:extLst>
      <p:ext uri="{BB962C8B-B14F-4D97-AF65-F5344CB8AC3E}">
        <p14:creationId xmlns:p14="http://schemas.microsoft.com/office/powerpoint/2010/main" val="16141735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lvl1pPr>
              <a:defRPr/>
            </a:lvl1pPr>
          </a:lstStyle>
          <a:p>
            <a:pPr>
              <a:defRPr/>
            </a:pPr>
            <a:fld id="{680BD532-8FDE-475F-9D23-EE05FCE87EB5}" type="datetimeFigureOut">
              <a:rPr lang="ru-RU"/>
              <a:pPr>
                <a:defRPr/>
              </a:pPr>
              <a:t>12.04.2021</a:t>
            </a:fld>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fld id="{17F924C6-52F3-4312-89EF-76BFA22D6C8D}" type="slidenum">
              <a:rPr lang="ru-RU"/>
              <a:pPr>
                <a:defRPr/>
              </a:pPr>
              <a:t>‹#›</a:t>
            </a:fld>
            <a:endParaRPr lang="ru-RU"/>
          </a:p>
        </p:txBody>
      </p:sp>
    </p:spTree>
    <p:extLst>
      <p:ext uri="{BB962C8B-B14F-4D97-AF65-F5344CB8AC3E}">
        <p14:creationId xmlns:p14="http://schemas.microsoft.com/office/powerpoint/2010/main" val="20182942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3"/>
          <p:cNvSpPr>
            <a:spLocks noGrp="1"/>
          </p:cNvSpPr>
          <p:nvPr>
            <p:ph type="dt" sz="half" idx="10"/>
          </p:nvPr>
        </p:nvSpPr>
        <p:spPr/>
        <p:txBody>
          <a:bodyPr/>
          <a:lstStyle>
            <a:lvl1pPr>
              <a:defRPr/>
            </a:lvl1pPr>
          </a:lstStyle>
          <a:p>
            <a:pPr>
              <a:defRPr/>
            </a:pPr>
            <a:fld id="{3262BB8E-64F6-4DE7-BB47-ED2F00126385}" type="datetimeFigureOut">
              <a:rPr lang="ru-RU"/>
              <a:pPr>
                <a:defRPr/>
              </a:pPr>
              <a:t>12.04.2021</a:t>
            </a:fld>
            <a:endParaRPr lang="ru-RU"/>
          </a:p>
        </p:txBody>
      </p:sp>
      <p:sp>
        <p:nvSpPr>
          <p:cNvPr id="6" name="Нижний колонтитул 4"/>
          <p:cNvSpPr>
            <a:spLocks noGrp="1"/>
          </p:cNvSpPr>
          <p:nvPr>
            <p:ph type="ftr" sz="quarter" idx="11"/>
          </p:nvPr>
        </p:nvSpPr>
        <p:spPr/>
        <p:txBody>
          <a:bodyPr/>
          <a:lstStyle>
            <a:lvl1pPr>
              <a:defRPr/>
            </a:lvl1pPr>
          </a:lstStyle>
          <a:p>
            <a:pPr>
              <a:defRPr/>
            </a:pPr>
            <a:endParaRPr lang="ru-RU"/>
          </a:p>
        </p:txBody>
      </p:sp>
      <p:sp>
        <p:nvSpPr>
          <p:cNvPr id="7" name="Номер слайда 5"/>
          <p:cNvSpPr>
            <a:spLocks noGrp="1"/>
          </p:cNvSpPr>
          <p:nvPr>
            <p:ph type="sldNum" sz="quarter" idx="12"/>
          </p:nvPr>
        </p:nvSpPr>
        <p:spPr/>
        <p:txBody>
          <a:bodyPr/>
          <a:lstStyle>
            <a:lvl1pPr>
              <a:defRPr/>
            </a:lvl1pPr>
          </a:lstStyle>
          <a:p>
            <a:pPr>
              <a:defRPr/>
            </a:pPr>
            <a:fld id="{CEA68B9A-86F2-4B59-B5BF-09B29AE12519}" type="slidenum">
              <a:rPr lang="ru-RU"/>
              <a:pPr>
                <a:defRPr/>
              </a:pPr>
              <a:t>‹#›</a:t>
            </a:fld>
            <a:endParaRPr lang="ru-RU"/>
          </a:p>
        </p:txBody>
      </p:sp>
    </p:spTree>
    <p:extLst>
      <p:ext uri="{BB962C8B-B14F-4D97-AF65-F5344CB8AC3E}">
        <p14:creationId xmlns:p14="http://schemas.microsoft.com/office/powerpoint/2010/main" val="36210107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3"/>
          <p:cNvSpPr>
            <a:spLocks noGrp="1"/>
          </p:cNvSpPr>
          <p:nvPr>
            <p:ph type="dt" sz="half" idx="10"/>
          </p:nvPr>
        </p:nvSpPr>
        <p:spPr/>
        <p:txBody>
          <a:bodyPr/>
          <a:lstStyle>
            <a:lvl1pPr>
              <a:defRPr/>
            </a:lvl1pPr>
          </a:lstStyle>
          <a:p>
            <a:pPr>
              <a:defRPr/>
            </a:pPr>
            <a:fld id="{78B525E9-9073-4E1A-915C-ADB9AC46E966}" type="datetimeFigureOut">
              <a:rPr lang="ru-RU"/>
              <a:pPr>
                <a:defRPr/>
              </a:pPr>
              <a:t>12.04.2021</a:t>
            </a:fld>
            <a:endParaRPr lang="ru-RU"/>
          </a:p>
        </p:txBody>
      </p:sp>
      <p:sp>
        <p:nvSpPr>
          <p:cNvPr id="8" name="Нижний колонтитул 4"/>
          <p:cNvSpPr>
            <a:spLocks noGrp="1"/>
          </p:cNvSpPr>
          <p:nvPr>
            <p:ph type="ftr" sz="quarter" idx="11"/>
          </p:nvPr>
        </p:nvSpPr>
        <p:spPr/>
        <p:txBody>
          <a:bodyPr/>
          <a:lstStyle>
            <a:lvl1pPr>
              <a:defRPr/>
            </a:lvl1pPr>
          </a:lstStyle>
          <a:p>
            <a:pPr>
              <a:defRPr/>
            </a:pPr>
            <a:endParaRPr lang="ru-RU"/>
          </a:p>
        </p:txBody>
      </p:sp>
      <p:sp>
        <p:nvSpPr>
          <p:cNvPr id="9" name="Номер слайда 5"/>
          <p:cNvSpPr>
            <a:spLocks noGrp="1"/>
          </p:cNvSpPr>
          <p:nvPr>
            <p:ph type="sldNum" sz="quarter" idx="12"/>
          </p:nvPr>
        </p:nvSpPr>
        <p:spPr/>
        <p:txBody>
          <a:bodyPr/>
          <a:lstStyle>
            <a:lvl1pPr>
              <a:defRPr/>
            </a:lvl1pPr>
          </a:lstStyle>
          <a:p>
            <a:pPr>
              <a:defRPr/>
            </a:pPr>
            <a:fld id="{0AE68AB7-E873-45AF-AF00-AF0094E6F46F}" type="slidenum">
              <a:rPr lang="ru-RU"/>
              <a:pPr>
                <a:defRPr/>
              </a:pPr>
              <a:t>‹#›</a:t>
            </a:fld>
            <a:endParaRPr lang="ru-RU"/>
          </a:p>
        </p:txBody>
      </p:sp>
    </p:spTree>
    <p:extLst>
      <p:ext uri="{BB962C8B-B14F-4D97-AF65-F5344CB8AC3E}">
        <p14:creationId xmlns:p14="http://schemas.microsoft.com/office/powerpoint/2010/main" val="42757951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3"/>
          <p:cNvSpPr>
            <a:spLocks noGrp="1"/>
          </p:cNvSpPr>
          <p:nvPr>
            <p:ph type="dt" sz="half" idx="10"/>
          </p:nvPr>
        </p:nvSpPr>
        <p:spPr/>
        <p:txBody>
          <a:bodyPr/>
          <a:lstStyle>
            <a:lvl1pPr>
              <a:defRPr/>
            </a:lvl1pPr>
          </a:lstStyle>
          <a:p>
            <a:pPr>
              <a:defRPr/>
            </a:pPr>
            <a:fld id="{6608EF8A-6C70-4688-8778-FB5E5416800B}" type="datetimeFigureOut">
              <a:rPr lang="ru-RU"/>
              <a:pPr>
                <a:defRPr/>
              </a:pPr>
              <a:t>12.04.2021</a:t>
            </a:fld>
            <a:endParaRPr lang="ru-RU"/>
          </a:p>
        </p:txBody>
      </p:sp>
      <p:sp>
        <p:nvSpPr>
          <p:cNvPr id="4" name="Нижний колонтитул 4"/>
          <p:cNvSpPr>
            <a:spLocks noGrp="1"/>
          </p:cNvSpPr>
          <p:nvPr>
            <p:ph type="ftr" sz="quarter" idx="11"/>
          </p:nvPr>
        </p:nvSpPr>
        <p:spPr/>
        <p:txBody>
          <a:bodyPr/>
          <a:lstStyle>
            <a:lvl1pPr>
              <a:defRPr/>
            </a:lvl1pPr>
          </a:lstStyle>
          <a:p>
            <a:pPr>
              <a:defRPr/>
            </a:pPr>
            <a:endParaRPr lang="ru-RU"/>
          </a:p>
        </p:txBody>
      </p:sp>
      <p:sp>
        <p:nvSpPr>
          <p:cNvPr id="5" name="Номер слайда 5"/>
          <p:cNvSpPr>
            <a:spLocks noGrp="1"/>
          </p:cNvSpPr>
          <p:nvPr>
            <p:ph type="sldNum" sz="quarter" idx="12"/>
          </p:nvPr>
        </p:nvSpPr>
        <p:spPr/>
        <p:txBody>
          <a:bodyPr/>
          <a:lstStyle>
            <a:lvl1pPr>
              <a:defRPr/>
            </a:lvl1pPr>
          </a:lstStyle>
          <a:p>
            <a:pPr>
              <a:defRPr/>
            </a:pPr>
            <a:fld id="{A98761EE-4B21-4927-9B7C-D044F57F35BC}" type="slidenum">
              <a:rPr lang="ru-RU"/>
              <a:pPr>
                <a:defRPr/>
              </a:pPr>
              <a:t>‹#›</a:t>
            </a:fld>
            <a:endParaRPr lang="ru-RU"/>
          </a:p>
        </p:txBody>
      </p:sp>
    </p:spTree>
    <p:extLst>
      <p:ext uri="{BB962C8B-B14F-4D97-AF65-F5344CB8AC3E}">
        <p14:creationId xmlns:p14="http://schemas.microsoft.com/office/powerpoint/2010/main" val="30701596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3"/>
          <p:cNvSpPr>
            <a:spLocks noGrp="1"/>
          </p:cNvSpPr>
          <p:nvPr>
            <p:ph type="dt" sz="half" idx="10"/>
          </p:nvPr>
        </p:nvSpPr>
        <p:spPr/>
        <p:txBody>
          <a:bodyPr/>
          <a:lstStyle>
            <a:lvl1pPr>
              <a:defRPr/>
            </a:lvl1pPr>
          </a:lstStyle>
          <a:p>
            <a:pPr>
              <a:defRPr/>
            </a:pPr>
            <a:fld id="{0322E11B-334C-43D3-9AB3-E3CD64AFD655}" type="datetimeFigureOut">
              <a:rPr lang="ru-RU"/>
              <a:pPr>
                <a:defRPr/>
              </a:pPr>
              <a:t>12.04.2021</a:t>
            </a:fld>
            <a:endParaRPr lang="ru-RU"/>
          </a:p>
        </p:txBody>
      </p:sp>
      <p:sp>
        <p:nvSpPr>
          <p:cNvPr id="3" name="Нижний колонтитул 4"/>
          <p:cNvSpPr>
            <a:spLocks noGrp="1"/>
          </p:cNvSpPr>
          <p:nvPr>
            <p:ph type="ftr" sz="quarter" idx="11"/>
          </p:nvPr>
        </p:nvSpPr>
        <p:spPr/>
        <p:txBody>
          <a:bodyPr/>
          <a:lstStyle>
            <a:lvl1pPr>
              <a:defRPr/>
            </a:lvl1pPr>
          </a:lstStyle>
          <a:p>
            <a:pPr>
              <a:defRPr/>
            </a:pPr>
            <a:endParaRPr lang="ru-RU"/>
          </a:p>
        </p:txBody>
      </p:sp>
      <p:sp>
        <p:nvSpPr>
          <p:cNvPr id="4" name="Номер слайда 5"/>
          <p:cNvSpPr>
            <a:spLocks noGrp="1"/>
          </p:cNvSpPr>
          <p:nvPr>
            <p:ph type="sldNum" sz="quarter" idx="12"/>
          </p:nvPr>
        </p:nvSpPr>
        <p:spPr/>
        <p:txBody>
          <a:bodyPr/>
          <a:lstStyle>
            <a:lvl1pPr>
              <a:defRPr/>
            </a:lvl1pPr>
          </a:lstStyle>
          <a:p>
            <a:pPr>
              <a:defRPr/>
            </a:pPr>
            <a:fld id="{325F51B1-6411-4D19-A3EF-23033160DB4C}" type="slidenum">
              <a:rPr lang="ru-RU"/>
              <a:pPr>
                <a:defRPr/>
              </a:pPr>
              <a:t>‹#›</a:t>
            </a:fld>
            <a:endParaRPr lang="ru-RU"/>
          </a:p>
        </p:txBody>
      </p:sp>
    </p:spTree>
    <p:extLst>
      <p:ext uri="{BB962C8B-B14F-4D97-AF65-F5344CB8AC3E}">
        <p14:creationId xmlns:p14="http://schemas.microsoft.com/office/powerpoint/2010/main" val="8065991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3"/>
          <p:cNvSpPr>
            <a:spLocks noGrp="1"/>
          </p:cNvSpPr>
          <p:nvPr>
            <p:ph type="dt" sz="half" idx="10"/>
          </p:nvPr>
        </p:nvSpPr>
        <p:spPr/>
        <p:txBody>
          <a:bodyPr/>
          <a:lstStyle>
            <a:lvl1pPr>
              <a:defRPr/>
            </a:lvl1pPr>
          </a:lstStyle>
          <a:p>
            <a:pPr>
              <a:defRPr/>
            </a:pPr>
            <a:fld id="{28B47CFF-6CF3-44EE-B770-DA7EBE70A52C}" type="datetimeFigureOut">
              <a:rPr lang="ru-RU"/>
              <a:pPr>
                <a:defRPr/>
              </a:pPr>
              <a:t>12.04.2021</a:t>
            </a:fld>
            <a:endParaRPr lang="ru-RU"/>
          </a:p>
        </p:txBody>
      </p:sp>
      <p:sp>
        <p:nvSpPr>
          <p:cNvPr id="6" name="Нижний колонтитул 4"/>
          <p:cNvSpPr>
            <a:spLocks noGrp="1"/>
          </p:cNvSpPr>
          <p:nvPr>
            <p:ph type="ftr" sz="quarter" idx="11"/>
          </p:nvPr>
        </p:nvSpPr>
        <p:spPr/>
        <p:txBody>
          <a:bodyPr/>
          <a:lstStyle>
            <a:lvl1pPr>
              <a:defRPr/>
            </a:lvl1pPr>
          </a:lstStyle>
          <a:p>
            <a:pPr>
              <a:defRPr/>
            </a:pPr>
            <a:endParaRPr lang="ru-RU"/>
          </a:p>
        </p:txBody>
      </p:sp>
      <p:sp>
        <p:nvSpPr>
          <p:cNvPr id="7" name="Номер слайда 5"/>
          <p:cNvSpPr>
            <a:spLocks noGrp="1"/>
          </p:cNvSpPr>
          <p:nvPr>
            <p:ph type="sldNum" sz="quarter" idx="12"/>
          </p:nvPr>
        </p:nvSpPr>
        <p:spPr/>
        <p:txBody>
          <a:bodyPr/>
          <a:lstStyle>
            <a:lvl1pPr>
              <a:defRPr/>
            </a:lvl1pPr>
          </a:lstStyle>
          <a:p>
            <a:pPr>
              <a:defRPr/>
            </a:pPr>
            <a:fld id="{BF10BC98-A8A3-4DF8-934C-53A65A358DC9}" type="slidenum">
              <a:rPr lang="ru-RU"/>
              <a:pPr>
                <a:defRPr/>
              </a:pPr>
              <a:t>‹#›</a:t>
            </a:fld>
            <a:endParaRPr lang="ru-RU"/>
          </a:p>
        </p:txBody>
      </p:sp>
    </p:spTree>
    <p:extLst>
      <p:ext uri="{BB962C8B-B14F-4D97-AF65-F5344CB8AC3E}">
        <p14:creationId xmlns:p14="http://schemas.microsoft.com/office/powerpoint/2010/main" val="1011854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9"/>
          <p:cNvSpPr>
            <a:spLocks noGrp="1"/>
          </p:cNvSpPr>
          <p:nvPr>
            <p:ph type="dt" sz="half" idx="10"/>
          </p:nvPr>
        </p:nvSpPr>
        <p:spPr/>
        <p:txBody>
          <a:bodyPr/>
          <a:lstStyle>
            <a:lvl1pPr>
              <a:defRPr/>
            </a:lvl1pPr>
          </a:lstStyle>
          <a:p>
            <a:pPr>
              <a:defRPr/>
            </a:pPr>
            <a:fld id="{E309561F-B5F0-42EA-B66B-3A371CD1F3F6}" type="datetimeFigureOut">
              <a:rPr lang="ru-RU"/>
              <a:pPr>
                <a:defRPr/>
              </a:pPr>
              <a:t>12.04.2021</a:t>
            </a:fld>
            <a:endParaRPr lang="ru-RU"/>
          </a:p>
        </p:txBody>
      </p:sp>
      <p:sp>
        <p:nvSpPr>
          <p:cNvPr id="5" name="Нижний колонтитул 21"/>
          <p:cNvSpPr>
            <a:spLocks noGrp="1"/>
          </p:cNvSpPr>
          <p:nvPr>
            <p:ph type="ftr" sz="quarter" idx="11"/>
          </p:nvPr>
        </p:nvSpPr>
        <p:spPr/>
        <p:txBody>
          <a:bodyPr/>
          <a:lstStyle>
            <a:lvl1pPr>
              <a:defRPr/>
            </a:lvl1pPr>
          </a:lstStyle>
          <a:p>
            <a:pPr>
              <a:defRPr/>
            </a:pPr>
            <a:endParaRPr lang="ru-RU"/>
          </a:p>
        </p:txBody>
      </p:sp>
      <p:sp>
        <p:nvSpPr>
          <p:cNvPr id="6" name="Номер слайда 17"/>
          <p:cNvSpPr>
            <a:spLocks noGrp="1"/>
          </p:cNvSpPr>
          <p:nvPr>
            <p:ph type="sldNum" sz="quarter" idx="12"/>
          </p:nvPr>
        </p:nvSpPr>
        <p:spPr/>
        <p:txBody>
          <a:bodyPr/>
          <a:lstStyle>
            <a:lvl1pPr>
              <a:defRPr/>
            </a:lvl1pPr>
          </a:lstStyle>
          <a:p>
            <a:pPr>
              <a:defRPr/>
            </a:pPr>
            <a:fld id="{8D115470-55BA-46C4-BE7E-90610A8C8423}" type="slidenum">
              <a:rPr lang="ru-RU"/>
              <a:pPr>
                <a:defRPr/>
              </a:pPr>
              <a:t>‹#›</a:t>
            </a:fld>
            <a:endParaRPr lang="ru-RU"/>
          </a:p>
        </p:txBody>
      </p:sp>
    </p:spTree>
    <p:extLst>
      <p:ext uri="{BB962C8B-B14F-4D97-AF65-F5344CB8AC3E}">
        <p14:creationId xmlns:p14="http://schemas.microsoft.com/office/powerpoint/2010/main" val="29254837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smtClean="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3"/>
          <p:cNvSpPr>
            <a:spLocks noGrp="1"/>
          </p:cNvSpPr>
          <p:nvPr>
            <p:ph type="dt" sz="half" idx="10"/>
          </p:nvPr>
        </p:nvSpPr>
        <p:spPr/>
        <p:txBody>
          <a:bodyPr/>
          <a:lstStyle>
            <a:lvl1pPr>
              <a:defRPr/>
            </a:lvl1pPr>
          </a:lstStyle>
          <a:p>
            <a:pPr>
              <a:defRPr/>
            </a:pPr>
            <a:fld id="{DC557C73-01B1-491C-8B1E-6A542CD09270}" type="datetimeFigureOut">
              <a:rPr lang="ru-RU"/>
              <a:pPr>
                <a:defRPr/>
              </a:pPr>
              <a:t>12.04.2021</a:t>
            </a:fld>
            <a:endParaRPr lang="ru-RU"/>
          </a:p>
        </p:txBody>
      </p:sp>
      <p:sp>
        <p:nvSpPr>
          <p:cNvPr id="6" name="Нижний колонтитул 4"/>
          <p:cNvSpPr>
            <a:spLocks noGrp="1"/>
          </p:cNvSpPr>
          <p:nvPr>
            <p:ph type="ftr" sz="quarter" idx="11"/>
          </p:nvPr>
        </p:nvSpPr>
        <p:spPr/>
        <p:txBody>
          <a:bodyPr/>
          <a:lstStyle>
            <a:lvl1pPr>
              <a:defRPr/>
            </a:lvl1pPr>
          </a:lstStyle>
          <a:p>
            <a:pPr>
              <a:defRPr/>
            </a:pPr>
            <a:endParaRPr lang="ru-RU"/>
          </a:p>
        </p:txBody>
      </p:sp>
      <p:sp>
        <p:nvSpPr>
          <p:cNvPr id="7" name="Номер слайда 5"/>
          <p:cNvSpPr>
            <a:spLocks noGrp="1"/>
          </p:cNvSpPr>
          <p:nvPr>
            <p:ph type="sldNum" sz="quarter" idx="12"/>
          </p:nvPr>
        </p:nvSpPr>
        <p:spPr/>
        <p:txBody>
          <a:bodyPr/>
          <a:lstStyle>
            <a:lvl1pPr>
              <a:defRPr/>
            </a:lvl1pPr>
          </a:lstStyle>
          <a:p>
            <a:pPr>
              <a:defRPr/>
            </a:pPr>
            <a:fld id="{BA4AB705-75B9-459E-89E7-5FCBEB39D1A6}" type="slidenum">
              <a:rPr lang="ru-RU"/>
              <a:pPr>
                <a:defRPr/>
              </a:pPr>
              <a:t>‹#›</a:t>
            </a:fld>
            <a:endParaRPr lang="ru-RU"/>
          </a:p>
        </p:txBody>
      </p:sp>
    </p:spTree>
    <p:extLst>
      <p:ext uri="{BB962C8B-B14F-4D97-AF65-F5344CB8AC3E}">
        <p14:creationId xmlns:p14="http://schemas.microsoft.com/office/powerpoint/2010/main" val="11364375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pPr>
              <a:defRPr/>
            </a:pPr>
            <a:fld id="{C3D31CBE-DB70-479D-AC26-21A5027420D0}" type="datetimeFigureOut">
              <a:rPr lang="ru-RU"/>
              <a:pPr>
                <a:defRPr/>
              </a:pPr>
              <a:t>12.04.2021</a:t>
            </a:fld>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fld id="{F4B23E72-C215-43D8-8329-8AD0AD325A39}" type="slidenum">
              <a:rPr lang="ru-RU"/>
              <a:pPr>
                <a:defRPr/>
              </a:pPr>
              <a:t>‹#›</a:t>
            </a:fld>
            <a:endParaRPr lang="ru-RU"/>
          </a:p>
        </p:txBody>
      </p:sp>
    </p:spTree>
    <p:extLst>
      <p:ext uri="{BB962C8B-B14F-4D97-AF65-F5344CB8AC3E}">
        <p14:creationId xmlns:p14="http://schemas.microsoft.com/office/powerpoint/2010/main" val="58559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pPr>
              <a:defRPr/>
            </a:pPr>
            <a:fld id="{E916F6A4-F45D-441B-8891-B19811C43279}" type="datetimeFigureOut">
              <a:rPr lang="ru-RU"/>
              <a:pPr>
                <a:defRPr/>
              </a:pPr>
              <a:t>12.04.2021</a:t>
            </a:fld>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fld id="{EE1AA105-610B-4FA1-B7D3-7D7A7C38D629}" type="slidenum">
              <a:rPr lang="ru-RU"/>
              <a:pPr>
                <a:defRPr/>
              </a:pPr>
              <a:t>‹#›</a:t>
            </a:fld>
            <a:endParaRPr lang="ru-RU"/>
          </a:p>
        </p:txBody>
      </p:sp>
    </p:spTree>
    <p:extLst>
      <p:ext uri="{BB962C8B-B14F-4D97-AF65-F5344CB8AC3E}">
        <p14:creationId xmlns:p14="http://schemas.microsoft.com/office/powerpoint/2010/main" val="392685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704088"/>
            <a:ext cx="8229600" cy="1143000"/>
          </a:xfrm>
        </p:spPr>
        <p:txBody>
          <a:bodyPr/>
          <a:lstStyle/>
          <a:p>
            <a:r>
              <a:rPr lang="ru-RU" smtClean="0"/>
              <a:t>Образец заголовка</a:t>
            </a:r>
            <a:endParaRPr lang="en-US"/>
          </a:p>
        </p:txBody>
      </p:sp>
      <p:sp>
        <p:nvSpPr>
          <p:cNvPr id="3" name="Содержимое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Содержимое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Дата 9"/>
          <p:cNvSpPr>
            <a:spLocks noGrp="1"/>
          </p:cNvSpPr>
          <p:nvPr>
            <p:ph type="dt" sz="half" idx="10"/>
          </p:nvPr>
        </p:nvSpPr>
        <p:spPr/>
        <p:txBody>
          <a:bodyPr/>
          <a:lstStyle>
            <a:lvl1pPr>
              <a:defRPr/>
            </a:lvl1pPr>
          </a:lstStyle>
          <a:p>
            <a:pPr>
              <a:defRPr/>
            </a:pPr>
            <a:fld id="{59ABBAA0-5AC9-4358-8D27-9D17D577FE97}" type="datetimeFigureOut">
              <a:rPr lang="ru-RU"/>
              <a:pPr>
                <a:defRPr/>
              </a:pPr>
              <a:t>12.04.2021</a:t>
            </a:fld>
            <a:endParaRPr lang="ru-RU"/>
          </a:p>
        </p:txBody>
      </p:sp>
      <p:sp>
        <p:nvSpPr>
          <p:cNvPr id="6" name="Нижний колонтитул 21"/>
          <p:cNvSpPr>
            <a:spLocks noGrp="1"/>
          </p:cNvSpPr>
          <p:nvPr>
            <p:ph type="ftr" sz="quarter" idx="11"/>
          </p:nvPr>
        </p:nvSpPr>
        <p:spPr/>
        <p:txBody>
          <a:bodyPr/>
          <a:lstStyle>
            <a:lvl1pPr>
              <a:defRPr/>
            </a:lvl1pPr>
          </a:lstStyle>
          <a:p>
            <a:pPr>
              <a:defRPr/>
            </a:pPr>
            <a:endParaRPr lang="ru-RU"/>
          </a:p>
        </p:txBody>
      </p:sp>
      <p:sp>
        <p:nvSpPr>
          <p:cNvPr id="7" name="Номер слайда 17"/>
          <p:cNvSpPr>
            <a:spLocks noGrp="1"/>
          </p:cNvSpPr>
          <p:nvPr>
            <p:ph type="sldNum" sz="quarter" idx="12"/>
          </p:nvPr>
        </p:nvSpPr>
        <p:spPr/>
        <p:txBody>
          <a:bodyPr/>
          <a:lstStyle>
            <a:lvl1pPr>
              <a:defRPr/>
            </a:lvl1pPr>
          </a:lstStyle>
          <a:p>
            <a:pPr>
              <a:defRPr/>
            </a:pPr>
            <a:fld id="{EE12D81B-1942-4CAD-9377-C980A57A1F14}" type="slidenum">
              <a:rPr lang="ru-RU"/>
              <a:pPr>
                <a:defRPr/>
              </a:pPr>
              <a:t>‹#›</a:t>
            </a:fld>
            <a:endParaRPr lang="ru-RU"/>
          </a:p>
        </p:txBody>
      </p:sp>
    </p:spTree>
    <p:extLst>
      <p:ext uri="{BB962C8B-B14F-4D97-AF65-F5344CB8AC3E}">
        <p14:creationId xmlns:p14="http://schemas.microsoft.com/office/powerpoint/2010/main" val="2492594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704088"/>
            <a:ext cx="8229600" cy="1143000"/>
          </a:xfrm>
        </p:spPr>
        <p:txBody>
          <a:bodyPr/>
          <a:lstStyle>
            <a:lvl1pPr>
              <a:defRPr/>
            </a:lvl1pPr>
          </a:lstStyle>
          <a:p>
            <a:r>
              <a:rPr lang="ru-RU" smtClean="0"/>
              <a:t>Образец заголовка</a:t>
            </a:r>
            <a:endParaRPr lang="en-US"/>
          </a:p>
        </p:txBody>
      </p:sp>
      <p:sp>
        <p:nvSpPr>
          <p:cNvPr id="3" name="Текст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ru-RU" smtClean="0"/>
              <a:t>Образец текста</a:t>
            </a:r>
          </a:p>
        </p:txBody>
      </p:sp>
      <p:sp>
        <p:nvSpPr>
          <p:cNvPr id="4" name="Текст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ru-RU" smtClean="0"/>
              <a:t>Образец текста</a:t>
            </a:r>
          </a:p>
        </p:txBody>
      </p:sp>
      <p:sp>
        <p:nvSpPr>
          <p:cNvPr id="5" name="Содержимое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6" name="Содержимое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7" name="Дата 9"/>
          <p:cNvSpPr>
            <a:spLocks noGrp="1"/>
          </p:cNvSpPr>
          <p:nvPr>
            <p:ph type="dt" sz="half" idx="10"/>
          </p:nvPr>
        </p:nvSpPr>
        <p:spPr/>
        <p:txBody>
          <a:bodyPr/>
          <a:lstStyle>
            <a:lvl1pPr>
              <a:defRPr/>
            </a:lvl1pPr>
          </a:lstStyle>
          <a:p>
            <a:pPr>
              <a:defRPr/>
            </a:pPr>
            <a:fld id="{CC4FCEA3-FA31-4489-9CC5-0E2FAD3B0C00}" type="datetimeFigureOut">
              <a:rPr lang="ru-RU"/>
              <a:pPr>
                <a:defRPr/>
              </a:pPr>
              <a:t>12.04.2021</a:t>
            </a:fld>
            <a:endParaRPr lang="ru-RU"/>
          </a:p>
        </p:txBody>
      </p:sp>
      <p:sp>
        <p:nvSpPr>
          <p:cNvPr id="8" name="Нижний колонтитул 21"/>
          <p:cNvSpPr>
            <a:spLocks noGrp="1"/>
          </p:cNvSpPr>
          <p:nvPr>
            <p:ph type="ftr" sz="quarter" idx="11"/>
          </p:nvPr>
        </p:nvSpPr>
        <p:spPr/>
        <p:txBody>
          <a:bodyPr/>
          <a:lstStyle>
            <a:lvl1pPr>
              <a:defRPr/>
            </a:lvl1pPr>
          </a:lstStyle>
          <a:p>
            <a:pPr>
              <a:defRPr/>
            </a:pPr>
            <a:endParaRPr lang="ru-RU"/>
          </a:p>
        </p:txBody>
      </p:sp>
      <p:sp>
        <p:nvSpPr>
          <p:cNvPr id="9" name="Номер слайда 17"/>
          <p:cNvSpPr>
            <a:spLocks noGrp="1"/>
          </p:cNvSpPr>
          <p:nvPr>
            <p:ph type="sldNum" sz="quarter" idx="12"/>
          </p:nvPr>
        </p:nvSpPr>
        <p:spPr/>
        <p:txBody>
          <a:bodyPr/>
          <a:lstStyle>
            <a:lvl1pPr>
              <a:defRPr/>
            </a:lvl1pPr>
          </a:lstStyle>
          <a:p>
            <a:pPr>
              <a:defRPr/>
            </a:pPr>
            <a:fld id="{EFB6FBCC-BE9B-4035-A659-3A9CFBE12B70}" type="slidenum">
              <a:rPr lang="ru-RU"/>
              <a:pPr>
                <a:defRPr/>
              </a:pPr>
              <a:t>‹#›</a:t>
            </a:fld>
            <a:endParaRPr lang="ru-RU"/>
          </a:p>
        </p:txBody>
      </p:sp>
    </p:spTree>
    <p:extLst>
      <p:ext uri="{BB962C8B-B14F-4D97-AF65-F5344CB8AC3E}">
        <p14:creationId xmlns:p14="http://schemas.microsoft.com/office/powerpoint/2010/main" val="871706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ru-RU" smtClean="0"/>
              <a:t>Образец заголовка</a:t>
            </a:r>
            <a:endParaRPr lang="en-US"/>
          </a:p>
        </p:txBody>
      </p:sp>
      <p:sp>
        <p:nvSpPr>
          <p:cNvPr id="3" name="Дата 9"/>
          <p:cNvSpPr>
            <a:spLocks noGrp="1"/>
          </p:cNvSpPr>
          <p:nvPr>
            <p:ph type="dt" sz="half" idx="10"/>
          </p:nvPr>
        </p:nvSpPr>
        <p:spPr/>
        <p:txBody>
          <a:bodyPr/>
          <a:lstStyle>
            <a:lvl1pPr>
              <a:defRPr/>
            </a:lvl1pPr>
          </a:lstStyle>
          <a:p>
            <a:pPr>
              <a:defRPr/>
            </a:pPr>
            <a:fld id="{F3832BAE-4EE5-42C1-8C34-21BDE12167F9}" type="datetimeFigureOut">
              <a:rPr lang="ru-RU"/>
              <a:pPr>
                <a:defRPr/>
              </a:pPr>
              <a:t>12.04.2021</a:t>
            </a:fld>
            <a:endParaRPr lang="ru-RU"/>
          </a:p>
        </p:txBody>
      </p:sp>
      <p:sp>
        <p:nvSpPr>
          <p:cNvPr id="4" name="Нижний колонтитул 21"/>
          <p:cNvSpPr>
            <a:spLocks noGrp="1"/>
          </p:cNvSpPr>
          <p:nvPr>
            <p:ph type="ftr" sz="quarter" idx="11"/>
          </p:nvPr>
        </p:nvSpPr>
        <p:spPr/>
        <p:txBody>
          <a:bodyPr/>
          <a:lstStyle>
            <a:lvl1pPr>
              <a:defRPr/>
            </a:lvl1pPr>
          </a:lstStyle>
          <a:p>
            <a:pPr>
              <a:defRPr/>
            </a:pPr>
            <a:endParaRPr lang="ru-RU"/>
          </a:p>
        </p:txBody>
      </p:sp>
      <p:sp>
        <p:nvSpPr>
          <p:cNvPr id="5" name="Номер слайда 17"/>
          <p:cNvSpPr>
            <a:spLocks noGrp="1"/>
          </p:cNvSpPr>
          <p:nvPr>
            <p:ph type="sldNum" sz="quarter" idx="12"/>
          </p:nvPr>
        </p:nvSpPr>
        <p:spPr/>
        <p:txBody>
          <a:bodyPr/>
          <a:lstStyle>
            <a:lvl1pPr>
              <a:defRPr/>
            </a:lvl1pPr>
          </a:lstStyle>
          <a:p>
            <a:pPr>
              <a:defRPr/>
            </a:pPr>
            <a:fld id="{FE6EDF9C-80B2-4218-BC38-0953260CB6DB}" type="slidenum">
              <a:rPr lang="ru-RU"/>
              <a:pPr>
                <a:defRPr/>
              </a:pPr>
              <a:t>‹#›</a:t>
            </a:fld>
            <a:endParaRPr lang="ru-RU"/>
          </a:p>
        </p:txBody>
      </p:sp>
    </p:spTree>
    <p:extLst>
      <p:ext uri="{BB962C8B-B14F-4D97-AF65-F5344CB8AC3E}">
        <p14:creationId xmlns:p14="http://schemas.microsoft.com/office/powerpoint/2010/main" val="3535319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9"/>
          <p:cNvSpPr>
            <a:spLocks noGrp="1"/>
          </p:cNvSpPr>
          <p:nvPr>
            <p:ph type="dt" sz="half" idx="10"/>
          </p:nvPr>
        </p:nvSpPr>
        <p:spPr/>
        <p:txBody>
          <a:bodyPr/>
          <a:lstStyle>
            <a:lvl1pPr>
              <a:defRPr/>
            </a:lvl1pPr>
          </a:lstStyle>
          <a:p>
            <a:pPr>
              <a:defRPr/>
            </a:pPr>
            <a:fld id="{9B657966-F64E-499C-A46B-9FEA3CC9DE83}" type="datetimeFigureOut">
              <a:rPr lang="ru-RU"/>
              <a:pPr>
                <a:defRPr/>
              </a:pPr>
              <a:t>12.04.2021</a:t>
            </a:fld>
            <a:endParaRPr lang="ru-RU"/>
          </a:p>
        </p:txBody>
      </p:sp>
      <p:sp>
        <p:nvSpPr>
          <p:cNvPr id="3" name="Нижний колонтитул 21"/>
          <p:cNvSpPr>
            <a:spLocks noGrp="1"/>
          </p:cNvSpPr>
          <p:nvPr>
            <p:ph type="ftr" sz="quarter" idx="11"/>
          </p:nvPr>
        </p:nvSpPr>
        <p:spPr/>
        <p:txBody>
          <a:bodyPr/>
          <a:lstStyle>
            <a:lvl1pPr>
              <a:defRPr/>
            </a:lvl1pPr>
          </a:lstStyle>
          <a:p>
            <a:pPr>
              <a:defRPr/>
            </a:pPr>
            <a:endParaRPr lang="ru-RU"/>
          </a:p>
        </p:txBody>
      </p:sp>
      <p:sp>
        <p:nvSpPr>
          <p:cNvPr id="4" name="Номер слайда 17"/>
          <p:cNvSpPr>
            <a:spLocks noGrp="1"/>
          </p:cNvSpPr>
          <p:nvPr>
            <p:ph type="sldNum" sz="quarter" idx="12"/>
          </p:nvPr>
        </p:nvSpPr>
        <p:spPr/>
        <p:txBody>
          <a:bodyPr/>
          <a:lstStyle>
            <a:lvl1pPr>
              <a:defRPr/>
            </a:lvl1pPr>
          </a:lstStyle>
          <a:p>
            <a:pPr>
              <a:defRPr/>
            </a:pPr>
            <a:fld id="{EB4BD976-DE9E-4861-BBAE-4992062B1E66}" type="slidenum">
              <a:rPr lang="ru-RU"/>
              <a:pPr>
                <a:defRPr/>
              </a:pPr>
              <a:t>‹#›</a:t>
            </a:fld>
            <a:endParaRPr lang="ru-RU"/>
          </a:p>
        </p:txBody>
      </p:sp>
    </p:spTree>
    <p:extLst>
      <p:ext uri="{BB962C8B-B14F-4D97-AF65-F5344CB8AC3E}">
        <p14:creationId xmlns:p14="http://schemas.microsoft.com/office/powerpoint/2010/main" val="2186374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ru-RU" smtClean="0"/>
              <a:t>Образец заголовка</a:t>
            </a:r>
            <a:endParaRPr lang="en-US"/>
          </a:p>
        </p:txBody>
      </p:sp>
      <p:sp>
        <p:nvSpPr>
          <p:cNvPr id="3" name="Текст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ru-RU" smtClean="0"/>
              <a:t>Образец текста</a:t>
            </a:r>
          </a:p>
        </p:txBody>
      </p:sp>
      <p:sp>
        <p:nvSpPr>
          <p:cNvPr id="4" name="Содержимое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Дата 9"/>
          <p:cNvSpPr>
            <a:spLocks noGrp="1"/>
          </p:cNvSpPr>
          <p:nvPr>
            <p:ph type="dt" sz="half" idx="10"/>
          </p:nvPr>
        </p:nvSpPr>
        <p:spPr/>
        <p:txBody>
          <a:bodyPr/>
          <a:lstStyle>
            <a:lvl1pPr>
              <a:defRPr/>
            </a:lvl1pPr>
          </a:lstStyle>
          <a:p>
            <a:pPr>
              <a:defRPr/>
            </a:pPr>
            <a:fld id="{52CCAAF2-2599-4579-A34C-026AAA7F7FFD}" type="datetimeFigureOut">
              <a:rPr lang="ru-RU"/>
              <a:pPr>
                <a:defRPr/>
              </a:pPr>
              <a:t>12.04.2021</a:t>
            </a:fld>
            <a:endParaRPr lang="ru-RU"/>
          </a:p>
        </p:txBody>
      </p:sp>
      <p:sp>
        <p:nvSpPr>
          <p:cNvPr id="6" name="Нижний колонтитул 21"/>
          <p:cNvSpPr>
            <a:spLocks noGrp="1"/>
          </p:cNvSpPr>
          <p:nvPr>
            <p:ph type="ftr" sz="quarter" idx="11"/>
          </p:nvPr>
        </p:nvSpPr>
        <p:spPr/>
        <p:txBody>
          <a:bodyPr/>
          <a:lstStyle>
            <a:lvl1pPr>
              <a:defRPr/>
            </a:lvl1pPr>
          </a:lstStyle>
          <a:p>
            <a:pPr>
              <a:defRPr/>
            </a:pPr>
            <a:endParaRPr lang="ru-RU"/>
          </a:p>
        </p:txBody>
      </p:sp>
      <p:sp>
        <p:nvSpPr>
          <p:cNvPr id="7" name="Номер слайда 17"/>
          <p:cNvSpPr>
            <a:spLocks noGrp="1"/>
          </p:cNvSpPr>
          <p:nvPr>
            <p:ph type="sldNum" sz="quarter" idx="12"/>
          </p:nvPr>
        </p:nvSpPr>
        <p:spPr/>
        <p:txBody>
          <a:bodyPr/>
          <a:lstStyle>
            <a:lvl1pPr>
              <a:defRPr/>
            </a:lvl1pPr>
          </a:lstStyle>
          <a:p>
            <a:pPr>
              <a:defRPr/>
            </a:pPr>
            <a:fld id="{64FA0A9F-C092-413E-BB0C-CDF4809FCEEC}" type="slidenum">
              <a:rPr lang="ru-RU"/>
              <a:pPr>
                <a:defRPr/>
              </a:pPr>
              <a:t>‹#›</a:t>
            </a:fld>
            <a:endParaRPr lang="ru-RU"/>
          </a:p>
        </p:txBody>
      </p:sp>
    </p:spTree>
    <p:extLst>
      <p:ext uri="{BB962C8B-B14F-4D97-AF65-F5344CB8AC3E}">
        <p14:creationId xmlns:p14="http://schemas.microsoft.com/office/powerpoint/2010/main" val="764770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5" name="Прямоугольник с одним вырезанным скругленным углом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Прямоугольный треугольник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Полилиния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8" name="Полилиния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2" name="Заголовок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ru-RU" smtClean="0"/>
              <a:t>Образец заголовка</a:t>
            </a:r>
            <a:endParaRPr lang="en-US"/>
          </a:p>
        </p:txBody>
      </p:sp>
      <p:sp>
        <p:nvSpPr>
          <p:cNvPr id="4" name="Текст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ru-RU" smtClean="0"/>
              <a:t>Образец текста</a:t>
            </a:r>
          </a:p>
        </p:txBody>
      </p:sp>
      <p:sp>
        <p:nvSpPr>
          <p:cNvPr id="3" name="Рисунок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ru-RU" noProof="0" smtClean="0"/>
              <a:t>Вставка рисунка</a:t>
            </a:r>
            <a:endParaRPr lang="en-US" noProof="0" dirty="0"/>
          </a:p>
        </p:txBody>
      </p:sp>
      <p:sp>
        <p:nvSpPr>
          <p:cNvPr id="9" name="Дата 4"/>
          <p:cNvSpPr>
            <a:spLocks noGrp="1"/>
          </p:cNvSpPr>
          <p:nvPr>
            <p:ph type="dt" sz="half" idx="10"/>
          </p:nvPr>
        </p:nvSpPr>
        <p:spPr/>
        <p:txBody>
          <a:bodyPr/>
          <a:lstStyle>
            <a:lvl1pPr>
              <a:defRPr/>
            </a:lvl1pPr>
          </a:lstStyle>
          <a:p>
            <a:pPr>
              <a:defRPr/>
            </a:pPr>
            <a:fld id="{4DB57B3C-5548-42C3-8198-61423CD6B714}" type="datetimeFigureOut">
              <a:rPr lang="ru-RU"/>
              <a:pPr>
                <a:defRPr/>
              </a:pPr>
              <a:t>12.04.2021</a:t>
            </a:fld>
            <a:endParaRPr lang="ru-RU"/>
          </a:p>
        </p:txBody>
      </p:sp>
      <p:sp>
        <p:nvSpPr>
          <p:cNvPr id="10" name="Нижний колонтитул 5"/>
          <p:cNvSpPr>
            <a:spLocks noGrp="1"/>
          </p:cNvSpPr>
          <p:nvPr>
            <p:ph type="ftr" sz="quarter" idx="11"/>
          </p:nvPr>
        </p:nvSpPr>
        <p:spPr/>
        <p:txBody>
          <a:bodyPr/>
          <a:lstStyle>
            <a:lvl1pPr>
              <a:defRPr/>
            </a:lvl1pPr>
          </a:lstStyle>
          <a:p>
            <a:pPr>
              <a:defRPr/>
            </a:pPr>
            <a:endParaRPr lang="ru-RU"/>
          </a:p>
        </p:txBody>
      </p:sp>
      <p:sp>
        <p:nvSpPr>
          <p:cNvPr id="11" name="Номер слайда 6"/>
          <p:cNvSpPr>
            <a:spLocks noGrp="1"/>
          </p:cNvSpPr>
          <p:nvPr>
            <p:ph type="sldNum" sz="quarter" idx="12"/>
          </p:nvPr>
        </p:nvSpPr>
        <p:spPr>
          <a:xfrm>
            <a:off x="8077200" y="6356350"/>
            <a:ext cx="609600" cy="365125"/>
          </a:xfrm>
        </p:spPr>
        <p:txBody>
          <a:bodyPr/>
          <a:lstStyle>
            <a:lvl1pPr>
              <a:defRPr/>
            </a:lvl1pPr>
          </a:lstStyle>
          <a:p>
            <a:pPr>
              <a:defRPr/>
            </a:pPr>
            <a:fld id="{C1E58E0B-31F8-4DFC-8732-F62FD8CBA04A}" type="slidenum">
              <a:rPr lang="ru-RU"/>
              <a:pPr>
                <a:defRPr/>
              </a:pPr>
              <a:t>‹#›</a:t>
            </a:fld>
            <a:endParaRPr lang="ru-RU"/>
          </a:p>
        </p:txBody>
      </p:sp>
    </p:spTree>
    <p:extLst>
      <p:ext uri="{BB962C8B-B14F-4D97-AF65-F5344CB8AC3E}">
        <p14:creationId xmlns:p14="http://schemas.microsoft.com/office/powerpoint/2010/main" val="2649462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9"/>
          <p:cNvSpPr>
            <a:spLocks noGrp="1"/>
          </p:cNvSpPr>
          <p:nvPr>
            <p:ph type="dt" sz="half" idx="10"/>
          </p:nvPr>
        </p:nvSpPr>
        <p:spPr/>
        <p:txBody>
          <a:bodyPr/>
          <a:lstStyle>
            <a:lvl1pPr>
              <a:defRPr/>
            </a:lvl1pPr>
          </a:lstStyle>
          <a:p>
            <a:pPr>
              <a:defRPr/>
            </a:pPr>
            <a:fld id="{332F81AD-53CA-4786-BB7A-67BAC44C2837}" type="datetimeFigureOut">
              <a:rPr lang="ru-RU"/>
              <a:pPr>
                <a:defRPr/>
              </a:pPr>
              <a:t>12.04.2021</a:t>
            </a:fld>
            <a:endParaRPr lang="ru-RU"/>
          </a:p>
        </p:txBody>
      </p:sp>
      <p:sp>
        <p:nvSpPr>
          <p:cNvPr id="5" name="Нижний колонтитул 21"/>
          <p:cNvSpPr>
            <a:spLocks noGrp="1"/>
          </p:cNvSpPr>
          <p:nvPr>
            <p:ph type="ftr" sz="quarter" idx="11"/>
          </p:nvPr>
        </p:nvSpPr>
        <p:spPr/>
        <p:txBody>
          <a:bodyPr/>
          <a:lstStyle>
            <a:lvl1pPr>
              <a:defRPr/>
            </a:lvl1pPr>
          </a:lstStyle>
          <a:p>
            <a:pPr>
              <a:defRPr/>
            </a:pPr>
            <a:endParaRPr lang="ru-RU"/>
          </a:p>
        </p:txBody>
      </p:sp>
      <p:sp>
        <p:nvSpPr>
          <p:cNvPr id="6" name="Номер слайда 17"/>
          <p:cNvSpPr>
            <a:spLocks noGrp="1"/>
          </p:cNvSpPr>
          <p:nvPr>
            <p:ph type="sldNum" sz="quarter" idx="12"/>
          </p:nvPr>
        </p:nvSpPr>
        <p:spPr/>
        <p:txBody>
          <a:bodyPr/>
          <a:lstStyle>
            <a:lvl1pPr>
              <a:defRPr/>
            </a:lvl1pPr>
          </a:lstStyle>
          <a:p>
            <a:pPr>
              <a:defRPr/>
            </a:pPr>
            <a:fld id="{F78EED4F-6AAB-40FC-988F-FC413ADF6A59}" type="slidenum">
              <a:rPr lang="ru-RU"/>
              <a:pPr>
                <a:defRPr/>
              </a:pPr>
              <a:t>‹#›</a:t>
            </a:fld>
            <a:endParaRPr lang="ru-RU"/>
          </a:p>
        </p:txBody>
      </p:sp>
    </p:spTree>
    <p:extLst>
      <p:ext uri="{BB962C8B-B14F-4D97-AF65-F5344CB8AC3E}">
        <p14:creationId xmlns:p14="http://schemas.microsoft.com/office/powerpoint/2010/main" val="2028630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Полилиния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8" name="Полилиния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6388" name="Заголовок 8"/>
          <p:cNvSpPr>
            <a:spLocks noGrp="1"/>
          </p:cNvSpPr>
          <p:nvPr>
            <p:ph type="title"/>
          </p:nvPr>
        </p:nvSpPr>
        <p:spPr bwMode="auto">
          <a:xfrm>
            <a:off x="457200" y="7048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ru-RU" smtClean="0"/>
              <a:t>Образец заголовка</a:t>
            </a:r>
            <a:endParaRPr lang="en-US" smtClean="0"/>
          </a:p>
        </p:txBody>
      </p:sp>
      <p:sp>
        <p:nvSpPr>
          <p:cNvPr id="16389" name="Текст 29"/>
          <p:cNvSpPr>
            <a:spLocks noGrp="1"/>
          </p:cNvSpPr>
          <p:nvPr>
            <p:ph type="body" idx="1"/>
          </p:nvPr>
        </p:nvSpPr>
        <p:spPr bwMode="auto">
          <a:xfrm>
            <a:off x="457200" y="1935163"/>
            <a:ext cx="82296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smtClean="0"/>
          </a:p>
        </p:txBody>
      </p:sp>
      <p:sp>
        <p:nvSpPr>
          <p:cNvPr id="10" name="Дата 9"/>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fld id="{EF7E129E-1E72-49A2-903C-BAD6DCDBAE4C}" type="datetimeFigureOut">
              <a:rPr lang="ru-RU"/>
              <a:pPr>
                <a:defRPr/>
              </a:pPr>
              <a:t>12.04.2021</a:t>
            </a:fld>
            <a:endParaRPr lang="ru-RU"/>
          </a:p>
        </p:txBody>
      </p:sp>
      <p:sp>
        <p:nvSpPr>
          <p:cNvPr id="22" name="Нижний колонтитул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endParaRPr lang="ru-RU"/>
          </a:p>
        </p:txBody>
      </p:sp>
      <p:sp>
        <p:nvSpPr>
          <p:cNvPr id="18" name="Номер слайда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fld id="{F29361AF-1EC0-471E-B501-92B65A5DBBA8}" type="slidenum">
              <a:rPr lang="ru-RU"/>
              <a:pPr>
                <a:defRPr/>
              </a:pPr>
              <a:t>‹#›</a:t>
            </a:fld>
            <a:endParaRPr lang="ru-RU"/>
          </a:p>
        </p:txBody>
      </p:sp>
      <p:grpSp>
        <p:nvGrpSpPr>
          <p:cNvPr id="16393" name="Группа 1"/>
          <p:cNvGrpSpPr>
            <a:grpSpLocks/>
          </p:cNvGrpSpPr>
          <p:nvPr/>
        </p:nvGrpSpPr>
        <p:grpSpPr bwMode="auto">
          <a:xfrm>
            <a:off x="-19050" y="203200"/>
            <a:ext cx="9180513" cy="647700"/>
            <a:chOff x="-19045" y="216550"/>
            <a:chExt cx="9180548" cy="649224"/>
          </a:xfrm>
        </p:grpSpPr>
        <p:sp>
          <p:nvSpPr>
            <p:cNvPr id="12" name="Полилиния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3" name="Полилиния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grpSp>
    </p:spTree>
  </p:cSld>
  <p:clrMap bg1="lt1" tx1="dk1" bg2="lt2" tx2="dk2" accent1="accent1" accent2="accent2" accent3="accent3" accent4="accent4" accent5="accent5" accent6="accent6" hlink="hlink" folHlink="folHlink"/>
  <p:sldLayoutIdLst>
    <p:sldLayoutId id="2147483815" r:id="rId1"/>
    <p:sldLayoutId id="2147483794" r:id="rId2"/>
    <p:sldLayoutId id="2147483795" r:id="rId3"/>
    <p:sldLayoutId id="2147483796" r:id="rId4"/>
    <p:sldLayoutId id="2147483797" r:id="rId5"/>
    <p:sldLayoutId id="2147483798" r:id="rId6"/>
    <p:sldLayoutId id="2147483799" r:id="rId7"/>
    <p:sldLayoutId id="2147483816" r:id="rId8"/>
    <p:sldLayoutId id="2147483800" r:id="rId9"/>
    <p:sldLayoutId id="2147483801" r:id="rId10"/>
    <p:sldLayoutId id="2147483803" r:id="rId11"/>
  </p:sldLayoutIdLst>
  <p:transition/>
  <p:timing>
    <p:tnLst>
      <p:par>
        <p:cTn id="1" dur="indefinite" restart="never" nodeType="tmRoot"/>
      </p:par>
    </p:tnLst>
  </p:timing>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410" name="Заголовок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ru-RU" smtClean="0"/>
              <a:t>Образец заголовка</a:t>
            </a:r>
          </a:p>
        </p:txBody>
      </p:sp>
      <p:sp>
        <p:nvSpPr>
          <p:cNvPr id="17411" name="Текст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867E60E5-3832-4BCD-B068-A69F88AEA33A}" type="datetimeFigureOut">
              <a:rPr lang="ru-RU"/>
              <a:pPr>
                <a:defRPr/>
              </a:pPr>
              <a:t>12.04.2021</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4B7CF16F-00D1-4C82-8097-1742268C0CE0}" type="slidenum">
              <a:rPr lang="ru-RU"/>
              <a:pPr>
                <a:defRPr/>
              </a:pPr>
              <a:t>‹#›</a:t>
            </a:fld>
            <a:endParaRPr lang="ru-RU"/>
          </a:p>
        </p:txBody>
      </p:sp>
    </p:spTree>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Lst>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4" descr="C:\Users\Латыпов\Pictures\Колонна.jpg"/>
          <p:cNvPicPr>
            <a:picLocks noChangeAspect="1" noChangeArrowheads="1"/>
          </p:cNvPicPr>
          <p:nvPr/>
        </p:nvPicPr>
        <p:blipFill>
          <a:blip r:embed="rId2">
            <a:extLst>
              <a:ext uri="{28A0092B-C50C-407E-A947-70E740481C1C}">
                <a14:useLocalDpi xmlns:a14="http://schemas.microsoft.com/office/drawing/2010/main" val="0"/>
              </a:ext>
            </a:extLst>
          </a:blip>
          <a:srcRect r="55859"/>
          <a:stretch>
            <a:fillRect/>
          </a:stretch>
        </p:blipFill>
        <p:spPr bwMode="auto">
          <a:xfrm>
            <a:off x="0" y="0"/>
            <a:ext cx="284321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3" name="TextBox 6"/>
          <p:cNvSpPr txBox="1">
            <a:spLocks noChangeArrowheads="1"/>
          </p:cNvSpPr>
          <p:nvPr/>
        </p:nvSpPr>
        <p:spPr bwMode="auto">
          <a:xfrm>
            <a:off x="1475656" y="714356"/>
            <a:ext cx="7207620"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4400" b="1" dirty="0" smtClean="0">
                <a:solidFill>
                  <a:srgbClr val="009900"/>
                </a:solidFill>
                <a:latin typeface="Times New Roman" pitchFamily="18" charset="0"/>
                <a:cs typeface="Times New Roman" pitchFamily="18" charset="0"/>
              </a:rPr>
              <a:t>10.2.ma’ruza</a:t>
            </a:r>
            <a:r>
              <a:rPr lang="uz-Cyrl-UZ" sz="4400" b="1" dirty="0" smtClean="0">
                <a:solidFill>
                  <a:srgbClr val="009900"/>
                </a:solidFill>
                <a:latin typeface="Times New Roman" pitchFamily="18" charset="0"/>
                <a:cs typeface="Times New Roman" pitchFamily="18" charset="0"/>
              </a:rPr>
              <a:t>: </a:t>
            </a:r>
            <a:r>
              <a:rPr lang="en-US" sz="4400" b="1" dirty="0" err="1"/>
              <a:t>Mustaqillik</a:t>
            </a:r>
            <a:r>
              <a:rPr lang="en-US" sz="4400" b="1" dirty="0"/>
              <a:t> </a:t>
            </a:r>
            <a:r>
              <a:rPr lang="en-US" sz="4400" b="1" dirty="0" err="1"/>
              <a:t>yillarida</a:t>
            </a:r>
            <a:r>
              <a:rPr lang="en-US" sz="4400" b="1" dirty="0"/>
              <a:t> </a:t>
            </a:r>
            <a:r>
              <a:rPr lang="en-US" sz="4400" b="1" dirty="0" err="1"/>
              <a:t>Qoraqalpog’iston</a:t>
            </a:r>
            <a:r>
              <a:rPr lang="en-US" sz="4400" b="1" dirty="0"/>
              <a:t> </a:t>
            </a:r>
            <a:r>
              <a:rPr lang="en-US" sz="4400" b="1" dirty="0" err="1"/>
              <a:t>Respublikasi</a:t>
            </a:r>
            <a:r>
              <a:rPr lang="en-US" sz="4400" b="1" dirty="0"/>
              <a:t> </a:t>
            </a:r>
            <a:r>
              <a:rPr lang="en-US" sz="4400" b="1" dirty="0" err="1"/>
              <a:t>davlatchiligi</a:t>
            </a:r>
            <a:r>
              <a:rPr lang="en-US" sz="4400" b="1" dirty="0"/>
              <a:t> </a:t>
            </a:r>
            <a:r>
              <a:rPr lang="en-US" sz="4400" b="1" dirty="0" err="1"/>
              <a:t>taraqqiyoti</a:t>
            </a:r>
            <a:endParaRPr lang="ru-RU" sz="4400" b="1" dirty="0">
              <a:solidFill>
                <a:srgbClr val="009900"/>
              </a:solidFill>
              <a:latin typeface="Times New Roman" pitchFamily="18" charset="0"/>
              <a:cs typeface="Times New Roman" pitchFamily="18" charset="0"/>
            </a:endParaRPr>
          </a:p>
        </p:txBody>
      </p:sp>
      <p:sp>
        <p:nvSpPr>
          <p:cNvPr id="5" name="Прямоугольник 4"/>
          <p:cNvSpPr/>
          <p:nvPr/>
        </p:nvSpPr>
        <p:spPr>
          <a:xfrm>
            <a:off x="3779912" y="5661248"/>
            <a:ext cx="4786346" cy="1000132"/>
          </a:xfrm>
          <a:prstGeom prst="rect">
            <a:avLst/>
          </a:prstGeom>
        </p:spPr>
        <p:style>
          <a:lnRef idx="1">
            <a:schemeClr val="accent5"/>
          </a:lnRef>
          <a:fillRef idx="2">
            <a:schemeClr val="accent5"/>
          </a:fillRef>
          <a:effectRef idx="1">
            <a:schemeClr val="accent5"/>
          </a:effectRef>
          <a:fontRef idx="minor">
            <a:schemeClr val="dk1"/>
          </a:fontRef>
        </p:style>
        <p:txBody>
          <a:bodyPr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3200" b="1" i="1" spc="50" dirty="0" err="1" smtClean="0">
                <a:ln w="11430"/>
                <a:solidFill>
                  <a:srgbClr val="0070C0"/>
                </a:solidFill>
                <a:effectLst>
                  <a:outerShdw blurRad="76200" dist="50800" dir="5400000" algn="tl" rotWithShape="0">
                    <a:srgbClr val="000000">
                      <a:alpha val="65000"/>
                    </a:srgbClr>
                  </a:outerShdw>
                </a:effectLst>
              </a:rPr>
              <a:t>Ma’ruzachi</a:t>
            </a:r>
            <a:r>
              <a:rPr lang="uz-Cyrl-UZ" sz="3200" b="1" i="1" spc="50" dirty="0" smtClean="0">
                <a:ln w="11430"/>
                <a:solidFill>
                  <a:srgbClr val="0070C0"/>
                </a:solidFill>
                <a:effectLst>
                  <a:outerShdw blurRad="76200" dist="50800" dir="5400000" algn="tl" rotWithShape="0">
                    <a:srgbClr val="000000">
                      <a:alpha val="65000"/>
                    </a:srgbClr>
                  </a:outerShdw>
                </a:effectLst>
              </a:rPr>
              <a:t>:    </a:t>
            </a:r>
            <a:r>
              <a:rPr lang="en-US" sz="3200" b="1" i="1" spc="50" dirty="0" smtClean="0">
                <a:ln w="11430"/>
                <a:solidFill>
                  <a:srgbClr val="0070C0"/>
                </a:solidFill>
                <a:effectLst>
                  <a:outerShdw blurRad="76200" dist="50800" dir="5400000" algn="tl" rotWithShape="0">
                    <a:srgbClr val="000000">
                      <a:alpha val="65000"/>
                    </a:srgbClr>
                  </a:outerShdw>
                </a:effectLst>
              </a:rPr>
              <a:t>B</a:t>
            </a:r>
            <a:r>
              <a:rPr lang="uz-Cyrl-UZ" sz="3200" b="1" i="1" spc="50" dirty="0" smtClean="0">
                <a:ln w="11430"/>
                <a:solidFill>
                  <a:srgbClr val="0070C0"/>
                </a:solidFill>
                <a:effectLst>
                  <a:outerShdw blurRad="76200" dist="50800" dir="5400000" algn="tl" rotWithShape="0">
                    <a:srgbClr val="000000">
                      <a:alpha val="65000"/>
                    </a:srgbClr>
                  </a:outerShdw>
                </a:effectLst>
              </a:rPr>
              <a:t>.</a:t>
            </a:r>
            <a:r>
              <a:rPr lang="en-US" sz="3200" b="1" i="1" spc="50" dirty="0" smtClean="0">
                <a:ln w="11430"/>
                <a:solidFill>
                  <a:srgbClr val="0070C0"/>
                </a:solidFill>
                <a:effectLst>
                  <a:outerShdw blurRad="76200" dist="50800" dir="5400000" algn="tl" rotWithShape="0">
                    <a:srgbClr val="000000">
                      <a:alpha val="65000"/>
                    </a:srgbClr>
                  </a:outerShdw>
                </a:effectLst>
              </a:rPr>
              <a:t>S</a:t>
            </a:r>
            <a:r>
              <a:rPr lang="uz-Cyrl-UZ" sz="3200" b="1" i="1" spc="50" dirty="0" smtClean="0">
                <a:ln w="11430"/>
                <a:solidFill>
                  <a:srgbClr val="0070C0"/>
                </a:solidFill>
                <a:effectLst>
                  <a:outerShdw blurRad="76200" dist="50800" dir="5400000" algn="tl" rotWithShape="0">
                    <a:srgbClr val="000000">
                      <a:alpha val="65000"/>
                    </a:srgbClr>
                  </a:outerShdw>
                </a:effectLst>
              </a:rPr>
              <a:t>. </a:t>
            </a:r>
            <a:r>
              <a:rPr lang="en-US" sz="3200" b="1" i="1" spc="50" dirty="0" err="1" smtClean="0">
                <a:ln w="11430"/>
                <a:solidFill>
                  <a:srgbClr val="0070C0"/>
                </a:solidFill>
                <a:effectLst>
                  <a:outerShdw blurRad="76200" dist="50800" dir="5400000" algn="tl" rotWithShape="0">
                    <a:srgbClr val="000000">
                      <a:alpha val="65000"/>
                    </a:srgbClr>
                  </a:outerShdw>
                </a:effectLst>
              </a:rPr>
              <a:t>Nazirov</a:t>
            </a:r>
            <a:endParaRPr lang="ru-RU" sz="3200" b="1" i="1" spc="50" dirty="0">
              <a:ln w="11430"/>
              <a:solidFill>
                <a:srgbClr val="0070C0"/>
              </a:soli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285720" y="428604"/>
            <a:ext cx="8568952" cy="6234207"/>
          </a:xfrm>
          <a:prstGeom prst="rect">
            <a:avLst/>
          </a:prstGeom>
        </p:spPr>
        <p:txBody>
          <a:bodyPr wrap="square">
            <a:spAutoFit/>
          </a:bodyPr>
          <a:lstStyle/>
          <a:p>
            <a:pPr algn="just">
              <a:lnSpc>
                <a:spcPct val="107000"/>
              </a:lnSpc>
              <a:spcAft>
                <a:spcPts val="0"/>
              </a:spcAft>
              <a:tabLst>
                <a:tab pos="270510" algn="l"/>
                <a:tab pos="540385" algn="l"/>
              </a:tabLst>
            </a:pPr>
            <a:r>
              <a:rPr lang="en-US" sz="24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400" dirty="0" smtClean="0">
                <a:latin typeface="Times New Roman" panose="02020603050405020304" pitchFamily="18" charset="0"/>
                <a:ea typeface="Calibri" panose="020F0502020204030204" pitchFamily="34" charset="0"/>
                <a:cs typeface="Times New Roman" panose="02020603050405020304" pitchFamily="18" charset="0"/>
              </a:rPr>
              <a:t>Agar </a:t>
            </a:r>
            <a:r>
              <a:rPr lang="en-US" sz="2400" dirty="0" err="1">
                <a:latin typeface="Times New Roman" panose="02020603050405020304" pitchFamily="18" charset="0"/>
                <a:ea typeface="Calibri" panose="020F0502020204030204" pitchFamily="34" charset="0"/>
                <a:cs typeface="Times New Roman" panose="02020603050405020304" pitchFamily="18" charset="0"/>
              </a:rPr>
              <a:t>Deklaratsiyaning</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aytib</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o’tilgan</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normasiga</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e’tibor</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qaratadigan</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bo’lsangiz</a:t>
            </a:r>
            <a:r>
              <a:rPr lang="en-US" sz="2400" dirty="0">
                <a:latin typeface="Times New Roman" panose="02020603050405020304" pitchFamily="18" charset="0"/>
                <a:ea typeface="Calibri" panose="020F0502020204030204" pitchFamily="34" charset="0"/>
                <a:cs typeface="Times New Roman" panose="02020603050405020304" pitchFamily="18" charset="0"/>
              </a:rPr>
              <a:t>, u </a:t>
            </a:r>
            <a:r>
              <a:rPr lang="en-US" sz="2400" b="1" i="1" dirty="0" err="1">
                <a:latin typeface="Times New Roman" panose="02020603050405020304" pitchFamily="18" charset="0"/>
                <a:ea typeface="Calibri" panose="020F0502020204030204" pitchFamily="34" charset="0"/>
                <a:cs typeface="Times New Roman" panose="02020603050405020304" pitchFamily="18" charset="0"/>
              </a:rPr>
              <a:t>Qoraqalpog’iston</a:t>
            </a:r>
            <a:r>
              <a:rPr lang="en-US" sz="2400" b="1" i="1" dirty="0">
                <a:latin typeface="Times New Roman" panose="02020603050405020304" pitchFamily="18" charset="0"/>
                <a:ea typeface="Calibri" panose="020F0502020204030204" pitchFamily="34" charset="0"/>
                <a:cs typeface="Times New Roman" panose="02020603050405020304" pitchFamily="18" charset="0"/>
              </a:rPr>
              <a:t> </a:t>
            </a:r>
            <a:r>
              <a:rPr lang="en-US" sz="2400" b="1" i="1" dirty="0" err="1">
                <a:latin typeface="Times New Roman" panose="02020603050405020304" pitchFamily="18" charset="0"/>
                <a:ea typeface="Calibri" panose="020F0502020204030204" pitchFamily="34" charset="0"/>
                <a:cs typeface="Times New Roman" panose="02020603050405020304" pitchFamily="18" charset="0"/>
              </a:rPr>
              <a:t>ASSRning</a:t>
            </a:r>
            <a:r>
              <a:rPr lang="en-US" sz="2400" b="1" i="1" dirty="0">
                <a:latin typeface="Times New Roman" panose="02020603050405020304" pitchFamily="18" charset="0"/>
                <a:ea typeface="Calibri" panose="020F0502020204030204" pitchFamily="34" charset="0"/>
                <a:cs typeface="Times New Roman" panose="02020603050405020304" pitchFamily="18" charset="0"/>
              </a:rPr>
              <a:t> </a:t>
            </a:r>
            <a:r>
              <a:rPr lang="en-US" sz="2400" b="1" i="1" dirty="0" err="1">
                <a:latin typeface="Times New Roman" panose="02020603050405020304" pitchFamily="18" charset="0"/>
                <a:ea typeface="Calibri" panose="020F0502020204030204" pitchFamily="34" charset="0"/>
                <a:cs typeface="Times New Roman" panose="02020603050405020304" pitchFamily="18" charset="0"/>
              </a:rPr>
              <a:t>O’zbekiston</a:t>
            </a:r>
            <a:r>
              <a:rPr lang="en-US" sz="2400" b="1" i="1" dirty="0">
                <a:latin typeface="Times New Roman" panose="02020603050405020304" pitchFamily="18" charset="0"/>
                <a:ea typeface="Calibri" panose="020F0502020204030204" pitchFamily="34" charset="0"/>
                <a:cs typeface="Times New Roman" panose="02020603050405020304" pitchFamily="18" charset="0"/>
              </a:rPr>
              <a:t> </a:t>
            </a:r>
            <a:r>
              <a:rPr lang="en-US" sz="2400" b="1" i="1" dirty="0" err="1">
                <a:latin typeface="Times New Roman" panose="02020603050405020304" pitchFamily="18" charset="0"/>
                <a:ea typeface="Calibri" panose="020F0502020204030204" pitchFamily="34" charset="0"/>
                <a:cs typeface="Times New Roman" panose="02020603050405020304" pitchFamily="18" charset="0"/>
              </a:rPr>
              <a:t>SSRning</a:t>
            </a:r>
            <a:r>
              <a:rPr lang="en-US" sz="2400" b="1" i="1" dirty="0">
                <a:latin typeface="Times New Roman" panose="02020603050405020304" pitchFamily="18" charset="0"/>
                <a:ea typeface="Calibri" panose="020F0502020204030204" pitchFamily="34" charset="0"/>
                <a:cs typeface="Times New Roman" panose="02020603050405020304" pitchFamily="18" charset="0"/>
              </a:rPr>
              <a:t> </a:t>
            </a:r>
            <a:r>
              <a:rPr lang="en-US" sz="2400" b="1" i="1" dirty="0" err="1">
                <a:latin typeface="Times New Roman" panose="02020603050405020304" pitchFamily="18" charset="0"/>
                <a:ea typeface="Calibri" panose="020F0502020204030204" pitchFamily="34" charset="0"/>
                <a:cs typeface="Times New Roman" panose="02020603050405020304" pitchFamily="18" charset="0"/>
              </a:rPr>
              <a:t>tarkibiga</a:t>
            </a:r>
            <a:r>
              <a:rPr lang="en-US" sz="2400" b="1" i="1" dirty="0">
                <a:latin typeface="Times New Roman" panose="02020603050405020304" pitchFamily="18" charset="0"/>
                <a:ea typeface="Calibri" panose="020F0502020204030204" pitchFamily="34" charset="0"/>
                <a:cs typeface="Times New Roman" panose="02020603050405020304" pitchFamily="18" charset="0"/>
              </a:rPr>
              <a:t> </a:t>
            </a:r>
            <a:r>
              <a:rPr lang="en-US" sz="2400" b="1" i="1" dirty="0" err="1">
                <a:latin typeface="Times New Roman" panose="02020603050405020304" pitchFamily="18" charset="0"/>
                <a:ea typeface="Calibri" panose="020F0502020204030204" pitchFamily="34" charset="0"/>
                <a:cs typeface="Times New Roman" panose="02020603050405020304" pitchFamily="18" charset="0"/>
              </a:rPr>
              <a:t>kirishini</a:t>
            </a:r>
            <a:r>
              <a:rPr lang="en-US" sz="2400" b="1" i="1" dirty="0">
                <a:latin typeface="Times New Roman" panose="02020603050405020304" pitchFamily="18" charset="0"/>
                <a:ea typeface="Calibri" panose="020F0502020204030204" pitchFamily="34" charset="0"/>
                <a:cs typeface="Times New Roman" panose="02020603050405020304" pitchFamily="18" charset="0"/>
              </a:rPr>
              <a:t> </a:t>
            </a:r>
            <a:r>
              <a:rPr lang="en-US" sz="2400" b="1" i="1" dirty="0" err="1">
                <a:latin typeface="Times New Roman" panose="02020603050405020304" pitchFamily="18" charset="0"/>
                <a:ea typeface="Calibri" panose="020F0502020204030204" pitchFamily="34" charset="0"/>
                <a:cs typeface="Times New Roman" panose="02020603050405020304" pitchFamily="18" charset="0"/>
              </a:rPr>
              <a:t>nazarda</a:t>
            </a:r>
            <a:r>
              <a:rPr lang="en-US" sz="2400" b="1" i="1" dirty="0">
                <a:latin typeface="Times New Roman" panose="02020603050405020304" pitchFamily="18" charset="0"/>
                <a:ea typeface="Calibri" panose="020F0502020204030204" pitchFamily="34" charset="0"/>
                <a:cs typeface="Times New Roman" panose="02020603050405020304" pitchFamily="18" charset="0"/>
              </a:rPr>
              <a:t> </a:t>
            </a:r>
            <a:r>
              <a:rPr lang="en-US" sz="2400" b="1" i="1" dirty="0" err="1">
                <a:latin typeface="Times New Roman" panose="02020603050405020304" pitchFamily="18" charset="0"/>
                <a:ea typeface="Calibri" panose="020F0502020204030204" pitchFamily="34" charset="0"/>
                <a:cs typeface="Times New Roman" panose="02020603050405020304" pitchFamily="18" charset="0"/>
              </a:rPr>
              <a:t>tutmadi</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Shuning</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uchun</a:t>
            </a:r>
            <a:r>
              <a:rPr lang="en-US" sz="2400" dirty="0">
                <a:latin typeface="Times New Roman" panose="02020603050405020304" pitchFamily="18" charset="0"/>
                <a:ea typeface="Calibri" panose="020F0502020204030204" pitchFamily="34" charset="0"/>
                <a:cs typeface="Times New Roman" panose="02020603050405020304" pitchFamily="18" charset="0"/>
              </a:rPr>
              <a:t> ham, </a:t>
            </a:r>
            <a:r>
              <a:rPr lang="en-US" sz="2400" dirty="0" err="1">
                <a:latin typeface="Times New Roman" panose="02020603050405020304" pitchFamily="18" charset="0"/>
                <a:ea typeface="Calibri" panose="020F0502020204030204" pitchFamily="34" charset="0"/>
                <a:cs typeface="Times New Roman" panose="02020603050405020304" pitchFamily="18" charset="0"/>
              </a:rPr>
              <a:t>deklaratsiyaning</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«B» </a:t>
            </a:r>
            <a:r>
              <a:rPr lang="en-US" sz="2400" b="1"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varianti</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ko’p</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tortishuvlarga</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uchradi</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smtClean="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0"/>
              </a:spcAft>
              <a:tabLst>
                <a:tab pos="270510" algn="l"/>
                <a:tab pos="540385" algn="l"/>
              </a:tabLst>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400" dirty="0" smtClean="0">
                <a:latin typeface="Times New Roman" panose="02020603050405020304" pitchFamily="18" charset="0"/>
                <a:ea typeface="Calibri" panose="020F0502020204030204" pitchFamily="34" charset="0"/>
                <a:cs typeface="Times New Roman" panose="02020603050405020304" pitchFamily="18" charset="0"/>
              </a:rPr>
              <a:t>Bu </a:t>
            </a:r>
            <a:r>
              <a:rPr lang="en-US" sz="2400" dirty="0" err="1">
                <a:latin typeface="Times New Roman" panose="02020603050405020304" pitchFamily="18" charset="0"/>
                <a:ea typeface="Calibri" panose="020F0502020204030204" pitchFamily="34" charset="0"/>
                <a:cs typeface="Times New Roman" panose="02020603050405020304" pitchFamily="18" charset="0"/>
              </a:rPr>
              <a:t>fikr</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b="1" dirty="0">
                <a:latin typeface="Times New Roman" panose="02020603050405020304" pitchFamily="18" charset="0"/>
                <a:ea typeface="Calibri" panose="020F0502020204030204" pitchFamily="34" charset="0"/>
                <a:cs typeface="Times New Roman" panose="02020603050405020304" pitchFamily="18" charset="0"/>
              </a:rPr>
              <a:t>1990 </a:t>
            </a:r>
            <a:r>
              <a:rPr lang="en-US" sz="2400" b="1" dirty="0" err="1">
                <a:latin typeface="Times New Roman" panose="02020603050405020304" pitchFamily="18" charset="0"/>
                <a:ea typeface="Calibri" panose="020F0502020204030204" pitchFamily="34" charset="0"/>
                <a:cs typeface="Times New Roman" panose="02020603050405020304" pitchFamily="18" charset="0"/>
              </a:rPr>
              <a:t>yili</a:t>
            </a:r>
            <a:r>
              <a:rPr lang="en-US" sz="2400" b="1" dirty="0">
                <a:latin typeface="Times New Roman" panose="02020603050405020304" pitchFamily="18" charset="0"/>
                <a:ea typeface="Calibri" panose="020F0502020204030204" pitchFamily="34" charset="0"/>
                <a:cs typeface="Times New Roman" panose="02020603050405020304" pitchFamily="18" charset="0"/>
              </a:rPr>
              <a:t> 14 </a:t>
            </a:r>
            <a:r>
              <a:rPr lang="en-US" sz="2400" b="1" dirty="0" err="1">
                <a:latin typeface="Times New Roman" panose="02020603050405020304" pitchFamily="18" charset="0"/>
                <a:ea typeface="Calibri" panose="020F0502020204030204" pitchFamily="34" charset="0"/>
                <a:cs typeface="Times New Roman" panose="02020603050405020304" pitchFamily="18" charset="0"/>
              </a:rPr>
              <a:t>dekabrda</a:t>
            </a:r>
            <a:r>
              <a:rPr lang="en-US" sz="2400" b="1"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bo’lib</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o’tgan</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Oliy</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Kengashning</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smtClean="0">
                <a:latin typeface="Times New Roman" panose="02020603050405020304" pitchFamily="18" charset="0"/>
                <a:ea typeface="Calibri" panose="020F0502020204030204" pitchFamily="34" charset="0"/>
                <a:cs typeface="Times New Roman" panose="02020603050405020304" pitchFamily="18" charset="0"/>
              </a:rPr>
              <a:t>IV </a:t>
            </a:r>
            <a:r>
              <a:rPr lang="en-US" sz="2400" dirty="0" err="1">
                <a:latin typeface="Times New Roman" panose="02020603050405020304" pitchFamily="18" charset="0"/>
                <a:ea typeface="Calibri" panose="020F0502020204030204" pitchFamily="34" charset="0"/>
                <a:cs typeface="Times New Roman" panose="02020603050405020304" pitchFamily="18" charset="0"/>
              </a:rPr>
              <a:t>sessiyasida</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katta</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muhokamaga</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uchradi</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uz-Cyrl-UZ" sz="2400" dirty="0">
                <a:latin typeface="Times New Roman" panose="02020603050405020304" pitchFamily="18" charset="0"/>
                <a:ea typeface="Calibri" panose="020F0502020204030204" pitchFamily="34" charset="0"/>
                <a:cs typeface="Times New Roman" panose="02020603050405020304" pitchFamily="18" charset="0"/>
              </a:rPr>
              <a:t>Lekin, shuni ham ta’kidlash joizki, sessiya ko’p fikrlilik, demokratik printsiplariga javob beradigan darajada o’tdi. </a:t>
            </a:r>
            <a:r>
              <a:rPr lang="en-US" sz="2400" dirty="0" err="1">
                <a:latin typeface="Times New Roman" panose="02020603050405020304" pitchFamily="18" charset="0"/>
                <a:ea typeface="Calibri" panose="020F0502020204030204" pitchFamily="34" charset="0"/>
                <a:cs typeface="Times New Roman" panose="02020603050405020304" pitchFamily="18" charset="0"/>
              </a:rPr>
              <a:t>Sessiyada</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chiqib</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gapirgan</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bir</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deputatning</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so’ziga</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e’tibor</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beraylik</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gn="just"/>
            <a:r>
              <a:rPr lang="en-US" sz="2400" dirty="0" smtClean="0">
                <a:latin typeface="Times New Roman" panose="02020603050405020304" pitchFamily="18" charset="0"/>
                <a:ea typeface="Calibri" panose="020F0502020204030204" pitchFamily="34" charset="0"/>
              </a:rPr>
              <a:t>	</a:t>
            </a:r>
            <a:r>
              <a:rPr lang="en-US" sz="2400" b="1" i="1" dirty="0" smtClean="0">
                <a:solidFill>
                  <a:srgbClr val="0000FF"/>
                </a:solidFill>
                <a:latin typeface="Times New Roman" panose="02020603050405020304" pitchFamily="18" charset="0"/>
                <a:ea typeface="Calibri" panose="020F0502020204030204" pitchFamily="34" charset="0"/>
              </a:rPr>
              <a:t>«</a:t>
            </a:r>
            <a:r>
              <a:rPr lang="en-US" sz="2400" b="1" i="1" dirty="0">
                <a:solidFill>
                  <a:srgbClr val="0000FF"/>
                </a:solidFill>
                <a:latin typeface="Times New Roman" panose="02020603050405020304" pitchFamily="18" charset="0"/>
                <a:ea typeface="Calibri" panose="020F0502020204030204" pitchFamily="34" charset="0"/>
              </a:rPr>
              <a:t>Men </a:t>
            </a:r>
            <a:r>
              <a:rPr lang="en-US" sz="2400" b="1" i="1" dirty="0" err="1">
                <a:solidFill>
                  <a:srgbClr val="0000FF"/>
                </a:solidFill>
                <a:latin typeface="Times New Roman" panose="02020603050405020304" pitchFamily="18" charset="0"/>
                <a:ea typeface="Calibri" panose="020F0502020204030204" pitchFamily="34" charset="0"/>
              </a:rPr>
              <a:t>suverenitet</a:t>
            </a:r>
            <a:r>
              <a:rPr lang="en-US" sz="2400" b="1" i="1" dirty="0">
                <a:solidFill>
                  <a:srgbClr val="0000FF"/>
                </a:solidFill>
                <a:latin typeface="Times New Roman" panose="02020603050405020304" pitchFamily="18" charset="0"/>
                <a:ea typeface="Calibri" panose="020F0502020204030204" pitchFamily="34" charset="0"/>
              </a:rPr>
              <a:t> </a:t>
            </a:r>
            <a:r>
              <a:rPr lang="en-US" sz="2400" b="1" i="1" dirty="0" err="1">
                <a:solidFill>
                  <a:srgbClr val="0000FF"/>
                </a:solidFill>
                <a:latin typeface="Times New Roman" panose="02020603050405020304" pitchFamily="18" charset="0"/>
                <a:ea typeface="Calibri" panose="020F0502020204030204" pitchFamily="34" charset="0"/>
              </a:rPr>
              <a:t>to’g’risida</a:t>
            </a:r>
            <a:r>
              <a:rPr lang="en-US" sz="2400" b="1" i="1" dirty="0">
                <a:solidFill>
                  <a:srgbClr val="0000FF"/>
                </a:solidFill>
                <a:latin typeface="Times New Roman" panose="02020603050405020304" pitchFamily="18" charset="0"/>
                <a:ea typeface="Calibri" panose="020F0502020204030204" pitchFamily="34" charset="0"/>
              </a:rPr>
              <a:t> </a:t>
            </a:r>
            <a:r>
              <a:rPr lang="en-US" sz="2400" b="1" i="1" dirty="0" err="1">
                <a:solidFill>
                  <a:srgbClr val="0000FF"/>
                </a:solidFill>
                <a:latin typeface="Times New Roman" panose="02020603050405020304" pitchFamily="18" charset="0"/>
                <a:ea typeface="Calibri" panose="020F0502020204030204" pitchFamily="34" charset="0"/>
              </a:rPr>
              <a:t>deklaratsiya</a:t>
            </a:r>
            <a:r>
              <a:rPr lang="en-US" sz="2400" b="1" i="1" dirty="0">
                <a:solidFill>
                  <a:srgbClr val="0000FF"/>
                </a:solidFill>
                <a:latin typeface="Times New Roman" panose="02020603050405020304" pitchFamily="18" charset="0"/>
                <a:ea typeface="Calibri" panose="020F0502020204030204" pitchFamily="34" charset="0"/>
              </a:rPr>
              <a:t> </a:t>
            </a:r>
            <a:r>
              <a:rPr lang="en-US" sz="2400" b="1" i="1" dirty="0" err="1">
                <a:solidFill>
                  <a:srgbClr val="0000FF"/>
                </a:solidFill>
                <a:latin typeface="Times New Roman" panose="02020603050405020304" pitchFamily="18" charset="0"/>
                <a:ea typeface="Calibri" panose="020F0502020204030204" pitchFamily="34" charset="0"/>
              </a:rPr>
              <a:t>loyihalari</a:t>
            </a:r>
            <a:r>
              <a:rPr lang="en-US" sz="2400" b="1" i="1" dirty="0">
                <a:solidFill>
                  <a:srgbClr val="0000FF"/>
                </a:solidFill>
                <a:latin typeface="Times New Roman" panose="02020603050405020304" pitchFamily="18" charset="0"/>
                <a:ea typeface="Calibri" panose="020F0502020204030204" pitchFamily="34" charset="0"/>
              </a:rPr>
              <a:t> </a:t>
            </a:r>
            <a:r>
              <a:rPr lang="en-US" sz="2400" b="1" i="1" dirty="0" err="1">
                <a:solidFill>
                  <a:srgbClr val="0000FF"/>
                </a:solidFill>
                <a:latin typeface="Times New Roman" panose="02020603050405020304" pitchFamily="18" charset="0"/>
                <a:ea typeface="Calibri" panose="020F0502020204030204" pitchFamily="34" charset="0"/>
              </a:rPr>
              <a:t>qoidalarining</a:t>
            </a:r>
            <a:r>
              <a:rPr lang="en-US" sz="2400" b="1" i="1" dirty="0">
                <a:solidFill>
                  <a:srgbClr val="0000FF"/>
                </a:solidFill>
                <a:latin typeface="Times New Roman" panose="02020603050405020304" pitchFamily="18" charset="0"/>
                <a:ea typeface="Calibri" panose="020F0502020204030204" pitchFamily="34" charset="0"/>
              </a:rPr>
              <a:t>, </a:t>
            </a:r>
            <a:r>
              <a:rPr lang="en-US" sz="2400" b="1" i="1" dirty="0" err="1">
                <a:solidFill>
                  <a:srgbClr val="0000FF"/>
                </a:solidFill>
                <a:latin typeface="Times New Roman" panose="02020603050405020304" pitchFamily="18" charset="0"/>
                <a:ea typeface="Calibri" panose="020F0502020204030204" pitchFamily="34" charset="0"/>
              </a:rPr>
              <a:t>birinchi</a:t>
            </a:r>
            <a:r>
              <a:rPr lang="en-US" sz="2400" b="1" i="1" dirty="0">
                <a:solidFill>
                  <a:srgbClr val="0000FF"/>
                </a:solidFill>
                <a:latin typeface="Times New Roman" panose="02020603050405020304" pitchFamily="18" charset="0"/>
                <a:ea typeface="Calibri" panose="020F0502020204030204" pitchFamily="34" charset="0"/>
              </a:rPr>
              <a:t> </a:t>
            </a:r>
            <a:r>
              <a:rPr lang="en-US" sz="2400" b="1" i="1" dirty="0" err="1">
                <a:solidFill>
                  <a:srgbClr val="0000FF"/>
                </a:solidFill>
                <a:latin typeface="Times New Roman" panose="02020603050405020304" pitchFamily="18" charset="0"/>
                <a:ea typeface="Calibri" panose="020F0502020204030204" pitchFamily="34" charset="0"/>
              </a:rPr>
              <a:t>navbatda</a:t>
            </a:r>
            <a:r>
              <a:rPr lang="en-US" sz="2400" b="1" i="1" dirty="0">
                <a:solidFill>
                  <a:srgbClr val="0000FF"/>
                </a:solidFill>
                <a:latin typeface="Times New Roman" panose="02020603050405020304" pitchFamily="18" charset="0"/>
                <a:ea typeface="Calibri" panose="020F0502020204030204" pitchFamily="34" charset="0"/>
              </a:rPr>
              <a:t> «A» </a:t>
            </a:r>
            <a:r>
              <a:rPr lang="en-US" sz="2400" b="1" i="1" dirty="0" err="1">
                <a:solidFill>
                  <a:srgbClr val="0000FF"/>
                </a:solidFill>
                <a:latin typeface="Times New Roman" panose="02020603050405020304" pitchFamily="18" charset="0"/>
                <a:ea typeface="Calibri" panose="020F0502020204030204" pitchFamily="34" charset="0"/>
              </a:rPr>
              <a:t>variantini</a:t>
            </a:r>
            <a:r>
              <a:rPr lang="en-US" sz="2400" b="1" i="1" dirty="0">
                <a:solidFill>
                  <a:srgbClr val="0000FF"/>
                </a:solidFill>
                <a:latin typeface="Times New Roman" panose="02020603050405020304" pitchFamily="18" charset="0"/>
                <a:ea typeface="Calibri" panose="020F0502020204030204" pitchFamily="34" charset="0"/>
              </a:rPr>
              <a:t> </a:t>
            </a:r>
            <a:r>
              <a:rPr lang="en-US" sz="2400" b="1" i="1" dirty="0" err="1">
                <a:solidFill>
                  <a:srgbClr val="0000FF"/>
                </a:solidFill>
                <a:latin typeface="Times New Roman" panose="02020603050405020304" pitchFamily="18" charset="0"/>
                <a:ea typeface="Calibri" panose="020F0502020204030204" pitchFamily="34" charset="0"/>
              </a:rPr>
              <a:t>asosan</a:t>
            </a:r>
            <a:r>
              <a:rPr lang="en-US" sz="2400" b="1" i="1" dirty="0">
                <a:solidFill>
                  <a:srgbClr val="0000FF"/>
                </a:solidFill>
                <a:latin typeface="Times New Roman" panose="02020603050405020304" pitchFamily="18" charset="0"/>
                <a:ea typeface="Calibri" panose="020F0502020204030204" pitchFamily="34" charset="0"/>
              </a:rPr>
              <a:t> </a:t>
            </a:r>
            <a:r>
              <a:rPr lang="en-US" sz="2400" b="1" i="1" dirty="0" err="1">
                <a:solidFill>
                  <a:srgbClr val="0000FF"/>
                </a:solidFill>
                <a:latin typeface="Times New Roman" panose="02020603050405020304" pitchFamily="18" charset="0"/>
                <a:ea typeface="Calibri" panose="020F0502020204030204" pitchFamily="34" charset="0"/>
              </a:rPr>
              <a:t>quvvatlayman</a:t>
            </a:r>
            <a:r>
              <a:rPr lang="en-US" sz="2400" b="1" i="1" dirty="0">
                <a:solidFill>
                  <a:srgbClr val="0000FF"/>
                </a:solidFill>
                <a:latin typeface="Times New Roman" panose="02020603050405020304" pitchFamily="18" charset="0"/>
                <a:ea typeface="Calibri" panose="020F0502020204030204" pitchFamily="34" charset="0"/>
              </a:rPr>
              <a:t>. </a:t>
            </a:r>
            <a:r>
              <a:rPr lang="en-US" sz="2400" b="1" i="1" dirty="0" err="1">
                <a:solidFill>
                  <a:srgbClr val="0000FF"/>
                </a:solidFill>
                <a:latin typeface="Times New Roman" panose="02020603050405020304" pitchFamily="18" charset="0"/>
                <a:ea typeface="Calibri" panose="020F0502020204030204" pitchFamily="34" charset="0"/>
              </a:rPr>
              <a:t>Yaxshi</a:t>
            </a:r>
            <a:r>
              <a:rPr lang="en-US" sz="2400" b="1" i="1" dirty="0">
                <a:solidFill>
                  <a:srgbClr val="0000FF"/>
                </a:solidFill>
                <a:latin typeface="Times New Roman" panose="02020603050405020304" pitchFamily="18" charset="0"/>
                <a:ea typeface="Calibri" panose="020F0502020204030204" pitchFamily="34" charset="0"/>
              </a:rPr>
              <a:t> </a:t>
            </a:r>
            <a:r>
              <a:rPr lang="en-US" sz="2400" b="1" i="1" dirty="0" err="1">
                <a:solidFill>
                  <a:srgbClr val="0000FF"/>
                </a:solidFill>
                <a:latin typeface="Times New Roman" panose="02020603050405020304" pitchFamily="18" charset="0"/>
                <a:ea typeface="Calibri" panose="020F0502020204030204" pitchFamily="34" charset="0"/>
              </a:rPr>
              <a:t>ishni</a:t>
            </a:r>
            <a:r>
              <a:rPr lang="en-US" sz="2400" b="1" i="1" dirty="0">
                <a:solidFill>
                  <a:srgbClr val="0000FF"/>
                </a:solidFill>
                <a:latin typeface="Times New Roman" panose="02020603050405020304" pitchFamily="18" charset="0"/>
                <a:ea typeface="Calibri" panose="020F0502020204030204" pitchFamily="34" charset="0"/>
              </a:rPr>
              <a:t> </a:t>
            </a:r>
            <a:r>
              <a:rPr lang="en-US" sz="2400" b="1" i="1" dirty="0" err="1">
                <a:solidFill>
                  <a:srgbClr val="0000FF"/>
                </a:solidFill>
                <a:latin typeface="Times New Roman" panose="02020603050405020304" pitchFamily="18" charset="0"/>
                <a:ea typeface="Calibri" panose="020F0502020204030204" pitchFamily="34" charset="0"/>
              </a:rPr>
              <a:t>tegishli</a:t>
            </a:r>
            <a:r>
              <a:rPr lang="en-US" sz="2400" b="1" i="1" dirty="0">
                <a:solidFill>
                  <a:srgbClr val="0000FF"/>
                </a:solidFill>
                <a:latin typeface="Times New Roman" panose="02020603050405020304" pitchFamily="18" charset="0"/>
                <a:ea typeface="Calibri" panose="020F0502020204030204" pitchFamily="34" charset="0"/>
              </a:rPr>
              <a:t> </a:t>
            </a:r>
            <a:r>
              <a:rPr lang="en-US" sz="2400" b="1" i="1" dirty="0" err="1">
                <a:solidFill>
                  <a:srgbClr val="0000FF"/>
                </a:solidFill>
                <a:latin typeface="Times New Roman" panose="02020603050405020304" pitchFamily="18" charset="0"/>
                <a:ea typeface="Calibri" panose="020F0502020204030204" pitchFamily="34" charset="0"/>
              </a:rPr>
              <a:t>bosqichlar</a:t>
            </a:r>
            <a:r>
              <a:rPr lang="en-US" sz="2400" b="1" i="1" dirty="0">
                <a:solidFill>
                  <a:srgbClr val="0000FF"/>
                </a:solidFill>
                <a:latin typeface="Times New Roman" panose="02020603050405020304" pitchFamily="18" charset="0"/>
                <a:ea typeface="Calibri" panose="020F0502020204030204" pitchFamily="34" charset="0"/>
              </a:rPr>
              <a:t> </a:t>
            </a:r>
            <a:r>
              <a:rPr lang="en-US" sz="2400" b="1" i="1" dirty="0" err="1">
                <a:solidFill>
                  <a:srgbClr val="0000FF"/>
                </a:solidFill>
                <a:latin typeface="Times New Roman" panose="02020603050405020304" pitchFamily="18" charset="0"/>
                <a:ea typeface="Calibri" panose="020F0502020204030204" pitchFamily="34" charset="0"/>
              </a:rPr>
              <a:t>bo’yicha</a:t>
            </a:r>
            <a:r>
              <a:rPr lang="en-US" sz="2400" b="1" i="1" dirty="0">
                <a:solidFill>
                  <a:srgbClr val="0000FF"/>
                </a:solidFill>
                <a:latin typeface="Times New Roman" panose="02020603050405020304" pitchFamily="18" charset="0"/>
                <a:ea typeface="Calibri" panose="020F0502020204030204" pitchFamily="34" charset="0"/>
              </a:rPr>
              <a:t> </a:t>
            </a:r>
            <a:r>
              <a:rPr lang="en-US" sz="2400" b="1" i="1" dirty="0" err="1">
                <a:solidFill>
                  <a:srgbClr val="0000FF"/>
                </a:solidFill>
                <a:latin typeface="Times New Roman" panose="02020603050405020304" pitchFamily="18" charset="0"/>
                <a:ea typeface="Calibri" panose="020F0502020204030204" pitchFamily="34" charset="0"/>
              </a:rPr>
              <a:t>olg’a</a:t>
            </a:r>
            <a:r>
              <a:rPr lang="en-US" sz="2400" b="1" i="1" dirty="0">
                <a:solidFill>
                  <a:srgbClr val="0000FF"/>
                </a:solidFill>
                <a:latin typeface="Times New Roman" panose="02020603050405020304" pitchFamily="18" charset="0"/>
                <a:ea typeface="Calibri" panose="020F0502020204030204" pitchFamily="34" charset="0"/>
              </a:rPr>
              <a:t> </a:t>
            </a:r>
            <a:r>
              <a:rPr lang="en-US" sz="2400" b="1" i="1" dirty="0" err="1">
                <a:solidFill>
                  <a:srgbClr val="0000FF"/>
                </a:solidFill>
                <a:latin typeface="Times New Roman" panose="02020603050405020304" pitchFamily="18" charset="0"/>
                <a:ea typeface="Calibri" panose="020F0502020204030204" pitchFamily="34" charset="0"/>
              </a:rPr>
              <a:t>ilgarilatish</a:t>
            </a:r>
            <a:r>
              <a:rPr lang="en-US" sz="2400" b="1" i="1" dirty="0">
                <a:solidFill>
                  <a:srgbClr val="0000FF"/>
                </a:solidFill>
                <a:latin typeface="Times New Roman" panose="02020603050405020304" pitchFamily="18" charset="0"/>
                <a:ea typeface="Calibri" panose="020F0502020204030204" pitchFamily="34" charset="0"/>
              </a:rPr>
              <a:t> </a:t>
            </a:r>
            <a:r>
              <a:rPr lang="en-US" sz="2400" b="1" i="1" dirty="0" err="1">
                <a:solidFill>
                  <a:srgbClr val="0000FF"/>
                </a:solidFill>
                <a:latin typeface="Times New Roman" panose="02020603050405020304" pitchFamily="18" charset="0"/>
                <a:ea typeface="Calibri" panose="020F0502020204030204" pitchFamily="34" charset="0"/>
              </a:rPr>
              <a:t>kerak</a:t>
            </a:r>
            <a:r>
              <a:rPr lang="en-US" sz="2400" b="1" i="1" dirty="0">
                <a:solidFill>
                  <a:srgbClr val="0000FF"/>
                </a:solidFill>
                <a:latin typeface="Times New Roman" panose="02020603050405020304" pitchFamily="18" charset="0"/>
                <a:ea typeface="Calibri" panose="020F0502020204030204" pitchFamily="34" charset="0"/>
              </a:rPr>
              <a:t>. </a:t>
            </a:r>
            <a:r>
              <a:rPr lang="en-US" sz="2400" b="1" i="1" dirty="0" err="1">
                <a:solidFill>
                  <a:srgbClr val="0000FF"/>
                </a:solidFill>
                <a:latin typeface="Times New Roman" panose="02020603050405020304" pitchFamily="18" charset="0"/>
                <a:ea typeface="Calibri" panose="020F0502020204030204" pitchFamily="34" charset="0"/>
              </a:rPr>
              <a:t>Vaqtning</a:t>
            </a:r>
            <a:r>
              <a:rPr lang="en-US" sz="2400" b="1" i="1" dirty="0">
                <a:solidFill>
                  <a:srgbClr val="0000FF"/>
                </a:solidFill>
                <a:latin typeface="Times New Roman" panose="02020603050405020304" pitchFamily="18" charset="0"/>
                <a:ea typeface="Calibri" panose="020F0502020204030204" pitchFamily="34" charset="0"/>
              </a:rPr>
              <a:t> </a:t>
            </a:r>
            <a:r>
              <a:rPr lang="en-US" sz="2400" b="1" i="1" dirty="0" err="1">
                <a:solidFill>
                  <a:srgbClr val="0000FF"/>
                </a:solidFill>
                <a:latin typeface="Times New Roman" panose="02020603050405020304" pitchFamily="18" charset="0"/>
                <a:ea typeface="Calibri" panose="020F0502020204030204" pitchFamily="34" charset="0"/>
              </a:rPr>
              <a:t>o’tishi</a:t>
            </a:r>
            <a:r>
              <a:rPr lang="en-US" sz="2400" b="1" i="1" dirty="0">
                <a:solidFill>
                  <a:srgbClr val="0000FF"/>
                </a:solidFill>
                <a:latin typeface="Times New Roman" panose="02020603050405020304" pitchFamily="18" charset="0"/>
                <a:ea typeface="Calibri" panose="020F0502020204030204" pitchFamily="34" charset="0"/>
              </a:rPr>
              <a:t> </a:t>
            </a:r>
            <a:r>
              <a:rPr lang="en-US" sz="2400" b="1" i="1" dirty="0" err="1">
                <a:solidFill>
                  <a:srgbClr val="0000FF"/>
                </a:solidFill>
                <a:latin typeface="Times New Roman" panose="02020603050405020304" pitchFamily="18" charset="0"/>
                <a:ea typeface="Calibri" panose="020F0502020204030204" pitchFamily="34" charset="0"/>
              </a:rPr>
              <a:t>bilan</a:t>
            </a:r>
            <a:r>
              <a:rPr lang="en-US" sz="2400" b="1" i="1" dirty="0">
                <a:solidFill>
                  <a:srgbClr val="0000FF"/>
                </a:solidFill>
                <a:latin typeface="Times New Roman" panose="02020603050405020304" pitchFamily="18" charset="0"/>
                <a:ea typeface="Calibri" panose="020F0502020204030204" pitchFamily="34" charset="0"/>
              </a:rPr>
              <a:t> «B» </a:t>
            </a:r>
            <a:r>
              <a:rPr lang="en-US" sz="2400" b="1" i="1" dirty="0" err="1">
                <a:solidFill>
                  <a:srgbClr val="0000FF"/>
                </a:solidFill>
                <a:latin typeface="Times New Roman" panose="02020603050405020304" pitchFamily="18" charset="0"/>
                <a:ea typeface="Calibri" panose="020F0502020204030204" pitchFamily="34" charset="0"/>
              </a:rPr>
              <a:t>variantining</a:t>
            </a:r>
            <a:r>
              <a:rPr lang="en-US" sz="2400" b="1" i="1" dirty="0">
                <a:solidFill>
                  <a:srgbClr val="0000FF"/>
                </a:solidFill>
                <a:latin typeface="Times New Roman" panose="02020603050405020304" pitchFamily="18" charset="0"/>
                <a:ea typeface="Calibri" panose="020F0502020204030204" pitchFamily="34" charset="0"/>
              </a:rPr>
              <a:t> ham </a:t>
            </a:r>
            <a:r>
              <a:rPr lang="en-US" sz="2400" b="1" i="1" dirty="0" err="1">
                <a:solidFill>
                  <a:srgbClr val="0000FF"/>
                </a:solidFill>
                <a:latin typeface="Times New Roman" panose="02020603050405020304" pitchFamily="18" charset="0"/>
                <a:ea typeface="Calibri" panose="020F0502020204030204" pitchFamily="34" charset="0"/>
              </a:rPr>
              <a:t>ko’rilishini</a:t>
            </a:r>
            <a:r>
              <a:rPr lang="en-US" sz="2400" b="1" i="1" dirty="0">
                <a:solidFill>
                  <a:srgbClr val="0000FF"/>
                </a:solidFill>
                <a:latin typeface="Times New Roman" panose="02020603050405020304" pitchFamily="18" charset="0"/>
                <a:ea typeface="Calibri" panose="020F0502020204030204" pitchFamily="34" charset="0"/>
              </a:rPr>
              <a:t> </a:t>
            </a:r>
            <a:r>
              <a:rPr lang="en-US" sz="2400" b="1" i="1" dirty="0" err="1">
                <a:solidFill>
                  <a:srgbClr val="0000FF"/>
                </a:solidFill>
                <a:latin typeface="Times New Roman" panose="02020603050405020304" pitchFamily="18" charset="0"/>
                <a:ea typeface="Calibri" panose="020F0502020204030204" pitchFamily="34" charset="0"/>
              </a:rPr>
              <a:t>kim</a:t>
            </a:r>
            <a:r>
              <a:rPr lang="en-US" sz="2400" b="1" i="1" dirty="0">
                <a:solidFill>
                  <a:srgbClr val="0000FF"/>
                </a:solidFill>
                <a:latin typeface="Times New Roman" panose="02020603050405020304" pitchFamily="18" charset="0"/>
                <a:ea typeface="Calibri" panose="020F0502020204030204" pitchFamily="34" charset="0"/>
              </a:rPr>
              <a:t> </a:t>
            </a:r>
            <a:r>
              <a:rPr lang="en-US" sz="2400" b="1" i="1" dirty="0" err="1">
                <a:solidFill>
                  <a:srgbClr val="0000FF"/>
                </a:solidFill>
                <a:latin typeface="Times New Roman" panose="02020603050405020304" pitchFamily="18" charset="0"/>
                <a:ea typeface="Calibri" panose="020F0502020204030204" pitchFamily="34" charset="0"/>
              </a:rPr>
              <a:t>bilsin</a:t>
            </a:r>
            <a:r>
              <a:rPr lang="en-US" sz="2400" b="1" i="1" dirty="0">
                <a:solidFill>
                  <a:srgbClr val="0000FF"/>
                </a:solidFill>
                <a:latin typeface="Times New Roman" panose="02020603050405020304" pitchFamily="18" charset="0"/>
                <a:ea typeface="Calibri" panose="020F0502020204030204" pitchFamily="34" charset="0"/>
              </a:rPr>
              <a:t>. </a:t>
            </a:r>
            <a:r>
              <a:rPr lang="uz-Cyrl-UZ" sz="2400" b="1" i="1" dirty="0">
                <a:solidFill>
                  <a:srgbClr val="0000FF"/>
                </a:solidFill>
                <a:latin typeface="Times New Roman" panose="02020603050405020304" pitchFamily="18" charset="0"/>
                <a:ea typeface="Calibri" panose="020F0502020204030204" pitchFamily="34" charset="0"/>
              </a:rPr>
              <a:t>Respublikaning suverenitet olishiga ishonaman, lekin aniq fikrlar bizlarning O’zbekiston tarkibida bo’lishimiz lozim ekanligini ko’rsatib turibdi».</a:t>
            </a:r>
            <a:endParaRPr lang="ru-RU" sz="2400" b="1" i="1"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15623846"/>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323528" y="404664"/>
            <a:ext cx="8568952" cy="6085640"/>
          </a:xfrm>
          <a:prstGeom prst="rect">
            <a:avLst/>
          </a:prstGeom>
        </p:spPr>
        <p:txBody>
          <a:bodyPr wrap="square">
            <a:spAutoFit/>
          </a:bodyPr>
          <a:lstStyle/>
          <a:p>
            <a:pPr algn="just">
              <a:lnSpc>
                <a:spcPct val="107000"/>
              </a:lnSpc>
              <a:spcAft>
                <a:spcPts val="0"/>
              </a:spcAft>
              <a:tabLst>
                <a:tab pos="270510" algn="l"/>
                <a:tab pos="540385" algn="l"/>
              </a:tabLs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		</a:t>
            </a:r>
            <a:r>
              <a:rPr lang="uz-Cyrl-UZ" sz="2800" dirty="0" smtClean="0">
                <a:latin typeface="Times New Roman" panose="02020603050405020304" pitchFamily="18" charset="0"/>
                <a:ea typeface="Calibri" panose="020F0502020204030204" pitchFamily="34" charset="0"/>
                <a:cs typeface="Times New Roman" panose="02020603050405020304" pitchFamily="18" charset="0"/>
              </a:rPr>
              <a:t>Shunday </a:t>
            </a:r>
            <a:r>
              <a:rPr lang="uz-Cyrl-UZ" sz="2800" dirty="0">
                <a:latin typeface="Times New Roman" panose="02020603050405020304" pitchFamily="18" charset="0"/>
                <a:ea typeface="Calibri" panose="020F0502020204030204" pitchFamily="34" charset="0"/>
                <a:cs typeface="Times New Roman" panose="02020603050405020304" pitchFamily="18" charset="0"/>
              </a:rPr>
              <a:t>qilib, </a:t>
            </a:r>
            <a:r>
              <a:rPr lang="uz-Cyrl-UZ" sz="2800" b="1" dirty="0">
                <a:latin typeface="Times New Roman" panose="02020603050405020304" pitchFamily="18" charset="0"/>
                <a:ea typeface="Calibri" panose="020F0502020204030204" pitchFamily="34" charset="0"/>
                <a:cs typeface="Times New Roman" panose="02020603050405020304" pitchFamily="18" charset="0"/>
              </a:rPr>
              <a:t>1990 yil 14 dekabrda </a:t>
            </a:r>
            <a:r>
              <a:rPr lang="uz-Cyrl-UZ" sz="2800" dirty="0">
                <a:latin typeface="Times New Roman" panose="02020603050405020304" pitchFamily="18" charset="0"/>
                <a:ea typeface="Calibri" panose="020F0502020204030204" pitchFamily="34" charset="0"/>
                <a:cs typeface="Times New Roman" panose="02020603050405020304" pitchFamily="18" charset="0"/>
              </a:rPr>
              <a:t>Qoraqalpog’iston Sovet Respublikasi Oliy Kengashining </a:t>
            </a:r>
            <a:r>
              <a:rPr lang="uz-Cyrl-UZ" sz="2800"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XII chaqiriq </a:t>
            </a:r>
            <a:r>
              <a:rPr lang="en-US" sz="2800" b="1" dirty="0" smtClean="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IV</a:t>
            </a:r>
            <a:r>
              <a:rPr lang="uz-Cyrl-UZ" sz="2800" b="1" dirty="0" smtClean="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uz-Cyrl-UZ" sz="2800"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sessiyasida </a:t>
            </a:r>
            <a:r>
              <a:rPr lang="uz-Cyrl-UZ" sz="2800" dirty="0">
                <a:latin typeface="Times New Roman" panose="02020603050405020304" pitchFamily="18" charset="0"/>
                <a:ea typeface="Calibri" panose="020F0502020204030204" pitchFamily="34" charset="0"/>
                <a:cs typeface="Times New Roman" panose="02020603050405020304" pitchFamily="18" charset="0"/>
              </a:rPr>
              <a:t>Qoraqalpog’iston sovet Respublikasining </a:t>
            </a:r>
            <a:r>
              <a:rPr lang="uz-Cyrl-UZ" sz="2800" b="1" i="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“Davlat suvereniteti to’g’risida” Deklaratsiya</a:t>
            </a:r>
            <a:r>
              <a:rPr lang="uz-Cyrl-UZ" sz="2800" dirty="0">
                <a:latin typeface="Times New Roman" panose="02020603050405020304" pitchFamily="18" charset="0"/>
                <a:ea typeface="Calibri" panose="020F0502020204030204" pitchFamily="34" charset="0"/>
                <a:cs typeface="Times New Roman" panose="02020603050405020304" pitchFamily="18" charset="0"/>
              </a:rPr>
              <a:t> qabul qilindi. Albatta, Qoraqalpog’istonning davlat suvereniteti to’g’risidagi Deklaratsiyasi uning o’z vaqtida qabul qilgan benihoya katta ahamiyatga ega bo’lgan hujjatidir. Ushbu muhim hujjatning qabul qilinishi suveren Qoraqalpog’iston davlatchiligi barpo etilishiga asos soldi, ya’ni </a:t>
            </a:r>
            <a:r>
              <a:rPr lang="uz-Cyrl-UZ" sz="2800" b="1" dirty="0">
                <a:latin typeface="Times New Roman" panose="02020603050405020304" pitchFamily="18" charset="0"/>
                <a:ea typeface="Calibri" panose="020F0502020204030204" pitchFamily="34" charset="0"/>
                <a:cs typeface="Times New Roman" panose="02020603050405020304" pitchFamily="18" charset="0"/>
              </a:rPr>
              <a:t>uning ilk poydevori </a:t>
            </a:r>
            <a:r>
              <a:rPr lang="uz-Cyrl-UZ" sz="2800" dirty="0">
                <a:latin typeface="Times New Roman" panose="02020603050405020304" pitchFamily="18" charset="0"/>
                <a:ea typeface="Calibri" panose="020F0502020204030204" pitchFamily="34" charset="0"/>
                <a:cs typeface="Times New Roman" panose="02020603050405020304" pitchFamily="18" charset="0"/>
              </a:rPr>
              <a:t>barpo etildi. Avvalgi </a:t>
            </a:r>
            <a:r>
              <a:rPr lang="uz-Cyrl-UZ" sz="2800" b="1" dirty="0">
                <a:latin typeface="Times New Roman" panose="02020603050405020304" pitchFamily="18" charset="0"/>
                <a:ea typeface="Calibri" panose="020F0502020204030204" pitchFamily="34" charset="0"/>
                <a:cs typeface="Times New Roman" panose="02020603050405020304" pitchFamily="18" charset="0"/>
              </a:rPr>
              <a:t>Qoraqalpog’iston Sovet Respublikasi </a:t>
            </a:r>
            <a:r>
              <a:rPr lang="uz-Cyrl-UZ" sz="2800" dirty="0">
                <a:latin typeface="Times New Roman" panose="02020603050405020304" pitchFamily="18" charset="0"/>
                <a:ea typeface="Calibri" panose="020F0502020204030204" pitchFamily="34" charset="0"/>
                <a:cs typeface="Times New Roman" panose="02020603050405020304" pitchFamily="18" charset="0"/>
              </a:rPr>
              <a:t>keyinchalik </a:t>
            </a:r>
            <a:r>
              <a:rPr lang="uz-Cyrl-UZ" sz="2800"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suveren Qoraqalpog’iston Respublikasi</a:t>
            </a:r>
            <a:r>
              <a:rPr lang="uz-Cyrl-UZ" sz="2800" dirty="0">
                <a:latin typeface="Times New Roman" panose="02020603050405020304" pitchFamily="18" charset="0"/>
                <a:ea typeface="Calibri" panose="020F0502020204030204" pitchFamily="34" charset="0"/>
                <a:cs typeface="Times New Roman" panose="02020603050405020304" pitchFamily="18" charset="0"/>
              </a:rPr>
              <a:t> deb nomlana boshladi. </a:t>
            </a:r>
            <a:endParaRPr lang="ru-RU" sz="2800"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323528" y="404664"/>
            <a:ext cx="8568952" cy="5787354"/>
          </a:xfrm>
          <a:prstGeom prst="rect">
            <a:avLst/>
          </a:prstGeom>
        </p:spPr>
        <p:txBody>
          <a:bodyPr wrap="square">
            <a:spAutoFit/>
          </a:bodyPr>
          <a:lstStyle/>
          <a:p>
            <a:pPr algn="just">
              <a:lnSpc>
                <a:spcPct val="107000"/>
              </a:lnSpc>
              <a:spcAft>
                <a:spcPts val="0"/>
              </a:spcAft>
              <a:tabLst>
                <a:tab pos="270510" algn="l"/>
                <a:tab pos="540385" algn="l"/>
              </a:tabLst>
            </a:pPr>
            <a:r>
              <a:rPr lang="en-US" sz="2400" dirty="0" smtClean="0">
                <a:latin typeface="Times New Roman" panose="02020603050405020304" pitchFamily="18" charset="0"/>
                <a:ea typeface="Calibri" panose="020F0502020204030204" pitchFamily="34" charset="0"/>
                <a:cs typeface="Times New Roman" panose="02020603050405020304" pitchFamily="18" charset="0"/>
              </a:rPr>
              <a:t>		</a:t>
            </a:r>
            <a:r>
              <a:rPr lang="uz-Cyrl-UZ" sz="2400" dirty="0" smtClean="0">
                <a:latin typeface="Times New Roman" panose="02020603050405020304" pitchFamily="18" charset="0"/>
                <a:ea typeface="Calibri" panose="020F0502020204030204" pitchFamily="34" charset="0"/>
                <a:cs typeface="Times New Roman" panose="02020603050405020304" pitchFamily="18" charset="0"/>
              </a:rPr>
              <a:t>Suverenitet </a:t>
            </a:r>
            <a:r>
              <a:rPr lang="uz-Cyrl-UZ" sz="2400" dirty="0">
                <a:latin typeface="Times New Roman" panose="02020603050405020304" pitchFamily="18" charset="0"/>
                <a:ea typeface="Calibri" panose="020F0502020204030204" pitchFamily="34" charset="0"/>
                <a:cs typeface="Times New Roman" panose="02020603050405020304" pitchFamily="18" charset="0"/>
              </a:rPr>
              <a:t>to’g’risidagi Deklaratsiya Qoraqalpog’iston Respublikasi davlat statusini (maqomini) rivojlantirishga keng yo’l ochib berdi. Muhim hujjat deb e’tirof etilayotgan ushbu Deklaratsiya </a:t>
            </a:r>
            <a:r>
              <a:rPr lang="uz-Cyrl-UZ" sz="2400"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Qoraqalpog’iston suveren Respublikasining yangi Konstitutsiyasini</a:t>
            </a:r>
            <a:r>
              <a:rPr lang="uz-Cyrl-UZ" sz="2400" dirty="0">
                <a:latin typeface="Times New Roman" panose="02020603050405020304" pitchFamily="18" charset="0"/>
                <a:ea typeface="Calibri" panose="020F0502020204030204" pitchFamily="34" charset="0"/>
                <a:cs typeface="Times New Roman" panose="02020603050405020304" pitchFamily="18" charset="0"/>
              </a:rPr>
              <a:t> ishlab chiqishda va qabul qilishda muhim huquqiy asos bo’ldi.</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gn="just"/>
            <a:r>
              <a:rPr lang="en-US" sz="2400" dirty="0">
                <a:latin typeface="Times New Roman" panose="02020603050405020304" pitchFamily="18" charset="0"/>
                <a:ea typeface="Calibri" panose="020F0502020204030204" pitchFamily="34" charset="0"/>
              </a:rPr>
              <a:t>	</a:t>
            </a:r>
            <a:r>
              <a:rPr lang="uz-Cyrl-UZ" sz="2400" dirty="0" smtClean="0">
                <a:latin typeface="Times New Roman" panose="02020603050405020304" pitchFamily="18" charset="0"/>
                <a:ea typeface="Calibri" panose="020F0502020204030204" pitchFamily="34" charset="0"/>
              </a:rPr>
              <a:t>O’zbekiston </a:t>
            </a:r>
            <a:r>
              <a:rPr lang="uz-Cyrl-UZ" sz="2400" dirty="0">
                <a:latin typeface="Times New Roman" panose="02020603050405020304" pitchFamily="18" charset="0"/>
                <a:ea typeface="Calibri" panose="020F0502020204030204" pitchFamily="34" charset="0"/>
              </a:rPr>
              <a:t>o’zining davlat mustaqilligini qo’lga kiritganidan so’ng, Qoraqalpog’iston ASSR mustaqil </a:t>
            </a:r>
            <a:r>
              <a:rPr lang="uz-Cyrl-UZ" sz="2400" b="1" dirty="0">
                <a:solidFill>
                  <a:srgbClr val="0000FF"/>
                </a:solidFill>
                <a:latin typeface="Times New Roman" panose="02020603050405020304" pitchFamily="18" charset="0"/>
                <a:ea typeface="Calibri" panose="020F0502020204030204" pitchFamily="34" charset="0"/>
              </a:rPr>
              <a:t>O’zbekiston tarkibidagi suveren Qoraqalpog’iston Respublikasi</a:t>
            </a:r>
            <a:r>
              <a:rPr lang="uz-Cyrl-UZ" sz="2400" dirty="0">
                <a:latin typeface="Times New Roman" panose="02020603050405020304" pitchFamily="18" charset="0"/>
                <a:ea typeface="Calibri" panose="020F0502020204030204" pitchFamily="34" charset="0"/>
              </a:rPr>
              <a:t> maqomini oldi. O’zbekiston mustaqilligi suveren Qoraqalpog’iston Respublikasida </a:t>
            </a:r>
            <a:r>
              <a:rPr lang="uz-Cyrl-UZ" sz="2400" b="1" dirty="0">
                <a:latin typeface="Times New Roman" panose="02020603050405020304" pitchFamily="18" charset="0"/>
                <a:ea typeface="Calibri" panose="020F0502020204030204" pitchFamily="34" charset="0"/>
              </a:rPr>
              <a:t>adolatli, demokratik, insonparvar </a:t>
            </a:r>
            <a:r>
              <a:rPr lang="uz-Cyrl-UZ" sz="2400" dirty="0">
                <a:latin typeface="Times New Roman" panose="02020603050405020304" pitchFamily="18" charset="0"/>
                <a:ea typeface="Calibri" panose="020F0502020204030204" pitchFamily="34" charset="0"/>
              </a:rPr>
              <a:t>jamiyat qurish uchun yo’l ochib berdi, o’z milliy davlatchiligini ko’rishiga imkoniyat yaratdi. Istiqlol yillari </a:t>
            </a:r>
            <a:r>
              <a:rPr lang="uz-Cyrl-UZ" sz="2400" b="1" dirty="0">
                <a:latin typeface="Times New Roman" panose="02020603050405020304" pitchFamily="18" charset="0"/>
                <a:ea typeface="Calibri" panose="020F0502020204030204" pitchFamily="34" charset="0"/>
              </a:rPr>
              <a:t>yangi suveren Qoraqalpog’iston davlatchiligining poydevorini </a:t>
            </a:r>
            <a:r>
              <a:rPr lang="uz-Cyrl-UZ" sz="2400" dirty="0">
                <a:latin typeface="Times New Roman" panose="02020603050405020304" pitchFamily="18" charset="0"/>
                <a:ea typeface="Calibri" panose="020F0502020204030204" pitchFamily="34" charset="0"/>
              </a:rPr>
              <a:t>barpo etish sohasida puxta va jiddiy ish olib borilgan davr bo’ldi. </a:t>
            </a:r>
            <a:endParaRPr lang="ru-RU" sz="2400" dirty="0"/>
          </a:p>
        </p:txBody>
      </p:sp>
    </p:spTree>
    <p:extLst>
      <p:ext uri="{BB962C8B-B14F-4D97-AF65-F5344CB8AC3E}">
        <p14:creationId xmlns:p14="http://schemas.microsoft.com/office/powerpoint/2010/main" val="2654752380"/>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267513" y="404664"/>
            <a:ext cx="8568952" cy="5605317"/>
          </a:xfrm>
          <a:prstGeom prst="rect">
            <a:avLst/>
          </a:prstGeom>
        </p:spPr>
        <p:txBody>
          <a:bodyPr wrap="square">
            <a:spAutoFit/>
          </a:bodyPr>
          <a:lstStyle/>
          <a:p>
            <a:pPr algn="just">
              <a:lnSpc>
                <a:spcPct val="107000"/>
              </a:lnSpc>
              <a:spcAft>
                <a:spcPts val="0"/>
              </a:spcAft>
              <a:tabLst>
                <a:tab pos="270510" algn="l"/>
                <a:tab pos="540385" algn="l"/>
              </a:tabLst>
            </a:pPr>
            <a:r>
              <a:rPr lang="en-US" sz="2400" dirty="0" smtClean="0">
                <a:latin typeface="Times New Roman" panose="02020603050405020304" pitchFamily="18" charset="0"/>
                <a:ea typeface="Calibri" panose="020F0502020204030204" pitchFamily="34" charset="0"/>
                <a:cs typeface="Times New Roman" panose="02020603050405020304" pitchFamily="18" charset="0"/>
              </a:rPr>
              <a:t>			</a:t>
            </a:r>
            <a:r>
              <a:rPr lang="uz-Cyrl-UZ" sz="2400" dirty="0" smtClean="0">
                <a:latin typeface="Times New Roman" panose="02020603050405020304" pitchFamily="18" charset="0"/>
                <a:ea typeface="Calibri" panose="020F0502020204030204" pitchFamily="34" charset="0"/>
                <a:cs typeface="Times New Roman" panose="02020603050405020304" pitchFamily="18" charset="0"/>
              </a:rPr>
              <a:t>Ma’lumki</a:t>
            </a:r>
            <a:r>
              <a:rPr lang="uz-Cyrl-UZ" sz="2400" dirty="0">
                <a:latin typeface="Times New Roman" panose="02020603050405020304" pitchFamily="18" charset="0"/>
                <a:ea typeface="Calibri" panose="020F0502020204030204" pitchFamily="34" charset="0"/>
                <a:cs typeface="Times New Roman" panose="02020603050405020304" pitchFamily="18" charset="0"/>
              </a:rPr>
              <a:t>, qoraqalpoq xalqi milliy davlatchilik asoslarini qurishda hamda tom ma’nodagi siyosiy va iqtisodiy mustaqillikka o’zbek xalqi bilan erishdi va o’zining porloq kelajagini yaratishga kirishdi. Shuni ta’kidlash muhimki, </a:t>
            </a:r>
            <a:r>
              <a:rPr lang="uz-Cyrl-UZ" sz="2400" b="1" dirty="0">
                <a:latin typeface="Times New Roman" panose="02020603050405020304" pitchFamily="18" charset="0"/>
                <a:ea typeface="Calibri" panose="020F0502020204030204" pitchFamily="34" charset="0"/>
                <a:cs typeface="Times New Roman" panose="02020603050405020304" pitchFamily="18" charset="0"/>
              </a:rPr>
              <a:t>1991 yil 31 avgustdagi </a:t>
            </a:r>
            <a:r>
              <a:rPr lang="uz-Cyrl-UZ" sz="2400" dirty="0">
                <a:latin typeface="Times New Roman" panose="02020603050405020304" pitchFamily="18" charset="0"/>
                <a:ea typeface="Calibri" panose="020F0502020204030204" pitchFamily="34" charset="0"/>
                <a:cs typeface="Times New Roman" panose="02020603050405020304" pitchFamily="18" charset="0"/>
              </a:rPr>
              <a:t>O’zbekiston Respublikasi Oliy Kengashining navbatdan tashqari </a:t>
            </a:r>
            <a:r>
              <a:rPr lang="uz-Cyrl-UZ" sz="2400"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VI sessiyasida</a:t>
            </a:r>
            <a:r>
              <a:rPr lang="uz-Cyrl-UZ" sz="2400" dirty="0">
                <a:latin typeface="Times New Roman" panose="02020603050405020304" pitchFamily="18" charset="0"/>
                <a:ea typeface="Calibri" panose="020F0502020204030204" pitchFamily="34" charset="0"/>
                <a:cs typeface="Times New Roman" panose="02020603050405020304" pitchFamily="18" charset="0"/>
              </a:rPr>
              <a:t> qabul qilingan </a:t>
            </a:r>
            <a:r>
              <a:rPr lang="uz-Cyrl-UZ" sz="2400"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«O’zbekiston Respublikasi davlat mustaqilligi asoslari to’g’risida»gi </a:t>
            </a:r>
            <a:r>
              <a:rPr lang="uz-Cyrl-UZ" sz="2400" dirty="0">
                <a:latin typeface="Times New Roman" panose="02020603050405020304" pitchFamily="18" charset="0"/>
                <a:ea typeface="Calibri" panose="020F0502020204030204" pitchFamily="34" charset="0"/>
                <a:cs typeface="Times New Roman" panose="02020603050405020304" pitchFamily="18" charset="0"/>
              </a:rPr>
              <a:t>maxsus </a:t>
            </a:r>
            <a:r>
              <a:rPr lang="uz-Cyrl-UZ" sz="2400" dirty="0" smtClean="0">
                <a:latin typeface="Times New Roman" panose="02020603050405020304" pitchFamily="18" charset="0"/>
                <a:ea typeface="Calibri" panose="020F0502020204030204" pitchFamily="34" charset="0"/>
                <a:cs typeface="Times New Roman" panose="02020603050405020304" pitchFamily="18" charset="0"/>
              </a:rPr>
              <a:t>Qonunning</a:t>
            </a:r>
            <a:r>
              <a:rPr lang="en-US" sz="2400" dirty="0" smtClean="0">
                <a:latin typeface="Times New Roman" panose="02020603050405020304" pitchFamily="18" charset="0"/>
                <a:ea typeface="Calibri" panose="020F0502020204030204" pitchFamily="34" charset="0"/>
                <a:cs typeface="Times New Roman" panose="02020603050405020304" pitchFamily="18" charset="0"/>
              </a:rPr>
              <a:t> </a:t>
            </a:r>
          </a:p>
          <a:p>
            <a:pPr algn="just">
              <a:lnSpc>
                <a:spcPct val="107000"/>
              </a:lnSpc>
              <a:spcAft>
                <a:spcPts val="0"/>
              </a:spcAft>
              <a:tabLst>
                <a:tab pos="270510" algn="l"/>
                <a:tab pos="540385" algn="l"/>
              </a:tabLst>
            </a:pPr>
            <a:r>
              <a:rPr lang="uz-Cyrl-UZ" sz="2400" b="1" dirty="0" smtClean="0">
                <a:latin typeface="Times New Roman" panose="02020603050405020304" pitchFamily="18" charset="0"/>
                <a:ea typeface="Calibri" panose="020F0502020204030204" pitchFamily="34" charset="0"/>
                <a:cs typeface="Times New Roman" panose="02020603050405020304" pitchFamily="18" charset="0"/>
              </a:rPr>
              <a:t>1-moddasida</a:t>
            </a:r>
            <a:r>
              <a:rPr lang="uz-Cyrl-UZ" sz="2400" dirty="0" smtClean="0">
                <a:latin typeface="Times New Roman" panose="02020603050405020304" pitchFamily="18" charset="0"/>
                <a:ea typeface="Calibri" panose="020F0502020204030204" pitchFamily="34" charset="0"/>
                <a:cs typeface="Times New Roman" panose="02020603050405020304" pitchFamily="18" charset="0"/>
              </a:rPr>
              <a:t> </a:t>
            </a:r>
            <a:r>
              <a:rPr lang="uz-Cyrl-UZ" sz="2400" b="1" i="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«O’zbekiston Respublikasi o’z tarkibidagi Qoraqalpog’iston Respublikasi bilan birga mustaqil demokratik davlatdir» </a:t>
            </a:r>
            <a:r>
              <a:rPr lang="uz-Cyrl-UZ" sz="2400" dirty="0">
                <a:latin typeface="Times New Roman" panose="02020603050405020304" pitchFamily="18" charset="0"/>
                <a:ea typeface="Calibri" panose="020F0502020204030204" pitchFamily="34" charset="0"/>
                <a:cs typeface="Times New Roman" panose="02020603050405020304" pitchFamily="18" charset="0"/>
              </a:rPr>
              <a:t>deyilgan. Ushbu qoida biz yuqorida so’z yuritgan </a:t>
            </a:r>
            <a:r>
              <a:rPr lang="uz-Cyrl-UZ" sz="2400" b="1" dirty="0">
                <a:latin typeface="Times New Roman" panose="02020603050405020304" pitchFamily="18" charset="0"/>
                <a:ea typeface="Calibri" panose="020F0502020204030204" pitchFamily="34" charset="0"/>
                <a:cs typeface="Times New Roman" panose="02020603050405020304" pitchFamily="18" charset="0"/>
              </a:rPr>
              <a:t>1990 yil 14 dekabrdagi</a:t>
            </a:r>
            <a:r>
              <a:rPr lang="uz-Cyrl-UZ" sz="2400" dirty="0">
                <a:latin typeface="Times New Roman" panose="02020603050405020304" pitchFamily="18" charset="0"/>
                <a:ea typeface="Calibri" panose="020F0502020204030204" pitchFamily="34" charset="0"/>
                <a:cs typeface="Times New Roman" panose="02020603050405020304" pitchFamily="18" charset="0"/>
              </a:rPr>
              <a:t> Qoraqalpog’iston Respublikasi Oliy Kengashining IV sessiyasida qabul qilingan «Qoraqalpog’iston Respublikasi davlat suvereniteti to’g’risida»gi Deklaratsiyada ham o’z ifodasini topdi. </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66860028"/>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251520" y="692696"/>
            <a:ext cx="8568952" cy="5461880"/>
          </a:xfrm>
          <a:prstGeom prst="rect">
            <a:avLst/>
          </a:prstGeom>
        </p:spPr>
        <p:txBody>
          <a:bodyPr wrap="square">
            <a:spAutoFit/>
          </a:bodyPr>
          <a:lstStyle/>
          <a:p>
            <a:pPr algn="just">
              <a:lnSpc>
                <a:spcPct val="107000"/>
              </a:lnSpc>
              <a:spcAft>
                <a:spcPts val="0"/>
              </a:spcAft>
              <a:tabLst>
                <a:tab pos="270510" algn="l"/>
                <a:tab pos="540385" algn="l"/>
              </a:tabLst>
            </a:pPr>
            <a:r>
              <a:rPr lang="en-US" sz="2600" dirty="0" smtClean="0">
                <a:latin typeface="Times New Roman" panose="02020603050405020304" pitchFamily="18" charset="0"/>
                <a:ea typeface="Calibri" panose="020F0502020204030204" pitchFamily="34" charset="0"/>
                <a:cs typeface="Times New Roman" panose="02020603050405020304" pitchFamily="18" charset="0"/>
              </a:rPr>
              <a:t>		</a:t>
            </a:r>
            <a:r>
              <a:rPr lang="uz-Cyrl-UZ" sz="2600" dirty="0" smtClean="0">
                <a:latin typeface="Times New Roman" panose="02020603050405020304" pitchFamily="18" charset="0"/>
                <a:ea typeface="Calibri" panose="020F0502020204030204" pitchFamily="34" charset="0"/>
                <a:cs typeface="Times New Roman" panose="02020603050405020304" pitchFamily="18" charset="0"/>
              </a:rPr>
              <a:t>Keyinchalik </a:t>
            </a:r>
            <a:r>
              <a:rPr lang="uz-Cyrl-UZ" sz="2600" dirty="0">
                <a:latin typeface="Times New Roman" panose="02020603050405020304" pitchFamily="18" charset="0"/>
                <a:ea typeface="Calibri" panose="020F0502020204030204" pitchFamily="34" charset="0"/>
                <a:cs typeface="Times New Roman" panose="02020603050405020304" pitchFamily="18" charset="0"/>
              </a:rPr>
              <a:t>davlatimiz siyosiy –huquqiy tizimida yuz bergan olamshumul voqealardan biri bo’lmish Konstitutsiyalarimizda ham </a:t>
            </a:r>
            <a:r>
              <a:rPr lang="uz-Cyrl-UZ" sz="2600" b="1" i="1" u="sng"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«Suveren Qoraqalpog’iston Respublikasi O’zbekiston Respublikasi tarkibiga kiradi va Qoraqalpog’iston Respublikasining suvereniteti O’zbekiston Respublikasi tomonidan muhofaza etiladi» </a:t>
            </a:r>
            <a:r>
              <a:rPr lang="uz-Cyrl-UZ" sz="2600" dirty="0">
                <a:latin typeface="Times New Roman" panose="02020603050405020304" pitchFamily="18" charset="0"/>
                <a:ea typeface="Calibri" panose="020F0502020204030204" pitchFamily="34" charset="0"/>
                <a:cs typeface="Times New Roman" panose="02020603050405020304" pitchFamily="18" charset="0"/>
              </a:rPr>
              <a:t>deb belgilangan.</a:t>
            </a:r>
            <a:endParaRPr lang="ru-RU" sz="2600" dirty="0">
              <a:latin typeface="Calibri" panose="020F0502020204030204" pitchFamily="34" charset="0"/>
              <a:ea typeface="Calibri" panose="020F0502020204030204" pitchFamily="34" charset="0"/>
              <a:cs typeface="Times New Roman" panose="02020603050405020304" pitchFamily="18" charset="0"/>
            </a:endParaRPr>
          </a:p>
          <a:p>
            <a:pPr algn="just"/>
            <a:r>
              <a:rPr lang="en-US" sz="2600" dirty="0" smtClean="0">
                <a:latin typeface="Times New Roman" panose="02020603050405020304" pitchFamily="18" charset="0"/>
                <a:ea typeface="Calibri" panose="020F0502020204030204" pitchFamily="34" charset="0"/>
              </a:rPr>
              <a:t>	</a:t>
            </a:r>
            <a:r>
              <a:rPr lang="uz-Cyrl-UZ" sz="2600" dirty="0" smtClean="0">
                <a:latin typeface="Times New Roman" panose="02020603050405020304" pitchFamily="18" charset="0"/>
                <a:ea typeface="Calibri" panose="020F0502020204030204" pitchFamily="34" charset="0"/>
              </a:rPr>
              <a:t>Eng </a:t>
            </a:r>
            <a:r>
              <a:rPr lang="uz-Cyrl-UZ" sz="2600" dirty="0">
                <a:latin typeface="Times New Roman" panose="02020603050405020304" pitchFamily="18" charset="0"/>
                <a:ea typeface="Calibri" panose="020F0502020204030204" pitchFamily="34" charset="0"/>
              </a:rPr>
              <a:t>muhim qoidalardan biri, Qoraqalpog’iston Respublikasi o’z xalqining xohish-irodasi bilan O’zbekiston Respublikasi tarkibiga kirganligini konstitutsiyaviy qonunlashtirilganidir. U o’zining </a:t>
            </a:r>
            <a:r>
              <a:rPr lang="uz-Cyrl-UZ" sz="2600" b="1" dirty="0">
                <a:latin typeface="Times New Roman" panose="02020603050405020304" pitchFamily="18" charset="0"/>
                <a:ea typeface="Calibri" panose="020F0502020204030204" pitchFamily="34" charset="0"/>
              </a:rPr>
              <a:t>1993 yilgi Konstitutsiyasining 3-moddasida</a:t>
            </a:r>
            <a:r>
              <a:rPr lang="uz-Cyrl-UZ" sz="2600" dirty="0">
                <a:latin typeface="Times New Roman" panose="02020603050405020304" pitchFamily="18" charset="0"/>
                <a:ea typeface="Calibri" panose="020F0502020204030204" pitchFamily="34" charset="0"/>
              </a:rPr>
              <a:t> </a:t>
            </a:r>
            <a:r>
              <a:rPr lang="uz-Cyrl-UZ" sz="2600" b="1" i="1" u="sng" dirty="0">
                <a:solidFill>
                  <a:srgbClr val="7030A0"/>
                </a:solidFill>
                <a:latin typeface="Times New Roman" panose="02020603050405020304" pitchFamily="18" charset="0"/>
                <a:ea typeface="Calibri" panose="020F0502020204030204" pitchFamily="34" charset="0"/>
              </a:rPr>
              <a:t>«Qoraqalpog’iston Respublikasi O’zbekiston Respublikasi siyosatiga mos siyosatni olib boradi»</a:t>
            </a:r>
            <a:r>
              <a:rPr lang="uz-Cyrl-UZ" sz="2600" dirty="0">
                <a:latin typeface="Times New Roman" panose="02020603050405020304" pitchFamily="18" charset="0"/>
                <a:ea typeface="Calibri" panose="020F0502020204030204" pitchFamily="34" charset="0"/>
              </a:rPr>
              <a:t>degan qoidani mustahkamladi.</a:t>
            </a:r>
            <a:endParaRPr lang="ru-RU" sz="2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77073101"/>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251520" y="260648"/>
            <a:ext cx="8568952" cy="6500177"/>
          </a:xfrm>
          <a:prstGeom prst="rect">
            <a:avLst/>
          </a:prstGeom>
        </p:spPr>
        <p:txBody>
          <a:bodyPr wrap="square">
            <a:spAutoFit/>
          </a:bodyPr>
          <a:lstStyle/>
          <a:p>
            <a:pPr algn="just">
              <a:lnSpc>
                <a:spcPct val="107000"/>
              </a:lnSpc>
              <a:spcAft>
                <a:spcPts val="0"/>
              </a:spcAft>
              <a:tabLst>
                <a:tab pos="270510" algn="l"/>
                <a:tab pos="540385" algn="l"/>
              </a:tabLst>
            </a:pPr>
            <a:r>
              <a:rPr lang="en-US" sz="2400" dirty="0" smtClean="0">
                <a:latin typeface="Times New Roman" panose="02020603050405020304" pitchFamily="18" charset="0"/>
                <a:ea typeface="Calibri" panose="020F0502020204030204" pitchFamily="34" charset="0"/>
                <a:cs typeface="Times New Roman" panose="02020603050405020304" pitchFamily="18" charset="0"/>
              </a:rPr>
              <a:t>			</a:t>
            </a:r>
            <a:r>
              <a:rPr lang="uz-Cyrl-UZ" sz="2400" dirty="0" smtClean="0">
                <a:latin typeface="Times New Roman" panose="02020603050405020304" pitchFamily="18" charset="0"/>
                <a:ea typeface="Calibri" panose="020F0502020204030204" pitchFamily="34" charset="0"/>
                <a:cs typeface="Times New Roman" panose="02020603050405020304" pitchFamily="18" charset="0"/>
              </a:rPr>
              <a:t>Islohotlarning </a:t>
            </a:r>
            <a:r>
              <a:rPr lang="uz-Cyrl-UZ" sz="2400" dirty="0">
                <a:latin typeface="Times New Roman" panose="02020603050405020304" pitchFamily="18" charset="0"/>
                <a:ea typeface="Calibri" panose="020F0502020204030204" pitchFamily="34" charset="0"/>
                <a:cs typeface="Times New Roman" panose="02020603050405020304" pitchFamily="18" charset="0"/>
              </a:rPr>
              <a:t>navbatdagi pog’onasida siyosiy tizimni demo kratiyalashtirish eng dolzarb vazifaga aylanishi tabiiy. Prezidentimiz I.AKarimov Oliy Majlisning VI sessiyasida ta’kidlaganidek: </a:t>
            </a:r>
            <a:r>
              <a:rPr lang="uz-Cyrl-UZ" sz="2400" b="1" dirty="0">
                <a:latin typeface="Times New Roman" panose="02020603050405020304" pitchFamily="18" charset="0"/>
                <a:ea typeface="Calibri" panose="020F0502020204030204" pitchFamily="34" charset="0"/>
                <a:cs typeface="Times New Roman" panose="02020603050405020304" pitchFamily="18" charset="0"/>
              </a:rPr>
              <a:t>«siyosiy tizimni islohotlashtirmay turib iqtisodiyotni olg’a qarab rivojlantirish mumkin emas».</a:t>
            </a:r>
            <a:endParaRPr lang="ru-RU" sz="2400" b="1" dirty="0">
              <a:latin typeface="Calibri" panose="020F0502020204030204" pitchFamily="34" charset="0"/>
              <a:ea typeface="Calibri" panose="020F0502020204030204" pitchFamily="34" charset="0"/>
              <a:cs typeface="Times New Roman" panose="02020603050405020304" pitchFamily="18" charset="0"/>
            </a:endParaRPr>
          </a:p>
          <a:p>
            <a:pPr algn="just"/>
            <a:r>
              <a:rPr lang="en-US" sz="2400" dirty="0" smtClean="0">
                <a:latin typeface="Times New Roman" panose="02020603050405020304" pitchFamily="18" charset="0"/>
                <a:ea typeface="Calibri" panose="020F0502020204030204" pitchFamily="34" charset="0"/>
              </a:rPr>
              <a:t>	</a:t>
            </a:r>
            <a:r>
              <a:rPr lang="uz-Cyrl-UZ" sz="2400" dirty="0" smtClean="0">
                <a:latin typeface="Times New Roman" panose="02020603050405020304" pitchFamily="18" charset="0"/>
                <a:ea typeface="Calibri" panose="020F0502020204030204" pitchFamily="34" charset="0"/>
              </a:rPr>
              <a:t>Bu </a:t>
            </a:r>
            <a:r>
              <a:rPr lang="uz-Cyrl-UZ" sz="2400" dirty="0">
                <a:latin typeface="Times New Roman" panose="02020603050405020304" pitchFamily="18" charset="0"/>
                <a:ea typeface="Calibri" panose="020F0502020204030204" pitchFamily="34" charset="0"/>
              </a:rPr>
              <a:t>esa o’z navbatida, ma’lum muammolarni yechishning ob’ektiv zaruratini vujudga keltiradi. Suveren Qoraqalpog’istonda siyosiy tizimni islohlashtirish masalasi to’g’risida so’z yuritishdan avval, biz suveren davlatning siyosiy tizimidagi muhim bir holatga e’tibor bermog’imiz lozim. Bu </a:t>
            </a:r>
            <a:r>
              <a:rPr lang="uz-Cyrl-UZ" sz="2400" b="1" i="1" dirty="0" smtClean="0">
                <a:solidFill>
                  <a:srgbClr val="0000FF"/>
                </a:solidFill>
                <a:latin typeface="Times New Roman" panose="02020603050405020304" pitchFamily="18" charset="0"/>
                <a:ea typeface="Calibri" panose="020F0502020204030204" pitchFamily="34" charset="0"/>
              </a:rPr>
              <a:t>«</a:t>
            </a:r>
            <a:r>
              <a:rPr lang="en-US" sz="2400" b="1" i="1" dirty="0" smtClean="0">
                <a:solidFill>
                  <a:srgbClr val="0000FF"/>
                </a:solidFill>
                <a:latin typeface="Times New Roman" panose="02020603050405020304" pitchFamily="18" charset="0"/>
                <a:ea typeface="Calibri" panose="020F0502020204030204" pitchFamily="34" charset="0"/>
              </a:rPr>
              <a:t>s</a:t>
            </a:r>
            <a:r>
              <a:rPr lang="uz-Cyrl-UZ" sz="2400" b="1" i="1" dirty="0" smtClean="0">
                <a:solidFill>
                  <a:srgbClr val="0000FF"/>
                </a:solidFill>
                <a:latin typeface="Times New Roman" panose="02020603050405020304" pitchFamily="18" charset="0"/>
                <a:ea typeface="Calibri" panose="020F0502020204030204" pitchFamily="34" charset="0"/>
              </a:rPr>
              <a:t>uveren </a:t>
            </a:r>
            <a:r>
              <a:rPr lang="uz-Cyrl-UZ" sz="2400" b="1" i="1" dirty="0">
                <a:solidFill>
                  <a:srgbClr val="0000FF"/>
                </a:solidFill>
                <a:latin typeface="Times New Roman" panose="02020603050405020304" pitchFamily="18" charset="0"/>
                <a:ea typeface="Calibri" panose="020F0502020204030204" pitchFamily="34" charset="0"/>
              </a:rPr>
              <a:t>Qoraqalpog’iston Respublikasining O’zbekiston Respublikasi siyosatiga mos siyosatni olib boradi»</a:t>
            </a:r>
            <a:r>
              <a:rPr lang="uz-Cyrl-UZ" sz="2400" dirty="0">
                <a:latin typeface="Times New Roman" panose="02020603050405020304" pitchFamily="18" charset="0"/>
                <a:ea typeface="Calibri" panose="020F0502020204030204" pitchFamily="34" charset="0"/>
              </a:rPr>
              <a:t> deb Qoraqalpog’iston Konstitutsiyasining 3-moddasida belgilangan qoidasidir. Prezident I.A.Karimov tomonidan mustaqil davlat siyosiy tizimini tubdan o’zgartishning asosiy tamoyillari ishlab chiqildi va amalga oshirilmoqda. Yuqorida ko’rsatilgan moddaga muvofiq Qoraqalpog’istonning ham siyosiy tizimi aynan shu asosiy tamoyillar orqali tartibga solinadi. </a:t>
            </a:r>
            <a:endParaRPr lang="en-US" sz="2400" dirty="0" smtClean="0">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2706821434"/>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251520" y="692696"/>
            <a:ext cx="8568952" cy="5636864"/>
          </a:xfrm>
          <a:prstGeom prst="rect">
            <a:avLst/>
          </a:prstGeom>
        </p:spPr>
        <p:txBody>
          <a:bodyPr wrap="square">
            <a:spAutoFit/>
          </a:bodyPr>
          <a:lstStyle/>
          <a:p>
            <a:pPr algn="just">
              <a:lnSpc>
                <a:spcPct val="107000"/>
              </a:lnSpc>
              <a:spcAft>
                <a:spcPts val="0"/>
              </a:spcAft>
              <a:tabLst>
                <a:tab pos="270510" algn="l"/>
                <a:tab pos="540385" algn="l"/>
              </a:tabLst>
            </a:pPr>
            <a:r>
              <a:rPr lang="en-US" sz="2600" dirty="0" smtClean="0">
                <a:latin typeface="Times New Roman" panose="02020603050405020304" pitchFamily="18" charset="0"/>
                <a:ea typeface="Calibri" panose="020F0502020204030204" pitchFamily="34" charset="0"/>
                <a:cs typeface="Times New Roman" panose="02020603050405020304" pitchFamily="18" charset="0"/>
              </a:rPr>
              <a:t>			</a:t>
            </a:r>
            <a:r>
              <a:rPr lang="uz-Cyrl-UZ" sz="2600" dirty="0" smtClean="0">
                <a:latin typeface="Times New Roman" panose="02020603050405020304" pitchFamily="18" charset="0"/>
                <a:ea typeface="Calibri" panose="020F0502020204030204" pitchFamily="34" charset="0"/>
              </a:rPr>
              <a:t>O’zbekiston </a:t>
            </a:r>
            <a:r>
              <a:rPr lang="uz-Cyrl-UZ" sz="2600" dirty="0">
                <a:latin typeface="Times New Roman" panose="02020603050405020304" pitchFamily="18" charset="0"/>
                <a:ea typeface="Calibri" panose="020F0502020204030204" pitchFamily="34" charset="0"/>
              </a:rPr>
              <a:t>xalqi va Qoraqalpog’iston xalqi </a:t>
            </a:r>
            <a:r>
              <a:rPr lang="uz-Cyrl-UZ" sz="2600" b="1" dirty="0">
                <a:solidFill>
                  <a:srgbClr val="0000FF"/>
                </a:solidFill>
                <a:latin typeface="Times New Roman" panose="02020603050405020304" pitchFamily="18" charset="0"/>
                <a:ea typeface="Calibri" panose="020F0502020204030204" pitchFamily="34" charset="0"/>
              </a:rPr>
              <a:t>1991 yil 17 martda, 1991 yil 29 dekabrda, 1995 yil 26 martda, 2002 yil 27 </a:t>
            </a:r>
            <a:r>
              <a:rPr lang="uz-Cyrl-UZ" sz="2600" b="1" dirty="0" smtClean="0">
                <a:solidFill>
                  <a:srgbClr val="0000FF"/>
                </a:solidFill>
                <a:latin typeface="Times New Roman" panose="02020603050405020304" pitchFamily="18" charset="0"/>
                <a:ea typeface="Calibri" panose="020F0502020204030204" pitchFamily="34" charset="0"/>
              </a:rPr>
              <a:t>yanvarda</a:t>
            </a:r>
            <a:r>
              <a:rPr lang="en-US" sz="2600" dirty="0" smtClean="0">
                <a:latin typeface="Times New Roman" panose="02020603050405020304" pitchFamily="18" charset="0"/>
                <a:ea typeface="Calibri" panose="020F0502020204030204" pitchFamily="34" charset="0"/>
              </a:rPr>
              <a:t> </a:t>
            </a:r>
            <a:r>
              <a:rPr lang="uz-Cyrl-UZ" sz="2600" dirty="0" smtClean="0">
                <a:latin typeface="Times New Roman" panose="02020603050405020304" pitchFamily="18" charset="0"/>
                <a:ea typeface="Calibri" panose="020F0502020204030204" pitchFamily="34" charset="0"/>
              </a:rPr>
              <a:t>o’tkazilgan </a:t>
            </a:r>
            <a:r>
              <a:rPr lang="uz-Cyrl-UZ" sz="2600" dirty="0">
                <a:latin typeface="Times New Roman" panose="02020603050405020304" pitchFamily="18" charset="0"/>
                <a:ea typeface="Calibri" panose="020F0502020204030204" pitchFamily="34" charset="0"/>
              </a:rPr>
              <a:t>referendumlarda respublika siyosiy tizimini amalga oshirish usuli, maqsadi va tuzilishini qonuniy deb e’tirof etdi. O’zbekiston Respublikasida bo’lib o’tgan </a:t>
            </a:r>
            <a:r>
              <a:rPr lang="uz-Cyrl-UZ" sz="2600" b="1" dirty="0">
                <a:latin typeface="Times New Roman" panose="02020603050405020304" pitchFamily="18" charset="0"/>
                <a:ea typeface="Calibri" panose="020F0502020204030204" pitchFamily="34" charset="0"/>
              </a:rPr>
              <a:t>Prezident saylovi, Oliy Majlis saylovi, Qoraqalpog’iston Respublikasi Jo’qorg’i Kengesi saylovi, Prezident vakolatining uzaytirilishi</a:t>
            </a:r>
            <a:r>
              <a:rPr lang="uz-Cyrl-UZ" sz="2600" dirty="0">
                <a:latin typeface="Times New Roman" panose="02020603050405020304" pitchFamily="18" charset="0"/>
                <a:ea typeface="Calibri" panose="020F0502020204030204" pitchFamily="34" charset="0"/>
              </a:rPr>
              <a:t> va boshqalar O’zbekiston jamiyati mavjud siyosiy tuzumga birdan-bir qonuniy tuzum deb qarashda yakdil ekanligidan dalolat berdi. O’zbekiston siyosiy tizimi chinakam samarali va barqaror tizim deb hisoblanishi va shunday bo’lishi uchun barcha asoslarga egadir.</a:t>
            </a:r>
            <a:endParaRPr lang="ru-RU" sz="2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95785976"/>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179512" y="130004"/>
            <a:ext cx="8568952" cy="6727996"/>
          </a:xfrm>
          <a:prstGeom prst="rect">
            <a:avLst/>
          </a:prstGeom>
        </p:spPr>
        <p:txBody>
          <a:bodyPr wrap="square">
            <a:spAutoFit/>
          </a:bodyPr>
          <a:lstStyle/>
          <a:p>
            <a:pPr algn="just">
              <a:lnSpc>
                <a:spcPct val="107000"/>
              </a:lnSpc>
              <a:spcAft>
                <a:spcPts val="0"/>
              </a:spcAft>
              <a:tabLst>
                <a:tab pos="270510" algn="l"/>
                <a:tab pos="540385" algn="l"/>
              </a:tabLst>
            </a:pP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uz-Cyrl-UZ" sz="2000" dirty="0" smtClean="0">
                <a:latin typeface="Times New Roman" panose="02020603050405020304" pitchFamily="18" charset="0"/>
                <a:ea typeface="Calibri" panose="020F0502020204030204" pitchFamily="34" charset="0"/>
                <a:cs typeface="Times New Roman" panose="02020603050405020304" pitchFamily="18" charset="0"/>
              </a:rPr>
              <a:t>O’z </a:t>
            </a:r>
            <a:r>
              <a:rPr lang="uz-Cyrl-UZ" sz="2000" dirty="0">
                <a:latin typeface="Times New Roman" panose="02020603050405020304" pitchFamily="18" charset="0"/>
                <a:ea typeface="Calibri" panose="020F0502020204030204" pitchFamily="34" charset="0"/>
                <a:cs typeface="Times New Roman" panose="02020603050405020304" pitchFamily="18" charset="0"/>
              </a:rPr>
              <a:t>suverenitetiga erishgan Qoraqalpog’istonda milliy davlat tiklanib, siyosiy-ma’muriy tizim </a:t>
            </a:r>
            <a:r>
              <a:rPr lang="uz-Cyrl-UZ" sz="2000"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umummillat manfaatlari </a:t>
            </a:r>
            <a:r>
              <a:rPr lang="uz-Cyrl-UZ" sz="2000" dirty="0">
                <a:latin typeface="Times New Roman" panose="02020603050405020304" pitchFamily="18" charset="0"/>
                <a:ea typeface="Calibri" panose="020F0502020204030204" pitchFamily="34" charset="0"/>
                <a:cs typeface="Times New Roman" panose="02020603050405020304" pitchFamily="18" charset="0"/>
              </a:rPr>
              <a:t>nuqtai nazaridan shakllantirildi. Natijada totalitar tizimga zarba berilib, davlat boshqaruvi milliylashtirildi. Umumittifoq vazirliklari va boshqarmalari tugatildi. </a:t>
            </a:r>
            <a:r>
              <a:rPr lang="uz-Cyrl-UZ" sz="2000" b="1" dirty="0">
                <a:latin typeface="Times New Roman" panose="02020603050405020304" pitchFamily="18" charset="0"/>
                <a:ea typeface="Calibri" panose="020F0502020204030204" pitchFamily="34" charset="0"/>
                <a:cs typeface="Times New Roman" panose="02020603050405020304" pitchFamily="18" charset="0"/>
              </a:rPr>
              <a:t>Birinchi navbatda </a:t>
            </a:r>
            <a:r>
              <a:rPr lang="uz-Cyrl-UZ" sz="2000" dirty="0">
                <a:latin typeface="Times New Roman" panose="02020603050405020304" pitchFamily="18" charset="0"/>
                <a:ea typeface="Calibri" panose="020F0502020204030204" pitchFamily="34" charset="0"/>
                <a:cs typeface="Times New Roman" panose="02020603050405020304" pitchFamily="18" charset="0"/>
              </a:rPr>
              <a:t>o’z xalqiga va vataniga sodiq parlamentni shakllantirishga katta ahamiyat berildi. O’zbekiston bilan Qoraqalpog’iston o’rtasidagi har tomonlama munosabatlari o’zaro tenglik va demokratiya talablariga xos va mos ravishda olib borilishini alohida ta’kidlash lozim.</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gn="just"/>
            <a:r>
              <a:rPr lang="en-US" sz="2000" dirty="0" smtClean="0">
                <a:latin typeface="Times New Roman" panose="02020603050405020304" pitchFamily="18" charset="0"/>
                <a:ea typeface="Calibri" panose="020F0502020204030204" pitchFamily="34" charset="0"/>
              </a:rPr>
              <a:t>	</a:t>
            </a:r>
            <a:r>
              <a:rPr lang="uz-Cyrl-UZ" sz="2000" dirty="0" smtClean="0">
                <a:latin typeface="Times New Roman" panose="02020603050405020304" pitchFamily="18" charset="0"/>
                <a:ea typeface="Calibri" panose="020F0502020204030204" pitchFamily="34" charset="0"/>
              </a:rPr>
              <a:t>Istiqlolga </a:t>
            </a:r>
            <a:r>
              <a:rPr lang="uz-Cyrl-UZ" sz="2000" dirty="0">
                <a:latin typeface="Times New Roman" panose="02020603050405020304" pitchFamily="18" charset="0"/>
                <a:ea typeface="Calibri" panose="020F0502020204030204" pitchFamily="34" charset="0"/>
              </a:rPr>
              <a:t>erishgan dastlabki kunlardanoq Qoraqalpog’iston O’zbekiston tarkibida turib o’z suverenitetining huquqiy asoslarini mustahkamlashga kirishgan edi. Jumladan, </a:t>
            </a:r>
            <a:r>
              <a:rPr lang="uz-Cyrl-UZ" sz="2000" b="1" dirty="0">
                <a:latin typeface="Times New Roman" panose="02020603050405020304" pitchFamily="18" charset="0"/>
                <a:ea typeface="Calibri" panose="020F0502020204030204" pitchFamily="34" charset="0"/>
              </a:rPr>
              <a:t>1992 yil 9 yanvarda </a:t>
            </a:r>
            <a:r>
              <a:rPr lang="uz-Cyrl-UZ" sz="2000" dirty="0">
                <a:latin typeface="Times New Roman" panose="02020603050405020304" pitchFamily="18" charset="0"/>
                <a:ea typeface="Calibri" panose="020F0502020204030204" pitchFamily="34" charset="0"/>
              </a:rPr>
              <a:t>Nukusda </a:t>
            </a:r>
            <a:r>
              <a:rPr lang="en-US" sz="2000" b="1" dirty="0" smtClean="0">
                <a:solidFill>
                  <a:srgbClr val="0000FF"/>
                </a:solidFill>
                <a:latin typeface="Times New Roman" panose="02020603050405020304" pitchFamily="18" charset="0"/>
                <a:ea typeface="Calibri" panose="020F0502020204030204" pitchFamily="34" charset="0"/>
              </a:rPr>
              <a:t>XII </a:t>
            </a:r>
            <a:r>
              <a:rPr lang="uz-Cyrl-UZ" sz="2000" b="1" dirty="0" smtClean="0">
                <a:solidFill>
                  <a:srgbClr val="0000FF"/>
                </a:solidFill>
                <a:latin typeface="Times New Roman" panose="02020603050405020304" pitchFamily="18" charset="0"/>
                <a:ea typeface="Calibri" panose="020F0502020204030204" pitchFamily="34" charset="0"/>
              </a:rPr>
              <a:t>chaqiriq </a:t>
            </a:r>
            <a:r>
              <a:rPr lang="uz-Cyrl-UZ" sz="2000" dirty="0">
                <a:latin typeface="Times New Roman" panose="02020603050405020304" pitchFamily="18" charset="0"/>
                <a:ea typeface="Calibri" panose="020F0502020204030204" pitchFamily="34" charset="0"/>
              </a:rPr>
              <a:t>Qoraqalpog’iston Sovet Respublikasi Oliy Kengashining </a:t>
            </a:r>
            <a:r>
              <a:rPr lang="en-US" sz="2000" b="1" dirty="0" smtClean="0">
                <a:solidFill>
                  <a:srgbClr val="0000FF"/>
                </a:solidFill>
                <a:latin typeface="Times New Roman" panose="02020603050405020304" pitchFamily="18" charset="0"/>
                <a:ea typeface="Calibri" panose="020F0502020204030204" pitchFamily="34" charset="0"/>
              </a:rPr>
              <a:t>VII</a:t>
            </a:r>
            <a:r>
              <a:rPr lang="uz-Cyrl-UZ" sz="2000" b="1" dirty="0" smtClean="0">
                <a:solidFill>
                  <a:srgbClr val="0000FF"/>
                </a:solidFill>
                <a:latin typeface="Times New Roman" panose="02020603050405020304" pitchFamily="18" charset="0"/>
                <a:ea typeface="Calibri" panose="020F0502020204030204" pitchFamily="34" charset="0"/>
              </a:rPr>
              <a:t> </a:t>
            </a:r>
            <a:r>
              <a:rPr lang="uz-Cyrl-UZ" sz="2000" b="1" dirty="0">
                <a:solidFill>
                  <a:srgbClr val="0000FF"/>
                </a:solidFill>
                <a:latin typeface="Times New Roman" panose="02020603050405020304" pitchFamily="18" charset="0"/>
                <a:ea typeface="Calibri" panose="020F0502020204030204" pitchFamily="34" charset="0"/>
              </a:rPr>
              <a:t>sessiyasi </a:t>
            </a:r>
            <a:r>
              <a:rPr lang="uz-Cyrl-UZ" sz="2000" dirty="0">
                <a:latin typeface="Times New Roman" panose="02020603050405020304" pitchFamily="18" charset="0"/>
                <a:ea typeface="Calibri" panose="020F0502020204030204" pitchFamily="34" charset="0"/>
              </a:rPr>
              <a:t>bo’lib o’tdi. Sessiyada – </a:t>
            </a:r>
            <a:r>
              <a:rPr lang="uz-Cyrl-UZ" sz="2000" b="1" i="1" dirty="0">
                <a:latin typeface="Times New Roman" panose="02020603050405020304" pitchFamily="18" charset="0"/>
                <a:ea typeface="Calibri" panose="020F0502020204030204" pitchFamily="34" charset="0"/>
              </a:rPr>
              <a:t>“Qoraqalpog’iston Respublikasining rasmiy atamasi (nomi) to’g’risida”gi </a:t>
            </a:r>
            <a:r>
              <a:rPr lang="uz-Cyrl-UZ" sz="2000" dirty="0">
                <a:latin typeface="Times New Roman" panose="02020603050405020304" pitchFamily="18" charset="0"/>
                <a:ea typeface="Calibri" panose="020F0502020204030204" pitchFamily="34" charset="0"/>
              </a:rPr>
              <a:t>Qoraqalpog’iston Respublikasining qonuni qabul qilindi. </a:t>
            </a:r>
            <a:r>
              <a:rPr lang="en-US" sz="2000" dirty="0" err="1">
                <a:latin typeface="Times New Roman" panose="02020603050405020304" pitchFamily="18" charset="0"/>
                <a:ea typeface="Calibri" panose="020F0502020204030204" pitchFamily="34" charset="0"/>
              </a:rPr>
              <a:t>Unga</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binoan</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Respublikaning</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rasmiy</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atamasi</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nomi</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sifatida</a:t>
            </a:r>
            <a:r>
              <a:rPr lang="en-US" sz="2000" dirty="0">
                <a:latin typeface="Times New Roman" panose="02020603050405020304" pitchFamily="18" charset="0"/>
                <a:ea typeface="Calibri" panose="020F0502020204030204" pitchFamily="34" charset="0"/>
              </a:rPr>
              <a:t> </a:t>
            </a:r>
            <a:r>
              <a:rPr lang="en-US" sz="2000" b="1" dirty="0">
                <a:solidFill>
                  <a:srgbClr val="0000FF"/>
                </a:solidFill>
                <a:latin typeface="Times New Roman" panose="02020603050405020304" pitchFamily="18" charset="0"/>
                <a:ea typeface="Calibri" panose="020F0502020204030204" pitchFamily="34" charset="0"/>
              </a:rPr>
              <a:t>“</a:t>
            </a:r>
            <a:r>
              <a:rPr lang="en-US" sz="2000" b="1" dirty="0" err="1">
                <a:solidFill>
                  <a:srgbClr val="0000FF"/>
                </a:solidFill>
                <a:latin typeface="Times New Roman" panose="02020603050405020304" pitchFamily="18" charset="0"/>
                <a:ea typeface="Calibri" panose="020F0502020204030204" pitchFamily="34" charset="0"/>
              </a:rPr>
              <a:t>Qoraqalpog’iston</a:t>
            </a:r>
            <a:r>
              <a:rPr lang="en-US" sz="2000" b="1" dirty="0">
                <a:solidFill>
                  <a:srgbClr val="0000FF"/>
                </a:solidFill>
                <a:latin typeface="Times New Roman" panose="02020603050405020304" pitchFamily="18" charset="0"/>
                <a:ea typeface="Calibri" panose="020F0502020204030204" pitchFamily="34" charset="0"/>
              </a:rPr>
              <a:t> </a:t>
            </a:r>
            <a:r>
              <a:rPr lang="en-US" sz="2000" b="1" dirty="0" err="1">
                <a:solidFill>
                  <a:srgbClr val="0000FF"/>
                </a:solidFill>
                <a:latin typeface="Times New Roman" panose="02020603050405020304" pitchFamily="18" charset="0"/>
                <a:ea typeface="Calibri" panose="020F0502020204030204" pitchFamily="34" charset="0"/>
              </a:rPr>
              <a:t>Respublikasi</a:t>
            </a:r>
            <a:r>
              <a:rPr lang="en-US" sz="2000" b="1" dirty="0">
                <a:solidFill>
                  <a:srgbClr val="0000FF"/>
                </a:solidFill>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atamasi</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tasdiqlandi</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Bundan</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buyon</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respublikaning</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Konstitutsiyasida</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qonunlarida</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va</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boshqa</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huquqiy</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hujjatlarda</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aktlarda</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davlat</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va</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ijtimoiy</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hayotda</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uning</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rasmiy</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atamasi</a:t>
            </a:r>
            <a:r>
              <a:rPr lang="en-US" sz="2000" dirty="0">
                <a:latin typeface="Times New Roman" panose="02020603050405020304" pitchFamily="18" charset="0"/>
                <a:ea typeface="Calibri" panose="020F0502020204030204" pitchFamily="34" charset="0"/>
              </a:rPr>
              <a:t> – </a:t>
            </a:r>
            <a:r>
              <a:rPr lang="en-US" sz="2000" dirty="0" err="1">
                <a:latin typeface="Times New Roman" panose="02020603050405020304" pitchFamily="18" charset="0"/>
                <a:ea typeface="Calibri" panose="020F0502020204030204" pitchFamily="34" charset="0"/>
              </a:rPr>
              <a:t>Qoraqalpog’iston</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Respublikasi</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atamasi</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foydalaniladigan</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bo’ldi</a:t>
            </a:r>
            <a:r>
              <a:rPr lang="en-US" sz="2000" dirty="0" smtClean="0">
                <a:latin typeface="Times New Roman" panose="02020603050405020304" pitchFamily="18" charset="0"/>
                <a:ea typeface="Calibri" panose="020F0502020204030204" pitchFamily="34" charset="0"/>
              </a:rPr>
              <a:t>. </a:t>
            </a:r>
            <a:r>
              <a:rPr lang="en-US" sz="2000" dirty="0" err="1" smtClean="0">
                <a:latin typeface="Times New Roman" panose="02020603050405020304" pitchFamily="18" charset="0"/>
                <a:ea typeface="Calibri" panose="020F0502020204030204" pitchFamily="34" charset="0"/>
              </a:rPr>
              <a:t>O’zbekiston</a:t>
            </a:r>
            <a:r>
              <a:rPr lang="en-US" sz="2000" dirty="0" smtClean="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Respublikasi</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Konstitutsiyasi</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O’zbekiston</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Respublikasi</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bilan</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Qoraqalpog’iston</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Respublikasi</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o’rtasidagi</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o’zaro</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munosabatlarning</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asosiy</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yo’nalishlarini</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belgilab</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berdi</a:t>
            </a:r>
            <a:r>
              <a:rPr lang="en-US" sz="2000" dirty="0">
                <a:latin typeface="Times New Roman" panose="02020603050405020304" pitchFamily="18" charset="0"/>
                <a:ea typeface="Calibri" panose="020F0502020204030204" pitchFamily="34" charset="0"/>
              </a:rPr>
              <a:t>.</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37207094"/>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179512" y="1052736"/>
            <a:ext cx="8568952" cy="4679807"/>
          </a:xfrm>
          <a:prstGeom prst="rect">
            <a:avLst/>
          </a:prstGeom>
        </p:spPr>
        <p:txBody>
          <a:bodyPr wrap="square">
            <a:spAutoFit/>
          </a:bodyPr>
          <a:lstStyle/>
          <a:p>
            <a:pPr algn="just">
              <a:lnSpc>
                <a:spcPct val="107000"/>
              </a:lnSpc>
              <a:spcAft>
                <a:spcPts val="0"/>
              </a:spcAft>
              <a:tabLst>
                <a:tab pos="270510" algn="l"/>
                <a:tab pos="540385" algn="l"/>
              </a:tabLs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		</a:t>
            </a:r>
            <a:r>
              <a:rPr lang="uz-Cyrl-UZ" sz="2800" dirty="0">
                <a:latin typeface="Times New Roman" panose="02020603050405020304" pitchFamily="18" charset="0"/>
                <a:ea typeface="Calibri" panose="020F0502020204030204" pitchFamily="34" charset="0"/>
                <a:cs typeface="Times New Roman" panose="02020603050405020304" pitchFamily="18" charset="0"/>
              </a:rPr>
              <a:t>Konstitutsiyaning XVII bobi Qoraqalpog’iston Respublikasining Konstitutsiyaviy maqomiga bag’ishlanadi. Uning 70-moddasida </a:t>
            </a:r>
            <a:r>
              <a:rPr lang="uz-Cyrl-UZ" sz="2800" b="1" dirty="0">
                <a:latin typeface="Times New Roman" panose="02020603050405020304" pitchFamily="18" charset="0"/>
                <a:ea typeface="Calibri" panose="020F0502020204030204" pitchFamily="34" charset="0"/>
                <a:cs typeface="Times New Roman" panose="02020603050405020304" pitchFamily="18" charset="0"/>
              </a:rPr>
              <a:t>«Suveren Qoraqalpog’iston Respublikasi O’zbekiston Respublikasi tarkibiga kiradi», </a:t>
            </a:r>
            <a:r>
              <a:rPr lang="uz-Cyrl-UZ" sz="2800" dirty="0">
                <a:latin typeface="Times New Roman" panose="02020603050405020304" pitchFamily="18" charset="0"/>
                <a:ea typeface="Calibri" panose="020F0502020204030204" pitchFamily="34" charset="0"/>
                <a:cs typeface="Times New Roman" panose="02020603050405020304" pitchFamily="18" charset="0"/>
              </a:rPr>
              <a:t>- deb ko’rsatilgan. Asosiy qonunning ushbu 70-moddasi 1992 yil 9 yanvarda Qoraqalpog’iston Respublikasi tashkil topganligini va 1993 yil </a:t>
            </a:r>
            <a:r>
              <a:rPr lang="uz-Cyrl-UZ" sz="2800" b="1" i="1" dirty="0">
                <a:latin typeface="Times New Roman" panose="02020603050405020304" pitchFamily="18" charset="0"/>
                <a:ea typeface="Calibri" panose="020F0502020204030204" pitchFamily="34" charset="0"/>
                <a:cs typeface="Times New Roman" panose="02020603050405020304" pitchFamily="18" charset="0"/>
              </a:rPr>
              <a:t>9 </a:t>
            </a:r>
            <a:r>
              <a:rPr lang="uz-Cyrl-UZ" sz="2800" dirty="0">
                <a:latin typeface="Times New Roman" panose="02020603050405020304" pitchFamily="18" charset="0"/>
                <a:ea typeface="Calibri" panose="020F0502020204030204" pitchFamily="34" charset="0"/>
                <a:cs typeface="Times New Roman" panose="02020603050405020304" pitchFamily="18" charset="0"/>
              </a:rPr>
              <a:t>aprelda qabul qilingan Asosiy Qonuni bilan uning O’zbekiston Respublikasi tarkibida suveren respublika ekanligini tasdiqlaydi</a:t>
            </a:r>
            <a:r>
              <a:rPr lang="uz-Cyrl-UZ" sz="2800" dirty="0" smtClean="0">
                <a:latin typeface="Times New Roman" panose="02020603050405020304" pitchFamily="18" charset="0"/>
                <a:ea typeface="Calibri" panose="020F0502020204030204" pitchFamily="34" charset="0"/>
                <a:cs typeface="Times New Roman" panose="02020603050405020304" pitchFamily="18"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50848097"/>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206624" y="332656"/>
            <a:ext cx="8568952" cy="6277744"/>
          </a:xfrm>
          <a:prstGeom prst="rect">
            <a:avLst/>
          </a:prstGeom>
        </p:spPr>
        <p:txBody>
          <a:bodyPr wrap="square">
            <a:spAutoFit/>
          </a:bodyPr>
          <a:lstStyle/>
          <a:p>
            <a:pPr algn="just">
              <a:lnSpc>
                <a:spcPct val="107000"/>
              </a:lnSpc>
              <a:spcAft>
                <a:spcPts val="0"/>
              </a:spcAft>
              <a:tabLst>
                <a:tab pos="270510" algn="l"/>
                <a:tab pos="540385" algn="l"/>
              </a:tabLst>
            </a:pPr>
            <a:r>
              <a:rPr lang="en-US" sz="2100" dirty="0" smtClean="0">
                <a:latin typeface="Times New Roman" panose="02020603050405020304" pitchFamily="18" charset="0"/>
                <a:ea typeface="Calibri" panose="020F0502020204030204" pitchFamily="34" charset="0"/>
                <a:cs typeface="Times New Roman" panose="02020603050405020304" pitchFamily="18" charset="0"/>
              </a:rPr>
              <a:t>		</a:t>
            </a:r>
            <a:r>
              <a:rPr lang="uz-Cyrl-UZ" sz="2100" dirty="0" smtClean="0">
                <a:latin typeface="Times New Roman" panose="02020603050405020304" pitchFamily="18" charset="0"/>
                <a:ea typeface="Calibri" panose="020F0502020204030204" pitchFamily="34" charset="0"/>
              </a:rPr>
              <a:t>Qoraqalpog’iston </a:t>
            </a:r>
            <a:r>
              <a:rPr lang="uz-Cyrl-UZ" sz="2100" dirty="0">
                <a:latin typeface="Times New Roman" panose="02020603050405020304" pitchFamily="18" charset="0"/>
                <a:ea typeface="Calibri" panose="020F0502020204030204" pitchFamily="34" charset="0"/>
              </a:rPr>
              <a:t>Respublikasi mustaqilligining O’zbekiston tomonidan kafolatlanishi va muhofaza qilinishi qo’yidagi tizimda ko’rinadi, bular: </a:t>
            </a:r>
            <a:endParaRPr lang="en-US" sz="2100" dirty="0" smtClean="0">
              <a:latin typeface="Times New Roman" panose="02020603050405020304" pitchFamily="18" charset="0"/>
              <a:ea typeface="Calibri" panose="020F0502020204030204" pitchFamily="34" charset="0"/>
            </a:endParaRPr>
          </a:p>
          <a:p>
            <a:pPr marL="285750" indent="-285750" algn="just">
              <a:buFont typeface="Wingdings" panose="05000000000000000000" pitchFamily="2" charset="2"/>
              <a:buChar char="ü"/>
            </a:pPr>
            <a:r>
              <a:rPr lang="uz-Cyrl-UZ" sz="2100" b="1" i="1" dirty="0" smtClean="0">
                <a:solidFill>
                  <a:srgbClr val="660033"/>
                </a:solidFill>
                <a:latin typeface="Times New Roman" panose="02020603050405020304" pitchFamily="18" charset="0"/>
                <a:ea typeface="Calibri" panose="020F0502020204030204" pitchFamily="34" charset="0"/>
              </a:rPr>
              <a:t>O’zbekiston </a:t>
            </a:r>
            <a:r>
              <a:rPr lang="uz-Cyrl-UZ" sz="2100" b="1" i="1" dirty="0">
                <a:solidFill>
                  <a:srgbClr val="660033"/>
                </a:solidFill>
                <a:latin typeface="Times New Roman" panose="02020603050405020304" pitchFamily="18" charset="0"/>
                <a:ea typeface="Calibri" panose="020F0502020204030204" pitchFamily="34" charset="0"/>
              </a:rPr>
              <a:t>Respublikasi Konstitutsiyasida Qoraqalpog’iston Respublikasi huquqlari va vakolatlarining mustahkamlab quyilganligi; </a:t>
            </a:r>
            <a:endParaRPr lang="en-US" sz="2100" b="1" i="1" dirty="0" smtClean="0">
              <a:solidFill>
                <a:srgbClr val="660033"/>
              </a:solidFill>
              <a:latin typeface="Times New Roman" panose="02020603050405020304" pitchFamily="18" charset="0"/>
              <a:ea typeface="Calibri" panose="020F0502020204030204" pitchFamily="34" charset="0"/>
            </a:endParaRPr>
          </a:p>
          <a:p>
            <a:pPr marL="285750" indent="-285750" algn="just">
              <a:buFont typeface="Wingdings" panose="05000000000000000000" pitchFamily="2" charset="2"/>
              <a:buChar char="ü"/>
            </a:pPr>
            <a:r>
              <a:rPr lang="uz-Cyrl-UZ" sz="2100" b="1" i="1" dirty="0" smtClean="0">
                <a:solidFill>
                  <a:srgbClr val="660033"/>
                </a:solidFill>
                <a:latin typeface="Times New Roman" panose="02020603050405020304" pitchFamily="18" charset="0"/>
                <a:ea typeface="Calibri" panose="020F0502020204030204" pitchFamily="34" charset="0"/>
              </a:rPr>
              <a:t>O’zbekistonning </a:t>
            </a:r>
            <a:r>
              <a:rPr lang="uz-Cyrl-UZ" sz="2100" b="1" i="1" dirty="0">
                <a:solidFill>
                  <a:srgbClr val="660033"/>
                </a:solidFill>
                <a:latin typeface="Times New Roman" panose="02020603050405020304" pitchFamily="18" charset="0"/>
                <a:ea typeface="Calibri" panose="020F0502020204030204" pitchFamily="34" charset="0"/>
              </a:rPr>
              <a:t>oliy davlat organlari bo’lmish Oliy Majlis, Vazirlar Mahkamasi, Konstitutsiyaviy, Oliy Sud va Oliy Xo’jalik Sudlarida Qoraqalpog’iston Respublikasi vakilligi mavjudligi; </a:t>
            </a:r>
            <a:endParaRPr lang="en-US" sz="2100" b="1" i="1" dirty="0" smtClean="0">
              <a:solidFill>
                <a:srgbClr val="660033"/>
              </a:solidFill>
              <a:latin typeface="Times New Roman" panose="02020603050405020304" pitchFamily="18" charset="0"/>
              <a:ea typeface="Calibri" panose="020F0502020204030204" pitchFamily="34" charset="0"/>
            </a:endParaRPr>
          </a:p>
          <a:p>
            <a:pPr marL="285750" indent="-285750" algn="just">
              <a:buFont typeface="Wingdings" panose="05000000000000000000" pitchFamily="2" charset="2"/>
              <a:buChar char="ü"/>
            </a:pPr>
            <a:r>
              <a:rPr lang="uz-Cyrl-UZ" sz="2100" b="1" i="1" dirty="0" smtClean="0">
                <a:solidFill>
                  <a:srgbClr val="660033"/>
                </a:solidFill>
                <a:latin typeface="Times New Roman" panose="02020603050405020304" pitchFamily="18" charset="0"/>
                <a:ea typeface="Calibri" panose="020F0502020204030204" pitchFamily="34" charset="0"/>
              </a:rPr>
              <a:t>Qoraqalpog’iston </a:t>
            </a:r>
            <a:r>
              <a:rPr lang="uz-Cyrl-UZ" sz="2100" b="1" i="1" dirty="0">
                <a:solidFill>
                  <a:srgbClr val="660033"/>
                </a:solidFill>
                <a:latin typeface="Times New Roman" panose="02020603050405020304" pitchFamily="18" charset="0"/>
                <a:ea typeface="Calibri" panose="020F0502020204030204" pitchFamily="34" charset="0"/>
              </a:rPr>
              <a:t>Respublikasining hududi uning roziligisiz o’zgartirilishi mumkin emasligi, Qoraqalpog’istonning O’zbekiston Respublikasi tarkibidan chiqish masalasi bo’yicha referendum o’tkazish huquqi; </a:t>
            </a:r>
            <a:endParaRPr lang="en-US" sz="2100" b="1" i="1" dirty="0" smtClean="0">
              <a:solidFill>
                <a:srgbClr val="660033"/>
              </a:solidFill>
              <a:latin typeface="Times New Roman" panose="02020603050405020304" pitchFamily="18" charset="0"/>
              <a:ea typeface="Calibri" panose="020F0502020204030204" pitchFamily="34" charset="0"/>
            </a:endParaRPr>
          </a:p>
          <a:p>
            <a:pPr marL="285750" indent="-285750" algn="just">
              <a:buFont typeface="Wingdings" panose="05000000000000000000" pitchFamily="2" charset="2"/>
              <a:buChar char="ü"/>
            </a:pPr>
            <a:r>
              <a:rPr lang="uz-Cyrl-UZ" sz="2100" b="1" i="1" dirty="0" smtClean="0">
                <a:solidFill>
                  <a:srgbClr val="660033"/>
                </a:solidFill>
                <a:latin typeface="Times New Roman" panose="02020603050405020304" pitchFamily="18" charset="0"/>
                <a:ea typeface="Calibri" panose="020F0502020204030204" pitchFamily="34" charset="0"/>
              </a:rPr>
              <a:t>qoraqalpoq </a:t>
            </a:r>
            <a:r>
              <a:rPr lang="uz-Cyrl-UZ" sz="2100" b="1" i="1" dirty="0">
                <a:solidFill>
                  <a:srgbClr val="660033"/>
                </a:solidFill>
                <a:latin typeface="Times New Roman" panose="02020603050405020304" pitchFamily="18" charset="0"/>
                <a:ea typeface="Calibri" panose="020F0502020204030204" pitchFamily="34" charset="0"/>
              </a:rPr>
              <a:t>tiliga davlat tili maqomi berilishi; </a:t>
            </a:r>
            <a:endParaRPr lang="en-US" sz="2100" b="1" i="1" dirty="0" smtClean="0">
              <a:solidFill>
                <a:srgbClr val="660033"/>
              </a:solidFill>
              <a:latin typeface="Times New Roman" panose="02020603050405020304" pitchFamily="18" charset="0"/>
              <a:ea typeface="Calibri" panose="020F0502020204030204" pitchFamily="34" charset="0"/>
            </a:endParaRPr>
          </a:p>
          <a:p>
            <a:pPr marL="285750" indent="-285750" algn="just">
              <a:buFont typeface="Wingdings" panose="05000000000000000000" pitchFamily="2" charset="2"/>
              <a:buChar char="ü"/>
            </a:pPr>
            <a:r>
              <a:rPr lang="uz-Cyrl-UZ" sz="2100" b="1" i="1" dirty="0" smtClean="0">
                <a:solidFill>
                  <a:srgbClr val="660033"/>
                </a:solidFill>
                <a:latin typeface="Times New Roman" panose="02020603050405020304" pitchFamily="18" charset="0"/>
                <a:ea typeface="Calibri" panose="020F0502020204030204" pitchFamily="34" charset="0"/>
              </a:rPr>
              <a:t>Qoraqalpog’iston </a:t>
            </a:r>
            <a:r>
              <a:rPr lang="uz-Cyrl-UZ" sz="2100" b="1" i="1" dirty="0">
                <a:solidFill>
                  <a:srgbClr val="660033"/>
                </a:solidFill>
                <a:latin typeface="Times New Roman" panose="02020603050405020304" pitchFamily="18" charset="0"/>
                <a:ea typeface="Calibri" panose="020F0502020204030204" pitchFamily="34" charset="0"/>
              </a:rPr>
              <a:t>Respublikasining boshqa davlatlar bilan tashqi iqtisodiy, madaniy, ilmiy va boshqa aloqalar o’rnatish huquqi va boshqalardir. </a:t>
            </a:r>
            <a:endParaRPr lang="en-US" sz="2100" b="1" i="1" dirty="0" smtClean="0">
              <a:solidFill>
                <a:srgbClr val="660033"/>
              </a:solidFill>
              <a:latin typeface="Times New Roman" panose="02020603050405020304" pitchFamily="18" charset="0"/>
              <a:ea typeface="Calibri" panose="020F0502020204030204" pitchFamily="34" charset="0"/>
            </a:endParaRPr>
          </a:p>
          <a:p>
            <a:pPr algn="just"/>
            <a:r>
              <a:rPr lang="uz-Cyrl-UZ" sz="2100" dirty="0" smtClean="0">
                <a:latin typeface="Times New Roman" panose="02020603050405020304" pitchFamily="18" charset="0"/>
                <a:ea typeface="Calibri" panose="020F0502020204030204" pitchFamily="34" charset="0"/>
              </a:rPr>
              <a:t>O’zbekiston </a:t>
            </a:r>
            <a:r>
              <a:rPr lang="uz-Cyrl-UZ" sz="2100" dirty="0">
                <a:latin typeface="Times New Roman" panose="02020603050405020304" pitchFamily="18" charset="0"/>
                <a:ea typeface="Calibri" panose="020F0502020204030204" pitchFamily="34" charset="0"/>
              </a:rPr>
              <a:t>Respublikasi Konstitutsiyasi bo’yicha </a:t>
            </a:r>
            <a:r>
              <a:rPr lang="uz-Cyrl-UZ" sz="2100" b="1" i="1" dirty="0" smtClean="0">
                <a:solidFill>
                  <a:srgbClr val="0000FF"/>
                </a:solidFill>
                <a:latin typeface="Times New Roman" panose="02020603050405020304" pitchFamily="18" charset="0"/>
                <a:ea typeface="Calibri" panose="020F0502020204030204" pitchFamily="34" charset="0"/>
              </a:rPr>
              <a:t>O’zbekiston </a:t>
            </a:r>
            <a:r>
              <a:rPr lang="en-US" sz="2100" b="1" i="1" dirty="0" err="1" smtClean="0">
                <a:solidFill>
                  <a:srgbClr val="0000FF"/>
                </a:solidFill>
                <a:latin typeface="Times New Roman" panose="02020603050405020304" pitchFamily="18" charset="0"/>
                <a:ea typeface="Calibri" panose="020F0502020204030204" pitchFamily="34" charset="0"/>
              </a:rPr>
              <a:t>Respublikasining</a:t>
            </a:r>
            <a:r>
              <a:rPr lang="en-US" sz="2100" b="1" i="1" dirty="0" smtClean="0">
                <a:solidFill>
                  <a:srgbClr val="0000FF"/>
                </a:solidFill>
                <a:latin typeface="Times New Roman" panose="02020603050405020304" pitchFamily="18" charset="0"/>
                <a:ea typeface="Calibri" panose="020F0502020204030204" pitchFamily="34" charset="0"/>
              </a:rPr>
              <a:t> </a:t>
            </a:r>
            <a:r>
              <a:rPr lang="en-US" sz="2100" b="1" i="1" dirty="0" err="1" smtClean="0">
                <a:solidFill>
                  <a:srgbClr val="0000FF"/>
                </a:solidFill>
                <a:latin typeface="Times New Roman" panose="02020603050405020304" pitchFamily="18" charset="0"/>
                <a:ea typeface="Calibri" panose="020F0502020204030204" pitchFamily="34" charset="0"/>
              </a:rPr>
              <a:t>butun</a:t>
            </a:r>
            <a:r>
              <a:rPr lang="en-US" sz="2100" b="1" i="1" dirty="0" smtClean="0">
                <a:solidFill>
                  <a:srgbClr val="0000FF"/>
                </a:solidFill>
                <a:latin typeface="Times New Roman" panose="02020603050405020304" pitchFamily="18" charset="0"/>
                <a:ea typeface="Calibri" panose="020F0502020204030204" pitchFamily="34" charset="0"/>
              </a:rPr>
              <a:t> </a:t>
            </a:r>
            <a:r>
              <a:rPr lang="en-US" sz="2100" b="1" i="1" dirty="0" err="1" smtClean="0">
                <a:solidFill>
                  <a:srgbClr val="0000FF"/>
                </a:solidFill>
                <a:latin typeface="Times New Roman" panose="02020603050405020304" pitchFamily="18" charset="0"/>
                <a:ea typeface="Calibri" panose="020F0502020204030204" pitchFamily="34" charset="0"/>
              </a:rPr>
              <a:t>hududida</a:t>
            </a:r>
            <a:r>
              <a:rPr lang="en-US" sz="2100" b="1" i="1" dirty="0" smtClean="0">
                <a:solidFill>
                  <a:srgbClr val="0000FF"/>
                </a:solidFill>
                <a:latin typeface="Times New Roman" panose="02020603050405020304" pitchFamily="18" charset="0"/>
                <a:ea typeface="Calibri" panose="020F0502020204030204" pitchFamily="34" charset="0"/>
              </a:rPr>
              <a:t> </a:t>
            </a:r>
            <a:r>
              <a:rPr lang="en-US" sz="2100" b="1" i="1" dirty="0" err="1" smtClean="0">
                <a:solidFill>
                  <a:srgbClr val="0000FF"/>
                </a:solidFill>
                <a:latin typeface="Times New Roman" panose="02020603050405020304" pitchFamily="18" charset="0"/>
                <a:ea typeface="Calibri" panose="020F0502020204030204" pitchFamily="34" charset="0"/>
              </a:rPr>
              <a:t>yagona</a:t>
            </a:r>
            <a:r>
              <a:rPr lang="en-US" sz="2100" b="1" i="1" dirty="0" smtClean="0">
                <a:solidFill>
                  <a:srgbClr val="0000FF"/>
                </a:solidFill>
                <a:latin typeface="Times New Roman" panose="02020603050405020304" pitchFamily="18" charset="0"/>
                <a:ea typeface="Calibri" panose="020F0502020204030204" pitchFamily="34" charset="0"/>
              </a:rPr>
              <a:t> </a:t>
            </a:r>
            <a:r>
              <a:rPr lang="en-US" sz="2100" b="1" i="1" dirty="0" err="1" smtClean="0">
                <a:solidFill>
                  <a:srgbClr val="0000FF"/>
                </a:solidFill>
                <a:latin typeface="Times New Roman" panose="02020603050405020304" pitchFamily="18" charset="0"/>
                <a:ea typeface="Calibri" panose="020F0502020204030204" pitchFamily="34" charset="0"/>
              </a:rPr>
              <a:t>fuqarolik</a:t>
            </a:r>
            <a:r>
              <a:rPr lang="en-US" sz="2100" b="1" i="1" dirty="0" smtClean="0">
                <a:solidFill>
                  <a:srgbClr val="0000FF"/>
                </a:solidFill>
                <a:latin typeface="Times New Roman" panose="02020603050405020304" pitchFamily="18" charset="0"/>
                <a:ea typeface="Calibri" panose="020F0502020204030204" pitchFamily="34" charset="0"/>
              </a:rPr>
              <a:t> </a:t>
            </a:r>
            <a:r>
              <a:rPr lang="en-US" sz="2100" b="1" i="1" dirty="0" err="1" smtClean="0">
                <a:solidFill>
                  <a:srgbClr val="0000FF"/>
                </a:solidFill>
                <a:latin typeface="Times New Roman" panose="02020603050405020304" pitchFamily="18" charset="0"/>
                <a:ea typeface="Calibri" panose="020F0502020204030204" pitchFamily="34" charset="0"/>
              </a:rPr>
              <a:t>o’rnatilgan</a:t>
            </a:r>
            <a:r>
              <a:rPr lang="en-US" sz="2100" b="1" i="1" dirty="0" smtClean="0">
                <a:solidFill>
                  <a:srgbClr val="0000FF"/>
                </a:solidFill>
                <a:latin typeface="Times New Roman" panose="02020603050405020304" pitchFamily="18" charset="0"/>
                <a:ea typeface="Calibri" panose="020F0502020204030204" pitchFamily="34" charset="0"/>
              </a:rPr>
              <a:t>. </a:t>
            </a:r>
            <a:r>
              <a:rPr lang="uz-Cyrl-UZ" sz="2100" b="1" i="1" dirty="0" smtClean="0">
                <a:solidFill>
                  <a:srgbClr val="0000FF"/>
                </a:solidFill>
                <a:latin typeface="Times New Roman" panose="02020603050405020304" pitchFamily="18" charset="0"/>
                <a:ea typeface="Calibri" panose="020F0502020204030204" pitchFamily="34" charset="0"/>
              </a:rPr>
              <a:t>Shuning uchun Qoraqalpog’iston Respublikasi fuqarosi ayni vaqtda O’zbekiston Respublikasining fuqarosi hisoblanadi</a:t>
            </a:r>
            <a:r>
              <a:rPr lang="uz-Cyrl-UZ" sz="2100" dirty="0" smtClean="0">
                <a:latin typeface="Times New Roman" panose="02020603050405020304" pitchFamily="18" charset="0"/>
                <a:ea typeface="Calibri" panose="020F0502020204030204" pitchFamily="34" charset="0"/>
              </a:rPr>
              <a:t> </a:t>
            </a:r>
            <a:r>
              <a:rPr lang="uz-Cyrl-UZ" sz="2100" dirty="0">
                <a:latin typeface="Times New Roman" panose="02020603050405020304" pitchFamily="18" charset="0"/>
                <a:ea typeface="Calibri" panose="020F0502020204030204" pitchFamily="34" charset="0"/>
              </a:rPr>
              <a:t>(21-modda). </a:t>
            </a:r>
            <a:endParaRPr lang="ru-RU" sz="2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58650301"/>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Box 6"/>
          <p:cNvSpPr txBox="1">
            <a:spLocks noChangeArrowheads="1"/>
          </p:cNvSpPr>
          <p:nvPr/>
        </p:nvSpPr>
        <p:spPr bwMode="auto">
          <a:xfrm>
            <a:off x="251520" y="733246"/>
            <a:ext cx="8640959" cy="3970318"/>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indent="0" algn="ctr" eaLnBrk="1" hangingPunct="1"/>
            <a:r>
              <a:rPr lang="ru-RU" sz="2800" b="1" dirty="0" smtClean="0">
                <a:solidFill>
                  <a:srgbClr val="0000FF"/>
                </a:solidFill>
                <a:latin typeface="Times New Roman" pitchFamily="18" charset="0"/>
                <a:cs typeface="Times New Roman" pitchFamily="18" charset="0"/>
              </a:rPr>
              <a:t>Режа</a:t>
            </a:r>
            <a:r>
              <a:rPr lang="ru-RU" sz="2800" b="1" i="1" dirty="0">
                <a:solidFill>
                  <a:srgbClr val="0000FF"/>
                </a:solidFill>
                <a:latin typeface="Times New Roman" pitchFamily="18" charset="0"/>
                <a:cs typeface="Times New Roman" pitchFamily="18" charset="0"/>
              </a:rPr>
              <a:t>:</a:t>
            </a:r>
          </a:p>
          <a:p>
            <a:pPr lvl="0">
              <a:buFont typeface="Wingdings" pitchFamily="2" charset="2"/>
              <a:buChar char="Ø"/>
            </a:pPr>
            <a:endParaRPr lang="en-US" sz="2800" b="1" i="1" dirty="0">
              <a:solidFill>
                <a:srgbClr val="0000FF"/>
              </a:solidFill>
            </a:endParaRPr>
          </a:p>
          <a:p>
            <a:pPr lvl="0">
              <a:buFont typeface="Wingdings" pitchFamily="2" charset="2"/>
              <a:buChar char="Ø"/>
            </a:pPr>
            <a:r>
              <a:rPr lang="en-US" sz="2800" b="1" i="1" dirty="0">
                <a:solidFill>
                  <a:srgbClr val="0000FF"/>
                </a:solidFill>
              </a:rPr>
              <a:t>1. </a:t>
            </a:r>
            <a:r>
              <a:rPr lang="en-US" sz="2800" b="1" i="1" dirty="0" err="1">
                <a:solidFill>
                  <a:srgbClr val="0000FF"/>
                </a:solidFill>
              </a:rPr>
              <a:t>Mustaqillik</a:t>
            </a:r>
            <a:r>
              <a:rPr lang="en-US" sz="2800" b="1" i="1" dirty="0">
                <a:solidFill>
                  <a:srgbClr val="0000FF"/>
                </a:solidFill>
              </a:rPr>
              <a:t> </a:t>
            </a:r>
            <a:r>
              <a:rPr lang="en-US" sz="2800" b="1" i="1" dirty="0" err="1">
                <a:solidFill>
                  <a:srgbClr val="0000FF"/>
                </a:solidFill>
              </a:rPr>
              <a:t>davrida</a:t>
            </a:r>
            <a:r>
              <a:rPr lang="en-US" sz="2800" b="1" i="1" dirty="0">
                <a:solidFill>
                  <a:srgbClr val="0000FF"/>
                </a:solidFill>
              </a:rPr>
              <a:t> </a:t>
            </a:r>
            <a:r>
              <a:rPr lang="en-US" sz="2800" b="1" i="1" dirty="0" err="1">
                <a:solidFill>
                  <a:srgbClr val="0000FF"/>
                </a:solidFill>
              </a:rPr>
              <a:t>suveren</a:t>
            </a:r>
            <a:r>
              <a:rPr lang="en-US" sz="2800" b="1" i="1" dirty="0">
                <a:solidFill>
                  <a:srgbClr val="0000FF"/>
                </a:solidFill>
              </a:rPr>
              <a:t> </a:t>
            </a:r>
            <a:r>
              <a:rPr lang="en-US" sz="2800" b="1" i="1" dirty="0" err="1">
                <a:solidFill>
                  <a:srgbClr val="0000FF"/>
                </a:solidFill>
              </a:rPr>
              <a:t>Qoraqalpoq</a:t>
            </a:r>
            <a:r>
              <a:rPr lang="en-US" sz="2800" b="1" i="1" dirty="0">
                <a:solidFill>
                  <a:srgbClr val="0000FF"/>
                </a:solidFill>
              </a:rPr>
              <a:t> </a:t>
            </a:r>
            <a:r>
              <a:rPr lang="en-US" sz="2800" b="1" i="1" dirty="0" err="1">
                <a:solidFill>
                  <a:srgbClr val="0000FF"/>
                </a:solidFill>
              </a:rPr>
              <a:t>davlatchiligining</a:t>
            </a:r>
            <a:r>
              <a:rPr lang="en-US" sz="2800" b="1" i="1" dirty="0">
                <a:solidFill>
                  <a:srgbClr val="0000FF"/>
                </a:solidFill>
              </a:rPr>
              <a:t> </a:t>
            </a:r>
            <a:r>
              <a:rPr lang="en-US" sz="2800" b="1" i="1" dirty="0" err="1">
                <a:solidFill>
                  <a:srgbClr val="0000FF"/>
                </a:solidFill>
              </a:rPr>
              <a:t>rivojlanishi</a:t>
            </a:r>
            <a:endParaRPr lang="en-US" sz="2800" b="1" i="1" dirty="0">
              <a:solidFill>
                <a:srgbClr val="0000FF"/>
              </a:solidFill>
            </a:endParaRPr>
          </a:p>
          <a:p>
            <a:pPr lvl="0">
              <a:buFont typeface="Wingdings" pitchFamily="2" charset="2"/>
              <a:buChar char="Ø"/>
            </a:pPr>
            <a:r>
              <a:rPr lang="en-US" sz="2800" b="1" i="1" dirty="0">
                <a:solidFill>
                  <a:srgbClr val="0000FF"/>
                </a:solidFill>
              </a:rPr>
              <a:t>2. </a:t>
            </a:r>
            <a:r>
              <a:rPr lang="en-US" sz="2800" b="1" i="1" dirty="0" err="1">
                <a:solidFill>
                  <a:srgbClr val="0000FF"/>
                </a:solidFill>
              </a:rPr>
              <a:t>Ijtimoiy</a:t>
            </a:r>
            <a:r>
              <a:rPr lang="en-US" sz="2800" b="1" i="1" dirty="0">
                <a:solidFill>
                  <a:srgbClr val="0000FF"/>
                </a:solidFill>
              </a:rPr>
              <a:t> </a:t>
            </a:r>
            <a:r>
              <a:rPr lang="en-US" sz="2800" b="1" i="1" dirty="0" err="1">
                <a:solidFill>
                  <a:srgbClr val="0000FF"/>
                </a:solidFill>
              </a:rPr>
              <a:t>sohaning</a:t>
            </a:r>
            <a:r>
              <a:rPr lang="en-US" sz="2800" b="1" i="1" dirty="0">
                <a:solidFill>
                  <a:srgbClr val="0000FF"/>
                </a:solidFill>
              </a:rPr>
              <a:t> </a:t>
            </a:r>
            <a:r>
              <a:rPr lang="en-US" sz="2800" b="1" i="1" dirty="0" err="1">
                <a:solidFill>
                  <a:srgbClr val="0000FF"/>
                </a:solidFill>
              </a:rPr>
              <a:t>yanada</a:t>
            </a:r>
            <a:r>
              <a:rPr lang="en-US" sz="2800" b="1" i="1" dirty="0">
                <a:solidFill>
                  <a:srgbClr val="0000FF"/>
                </a:solidFill>
              </a:rPr>
              <a:t> </a:t>
            </a:r>
            <a:r>
              <a:rPr lang="en-US" sz="2800" b="1" i="1" dirty="0" err="1">
                <a:solidFill>
                  <a:srgbClr val="0000FF"/>
                </a:solidFill>
              </a:rPr>
              <a:t>rivojlantirilishi</a:t>
            </a:r>
            <a:r>
              <a:rPr lang="en-US" sz="2800" b="1" i="1" dirty="0">
                <a:solidFill>
                  <a:srgbClr val="0000FF"/>
                </a:solidFill>
              </a:rPr>
              <a:t> </a:t>
            </a:r>
            <a:r>
              <a:rPr lang="en-US" sz="2800" b="1" i="1" dirty="0" err="1">
                <a:solidFill>
                  <a:srgbClr val="0000FF"/>
                </a:solidFill>
              </a:rPr>
              <a:t>va</a:t>
            </a:r>
            <a:r>
              <a:rPr lang="en-US" sz="2800" b="1" i="1" dirty="0">
                <a:solidFill>
                  <a:srgbClr val="0000FF"/>
                </a:solidFill>
              </a:rPr>
              <a:t> </a:t>
            </a:r>
            <a:r>
              <a:rPr lang="en-US" sz="2800" b="1" i="1" dirty="0" err="1">
                <a:solidFill>
                  <a:srgbClr val="0000FF"/>
                </a:solidFill>
              </a:rPr>
              <a:t>iqtisodiy</a:t>
            </a:r>
            <a:r>
              <a:rPr lang="en-US" sz="2800" b="1" i="1" dirty="0">
                <a:solidFill>
                  <a:srgbClr val="0000FF"/>
                </a:solidFill>
              </a:rPr>
              <a:t> </a:t>
            </a:r>
            <a:r>
              <a:rPr lang="en-US" sz="2800" b="1" i="1" dirty="0" err="1">
                <a:solidFill>
                  <a:srgbClr val="0000FF"/>
                </a:solidFill>
              </a:rPr>
              <a:t>taraqqiyot</a:t>
            </a:r>
            <a:endParaRPr lang="en-US" sz="2800" b="1" i="1" dirty="0">
              <a:solidFill>
                <a:srgbClr val="0000FF"/>
              </a:solidFill>
            </a:endParaRPr>
          </a:p>
          <a:p>
            <a:pPr lvl="0">
              <a:buFont typeface="Wingdings" pitchFamily="2" charset="2"/>
              <a:buChar char="Ø"/>
            </a:pPr>
            <a:r>
              <a:rPr lang="en-US" sz="2800" b="1" i="1" dirty="0">
                <a:solidFill>
                  <a:srgbClr val="0000FF"/>
                </a:solidFill>
              </a:rPr>
              <a:t>3. </a:t>
            </a:r>
            <a:r>
              <a:rPr lang="en-US" sz="2800" b="1" i="1" dirty="0" err="1">
                <a:solidFill>
                  <a:srgbClr val="0000FF"/>
                </a:solidFill>
              </a:rPr>
              <a:t>Mustaqillik</a:t>
            </a:r>
            <a:r>
              <a:rPr lang="en-US" sz="2800" b="1" i="1" dirty="0">
                <a:solidFill>
                  <a:srgbClr val="0000FF"/>
                </a:solidFill>
              </a:rPr>
              <a:t> </a:t>
            </a:r>
            <a:r>
              <a:rPr lang="en-US" sz="2800" b="1" i="1" dirty="0" err="1">
                <a:solidFill>
                  <a:srgbClr val="0000FF"/>
                </a:solidFill>
              </a:rPr>
              <a:t>yillarida</a:t>
            </a:r>
            <a:r>
              <a:rPr lang="en-US" sz="2800" b="1" i="1" dirty="0">
                <a:solidFill>
                  <a:srgbClr val="0000FF"/>
                </a:solidFill>
              </a:rPr>
              <a:t> </a:t>
            </a:r>
            <a:r>
              <a:rPr lang="en-US" sz="2800" b="1" i="1" dirty="0" err="1">
                <a:solidFill>
                  <a:srgbClr val="0000FF"/>
                </a:solidFill>
              </a:rPr>
              <a:t>xalq</a:t>
            </a:r>
            <a:r>
              <a:rPr lang="en-US" sz="2800" b="1" i="1" dirty="0">
                <a:solidFill>
                  <a:srgbClr val="0000FF"/>
                </a:solidFill>
              </a:rPr>
              <a:t> </a:t>
            </a:r>
            <a:r>
              <a:rPr lang="en-US" sz="2800" b="1" i="1" dirty="0" err="1">
                <a:solidFill>
                  <a:srgbClr val="0000FF"/>
                </a:solidFill>
              </a:rPr>
              <a:t>ta`limi</a:t>
            </a:r>
            <a:r>
              <a:rPr lang="en-US" sz="2800" b="1" i="1" dirty="0">
                <a:solidFill>
                  <a:srgbClr val="0000FF"/>
                </a:solidFill>
              </a:rPr>
              <a:t> </a:t>
            </a:r>
            <a:r>
              <a:rPr lang="en-US" sz="2800" b="1" i="1" dirty="0" err="1">
                <a:solidFill>
                  <a:srgbClr val="0000FF"/>
                </a:solidFill>
              </a:rPr>
              <a:t>va</a:t>
            </a:r>
            <a:r>
              <a:rPr lang="en-US" sz="2800" b="1" i="1" dirty="0">
                <a:solidFill>
                  <a:srgbClr val="0000FF"/>
                </a:solidFill>
              </a:rPr>
              <a:t> </a:t>
            </a:r>
            <a:r>
              <a:rPr lang="en-US" sz="2800" b="1" i="1" dirty="0" err="1">
                <a:solidFill>
                  <a:srgbClr val="0000FF"/>
                </a:solidFill>
              </a:rPr>
              <a:t>madaniyatida</a:t>
            </a:r>
            <a:r>
              <a:rPr lang="en-US" sz="2800" b="1" i="1" dirty="0">
                <a:solidFill>
                  <a:srgbClr val="0000FF"/>
                </a:solidFill>
              </a:rPr>
              <a:t> </a:t>
            </a:r>
            <a:r>
              <a:rPr lang="en-US" sz="2800" b="1" i="1" dirty="0" err="1">
                <a:solidFill>
                  <a:srgbClr val="0000FF"/>
                </a:solidFill>
              </a:rPr>
              <a:t>yangi</a:t>
            </a:r>
            <a:r>
              <a:rPr lang="en-US" sz="2800" b="1" i="1" dirty="0">
                <a:solidFill>
                  <a:srgbClr val="0000FF"/>
                </a:solidFill>
              </a:rPr>
              <a:t> </a:t>
            </a:r>
            <a:r>
              <a:rPr lang="en-US" sz="2800" b="1" i="1" dirty="0" err="1">
                <a:solidFill>
                  <a:srgbClr val="0000FF"/>
                </a:solidFill>
              </a:rPr>
              <a:t>islohotlarning</a:t>
            </a:r>
            <a:r>
              <a:rPr lang="en-US" sz="2800" b="1" i="1" dirty="0">
                <a:solidFill>
                  <a:srgbClr val="0000FF"/>
                </a:solidFill>
              </a:rPr>
              <a:t> </a:t>
            </a:r>
            <a:r>
              <a:rPr lang="en-US" sz="2800" b="1" i="1" dirty="0" err="1">
                <a:solidFill>
                  <a:srgbClr val="0000FF"/>
                </a:solidFill>
              </a:rPr>
              <a:t>amalga</a:t>
            </a:r>
            <a:r>
              <a:rPr lang="en-US" sz="2800" b="1" i="1" dirty="0">
                <a:solidFill>
                  <a:srgbClr val="0000FF"/>
                </a:solidFill>
              </a:rPr>
              <a:t> </a:t>
            </a:r>
            <a:r>
              <a:rPr lang="en-US" sz="2800" b="1" i="1" dirty="0" err="1">
                <a:solidFill>
                  <a:srgbClr val="0000FF"/>
                </a:solidFill>
              </a:rPr>
              <a:t>oshirilishi</a:t>
            </a:r>
            <a:endParaRPr lang="en-US" sz="2800" b="1" i="1" dirty="0">
              <a:solidFill>
                <a:srgbClr val="0000FF"/>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179512" y="620688"/>
            <a:ext cx="8568952" cy="5999656"/>
          </a:xfrm>
          <a:prstGeom prst="rect">
            <a:avLst/>
          </a:prstGeom>
        </p:spPr>
        <p:txBody>
          <a:bodyPr wrap="square">
            <a:spAutoFit/>
          </a:bodyPr>
          <a:lstStyle/>
          <a:p>
            <a:pPr algn="just">
              <a:lnSpc>
                <a:spcPct val="107000"/>
              </a:lnSpc>
              <a:spcAft>
                <a:spcPts val="0"/>
              </a:spcAft>
              <a:tabLst>
                <a:tab pos="270510" algn="l"/>
                <a:tab pos="540385" algn="l"/>
              </a:tabLst>
            </a:pPr>
            <a:r>
              <a:rPr lang="en-US" dirty="0" smtClean="0">
                <a:latin typeface="Times New Roman" panose="02020603050405020304" pitchFamily="18" charset="0"/>
                <a:ea typeface="Calibri" panose="020F0502020204030204" pitchFamily="34" charset="0"/>
                <a:cs typeface="Times New Roman" panose="02020603050405020304" pitchFamily="18" charset="0"/>
              </a:rPr>
              <a:t>		</a:t>
            </a:r>
            <a:r>
              <a:rPr lang="uz-Cyrl-UZ" dirty="0">
                <a:latin typeface="Times New Roman" panose="02020603050405020304" pitchFamily="18" charset="0"/>
                <a:ea typeface="Calibri" panose="020F0502020204030204" pitchFamily="34" charset="0"/>
                <a:cs typeface="Times New Roman" panose="02020603050405020304" pitchFamily="18" charset="0"/>
              </a:rPr>
              <a:t>Bunday qoida O’zbekiston Respublikasida “Fuqarolik to’g’risida”gi qonunda ham mustahkamlangan (2-modda). Bu konstitutsiyaviy normalar qoraqalpoq xalqiga O’zbekistonda yashovchi boshqa xalqlar foydalanadigan huquqlarini amalga oshirish imkoniyatini beradi va bu huquq va erkinliklarning ta’minlanishiga kafolat beradi. O’zbekiston Respublikasi Konstitutsiyasida ko’rsatilganidek, Qoraqalpog’iston Respublikasi o’z Konstitutsiyasini qabul qiladi. Shundan kelib chiqib, Qoraqalpog’iston Respublikasi quyidagi o’z konstitutsiyaviy-huquqiy tizimiga ega:</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spcAft>
                <a:spcPts val="0"/>
              </a:spcAft>
              <a:buFont typeface="Wingdings" panose="05000000000000000000" pitchFamily="2" charset="2"/>
              <a:buChar char="Ø"/>
              <a:tabLst>
                <a:tab pos="270510" algn="l"/>
                <a:tab pos="540385" algn="l"/>
              </a:tabLst>
            </a:pPr>
            <a:r>
              <a:rPr lang="en-US" dirty="0" err="1">
                <a:latin typeface="Times New Roman" panose="02020603050405020304" pitchFamily="18" charset="0"/>
                <a:ea typeface="Calibri" panose="020F0502020204030204" pitchFamily="34" charset="0"/>
                <a:cs typeface="Times New Roman" panose="02020603050405020304" pitchFamily="18" charset="0"/>
              </a:rPr>
              <a:t>Qoraqalpog’iston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Respublikasi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Konstitutsiyasi</a:t>
            </a:r>
            <a:r>
              <a:rPr lang="en-US" dirty="0">
                <a:latin typeface="Times New Roman" panose="02020603050405020304" pitchFamily="18"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spcAft>
                <a:spcPts val="0"/>
              </a:spcAft>
              <a:buFont typeface="Wingdings" panose="05000000000000000000" pitchFamily="2" charset="2"/>
              <a:buChar char="Ø"/>
              <a:tabLst>
                <a:tab pos="270510" algn="l"/>
                <a:tab pos="540385" algn="l"/>
              </a:tabLst>
            </a:pPr>
            <a:r>
              <a:rPr lang="en-US" dirty="0" err="1">
                <a:latin typeface="Times New Roman" panose="02020603050405020304" pitchFamily="18" charset="0"/>
                <a:ea typeface="Calibri" panose="020F0502020204030204" pitchFamily="34" charset="0"/>
                <a:cs typeface="Times New Roman" panose="02020603050405020304" pitchFamily="18" charset="0"/>
              </a:rPr>
              <a:t>Qoraqalpog’iston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Respublikasining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Konstitutsiyaviy</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qonunlari</a:t>
            </a:r>
            <a:r>
              <a:rPr lang="en-US" dirty="0">
                <a:latin typeface="Times New Roman" panose="02020603050405020304" pitchFamily="18"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spcAft>
                <a:spcPts val="0"/>
              </a:spcAft>
              <a:buFont typeface="Wingdings" panose="05000000000000000000" pitchFamily="2" charset="2"/>
              <a:buChar char="Ø"/>
              <a:tabLst>
                <a:tab pos="270510" algn="l"/>
                <a:tab pos="540385" algn="l"/>
              </a:tabLst>
            </a:pPr>
            <a:r>
              <a:rPr lang="en-US" dirty="0" err="1">
                <a:latin typeface="Times New Roman" panose="02020603050405020304" pitchFamily="18" charset="0"/>
                <a:ea typeface="Calibri" panose="020F0502020204030204" pitchFamily="34" charset="0"/>
                <a:cs typeface="Times New Roman" panose="02020603050405020304" pitchFamily="18" charset="0"/>
              </a:rPr>
              <a:t>Qoraqalpog’iston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Respublikasining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mutloq</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vakolatidagi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masalalarni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hal</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etish</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uchun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qonunlar</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asosida</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qabul</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qilinadigan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normativ-huquqiy</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hujjatlari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aktlari</a:t>
            </a:r>
            <a:r>
              <a:rPr lang="en-US" dirty="0">
                <a:latin typeface="Times New Roman" panose="02020603050405020304" pitchFamily="18"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tabLst>
                <a:tab pos="270510" algn="l"/>
                <a:tab pos="540385" algn="l"/>
              </a:tabLst>
            </a:pPr>
            <a:r>
              <a:rPr lang="en-US" dirty="0" err="1">
                <a:latin typeface="Times New Roman" panose="02020603050405020304" pitchFamily="18" charset="0"/>
                <a:ea typeface="Calibri" panose="020F0502020204030204" pitchFamily="34" charset="0"/>
                <a:cs typeface="Times New Roman" panose="02020603050405020304" pitchFamily="18" charset="0"/>
              </a:rPr>
              <a:t>Qoraqalpog’iston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Respublikasining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Konstitutsiyaviy-huquqiy</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tizimi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O’zbekiston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Respublikasi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Konstitutsiyaviy-huquqiy</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tizimining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ajralmas</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qismi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hisoblanadi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O’zbekiston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Respublikasi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huquqiy</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tizimining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umumiyligi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va</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ajralmasligi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Qoraqalpog’iston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Respublikasining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Konstitutsiyaviy-huquqiy</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tizimiga</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ma’lum</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talablarni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qo’yadi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Ular</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quyidagilardan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iborat</a:t>
            </a:r>
            <a:r>
              <a:rPr lang="en-US" dirty="0">
                <a:latin typeface="Times New Roman" panose="02020603050405020304" pitchFamily="18"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spcAft>
                <a:spcPts val="0"/>
              </a:spcAft>
              <a:buFont typeface="Arial" panose="020B0604020202020204" pitchFamily="34" charset="0"/>
              <a:buChar char="•"/>
              <a:tabLst>
                <a:tab pos="270510" algn="l"/>
                <a:tab pos="540385" algn="l"/>
              </a:tabLst>
            </a:pPr>
            <a:r>
              <a:rPr lang="en-US" dirty="0" err="1">
                <a:latin typeface="Times New Roman" panose="02020603050405020304" pitchFamily="18" charset="0"/>
                <a:ea typeface="Calibri" panose="020F0502020204030204" pitchFamily="34" charset="0"/>
                <a:cs typeface="Times New Roman" panose="02020603050405020304" pitchFamily="18" charset="0"/>
              </a:rPr>
              <a:t>Qoraqalpog’iston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Respublikasi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Konstitutsiyasi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O’zbekiston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Respublikasi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Konstitutsiyasiga</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zid</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bo’lishi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mumkin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emas</a:t>
            </a:r>
            <a:r>
              <a:rPr lang="en-US" dirty="0">
                <a:latin typeface="Times New Roman" panose="02020603050405020304" pitchFamily="18" charset="0"/>
                <a:ea typeface="Calibri" panose="020F0502020204030204" pitchFamily="34" charset="0"/>
                <a:cs typeface="Times New Roman" panose="02020603050405020304" pitchFamily="18" charset="0"/>
              </a:rPr>
              <a:t>; </a:t>
            </a:r>
            <a:endParaRPr lang="en-US" dirty="0" smtClean="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07000"/>
              </a:lnSpc>
              <a:spcAft>
                <a:spcPts val="0"/>
              </a:spcAft>
              <a:buFont typeface="Arial" panose="020B0604020202020204" pitchFamily="34" charset="0"/>
              <a:buChar char="•"/>
              <a:tabLst>
                <a:tab pos="270510" algn="l"/>
                <a:tab pos="540385" algn="l"/>
              </a:tabLst>
            </a:pPr>
            <a:r>
              <a:rPr lang="en-US" dirty="0" err="1" smtClean="0">
                <a:latin typeface="Times New Roman" panose="02020603050405020304" pitchFamily="18" charset="0"/>
                <a:ea typeface="Calibri" panose="020F0502020204030204" pitchFamily="34" charset="0"/>
                <a:cs typeface="Times New Roman" panose="02020603050405020304" pitchFamily="18" charset="0"/>
              </a:rPr>
              <a:t>O’zbekiston</a:t>
            </a:r>
            <a:r>
              <a:rPr lang="en-US" dirty="0" smtClean="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Respublikasi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qonunlari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Qoraqalpog’iston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Respublikasi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hududida</a:t>
            </a:r>
            <a:r>
              <a:rPr lang="en-US" dirty="0">
                <a:latin typeface="Times New Roman" panose="02020603050405020304" pitchFamily="18" charset="0"/>
                <a:ea typeface="Calibri" panose="020F0502020204030204" pitchFamily="34" charset="0"/>
                <a:cs typeface="Times New Roman" panose="02020603050405020304" pitchFamily="18" charset="0"/>
              </a:rPr>
              <a:t> ham </a:t>
            </a:r>
            <a:r>
              <a:rPr lang="en-US" dirty="0" err="1">
                <a:latin typeface="Times New Roman" panose="02020603050405020304" pitchFamily="18" charset="0"/>
                <a:ea typeface="Calibri" panose="020F0502020204030204" pitchFamily="34" charset="0"/>
                <a:cs typeface="Times New Roman" panose="02020603050405020304" pitchFamily="18" charset="0"/>
              </a:rPr>
              <a:t>majburiydir</a:t>
            </a:r>
            <a:r>
              <a:rPr lang="en-US" dirty="0">
                <a:latin typeface="Times New Roman" panose="02020603050405020304" pitchFamily="18" charset="0"/>
                <a:ea typeface="Calibri" panose="020F0502020204030204" pitchFamily="34" charset="0"/>
                <a:cs typeface="Times New Roman" panose="02020603050405020304" pitchFamily="18" charset="0"/>
              </a:rPr>
              <a:t>.</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20881309"/>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179512" y="620688"/>
            <a:ext cx="8568952" cy="6019918"/>
          </a:xfrm>
          <a:prstGeom prst="rect">
            <a:avLst/>
          </a:prstGeom>
        </p:spPr>
        <p:txBody>
          <a:bodyPr wrap="square">
            <a:spAutoFit/>
          </a:bodyPr>
          <a:lstStyle/>
          <a:p>
            <a:pPr algn="ctr">
              <a:lnSpc>
                <a:spcPct val="107000"/>
              </a:lnSpc>
              <a:spcAft>
                <a:spcPts val="0"/>
              </a:spcAft>
              <a:tabLst>
                <a:tab pos="270510" algn="l"/>
                <a:tab pos="540385" algn="l"/>
              </a:tabLst>
            </a:pPr>
            <a:r>
              <a:rPr lang="en-US" sz="2400" b="1"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O’zbekiston</a:t>
            </a:r>
            <a:r>
              <a:rPr lang="en-US" sz="2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Respublikasi</a:t>
            </a:r>
            <a:r>
              <a:rPr lang="en-US" sz="2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qonunlari</a:t>
            </a:r>
            <a:r>
              <a:rPr lang="en-US" sz="2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Qoraqalpog’iston</a:t>
            </a:r>
            <a:r>
              <a:rPr lang="en-US" sz="2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Respublikasi</a:t>
            </a:r>
            <a:r>
              <a:rPr lang="en-US" sz="2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hududida</a:t>
            </a:r>
            <a:r>
              <a:rPr lang="en-US" sz="2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ham </a:t>
            </a:r>
            <a:r>
              <a:rPr lang="en-US" sz="2400" b="1"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majburiyligini</a:t>
            </a:r>
            <a:r>
              <a:rPr lang="en-US" sz="2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ta’minlash</a:t>
            </a:r>
            <a:r>
              <a:rPr lang="en-US" sz="2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mexanizmini</a:t>
            </a:r>
            <a:r>
              <a:rPr lang="en-US" sz="2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tahlil</a:t>
            </a:r>
            <a:r>
              <a:rPr lang="en-US" sz="2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qilganda</a:t>
            </a:r>
            <a:r>
              <a:rPr lang="en-US" sz="2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qo’yidagi</a:t>
            </a:r>
            <a:r>
              <a:rPr lang="en-US" sz="2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jihatlarga</a:t>
            </a:r>
            <a:r>
              <a:rPr lang="en-US" sz="2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e’tibor</a:t>
            </a:r>
            <a:r>
              <a:rPr lang="en-US" sz="2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qaratish</a:t>
            </a:r>
            <a:r>
              <a:rPr lang="en-US" sz="2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lozim</a:t>
            </a:r>
            <a:r>
              <a:rPr lang="en-US" sz="2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bo’ladi</a:t>
            </a:r>
            <a:r>
              <a:rPr lang="en-US" sz="2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endParaRPr lang="en-US" sz="2400" b="1" dirty="0" smtClean="0">
              <a:solidFill>
                <a:srgbClr val="FF0000"/>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07000"/>
              </a:lnSpc>
              <a:spcAft>
                <a:spcPts val="0"/>
              </a:spcAft>
              <a:buFont typeface="Wingdings" panose="05000000000000000000" pitchFamily="2" charset="2"/>
              <a:buChar char="v"/>
              <a:tabLst>
                <a:tab pos="270510" algn="l"/>
                <a:tab pos="540385" algn="l"/>
              </a:tabLst>
            </a:pPr>
            <a:r>
              <a:rPr lang="en-US" sz="2400" dirty="0" err="1" smtClean="0">
                <a:latin typeface="Times New Roman" panose="02020603050405020304" pitchFamily="18" charset="0"/>
                <a:ea typeface="Calibri" panose="020F0502020204030204" pitchFamily="34" charset="0"/>
                <a:cs typeface="Times New Roman" panose="02020603050405020304" pitchFamily="18" charset="0"/>
              </a:rPr>
              <a:t>Qoraqalpog’iston</a:t>
            </a:r>
            <a:r>
              <a:rPr lang="en-US" sz="24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qonunchiligi</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uchun</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asos</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bo’lib</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xizmat</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qiladigan</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umumrespublika</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qonunlarining</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mavjudligi</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smtClean="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07000"/>
              </a:lnSpc>
              <a:spcAft>
                <a:spcPts val="0"/>
              </a:spcAft>
              <a:buFont typeface="Wingdings" panose="05000000000000000000" pitchFamily="2" charset="2"/>
              <a:buChar char="v"/>
              <a:tabLst>
                <a:tab pos="270510" algn="l"/>
                <a:tab pos="540385" algn="l"/>
              </a:tabLst>
            </a:pPr>
            <a:r>
              <a:rPr lang="en-US" sz="2400" dirty="0" err="1" smtClean="0">
                <a:latin typeface="Times New Roman" panose="02020603050405020304" pitchFamily="18" charset="0"/>
                <a:ea typeface="Calibri" panose="020F0502020204030204" pitchFamily="34" charset="0"/>
                <a:cs typeface="Times New Roman" panose="02020603050405020304" pitchFamily="18" charset="0"/>
              </a:rPr>
              <a:t>Ikkala</a:t>
            </a:r>
            <a:r>
              <a:rPr lang="en-US" sz="24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respublika</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parlamentlari</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har</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tomonlama</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uyg’unlashgan</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qonunchilik</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faoliyatini</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yuritishini</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ta’minlash</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smtClean="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07000"/>
              </a:lnSpc>
              <a:spcAft>
                <a:spcPts val="0"/>
              </a:spcAft>
              <a:buFont typeface="Wingdings" panose="05000000000000000000" pitchFamily="2" charset="2"/>
              <a:buChar char="v"/>
              <a:tabLst>
                <a:tab pos="270510" algn="l"/>
                <a:tab pos="540385" algn="l"/>
              </a:tabLst>
            </a:pPr>
            <a:r>
              <a:rPr lang="en-US" sz="2400" dirty="0" err="1" smtClean="0">
                <a:latin typeface="Times New Roman" panose="02020603050405020304" pitchFamily="18" charset="0"/>
                <a:ea typeface="Calibri" panose="020F0502020204030204" pitchFamily="34" charset="0"/>
                <a:cs typeface="Times New Roman" panose="02020603050405020304" pitchFamily="18" charset="0"/>
              </a:rPr>
              <a:t>O’zbekiston</a:t>
            </a:r>
            <a:r>
              <a:rPr lang="en-US" sz="24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Respublikasi</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va</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Qoraqalpog’istondagi</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barcha</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normativ-huquqiy</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hujjatlarining</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O’zbekiston</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Respublikasi</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Konstitutsiyasiga</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mos</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kelishini</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ta’minlaydigan</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Konstitutsiyaviy</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sud</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va</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prokuratura</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organlarining</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samarali</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faoliyat</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yuritishi</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smtClean="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07000"/>
              </a:lnSpc>
              <a:spcAft>
                <a:spcPts val="0"/>
              </a:spcAft>
              <a:buFont typeface="Wingdings" panose="05000000000000000000" pitchFamily="2" charset="2"/>
              <a:buChar char="v"/>
              <a:tabLst>
                <a:tab pos="270510" algn="l"/>
                <a:tab pos="540385" algn="l"/>
              </a:tabLst>
            </a:pPr>
            <a:r>
              <a:rPr lang="en-US" sz="2400" dirty="0" err="1" smtClean="0">
                <a:latin typeface="Times New Roman" panose="02020603050405020304" pitchFamily="18" charset="0"/>
                <a:ea typeface="Calibri" panose="020F0502020204030204" pitchFamily="34" charset="0"/>
                <a:cs typeface="Times New Roman" panose="02020603050405020304" pitchFamily="18" charset="0"/>
              </a:rPr>
              <a:t>O’zbekiston</a:t>
            </a:r>
            <a:r>
              <a:rPr lang="en-US" sz="24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Respublikasi</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va</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Qoraqalpog’iston</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Respublikasidagi</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normativ-huquqiy</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hujjatlarning</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bir-biridan</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farq</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qilishini</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minimallashtirishga</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imkon</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beradigan</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mexanizmni</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shaklantirish</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10640630"/>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179512" y="620688"/>
            <a:ext cx="8568952" cy="6047809"/>
          </a:xfrm>
          <a:prstGeom prst="rect">
            <a:avLst/>
          </a:prstGeom>
        </p:spPr>
        <p:txBody>
          <a:bodyPr wrap="square">
            <a:spAutoFit/>
          </a:bodyPr>
          <a:lstStyle/>
          <a:p>
            <a:pPr algn="just">
              <a:lnSpc>
                <a:spcPct val="107000"/>
              </a:lnSpc>
              <a:spcAft>
                <a:spcPts val="0"/>
              </a:spcAft>
              <a:tabLst>
                <a:tab pos="270510" algn="l"/>
                <a:tab pos="540385" algn="l"/>
              </a:tabLst>
            </a:pP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smtClean="0">
                <a:latin typeface="Times New Roman" panose="02020603050405020304" pitchFamily="18" charset="0"/>
                <a:ea typeface="Calibri" panose="020F0502020204030204" pitchFamily="34" charset="0"/>
                <a:cs typeface="Times New Roman" panose="02020603050405020304" pitchFamily="18" charset="0"/>
              </a:rPr>
              <a:t>O’zbekiston</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Respublikasi</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Asosiy</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Qonunida</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yana</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bir</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muhim</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qoida</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o’rin</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egallagan</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ya’ni</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O’zbekiston</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Respublikasi</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Konstitutsiyasining</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b="1" dirty="0">
                <a:latin typeface="Times New Roman" panose="02020603050405020304" pitchFamily="18" charset="0"/>
                <a:ea typeface="Calibri" panose="020F0502020204030204" pitchFamily="34" charset="0"/>
                <a:cs typeface="Times New Roman" panose="02020603050405020304" pitchFamily="18" charset="0"/>
              </a:rPr>
              <a:t>73-moddasiga </a:t>
            </a:r>
            <a:r>
              <a:rPr lang="en-US" sz="2000" dirty="0" err="1">
                <a:latin typeface="Times New Roman" panose="02020603050405020304" pitchFamily="18" charset="0"/>
                <a:ea typeface="Calibri" panose="020F0502020204030204" pitchFamily="34" charset="0"/>
                <a:cs typeface="Times New Roman" panose="02020603050405020304" pitchFamily="18" charset="0"/>
              </a:rPr>
              <a:t>binoan</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b="1" i="1" dirty="0" err="1">
                <a:solidFill>
                  <a:srgbClr val="660033"/>
                </a:solidFill>
                <a:latin typeface="Times New Roman" panose="02020603050405020304" pitchFamily="18" charset="0"/>
                <a:ea typeface="Calibri" panose="020F0502020204030204" pitchFamily="34" charset="0"/>
                <a:cs typeface="Times New Roman" panose="02020603050405020304" pitchFamily="18" charset="0"/>
              </a:rPr>
              <a:t>Qoraqalpog’iston</a:t>
            </a:r>
            <a:r>
              <a:rPr lang="en-US" sz="2000" b="1" i="1" dirty="0">
                <a:solidFill>
                  <a:srgbClr val="660033"/>
                </a:solidFill>
                <a:latin typeface="Times New Roman" panose="02020603050405020304" pitchFamily="18" charset="0"/>
                <a:ea typeface="Calibri" panose="020F0502020204030204" pitchFamily="34" charset="0"/>
                <a:cs typeface="Times New Roman" panose="02020603050405020304" pitchFamily="18" charset="0"/>
              </a:rPr>
              <a:t> </a:t>
            </a:r>
            <a:r>
              <a:rPr lang="en-US" sz="2000" b="1" i="1" dirty="0" err="1">
                <a:solidFill>
                  <a:srgbClr val="660033"/>
                </a:solidFill>
                <a:latin typeface="Times New Roman" panose="02020603050405020304" pitchFamily="18" charset="0"/>
                <a:ea typeface="Calibri" panose="020F0502020204030204" pitchFamily="34" charset="0"/>
                <a:cs typeface="Times New Roman" panose="02020603050405020304" pitchFamily="18" charset="0"/>
              </a:rPr>
              <a:t>Respublikasi</a:t>
            </a:r>
            <a:r>
              <a:rPr lang="en-US" sz="2000" b="1" i="1" dirty="0">
                <a:solidFill>
                  <a:srgbClr val="660033"/>
                </a:solidFill>
                <a:latin typeface="Times New Roman" panose="02020603050405020304" pitchFamily="18" charset="0"/>
                <a:ea typeface="Calibri" panose="020F0502020204030204" pitchFamily="34" charset="0"/>
                <a:cs typeface="Times New Roman" panose="02020603050405020304" pitchFamily="18" charset="0"/>
              </a:rPr>
              <a:t> </a:t>
            </a:r>
            <a:r>
              <a:rPr lang="en-US" sz="2000" b="1" i="1" dirty="0" err="1">
                <a:solidFill>
                  <a:srgbClr val="660033"/>
                </a:solidFill>
                <a:latin typeface="Times New Roman" panose="02020603050405020304" pitchFamily="18" charset="0"/>
                <a:ea typeface="Calibri" panose="020F0502020204030204" pitchFamily="34" charset="0"/>
                <a:cs typeface="Times New Roman" panose="02020603050405020304" pitchFamily="18" charset="0"/>
              </a:rPr>
              <a:t>hududi</a:t>
            </a:r>
            <a:r>
              <a:rPr lang="en-US" sz="2000" b="1" i="1" dirty="0">
                <a:solidFill>
                  <a:srgbClr val="660033"/>
                </a:solidFill>
                <a:latin typeface="Times New Roman" panose="02020603050405020304" pitchFamily="18" charset="0"/>
                <a:ea typeface="Calibri" panose="020F0502020204030204" pitchFamily="34" charset="0"/>
                <a:cs typeface="Times New Roman" panose="02020603050405020304" pitchFamily="18" charset="0"/>
              </a:rPr>
              <a:t> </a:t>
            </a:r>
            <a:r>
              <a:rPr lang="uz-Cyrl-UZ" sz="2000" b="1" i="1" dirty="0">
                <a:solidFill>
                  <a:srgbClr val="660033"/>
                </a:solidFill>
                <a:latin typeface="Times New Roman" panose="02020603050405020304" pitchFamily="18" charset="0"/>
                <a:ea typeface="Calibri" panose="020F0502020204030204" pitchFamily="34" charset="0"/>
                <a:cs typeface="Times New Roman" panose="02020603050405020304" pitchFamily="18" charset="0"/>
              </a:rPr>
              <a:t>va chegaralari uning roziligisiz o’zgartirilishi mumkin emas.Qoraqalpog’iston Respublikasi o’z ma’muriy-hududiy tuzilishi masalalarini mustaqil hal etish huquqiga ega.</a:t>
            </a:r>
            <a:endParaRPr lang="ru-RU" b="1" i="1" dirty="0">
              <a:solidFill>
                <a:srgbClr val="660033"/>
              </a:solidFill>
              <a:latin typeface="Calibri" panose="020F0502020204030204" pitchFamily="34" charset="0"/>
              <a:ea typeface="Calibri" panose="020F0502020204030204" pitchFamily="34" charset="0"/>
              <a:cs typeface="Times New Roman" panose="02020603050405020304" pitchFamily="18" charset="0"/>
            </a:endParaRPr>
          </a:p>
          <a:p>
            <a:pPr algn="just"/>
            <a:r>
              <a:rPr lang="en-US" sz="2000" dirty="0">
                <a:latin typeface="Times New Roman" panose="02020603050405020304" pitchFamily="18" charset="0"/>
                <a:ea typeface="Calibri" panose="020F0502020204030204" pitchFamily="34" charset="0"/>
              </a:rPr>
              <a:t>	</a:t>
            </a:r>
            <a:r>
              <a:rPr lang="uz-Cyrl-UZ" sz="2000" dirty="0" smtClean="0">
                <a:latin typeface="Times New Roman" panose="02020603050405020304" pitchFamily="18" charset="0"/>
                <a:ea typeface="Calibri" panose="020F0502020204030204" pitchFamily="34" charset="0"/>
              </a:rPr>
              <a:t>Suveren </a:t>
            </a:r>
            <a:r>
              <a:rPr lang="uz-Cyrl-UZ" sz="2000" dirty="0">
                <a:latin typeface="Times New Roman" panose="02020603050405020304" pitchFamily="18" charset="0"/>
                <a:ea typeface="Calibri" panose="020F0502020204030204" pitchFamily="34" charset="0"/>
              </a:rPr>
              <a:t>Qoraqalpog’iston Respublikasining yangi Konstitutsiyasi </a:t>
            </a:r>
            <a:r>
              <a:rPr lang="uz-Cyrl-UZ" sz="2000" b="1" dirty="0">
                <a:latin typeface="Times New Roman" panose="02020603050405020304" pitchFamily="18" charset="0"/>
                <a:ea typeface="Calibri" panose="020F0502020204030204" pitchFamily="34" charset="0"/>
              </a:rPr>
              <a:t>6 bo’lim, 5 bob va 116 moddani </a:t>
            </a:r>
            <a:r>
              <a:rPr lang="uz-Cyrl-UZ" sz="2000" dirty="0">
                <a:latin typeface="Times New Roman" panose="02020603050405020304" pitchFamily="18" charset="0"/>
                <a:ea typeface="Calibri" panose="020F0502020204030204" pitchFamily="34" charset="0"/>
              </a:rPr>
              <a:t>o’z ichiga qamrab </a:t>
            </a:r>
            <a:r>
              <a:rPr lang="uz-Cyrl-UZ" sz="2000" dirty="0" smtClean="0">
                <a:latin typeface="Times New Roman" panose="02020603050405020304" pitchFamily="18" charset="0"/>
                <a:ea typeface="Calibri" panose="020F0502020204030204" pitchFamily="34" charset="0"/>
              </a:rPr>
              <a:t>olgan. Lekin,</a:t>
            </a:r>
            <a:r>
              <a:rPr lang="en-US" sz="2000" dirty="0" smtClean="0">
                <a:latin typeface="Times New Roman" panose="02020603050405020304" pitchFamily="18" charset="0"/>
                <a:ea typeface="Calibri" panose="020F0502020204030204" pitchFamily="34" charset="0"/>
              </a:rPr>
              <a:t> </a:t>
            </a:r>
            <a:r>
              <a:rPr lang="uz-Cyrl-UZ" sz="2000" dirty="0" smtClean="0">
                <a:latin typeface="Times New Roman" panose="02020603050405020304" pitchFamily="18" charset="0"/>
                <a:ea typeface="Calibri" panose="020F0502020204030204" pitchFamily="34" charset="0"/>
              </a:rPr>
              <a:t>keyinchalik Кonstitutsiyaga </a:t>
            </a:r>
            <a:r>
              <a:rPr lang="uz-Cyrl-UZ" sz="2000" dirty="0">
                <a:latin typeface="Times New Roman" panose="02020603050405020304" pitchFamily="18" charset="0"/>
                <a:ea typeface="Calibri" panose="020F0502020204030204" pitchFamily="34" charset="0"/>
              </a:rPr>
              <a:t>kiritilgan o’zgartirishlar va </a:t>
            </a:r>
            <a:r>
              <a:rPr lang="uz-Cyrl-UZ" sz="2000" dirty="0" smtClean="0">
                <a:latin typeface="Times New Roman" panose="02020603050405020304" pitchFamily="18" charset="0"/>
                <a:ea typeface="Calibri" panose="020F0502020204030204" pitchFamily="34" charset="0"/>
              </a:rPr>
              <a:t>qo’shimchalarga </a:t>
            </a:r>
            <a:r>
              <a:rPr lang="uz-Cyrl-UZ" sz="2000" dirty="0">
                <a:latin typeface="Times New Roman" panose="02020603050405020304" pitchFamily="18" charset="0"/>
                <a:ea typeface="Calibri" panose="020F0502020204030204" pitchFamily="34" charset="0"/>
              </a:rPr>
              <a:t>muvofiq Qoraqalpog’iston Respublikasi Konstitutsiyasi </a:t>
            </a:r>
            <a:r>
              <a:rPr lang="uz-Cyrl-UZ" sz="2000" b="1" dirty="0">
                <a:latin typeface="Times New Roman" panose="02020603050405020304" pitchFamily="18" charset="0"/>
                <a:ea typeface="Calibri" panose="020F0502020204030204" pitchFamily="34" charset="0"/>
              </a:rPr>
              <a:t>6 bo’lim, 26 bob va 119 moddadan </a:t>
            </a:r>
            <a:r>
              <a:rPr lang="uz-Cyrl-UZ" sz="2000" dirty="0">
                <a:latin typeface="Times New Roman" panose="02020603050405020304" pitchFamily="18" charset="0"/>
                <a:ea typeface="Calibri" panose="020F0502020204030204" pitchFamily="34" charset="0"/>
              </a:rPr>
              <a:t>iborat bo’ladigan bo’ldi. </a:t>
            </a:r>
            <a:r>
              <a:rPr lang="en-US" sz="2000" b="1" dirty="0" smtClean="0">
                <a:latin typeface="Times New Roman" panose="02020603050405020304" pitchFamily="18" charset="0"/>
                <a:ea typeface="Calibri" panose="020F0502020204030204" pitchFamily="34" charset="0"/>
              </a:rPr>
              <a:t>XII </a:t>
            </a:r>
            <a:r>
              <a:rPr lang="en-US" sz="2000" b="1" dirty="0" err="1" smtClean="0">
                <a:latin typeface="Times New Roman" panose="02020603050405020304" pitchFamily="18" charset="0"/>
                <a:ea typeface="Calibri" panose="020F0502020204030204" pitchFamily="34" charset="0"/>
              </a:rPr>
              <a:t>chaqiriq</a:t>
            </a:r>
            <a:r>
              <a:rPr lang="en-US" sz="2000" b="1" dirty="0" smtClean="0">
                <a:latin typeface="Times New Roman" panose="02020603050405020304" pitchFamily="18" charset="0"/>
                <a:ea typeface="Calibri" panose="020F0502020204030204" pitchFamily="34" charset="0"/>
              </a:rPr>
              <a:t> </a:t>
            </a:r>
            <a:r>
              <a:rPr lang="uz-Cyrl-UZ" sz="2000" dirty="0" smtClean="0">
                <a:latin typeface="Times New Roman" panose="02020603050405020304" pitchFamily="18" charset="0"/>
                <a:ea typeface="Calibri" panose="020F0502020204030204" pitchFamily="34" charset="0"/>
              </a:rPr>
              <a:t>Qoraqalpog’iston </a:t>
            </a:r>
            <a:r>
              <a:rPr lang="uz-Cyrl-UZ" sz="2000" dirty="0">
                <a:latin typeface="Times New Roman" panose="02020603050405020304" pitchFamily="18" charset="0"/>
                <a:ea typeface="Calibri" panose="020F0502020204030204" pitchFamily="34" charset="0"/>
              </a:rPr>
              <a:t>Respublikasi Oliy Kengashining </a:t>
            </a:r>
            <a:r>
              <a:rPr lang="uz-Cyrl-UZ" sz="2000" b="1" dirty="0">
                <a:latin typeface="Times New Roman" panose="02020603050405020304" pitchFamily="18" charset="0"/>
                <a:ea typeface="Calibri" panose="020F0502020204030204" pitchFamily="34" charset="0"/>
              </a:rPr>
              <a:t>1994 yil 25 fevraldagi </a:t>
            </a:r>
            <a:r>
              <a:rPr lang="en-US" sz="2000" b="1" dirty="0" smtClean="0">
                <a:latin typeface="Times New Roman" panose="02020603050405020304" pitchFamily="18" charset="0"/>
                <a:ea typeface="Calibri" panose="020F0502020204030204" pitchFamily="34" charset="0"/>
              </a:rPr>
              <a:t>XV </a:t>
            </a:r>
            <a:r>
              <a:rPr lang="uz-Cyrl-UZ" sz="2000" b="1" dirty="0" smtClean="0">
                <a:latin typeface="Times New Roman" panose="02020603050405020304" pitchFamily="18" charset="0"/>
                <a:ea typeface="Calibri" panose="020F0502020204030204" pitchFamily="34" charset="0"/>
              </a:rPr>
              <a:t>sessiyasida</a:t>
            </a:r>
            <a:r>
              <a:rPr lang="uz-Cyrl-UZ" sz="2000" dirty="0">
                <a:latin typeface="Times New Roman" panose="02020603050405020304" pitchFamily="18" charset="0"/>
                <a:ea typeface="Calibri" panose="020F0502020204030204" pitchFamily="34" charset="0"/>
              </a:rPr>
              <a:t>, </a:t>
            </a:r>
            <a:r>
              <a:rPr lang="en-US" sz="2000" b="1" dirty="0" smtClean="0">
                <a:latin typeface="Times New Roman" panose="02020603050405020304" pitchFamily="18" charset="0"/>
                <a:ea typeface="Calibri" panose="020F0502020204030204" pitchFamily="34" charset="0"/>
              </a:rPr>
              <a:t>I </a:t>
            </a:r>
            <a:r>
              <a:rPr lang="uz-Cyrl-UZ" sz="2000" b="1" dirty="0" smtClean="0">
                <a:latin typeface="Times New Roman" panose="02020603050405020304" pitchFamily="18" charset="0"/>
                <a:ea typeface="Calibri" panose="020F0502020204030204" pitchFamily="34" charset="0"/>
              </a:rPr>
              <a:t>chaqiriq </a:t>
            </a:r>
            <a:r>
              <a:rPr lang="uz-Cyrl-UZ" sz="2000" dirty="0">
                <a:latin typeface="Times New Roman" panose="02020603050405020304" pitchFamily="18" charset="0"/>
                <a:ea typeface="Calibri" panose="020F0502020204030204" pitchFamily="34" charset="0"/>
              </a:rPr>
              <a:t>Qoraqalpog’iston Respublikasi Jo’qorg’i Kengesining 1995 yil 31 oktyabrdagi </a:t>
            </a:r>
            <a:r>
              <a:rPr lang="en-US" sz="2000" b="1" dirty="0" smtClean="0">
                <a:latin typeface="Times New Roman" panose="02020603050405020304" pitchFamily="18" charset="0"/>
                <a:ea typeface="Calibri" panose="020F0502020204030204" pitchFamily="34" charset="0"/>
              </a:rPr>
              <a:t>IV</a:t>
            </a:r>
            <a:r>
              <a:rPr lang="uz-Cyrl-UZ" sz="2000" b="1" dirty="0" smtClean="0">
                <a:latin typeface="Times New Roman" panose="02020603050405020304" pitchFamily="18" charset="0"/>
                <a:ea typeface="Calibri" panose="020F0502020204030204" pitchFamily="34" charset="0"/>
              </a:rPr>
              <a:t> </a:t>
            </a:r>
            <a:r>
              <a:rPr lang="uz-Cyrl-UZ" sz="2000" b="1" dirty="0">
                <a:latin typeface="Times New Roman" panose="02020603050405020304" pitchFamily="18" charset="0"/>
                <a:ea typeface="Calibri" panose="020F0502020204030204" pitchFamily="34" charset="0"/>
              </a:rPr>
              <a:t>sessiyasida</a:t>
            </a:r>
            <a:r>
              <a:rPr lang="uz-Cyrl-UZ" sz="2000" dirty="0">
                <a:latin typeface="Times New Roman" panose="02020603050405020304" pitchFamily="18" charset="0"/>
                <a:ea typeface="Calibri" panose="020F0502020204030204" pitchFamily="34" charset="0"/>
              </a:rPr>
              <a:t> va 1997 yil 15 dekabrdagi </a:t>
            </a:r>
            <a:r>
              <a:rPr lang="en-US" sz="2000" b="1" dirty="0" smtClean="0">
                <a:latin typeface="Times New Roman" panose="02020603050405020304" pitchFamily="18" charset="0"/>
                <a:ea typeface="Calibri" panose="020F0502020204030204" pitchFamily="34" charset="0"/>
              </a:rPr>
              <a:t>XIII </a:t>
            </a:r>
            <a:r>
              <a:rPr lang="uz-Cyrl-UZ" sz="2000" b="1" dirty="0" smtClean="0">
                <a:latin typeface="Times New Roman" panose="02020603050405020304" pitchFamily="18" charset="0"/>
                <a:ea typeface="Calibri" panose="020F0502020204030204" pitchFamily="34" charset="0"/>
              </a:rPr>
              <a:t>sessiyasida </a:t>
            </a:r>
            <a:r>
              <a:rPr lang="uz-Cyrl-UZ" sz="2000" dirty="0">
                <a:latin typeface="Times New Roman" panose="02020603050405020304" pitchFamily="18" charset="0"/>
                <a:ea typeface="Calibri" panose="020F0502020204030204" pitchFamily="34" charset="0"/>
              </a:rPr>
              <a:t>kiritilgan o’zgartirishlar va qo’shimchalarga muvofiq </a:t>
            </a:r>
            <a:r>
              <a:rPr lang="uz-Cyrl-UZ" sz="2000" b="1" dirty="0">
                <a:latin typeface="Times New Roman" panose="02020603050405020304" pitchFamily="18" charset="0"/>
                <a:ea typeface="Calibri" panose="020F0502020204030204" pitchFamily="34" charset="0"/>
              </a:rPr>
              <a:t>“Davlat hokimiyatining tashkil etilishi” </a:t>
            </a:r>
            <a:r>
              <a:rPr lang="uz-Cyrl-UZ" sz="2000" dirty="0">
                <a:latin typeface="Times New Roman" panose="02020603050405020304" pitchFamily="18" charset="0"/>
                <a:ea typeface="Calibri" panose="020F0502020204030204" pitchFamily="34" charset="0"/>
              </a:rPr>
              <a:t>deb nomlangan </a:t>
            </a:r>
            <a:r>
              <a:rPr lang="uz-Cyrl-UZ" sz="2000" b="1" dirty="0">
                <a:latin typeface="Times New Roman" panose="02020603050405020304" pitchFamily="18" charset="0"/>
                <a:ea typeface="Calibri" panose="020F0502020204030204" pitchFamily="34" charset="0"/>
              </a:rPr>
              <a:t>beshinchi bo’limiga </a:t>
            </a:r>
            <a:r>
              <a:rPr lang="en-US" sz="2000" b="1" dirty="0" smtClean="0">
                <a:latin typeface="Times New Roman" panose="02020603050405020304" pitchFamily="18" charset="0"/>
                <a:ea typeface="Calibri" panose="020F0502020204030204" pitchFamily="34" charset="0"/>
              </a:rPr>
              <a:t>3 ta </a:t>
            </a:r>
            <a:r>
              <a:rPr lang="uz-Cyrl-UZ" sz="2000" b="1" dirty="0" smtClean="0">
                <a:latin typeface="Times New Roman" panose="02020603050405020304" pitchFamily="18" charset="0"/>
                <a:ea typeface="Calibri" panose="020F0502020204030204" pitchFamily="34" charset="0"/>
              </a:rPr>
              <a:t>modda </a:t>
            </a:r>
            <a:r>
              <a:rPr lang="uz-Cyrl-UZ" sz="2000" dirty="0">
                <a:latin typeface="Times New Roman" panose="02020603050405020304" pitchFamily="18" charset="0"/>
                <a:ea typeface="Calibri" panose="020F0502020204030204" pitchFamily="34" charset="0"/>
              </a:rPr>
              <a:t>(</a:t>
            </a:r>
            <a:r>
              <a:rPr lang="uz-Cyrl-UZ" sz="2000" b="1" dirty="0">
                <a:latin typeface="Times New Roman" panose="02020603050405020304" pitchFamily="18" charset="0"/>
                <a:ea typeface="Calibri" panose="020F0502020204030204" pitchFamily="34" charset="0"/>
              </a:rPr>
              <a:t>XIX bobda 84-85 moddalar; XX bobda 88 modda)</a:t>
            </a:r>
            <a:r>
              <a:rPr lang="uz-Cyrl-UZ" sz="2000" dirty="0">
                <a:latin typeface="Times New Roman" panose="02020603050405020304" pitchFamily="18" charset="0"/>
                <a:ea typeface="Calibri" panose="020F0502020204030204" pitchFamily="34" charset="0"/>
              </a:rPr>
              <a:t> qo’shimcha qilib kiritildi. Asosiy Qonun muqaddimasining mohiyati inson huquqlarini va davlat suverenitetini himoyalash, respublika fuqarolariga loyiq hayotni, tinchlik va milliy kelishuvni ta’minlash bo’lib hisoblanadi.</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03005294"/>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179512" y="620688"/>
            <a:ext cx="8568952" cy="5708166"/>
          </a:xfrm>
          <a:prstGeom prst="rect">
            <a:avLst/>
          </a:prstGeom>
        </p:spPr>
        <p:txBody>
          <a:bodyPr wrap="square">
            <a:spAutoFit/>
          </a:bodyPr>
          <a:lstStyle/>
          <a:p>
            <a:pPr algn="just">
              <a:lnSpc>
                <a:spcPct val="107000"/>
              </a:lnSpc>
              <a:spcAft>
                <a:spcPts val="0"/>
              </a:spcAft>
              <a:tabLst>
                <a:tab pos="270510" algn="l"/>
                <a:tab pos="540385" algn="l"/>
              </a:tabLst>
            </a:pPr>
            <a:r>
              <a:rPr lang="en-US" sz="1900" dirty="0" smtClean="0">
                <a:latin typeface="Times New Roman" panose="02020603050405020304" pitchFamily="18" charset="0"/>
                <a:ea typeface="Calibri" panose="020F0502020204030204" pitchFamily="34" charset="0"/>
              </a:rPr>
              <a:t>		</a:t>
            </a:r>
            <a:r>
              <a:rPr lang="uz-Cyrl-UZ" sz="1900" dirty="0" smtClean="0">
                <a:latin typeface="Times New Roman" panose="02020603050405020304" pitchFamily="18" charset="0"/>
                <a:ea typeface="Calibri" panose="020F0502020204030204" pitchFamily="34" charset="0"/>
              </a:rPr>
              <a:t>Konstitutsiya </a:t>
            </a:r>
            <a:r>
              <a:rPr lang="uz-Cyrl-UZ" sz="1900" dirty="0">
                <a:latin typeface="Times New Roman" panose="02020603050405020304" pitchFamily="18" charset="0"/>
                <a:ea typeface="Calibri" panose="020F0502020204030204" pitchFamily="34" charset="0"/>
              </a:rPr>
              <a:t>xalqning erku-irodasi bilan yaratilgan. Chunki, Asosiy Qonunning loyihasi umumxalq muhokamasidan o’tdi va uni xalq o’zining saylagan vakillari – deputatlari qatnashishida qabul qildi.Konstitutsiyaning birinchi bo’limi asosiy tamoyillar: davlat suvereniteti, xalq hokimiyati, konstitutsiyaning va qonunning ustunligi, shuningdek, Qoraqalpog’iston Respublikasining xalqaro va tashqi iqtisodiy aloqalariga oid qoidalardan iborat, ikkinchi bo’lim inson va fuqarolarning asosiy huquqlari, erkinliklari va burchlari bo’lib, u o’z ichiga qo’yidagi umumiy qoidalar, fuqarolik, shaxsiy huquq va erkinliklar, siyosiy huquqlar, iqtisodiy va ijtimoiy huquqlar, inson huquqlari va erkinliklarining kafolatlari, fuqarolarning burchlari, boblarini qamrab olgan. Uchinchisi jamiyat  va shaxs bo’limi, jamiyatning iqtisodiy negizlari, jamoat birlashmalari, oila, ommaviy axborot vositalari; to’rtinchisi ma’muriy-hududiy tuzilishi haqida, beshinchisi davlat hokimiyatining tashkil etilishi bo’limi bo’lib, u Qoraqalpog’iston Respublikasi Jo’qorg’i Kengesi, Jo’qorg’i Kenges Raisi, Qoraqalpog’iston Respublikasi Jo’qorg’i Kengesining Prezidiumi, Qoraqalpog’iston Respublikasi Vazirlar Kengashi, mahalliy davlat hokimiyati asoslari, sud hokimiyati, saylov tizimi, konstitutsiyaviy nazorat, prokuratura boblaridir. Moliya va byudjetga bog’liq konstitutsiyaviy normalar. Konstitutsiyaning so’nggi oltinchi bo’limi konstitutsiyaga o’zgartirish kiritish tartibiga bag’ishlangan.</a:t>
            </a:r>
            <a:endParaRPr lang="ru-RU" sz="19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55927020"/>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251520" y="445717"/>
            <a:ext cx="8568952" cy="6395662"/>
          </a:xfrm>
          <a:prstGeom prst="rect">
            <a:avLst/>
          </a:prstGeom>
        </p:spPr>
        <p:txBody>
          <a:bodyPr wrap="square">
            <a:spAutoFit/>
          </a:bodyPr>
          <a:lstStyle/>
          <a:p>
            <a:pPr algn="just">
              <a:lnSpc>
                <a:spcPct val="107000"/>
              </a:lnSpc>
              <a:spcAft>
                <a:spcPts val="0"/>
              </a:spcAft>
              <a:tabLst>
                <a:tab pos="270510" algn="l"/>
                <a:tab pos="540385" algn="l"/>
              </a:tabLst>
            </a:pPr>
            <a:r>
              <a:rPr lang="en-US" sz="2400" dirty="0" smtClean="0">
                <a:latin typeface="Times New Roman" panose="02020603050405020304" pitchFamily="18" charset="0"/>
                <a:ea typeface="Calibri" panose="020F0502020204030204" pitchFamily="34" charset="0"/>
              </a:rPr>
              <a:t>			</a:t>
            </a:r>
            <a:r>
              <a:rPr lang="uz-Cyrl-UZ" sz="2400" dirty="0" smtClean="0">
                <a:latin typeface="Times New Roman" panose="02020603050405020304" pitchFamily="18" charset="0"/>
                <a:ea typeface="Calibri" panose="020F0502020204030204" pitchFamily="34" charset="0"/>
              </a:rPr>
              <a:t>Davlat </a:t>
            </a:r>
            <a:r>
              <a:rPr lang="uz-Cyrl-UZ" sz="2400" dirty="0">
                <a:latin typeface="Times New Roman" panose="02020603050405020304" pitchFamily="18" charset="0"/>
                <a:ea typeface="Calibri" panose="020F0502020204030204" pitchFamily="34" charset="0"/>
              </a:rPr>
              <a:t>suverenitetining mazmuni Konstitutsiyada o’z aksini, o’z ifodasini topdi va u aniq ochib berildi. Binobarin, birinchi bobda «Qoraqalpog’iston – O’zbekiston Respublikasining tarkibiga kiradigan suveren demokratik Respublika» ekanligi qat’iy tasdiqlab berilgan. Suverenitetni hurmat qilish xalqaro huquq va xalqaro munosabatlarning asosiy tamoyili bo’lib hisoblanadi. Ko’rinib turibdiki, suverenitetning asl ma’nosiga Qoraqalpog’iston hali erishgan emas. Uning ma’lum sababi bor. Qoraqalpog’iston O’zbekiston tarkibiga kiradigan bo’lganligidan o’zining xohishi bilan respublika suverenitining yuqorida ko’rsatilgan ayrim bo’laklari, qismlarini O’zbekistonning erkiga beradi. Bu jahondagi ko’pchilik shunday davlatlar tuzilishiga to’g’ri keladigan holat bo’lib hisoblanadi. Bu tamoyilni O’zbekiston Konstitutsiyasining 70-moddasi tasdiqlaydi. Unda Qoraqalpog’iston Respublikasining suvereniteti O’zbekiston Respublikasi tomonidan muhofaza qilinishi tan olinadi.</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79264548"/>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323528" y="643095"/>
            <a:ext cx="8606760" cy="6395662"/>
          </a:xfrm>
          <a:prstGeom prst="rect">
            <a:avLst/>
          </a:prstGeom>
        </p:spPr>
        <p:txBody>
          <a:bodyPr wrap="square">
            <a:spAutoFit/>
          </a:bodyPr>
          <a:lstStyle/>
          <a:p>
            <a:pPr algn="just">
              <a:lnSpc>
                <a:spcPct val="107000"/>
              </a:lnSpc>
              <a:spcAft>
                <a:spcPts val="0"/>
              </a:spcAft>
              <a:tabLst>
                <a:tab pos="270510" algn="l"/>
                <a:tab pos="540385" algn="l"/>
              </a:tabLst>
            </a:pPr>
            <a:r>
              <a:rPr lang="en-US" sz="24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smtClean="0">
                <a:latin typeface="Times New Roman" panose="02020603050405020304" pitchFamily="18" charset="0"/>
                <a:ea typeface="Calibri" panose="020F0502020204030204" pitchFamily="34" charset="0"/>
                <a:cs typeface="Times New Roman" panose="02020603050405020304" pitchFamily="18" charset="0"/>
              </a:rPr>
              <a:t>Qoraqalpogʻiston</a:t>
            </a:r>
            <a:r>
              <a:rPr lang="en-US" sz="24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parlament</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boshqaruv</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shakliga</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ega</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boʻlgan</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O'zbekiston</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respublikasi</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tarkibidagi</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hudud</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Qonun</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chiqaruvchi</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oliy</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davlat</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vakolatli</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organi</a:t>
            </a:r>
            <a:r>
              <a:rPr lang="en-US" sz="2400" dirty="0">
                <a:latin typeface="Times New Roman" panose="02020603050405020304" pitchFamily="18" charset="0"/>
                <a:ea typeface="Calibri" panose="020F0502020204030204" pitchFamily="34" charset="0"/>
                <a:cs typeface="Times New Roman" panose="02020603050405020304" pitchFamily="18" charset="0"/>
              </a:rPr>
              <a:t> – </a:t>
            </a:r>
            <a:r>
              <a:rPr lang="en-US" sz="2400" dirty="0" err="1">
                <a:latin typeface="Times New Roman" panose="02020603050405020304" pitchFamily="18" charset="0"/>
                <a:ea typeface="Calibri" panose="020F0502020204030204" pitchFamily="34" charset="0"/>
                <a:cs typeface="Times New Roman" panose="02020603050405020304" pitchFamily="18" charset="0"/>
              </a:rPr>
              <a:t>koʻp</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partiyaviylik</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asosida</a:t>
            </a:r>
            <a:r>
              <a:rPr lang="en-US" sz="2400" dirty="0">
                <a:latin typeface="Times New Roman" panose="02020603050405020304" pitchFamily="18" charset="0"/>
                <a:ea typeface="Calibri" panose="020F0502020204030204" pitchFamily="34" charset="0"/>
                <a:cs typeface="Times New Roman" panose="02020603050405020304" pitchFamily="18" charset="0"/>
              </a:rPr>
              <a:t> 5 </a:t>
            </a:r>
            <a:r>
              <a:rPr lang="en-US" sz="2400" dirty="0" err="1">
                <a:latin typeface="Times New Roman" panose="02020603050405020304" pitchFamily="18" charset="0"/>
                <a:ea typeface="Calibri" panose="020F0502020204030204" pitchFamily="34" charset="0"/>
                <a:cs typeface="Times New Roman" panose="02020603050405020304" pitchFamily="18" charset="0"/>
              </a:rPr>
              <a:t>yil</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muddatga</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saylangan</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deputatlardan</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iborat</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Qoraqalpogʻiston</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hududi</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Joʻqorgʻi</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Kengeshi</a:t>
            </a:r>
            <a:r>
              <a:rPr lang="en-US" sz="2400" dirty="0">
                <a:latin typeface="Times New Roman" panose="02020603050405020304" pitchFamily="18" charset="0"/>
                <a:ea typeface="Calibri" panose="020F0502020204030204" pitchFamily="34" charset="0"/>
                <a:cs typeface="Times New Roman" panose="02020603050405020304" pitchFamily="18" charset="0"/>
              </a:rPr>
              <a:t> (QR JK). </a:t>
            </a:r>
            <a:r>
              <a:rPr lang="en-US" sz="2400" dirty="0" err="1">
                <a:latin typeface="Times New Roman" panose="02020603050405020304" pitchFamily="18" charset="0"/>
                <a:ea typeface="Calibri" panose="020F0502020204030204" pitchFamily="34" charset="0"/>
                <a:cs typeface="Times New Roman" panose="02020603050405020304" pitchFamily="18" charset="0"/>
              </a:rPr>
              <a:t>Qoraqalpogʻiston</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hududi</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Joʻqorgʻi</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Kengeshi</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raisi</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respublika</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rahbari</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hisoblanib</a:t>
            </a:r>
            <a:r>
              <a:rPr lang="en-US" sz="2400" dirty="0">
                <a:latin typeface="Times New Roman" panose="02020603050405020304" pitchFamily="18" charset="0"/>
                <a:ea typeface="Calibri" panose="020F0502020204030204" pitchFamily="34" charset="0"/>
                <a:cs typeface="Times New Roman" panose="02020603050405020304" pitchFamily="18" charset="0"/>
              </a:rPr>
              <a:t>, u </a:t>
            </a:r>
            <a:r>
              <a:rPr lang="en-US" sz="2400" dirty="0" err="1">
                <a:latin typeface="Times New Roman" panose="02020603050405020304" pitchFamily="18" charset="0"/>
                <a:ea typeface="Calibri" panose="020F0502020204030204" pitchFamily="34" charset="0"/>
                <a:cs typeface="Times New Roman" panose="02020603050405020304" pitchFamily="18" charset="0"/>
              </a:rPr>
              <a:t>Joʻqorgʻi</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Kengesh</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deputatlari</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orasidan</a:t>
            </a:r>
            <a:r>
              <a:rPr lang="en-US" sz="2400" dirty="0">
                <a:latin typeface="Times New Roman" panose="02020603050405020304" pitchFamily="18" charset="0"/>
                <a:ea typeface="Calibri" panose="020F0502020204030204" pitchFamily="34" charset="0"/>
                <a:cs typeface="Times New Roman" panose="02020603050405020304" pitchFamily="18" charset="0"/>
              </a:rPr>
              <a:t> 5 </a:t>
            </a:r>
            <a:r>
              <a:rPr lang="en-US" sz="2400" dirty="0" err="1">
                <a:latin typeface="Times New Roman" panose="02020603050405020304" pitchFamily="18" charset="0"/>
                <a:ea typeface="Calibri" panose="020F0502020204030204" pitchFamily="34" charset="0"/>
                <a:cs typeface="Times New Roman" panose="02020603050405020304" pitchFamily="18" charset="0"/>
              </a:rPr>
              <a:t>yil</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muddatga</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saylanadi</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faqat</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ketma-ket</a:t>
            </a:r>
            <a:r>
              <a:rPr lang="en-US" sz="2400" dirty="0">
                <a:latin typeface="Times New Roman" panose="02020603050405020304" pitchFamily="18" charset="0"/>
                <a:ea typeface="Calibri" panose="020F0502020204030204" pitchFamily="34" charset="0"/>
                <a:cs typeface="Times New Roman" panose="02020603050405020304" pitchFamily="18" charset="0"/>
              </a:rPr>
              <a:t> 2 </a:t>
            </a:r>
            <a:r>
              <a:rPr lang="en-US" sz="2400" dirty="0" err="1">
                <a:latin typeface="Times New Roman" panose="02020603050405020304" pitchFamily="18" charset="0"/>
                <a:ea typeface="Calibri" panose="020F0502020204030204" pitchFamily="34" charset="0"/>
                <a:cs typeface="Times New Roman" panose="02020603050405020304" pitchFamily="18" charset="0"/>
              </a:rPr>
              <a:t>muddatdan</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oshmaydi</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Davlat</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hokimiyatining</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oliy</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ijro</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etuvchi-boshqaruvchi</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organi</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Qoraqalpogʻiston</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Respublikasi</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Vazirlar</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Kengashi</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yaʼni</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Qoraqalpogʻiston</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Respublikasi</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hukumati</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hisoblanadi</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Qoraqalpogʻistonda</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Oʻzbekiston</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Respublikasi</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Konstitutsiyasi</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bilan</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bir</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vaqtda</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Qoraqalpogʻiston</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Oliy</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kengashining</a:t>
            </a:r>
            <a:r>
              <a:rPr lang="en-US" sz="2400" dirty="0">
                <a:latin typeface="Times New Roman" panose="02020603050405020304" pitchFamily="18" charset="0"/>
                <a:ea typeface="Calibri" panose="020F0502020204030204" pitchFamily="34" charset="0"/>
                <a:cs typeface="Times New Roman" panose="02020603050405020304" pitchFamily="18" charset="0"/>
              </a:rPr>
              <a:t> 1993-yil 9-apreldagi 12-chaqiriq 12-sessiyasida </a:t>
            </a:r>
            <a:r>
              <a:rPr lang="en-US" sz="2400" dirty="0" err="1">
                <a:latin typeface="Times New Roman" panose="02020603050405020304" pitchFamily="18" charset="0"/>
                <a:ea typeface="Calibri" panose="020F0502020204030204" pitchFamily="34" charset="0"/>
                <a:cs typeface="Times New Roman" panose="02020603050405020304" pitchFamily="18" charset="0"/>
              </a:rPr>
              <a:t>qabul</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qilingan</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Qoraqalpogʻiston</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Hududi</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Konstitutsiyasiga</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amal</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qilinadi</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Qoraqalpogʻiston</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oʻz</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davlat</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ramzlari</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gerb</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madhiya</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va</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bayrogʻiga</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ega</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251520" y="445717"/>
            <a:ext cx="8568952" cy="5870966"/>
          </a:xfrm>
          <a:prstGeom prst="rect">
            <a:avLst/>
          </a:prstGeom>
        </p:spPr>
        <p:txBody>
          <a:bodyPr wrap="square">
            <a:spAutoFit/>
          </a:bodyPr>
          <a:lstStyle/>
          <a:p>
            <a:pPr algn="just">
              <a:lnSpc>
                <a:spcPct val="107000"/>
              </a:lnSpc>
              <a:spcAft>
                <a:spcPts val="0"/>
              </a:spcAft>
              <a:tabLst>
                <a:tab pos="270510" algn="l"/>
                <a:tab pos="540385" algn="l"/>
              </a:tabLst>
            </a:pPr>
            <a:r>
              <a:rPr lang="en-US" sz="2200" dirty="0" smtClean="0">
                <a:latin typeface="Times New Roman" panose="02020603050405020304" pitchFamily="18" charset="0"/>
                <a:ea typeface="Calibri" panose="020F0502020204030204" pitchFamily="34" charset="0"/>
              </a:rPr>
              <a:t>			</a:t>
            </a:r>
            <a:r>
              <a:rPr lang="uz-Cyrl-UZ" sz="2200" dirty="0">
                <a:latin typeface="Times New Roman" panose="02020603050405020304" pitchFamily="18" charset="0"/>
                <a:ea typeface="Calibri" panose="020F0502020204030204" pitchFamily="34" charset="0"/>
              </a:rPr>
              <a:t>Asosiy Qonunda respublika tarixida avval ko’rilmagan konstitutsiyaviy qoidalar o’rin oldi. Shuning uchun ham, bundan buyon O’zbekiston va Qoraqalpog’istonning o’zaro munosabatlari O’zbekistonning Konstitutsiyasi doirasida ikki respublika o’rtasida tuzilgan shartnomalar va bitimlar orqali tartibga solinadi.Qoraqalpog’iston O’zbekiston tarkibidan umumxalq referendumi asosida ajralib chiqish huquqiga ega. Bu siyosiy masala Qoraqalpog’iston davlatchiligining rivojlanish tarixida 1990 yillari amalga kirdi va Qoraqalpog’iston Respublikasi Oliy Kengashining 1990 yili 14 dekabrda qabul qilgan davlat suvereniteti to’g’risidagi Deklaratsiyasida va O’zbekiston davlat mustaqilligining Asoslari to’g’risidagi qonunidan ham o’rin olgan. Endi bularning barchasi konstitutsiyaviy yo’l bilan o’z yechimiga ega bo’ldi. Xulosa qilib shuni ta’kidlash mumkinki, mustaqil O’zbekiston Respublikasi tarkibida Qoraqalpog’iston davlatchiligining shakllanishi va rivojlanishida siyosiy omillarning roli va nazariy va amaliy jihatdan o’rganish va ko’rsatib berish muhim ahamiyatga ega masala hisoblanadi.</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54147795"/>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323528" y="493674"/>
            <a:ext cx="8568952" cy="6333850"/>
          </a:xfrm>
          <a:prstGeom prst="rect">
            <a:avLst/>
          </a:prstGeom>
        </p:spPr>
        <p:txBody>
          <a:bodyPr wrap="square">
            <a:spAutoFit/>
          </a:bodyPr>
          <a:lstStyle/>
          <a:p>
            <a:pPr algn="just">
              <a:lnSpc>
                <a:spcPct val="107000"/>
              </a:lnSpc>
              <a:spcAft>
                <a:spcPts val="0"/>
              </a:spcAft>
              <a:tabLst>
                <a:tab pos="270510" algn="l"/>
                <a:tab pos="540385" algn="l"/>
              </a:tabLst>
            </a:pPr>
            <a:r>
              <a:rPr lang="en-US" sz="19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smtClean="0">
                <a:latin typeface="Times New Roman" panose="02020603050405020304" pitchFamily="18" charset="0"/>
                <a:ea typeface="Calibri" panose="020F0502020204030204" pitchFamily="34" charset="0"/>
                <a:cs typeface="Times New Roman" panose="02020603050405020304" pitchFamily="18" charset="0"/>
              </a:rPr>
              <a:t>Moliyaviy</a:t>
            </a:r>
            <a:r>
              <a:rPr lang="en-US" sz="19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qiyinchiliklarga</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qaramay</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qishloq</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xo`jaligi</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mah</a:t>
            </a:r>
            <a:r>
              <a:rPr lang="en-US" sz="1900" dirty="0">
                <a:latin typeface="Times New Roman" panose="02020603050405020304" pitchFamily="18" charset="0"/>
                <a:ea typeface="Calibri" panose="020F0502020204030204" pitchFamily="34" charset="0"/>
                <a:cs typeface="Times New Roman" panose="02020603050405020304" pitchFamily="18" charset="0"/>
              </a:rPr>
              <a:t>,-</a:t>
            </a:r>
            <a:r>
              <a:rPr lang="en-US" sz="1900" dirty="0" err="1">
                <a:latin typeface="Times New Roman" panose="02020603050405020304" pitchFamily="18" charset="0"/>
                <a:ea typeface="Calibri" panose="020F0502020204030204" pitchFamily="34" charset="0"/>
                <a:cs typeface="Times New Roman" panose="02020603050405020304" pitchFamily="18" charset="0"/>
              </a:rPr>
              <a:t>sulotlarini</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qayta</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ishlash</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bo`yicha</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qator</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chora-tadbirlar</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amalga</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oshirildi</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Nukus</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va</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Qo`ng`irot</a:t>
            </a:r>
            <a:r>
              <a:rPr lang="en-US" sz="1900" dirty="0">
                <a:latin typeface="Times New Roman" panose="02020603050405020304" pitchFamily="18" charset="0"/>
                <a:ea typeface="Calibri" panose="020F0502020204030204" pitchFamily="34" charset="0"/>
                <a:cs typeface="Times New Roman" panose="02020603050405020304" pitchFamily="18" charset="0"/>
              </a:rPr>
              <a:t> un </a:t>
            </a:r>
            <a:r>
              <a:rPr lang="en-US" sz="1900" dirty="0" err="1">
                <a:latin typeface="Times New Roman" panose="02020603050405020304" pitchFamily="18" charset="0"/>
                <a:ea typeface="Calibri" panose="020F0502020204030204" pitchFamily="34" charset="0"/>
                <a:cs typeface="Times New Roman" panose="02020603050405020304" pitchFamily="18" charset="0"/>
              </a:rPr>
              <a:t>kombinatlari</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To`rtko`lda</a:t>
            </a:r>
            <a:r>
              <a:rPr lang="en-US" sz="1900" dirty="0">
                <a:latin typeface="Times New Roman" panose="02020603050405020304" pitchFamily="18" charset="0"/>
                <a:ea typeface="Calibri" panose="020F0502020204030204" pitchFamily="34" charset="0"/>
                <a:cs typeface="Times New Roman" panose="02020603050405020304" pitchFamily="18" charset="0"/>
              </a:rPr>
              <a:t> 3 million </a:t>
            </a:r>
            <a:r>
              <a:rPr lang="en-US" sz="1900" dirty="0" err="1">
                <a:latin typeface="Times New Roman" panose="02020603050405020304" pitchFamily="18" charset="0"/>
                <a:ea typeface="Calibri" panose="020F0502020204030204" pitchFamily="34" charset="0"/>
                <a:cs typeface="Times New Roman" panose="02020603050405020304" pitchFamily="18" charset="0"/>
              </a:rPr>
              <a:t>shartli</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banka</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konserva</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mahsulotlari</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ishlab</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chiqara-digan</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zavod</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Ellikqal`a</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tumanida</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esa</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shunday</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quvvatga</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ega</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bo`lgan</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konserva</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iyexi</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foydalanishga</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topshirildi</a:t>
            </a:r>
            <a:r>
              <a:rPr lang="en-US" sz="1900" dirty="0">
                <a:latin typeface="Times New Roman" panose="02020603050405020304" pitchFamily="18" charset="0"/>
                <a:ea typeface="Calibri" panose="020F0502020204030204" pitchFamily="34" charset="0"/>
                <a:cs typeface="Times New Roman" panose="02020603050405020304" pitchFamily="18" charset="0"/>
              </a:rPr>
              <a:t>.</a:t>
            </a:r>
            <a:endParaRPr lang="ru-RU" sz="19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tabLst>
                <a:tab pos="270510" algn="l"/>
                <a:tab pos="540385" algn="l"/>
              </a:tabLst>
            </a:pPr>
            <a:r>
              <a:rPr lang="en-US" sz="1900" dirty="0" smtClean="0">
                <a:latin typeface="Times New Roman" panose="02020603050405020304" pitchFamily="18" charset="0"/>
                <a:ea typeface="Calibri" panose="020F0502020204030204" pitchFamily="34" charset="0"/>
                <a:cs typeface="Times New Roman" panose="02020603050405020304" pitchFamily="18" charset="0"/>
              </a:rPr>
              <a:t>		1995 </a:t>
            </a:r>
            <a:r>
              <a:rPr lang="en-US" sz="1900" dirty="0" err="1">
                <a:latin typeface="Times New Roman" panose="02020603050405020304" pitchFamily="18" charset="0"/>
                <a:ea typeface="Calibri" panose="020F0502020204030204" pitchFamily="34" charset="0"/>
                <a:cs typeface="Times New Roman" panose="02020603050405020304" pitchFamily="18" charset="0"/>
              </a:rPr>
              <a:t>yilda</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Qo`ng`irot</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tumanida</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Markaziy</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Osiyoda</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yagona</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hisoblangan</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yiliga</a:t>
            </a:r>
            <a:r>
              <a:rPr lang="en-US" sz="1900" dirty="0">
                <a:latin typeface="Times New Roman" panose="02020603050405020304" pitchFamily="18" charset="0"/>
                <a:ea typeface="Calibri" panose="020F0502020204030204" pitchFamily="34" charset="0"/>
                <a:cs typeface="Times New Roman" panose="02020603050405020304" pitchFamily="18" charset="0"/>
              </a:rPr>
              <a:t> 190 </a:t>
            </a:r>
            <a:r>
              <a:rPr lang="en-US" sz="1900" dirty="0" err="1">
                <a:latin typeface="Times New Roman" panose="02020603050405020304" pitchFamily="18" charset="0"/>
                <a:ea typeface="Calibri" panose="020F0502020204030204" pitchFamily="34" charset="0"/>
                <a:cs typeface="Times New Roman" panose="02020603050405020304" pitchFamily="18" charset="0"/>
              </a:rPr>
              <a:t>ming</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tonna</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kaliiyli</a:t>
            </a:r>
            <a:r>
              <a:rPr lang="en-US" sz="1900" dirty="0">
                <a:latin typeface="Times New Roman" panose="02020603050405020304" pitchFamily="18" charset="0"/>
                <a:ea typeface="Calibri" panose="020F0502020204030204" pitchFamily="34" charset="0"/>
                <a:cs typeface="Times New Roman" panose="02020603050405020304" pitchFamily="18" charset="0"/>
              </a:rPr>
              <a:t> soda </a:t>
            </a:r>
            <a:r>
              <a:rPr lang="en-US" sz="1900" dirty="0" err="1">
                <a:latin typeface="Times New Roman" panose="02020603050405020304" pitchFamily="18" charset="0"/>
                <a:ea typeface="Calibri" panose="020F0502020204030204" pitchFamily="34" charset="0"/>
                <a:cs typeface="Times New Roman" panose="02020603050405020304" pitchFamily="18" charset="0"/>
              </a:rPr>
              <a:t>ishlab</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chiqaradigan</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zavod</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qurilishi</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boshlandi</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Zavod</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tarkibida</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kim-yoviy</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yo`l</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bilan</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ekologik</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toza</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va</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energiya</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sarflanmaydigan</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kaustik</a:t>
            </a:r>
            <a:r>
              <a:rPr lang="en-US" sz="1900" dirty="0">
                <a:latin typeface="Times New Roman" panose="02020603050405020304" pitchFamily="18" charset="0"/>
                <a:ea typeface="Calibri" panose="020F0502020204030204" pitchFamily="34" charset="0"/>
                <a:cs typeface="Times New Roman" panose="02020603050405020304" pitchFamily="18" charset="0"/>
              </a:rPr>
              <a:t> soda </a:t>
            </a:r>
            <a:r>
              <a:rPr lang="en-US" sz="1900" dirty="0" err="1">
                <a:latin typeface="Times New Roman" panose="02020603050405020304" pitchFamily="18" charset="0"/>
                <a:ea typeface="Calibri" panose="020F0502020204030204" pitchFamily="34" charset="0"/>
                <a:cs typeface="Times New Roman" panose="02020603050405020304" pitchFamily="18" charset="0"/>
              </a:rPr>
              <a:t>ishlab</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chiqarish</a:t>
            </a:r>
            <a:r>
              <a:rPr lang="en-US" sz="1900" dirty="0">
                <a:latin typeface="Times New Roman" panose="02020603050405020304" pitchFamily="18" charset="0"/>
                <a:ea typeface="Calibri" panose="020F0502020204030204" pitchFamily="34" charset="0"/>
                <a:cs typeface="Times New Roman" panose="02020603050405020304" pitchFamily="18" charset="0"/>
              </a:rPr>
              <a:t> ham </a:t>
            </a:r>
            <a:r>
              <a:rPr lang="en-US" sz="1900" dirty="0" err="1">
                <a:latin typeface="Times New Roman" panose="02020603050405020304" pitchFamily="18" charset="0"/>
                <a:ea typeface="Calibri" panose="020F0502020204030204" pitchFamily="34" charset="0"/>
                <a:cs typeface="Times New Roman" panose="02020603050405020304" pitchFamily="18" charset="0"/>
              </a:rPr>
              <a:t>ko`zda</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tutilgan</a:t>
            </a:r>
            <a:r>
              <a:rPr lang="en-US" sz="1900" dirty="0">
                <a:latin typeface="Times New Roman" panose="02020603050405020304" pitchFamily="18" charset="0"/>
                <a:ea typeface="Calibri" panose="020F0502020204030204" pitchFamily="34" charset="0"/>
                <a:cs typeface="Times New Roman" panose="02020603050405020304" pitchFamily="18" charset="0"/>
              </a:rPr>
              <a:t>.</a:t>
            </a:r>
            <a:endParaRPr lang="ru-RU" sz="19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tabLst>
                <a:tab pos="270510" algn="l"/>
                <a:tab pos="540385" algn="l"/>
              </a:tabLst>
            </a:pPr>
            <a:r>
              <a:rPr lang="en-US" sz="19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smtClean="0">
                <a:latin typeface="Times New Roman" panose="02020603050405020304" pitchFamily="18" charset="0"/>
                <a:ea typeface="Calibri" panose="020F0502020204030204" pitchFamily="34" charset="0"/>
                <a:cs typeface="Times New Roman" panose="02020603050405020304" pitchFamily="18" charset="0"/>
              </a:rPr>
              <a:t>Mulkni</a:t>
            </a:r>
            <a:r>
              <a:rPr lang="en-US" sz="19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davlat</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tasarrufidan</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chiqarish</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va</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xususiylashti-rish</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natijasida</a:t>
            </a:r>
            <a:r>
              <a:rPr lang="en-US" sz="1900" dirty="0">
                <a:latin typeface="Times New Roman" panose="02020603050405020304" pitchFamily="18" charset="0"/>
                <a:ea typeface="Calibri" panose="020F0502020204030204" pitchFamily="34" charset="0"/>
                <a:cs typeface="Times New Roman" panose="02020603050405020304" pitchFamily="18" charset="0"/>
              </a:rPr>
              <a:t> 144 ta </a:t>
            </a:r>
            <a:r>
              <a:rPr lang="en-US" sz="1900" dirty="0" err="1">
                <a:latin typeface="Times New Roman" panose="02020603050405020304" pitchFamily="18" charset="0"/>
                <a:ea typeface="Calibri" panose="020F0502020204030204" pitchFamily="34" charset="0"/>
                <a:cs typeface="Times New Roman" panose="02020603050405020304" pitchFamily="18" charset="0"/>
              </a:rPr>
              <a:t>sanoat</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korxonasidan</a:t>
            </a:r>
            <a:r>
              <a:rPr lang="en-US" sz="1900" dirty="0">
                <a:latin typeface="Times New Roman" panose="02020603050405020304" pitchFamily="18" charset="0"/>
                <a:ea typeface="Calibri" panose="020F0502020204030204" pitchFamily="34" charset="0"/>
                <a:cs typeface="Times New Roman" panose="02020603050405020304" pitchFamily="18" charset="0"/>
              </a:rPr>
              <a:t> 113 </a:t>
            </a:r>
            <a:r>
              <a:rPr lang="en-US" sz="1900" dirty="0" err="1">
                <a:latin typeface="Times New Roman" panose="02020603050405020304" pitchFamily="18" charset="0"/>
                <a:ea typeface="Calibri" panose="020F0502020204030204" pitchFamily="34" charset="0"/>
                <a:cs typeface="Times New Roman" panose="02020603050405020304" pitchFamily="18" charset="0"/>
              </a:rPr>
              <a:t>tasi</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mulkchi-likning</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turli</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shakllariga</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o`tib</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ishlay</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boshladi</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Nodavlat</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shak-liga</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o`tib</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ishlayotgan</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korxonalarning</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rivojlanish</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darajasi</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nisbatan</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yuqori</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bo`ldi</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Shuningdek</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bu</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korxonalar</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iqtisodiy</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samaradorligi</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foyda</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olish</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borasida</a:t>
            </a:r>
            <a:r>
              <a:rPr lang="en-US" sz="1900" dirty="0">
                <a:latin typeface="Times New Roman" panose="02020603050405020304" pitchFamily="18" charset="0"/>
                <a:ea typeface="Calibri" panose="020F0502020204030204" pitchFamily="34" charset="0"/>
                <a:cs typeface="Times New Roman" panose="02020603050405020304" pitchFamily="18" charset="0"/>
              </a:rPr>
              <a:t> ham </a:t>
            </a:r>
            <a:r>
              <a:rPr lang="en-US" sz="1900" dirty="0" err="1">
                <a:latin typeface="Times New Roman" panose="02020603050405020304" pitchFamily="18" charset="0"/>
                <a:ea typeface="Calibri" panose="020F0502020204030204" pitchFamily="34" charset="0"/>
                <a:cs typeface="Times New Roman" panose="02020603050405020304" pitchFamily="18" charset="0"/>
              </a:rPr>
              <a:t>sezilarli</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yutuqqa</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erishdi</a:t>
            </a:r>
            <a:r>
              <a:rPr lang="en-US" sz="1900" dirty="0">
                <a:latin typeface="Times New Roman" panose="02020603050405020304" pitchFamily="18" charset="0"/>
                <a:ea typeface="Calibri" panose="020F0502020204030204" pitchFamily="34" charset="0"/>
                <a:cs typeface="Times New Roman" panose="02020603050405020304" pitchFamily="18" charset="0"/>
              </a:rPr>
              <a:t>. Bu </a:t>
            </a:r>
            <a:r>
              <a:rPr lang="en-US" sz="1900" dirty="0" err="1">
                <a:latin typeface="Times New Roman" panose="02020603050405020304" pitchFamily="18" charset="0"/>
                <a:ea typeface="Calibri" panose="020F0502020204030204" pitchFamily="34" charset="0"/>
                <a:cs typeface="Times New Roman" panose="02020603050405020304" pitchFamily="18" charset="0"/>
              </a:rPr>
              <a:t>borada</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xususiy</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korxonalar</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ayniqsa</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peshqadamlik</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qila</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boshladi</a:t>
            </a:r>
            <a:r>
              <a:rPr lang="en-US" sz="1900" dirty="0">
                <a:latin typeface="Times New Roman" panose="02020603050405020304" pitchFamily="18" charset="0"/>
                <a:ea typeface="Calibri" panose="020F0502020204030204" pitchFamily="34" charset="0"/>
                <a:cs typeface="Times New Roman" panose="02020603050405020304" pitchFamily="18" charset="0"/>
              </a:rPr>
              <a:t>.</a:t>
            </a:r>
            <a:endParaRPr lang="ru-RU" sz="19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tabLst>
                <a:tab pos="270510" algn="l"/>
                <a:tab pos="540385" algn="l"/>
              </a:tabLst>
            </a:pPr>
            <a:r>
              <a:rPr lang="en-US" sz="19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smtClean="0">
                <a:latin typeface="Times New Roman" panose="02020603050405020304" pitchFamily="18" charset="0"/>
                <a:ea typeface="Calibri" panose="020F0502020204030204" pitchFamily="34" charset="0"/>
                <a:cs typeface="Times New Roman" panose="02020603050405020304" pitchFamily="18" charset="0"/>
              </a:rPr>
              <a:t>Lekin</a:t>
            </a:r>
            <a:r>
              <a:rPr lang="en-US" sz="19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shuni</a:t>
            </a:r>
            <a:r>
              <a:rPr lang="en-US" sz="1900" dirty="0">
                <a:latin typeface="Times New Roman" panose="02020603050405020304" pitchFamily="18" charset="0"/>
                <a:ea typeface="Calibri" panose="020F0502020204030204" pitchFamily="34" charset="0"/>
                <a:cs typeface="Times New Roman" panose="02020603050405020304" pitchFamily="18" charset="0"/>
              </a:rPr>
              <a:t> ham </a:t>
            </a:r>
            <a:r>
              <a:rPr lang="en-US" sz="1900" dirty="0" err="1">
                <a:latin typeface="Times New Roman" panose="02020603050405020304" pitchFamily="18" charset="0"/>
                <a:ea typeface="Calibri" panose="020F0502020204030204" pitchFamily="34" charset="0"/>
                <a:cs typeface="Times New Roman" panose="02020603050405020304" pitchFamily="18" charset="0"/>
              </a:rPr>
              <a:t>alohida</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ta`kidlash</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joizki</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ko`p</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sanoat</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korxonalarining</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asosiy</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ishlab</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chiqarish</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fondlari</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dastgoh</a:t>
            </a:r>
            <a:r>
              <a:rPr lang="en-US" sz="1900" dirty="0">
                <a:latin typeface="Times New Roman" panose="02020603050405020304" pitchFamily="18" charset="0"/>
                <a:ea typeface="Calibri" panose="020F0502020204030204" pitchFamily="34" charset="0"/>
                <a:cs typeface="Times New Roman" panose="02020603050405020304" pitchFamily="18" charset="0"/>
              </a:rPr>
              <a:t>-lar, </a:t>
            </a:r>
            <a:r>
              <a:rPr lang="en-US" sz="1900" dirty="0" err="1">
                <a:latin typeface="Times New Roman" panose="02020603050405020304" pitchFamily="18" charset="0"/>
                <a:ea typeface="Calibri" panose="020F0502020204030204" pitchFamily="34" charset="0"/>
                <a:cs typeface="Times New Roman" panose="02020603050405020304" pitchFamily="18" charset="0"/>
              </a:rPr>
              <a:t>mexanizmlar</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ma`naviy</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va</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jismoniy</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jihatdan</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eskirgani</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sezilib</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qoldi</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Ularning</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eskirish</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darajasi</a:t>
            </a:r>
            <a:r>
              <a:rPr lang="en-US" sz="1900" dirty="0">
                <a:latin typeface="Times New Roman" panose="02020603050405020304" pitchFamily="18" charset="0"/>
                <a:ea typeface="Calibri" panose="020F0502020204030204" pitchFamily="34" charset="0"/>
                <a:cs typeface="Times New Roman" panose="02020603050405020304" pitchFamily="18" charset="0"/>
              </a:rPr>
              <a:t> 35 </a:t>
            </a:r>
            <a:r>
              <a:rPr lang="en-US" sz="1900" dirty="0" err="1">
                <a:latin typeface="Times New Roman" panose="02020603050405020304" pitchFamily="18" charset="0"/>
                <a:ea typeface="Calibri" panose="020F0502020204030204" pitchFamily="34" charset="0"/>
                <a:cs typeface="Times New Roman" panose="02020603050405020304" pitchFamily="18" charset="0"/>
              </a:rPr>
              <a:t>foizdan</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yuqori</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Eng</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avvalo</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yigiruv-to`quv</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fabrikalari</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go`sht-sut</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va</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oziq-ovqat</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sanoati</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korxonalari</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konserva</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zavodi</a:t>
            </a:r>
            <a:r>
              <a:rPr lang="en-US" sz="1900" dirty="0">
                <a:latin typeface="Times New Roman" panose="02020603050405020304" pitchFamily="18" charset="0"/>
                <a:ea typeface="Calibri" panose="020F0502020204030204" pitchFamily="34" charset="0"/>
                <a:cs typeface="Times New Roman" panose="02020603050405020304" pitchFamily="18" charset="0"/>
              </a:rPr>
              <a:t>, vino </a:t>
            </a:r>
            <a:r>
              <a:rPr lang="en-US" sz="1900" dirty="0" err="1">
                <a:latin typeface="Times New Roman" panose="02020603050405020304" pitchFamily="18" charset="0"/>
                <a:ea typeface="Calibri" panose="020F0502020204030204" pitchFamily="34" charset="0"/>
                <a:cs typeface="Times New Roman" panose="02020603050405020304" pitchFamily="18" charset="0"/>
              </a:rPr>
              <a:t>zavodi</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ishlab</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chiqarish</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parklarini</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yangilash</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talab</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etiladi</a:t>
            </a:r>
            <a:r>
              <a:rPr lang="en-US" sz="1900" dirty="0">
                <a:latin typeface="Times New Roman" panose="02020603050405020304" pitchFamily="18" charset="0"/>
                <a:ea typeface="Calibri" panose="020F0502020204030204" pitchFamily="34" charset="0"/>
                <a:cs typeface="Times New Roman" panose="02020603050405020304" pitchFamily="18" charset="0"/>
              </a:rPr>
              <a:t>.</a:t>
            </a:r>
            <a:endParaRPr lang="ru-RU" sz="19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251520" y="367946"/>
            <a:ext cx="8568952" cy="6523902"/>
          </a:xfrm>
          <a:prstGeom prst="rect">
            <a:avLst/>
          </a:prstGeom>
        </p:spPr>
        <p:txBody>
          <a:bodyPr wrap="square">
            <a:spAutoFit/>
          </a:bodyPr>
          <a:lstStyle/>
          <a:p>
            <a:pPr algn="just">
              <a:lnSpc>
                <a:spcPct val="107000"/>
              </a:lnSpc>
              <a:spcAft>
                <a:spcPts val="0"/>
              </a:spcAft>
              <a:tabLst>
                <a:tab pos="270510" algn="l"/>
                <a:tab pos="540385" algn="l"/>
              </a:tabLs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		</a:t>
            </a:r>
            <a:r>
              <a:rPr lang="uz-Cyrl-UZ" sz="2800" dirty="0" smtClean="0">
                <a:latin typeface="Times New Roman" panose="02020603050405020304" pitchFamily="18" charset="0"/>
                <a:ea typeface="Calibri" panose="020F0502020204030204" pitchFamily="34" charset="0"/>
                <a:cs typeface="Times New Roman" panose="02020603050405020304" pitchFamily="18" charset="0"/>
              </a:rPr>
              <a:t>1996 </a:t>
            </a:r>
            <a:r>
              <a:rPr lang="uz-Cyrl-UZ" sz="2800" dirty="0">
                <a:latin typeface="Times New Roman" panose="02020603050405020304" pitchFamily="18" charset="0"/>
                <a:ea typeface="Calibri" panose="020F0502020204030204" pitchFamily="34" charset="0"/>
                <a:cs typeface="Times New Roman" panose="02020603050405020304" pitchFamily="18" charset="0"/>
              </a:rPr>
              <a:t>yilda Qo`ng`irotdagi «Urga» gaz sanoati korxonasida gaz kondensati va tabiiy gaz qazib chiqarilishi boshlab yubo-rildi. Aholini tabiiy gaz bilan ta`minlash darajasi 83 fo-izga yetdi. «Qoraqalpoqqurilish» akiionerlik jamiyatida Ita-liya firmalarining yuqori sifatli jihozlari bilan jihoz-langan, yiliga 60 ming kv. m. marmar bloklari va plitalari ishlab chiqaradigan yangi marmar sexi ochildi. «Nukusun» zavo-dida esa spirt ishlab chiqaradigan yangi sex qurildi.</a:t>
            </a:r>
            <a:endParaRPr lang="ru-RU" sz="2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tabLst>
                <a:tab pos="270510" algn="l"/>
                <a:tab pos="540385" algn="l"/>
              </a:tabLs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smtClean="0">
                <a:latin typeface="Times New Roman" panose="02020603050405020304" pitchFamily="18" charset="0"/>
                <a:ea typeface="Calibri" panose="020F0502020204030204" pitchFamily="34" charset="0"/>
                <a:cs typeface="Times New Roman" panose="02020603050405020304" pitchFamily="18" charset="0"/>
              </a:rPr>
              <a:t>Yengil</a:t>
            </a:r>
            <a:r>
              <a:rPr lang="en-US" sz="28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sanoat</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ishlab</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chiqarishining</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bazasi</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kengaya</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bordi</a:t>
            </a:r>
            <a:r>
              <a:rPr lang="en-US" sz="2800" dirty="0">
                <a:latin typeface="Times New Roman" panose="02020603050405020304" pitchFamily="18" charset="0"/>
                <a:ea typeface="Calibri" panose="020F0502020204030204" pitchFamily="34" charset="0"/>
                <a:cs typeface="Times New Roman" panose="02020603050405020304" pitchFamily="18" charset="0"/>
              </a:rPr>
              <a:t>. 1993 </a:t>
            </a:r>
            <a:r>
              <a:rPr lang="en-US" sz="2800" dirty="0" err="1">
                <a:latin typeface="Times New Roman" panose="02020603050405020304" pitchFamily="18" charset="0"/>
                <a:ea typeface="Calibri" panose="020F0502020204030204" pitchFamily="34" charset="0"/>
                <a:cs typeface="Times New Roman" panose="02020603050405020304" pitchFamily="18" charset="0"/>
              </a:rPr>
              <a:t>yilda</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Nukus</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shahrida</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Kateks</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to`qimachilik</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majmuasi</a:t>
            </a:r>
            <a:r>
              <a:rPr lang="en-US" sz="2800" dirty="0">
                <a:latin typeface="Times New Roman" panose="02020603050405020304" pitchFamily="18" charset="0"/>
                <a:ea typeface="Calibri" panose="020F0502020204030204" pitchFamily="34" charset="0"/>
                <a:cs typeface="Times New Roman" panose="02020603050405020304" pitchFamily="18" charset="0"/>
              </a:rPr>
              <a:t>, 1995 </a:t>
            </a:r>
            <a:r>
              <a:rPr lang="en-US" sz="2800" dirty="0" err="1">
                <a:latin typeface="Times New Roman" panose="02020603050405020304" pitchFamily="18" charset="0"/>
                <a:ea typeface="Calibri" panose="020F0502020204030204" pitchFamily="34" charset="0"/>
                <a:cs typeface="Times New Roman" panose="02020603050405020304" pitchFamily="18" charset="0"/>
              </a:rPr>
              <a:t>yilda</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Ellikqal`a</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tumanida</a:t>
            </a:r>
            <a:r>
              <a:rPr lang="en-US" sz="2800" dirty="0">
                <a:latin typeface="Times New Roman" panose="02020603050405020304" pitchFamily="18" charset="0"/>
                <a:ea typeface="Calibri" panose="020F0502020204030204" pitchFamily="34" charset="0"/>
                <a:cs typeface="Times New Roman" panose="02020603050405020304" pitchFamily="18" charset="0"/>
              </a:rPr>
              <a:t> ham «</a:t>
            </a:r>
            <a:r>
              <a:rPr lang="en-US" sz="2800" dirty="0" err="1">
                <a:latin typeface="Times New Roman" panose="02020603050405020304" pitchFamily="18" charset="0"/>
                <a:ea typeface="Calibri" panose="020F0502020204030204" pitchFamily="34" charset="0"/>
                <a:cs typeface="Times New Roman" panose="02020603050405020304" pitchFamily="18" charset="0"/>
              </a:rPr>
              <a:t>Elteks</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nomli</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xuddi</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shunday</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to`qimachilik</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majmuasi</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foydalanishga</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topshirildi</a:t>
            </a:r>
            <a:r>
              <a:rPr lang="en-US" sz="2800" dirty="0">
                <a:latin typeface="Times New Roman" panose="02020603050405020304" pitchFamily="18" charset="0"/>
                <a:ea typeface="Calibri" panose="020F0502020204030204" pitchFamily="34" charset="0"/>
                <a:cs typeface="Times New Roman" panose="02020603050405020304" pitchFamily="18" charset="0"/>
              </a:rPr>
              <a:t>.</a:t>
            </a:r>
            <a:endParaRPr lang="ru-RU"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74271787"/>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0" y="456549"/>
            <a:ext cx="8892480" cy="5869299"/>
          </a:xfrm>
          <a:prstGeom prst="rect">
            <a:avLst/>
          </a:prstGeom>
        </p:spPr>
        <p:txBody>
          <a:bodyPr wrap="square">
            <a:spAutoFit/>
          </a:bodyPr>
          <a:lstStyle/>
          <a:p>
            <a:pPr algn="just">
              <a:lnSpc>
                <a:spcPct val="107000"/>
              </a:lnSpc>
              <a:spcAft>
                <a:spcPts val="0"/>
              </a:spcAft>
              <a:tabLst>
                <a:tab pos="270510" algn="l"/>
                <a:tab pos="540385" algn="l"/>
              </a:tabLst>
            </a:pPr>
            <a:r>
              <a:rPr lang="kk-KZ" sz="2000" dirty="0" smtClean="0">
                <a:latin typeface="Times New Roman" panose="02020603050405020304" pitchFamily="18" charset="0"/>
                <a:ea typeface="Times New Roman" panose="02020603050405020304" pitchFamily="18" charset="0"/>
              </a:rPr>
              <a:t>	</a:t>
            </a:r>
            <a:r>
              <a:rPr lang="en-US" sz="2000" dirty="0" smtClean="0">
                <a:latin typeface="Times New Roman" panose="02020603050405020304" pitchFamily="18" charset="0"/>
                <a:ea typeface="Times New Roman" panose="02020603050405020304" pitchFamily="18" charset="0"/>
              </a:rPr>
              <a:t>		</a:t>
            </a:r>
            <a:r>
              <a:rPr lang="en-US" sz="2000" dirty="0" err="1" smtClean="0">
                <a:latin typeface="Times New Roman" panose="02020603050405020304" pitchFamily="18" charset="0"/>
                <a:ea typeface="Calibri" panose="020F0502020204030204" pitchFamily="34" charset="0"/>
                <a:cs typeface="Times New Roman" panose="02020603050405020304" pitchFamily="18" charset="0"/>
              </a:rPr>
              <a:t>Qoraqalpog`istonda</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smtClean="0">
                <a:latin typeface="Times New Roman" panose="02020603050405020304" pitchFamily="18" charset="0"/>
                <a:ea typeface="Calibri" panose="020F0502020204030204" pitchFamily="34" charset="0"/>
                <a:cs typeface="Times New Roman" panose="02020603050405020304" pitchFamily="18" charset="0"/>
              </a:rPr>
              <a:t>meqnatga</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smtClean="0">
                <a:latin typeface="Times New Roman" panose="02020603050405020304" pitchFamily="18" charset="0"/>
                <a:ea typeface="Calibri" panose="020F0502020204030204" pitchFamily="34" charset="0"/>
                <a:cs typeface="Times New Roman" panose="02020603050405020304" pitchFamily="18" charset="0"/>
              </a:rPr>
              <a:t>layeqatli</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smtClean="0">
                <a:latin typeface="Times New Roman" panose="02020603050405020304" pitchFamily="18" charset="0"/>
                <a:ea typeface="Calibri" panose="020F0502020204030204" pitchFamily="34" charset="0"/>
                <a:cs typeface="Times New Roman" panose="02020603050405020304" pitchFamily="18" charset="0"/>
              </a:rPr>
              <a:t>aholining</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smtClean="0">
                <a:latin typeface="Times New Roman" panose="02020603050405020304" pitchFamily="18" charset="0"/>
                <a:ea typeface="Calibri" panose="020F0502020204030204" pitchFamily="34" charset="0"/>
                <a:cs typeface="Times New Roman" panose="02020603050405020304" pitchFamily="18" charset="0"/>
              </a:rPr>
              <a:t>asosiy</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smtClean="0">
                <a:latin typeface="Times New Roman" panose="02020603050405020304" pitchFamily="18" charset="0"/>
                <a:ea typeface="Calibri" panose="020F0502020204030204" pitchFamily="34" charset="0"/>
                <a:cs typeface="Times New Roman" panose="02020603050405020304" pitchFamily="18" charset="0"/>
              </a:rPr>
              <a:t>qismi</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smtClean="0">
                <a:latin typeface="Times New Roman" panose="02020603050405020304" pitchFamily="18" charset="0"/>
                <a:ea typeface="Calibri" panose="020F0502020204030204" pitchFamily="34" charset="0"/>
                <a:cs typeface="Times New Roman" panose="02020603050405020304" pitchFamily="18" charset="0"/>
              </a:rPr>
              <a:t>qishloqda</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smtClean="0">
                <a:latin typeface="Times New Roman" panose="02020603050405020304" pitchFamily="18" charset="0"/>
                <a:ea typeface="Calibri" panose="020F0502020204030204" pitchFamily="34" charset="0"/>
                <a:cs typeface="Times New Roman" panose="02020603050405020304" pitchFamily="18" charset="0"/>
              </a:rPr>
              <a:t>istiqomat</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smtClean="0">
                <a:latin typeface="Times New Roman" panose="02020603050405020304" pitchFamily="18" charset="0"/>
                <a:ea typeface="Calibri" panose="020F0502020204030204" pitchFamily="34" charset="0"/>
                <a:cs typeface="Times New Roman" panose="02020603050405020304" pitchFamily="18" charset="0"/>
              </a:rPr>
              <a:t>qiladi</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smtClean="0">
                <a:latin typeface="Times New Roman" panose="02020603050405020304" pitchFamily="18" charset="0"/>
                <a:ea typeface="Calibri" panose="020F0502020204030204" pitchFamily="34" charset="0"/>
                <a:cs typeface="Times New Roman" panose="02020603050405020304" pitchFamily="18" charset="0"/>
              </a:rPr>
              <a:t>Mustaqillik</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smtClean="0">
                <a:latin typeface="Times New Roman" panose="02020603050405020304" pitchFamily="18" charset="0"/>
                <a:ea typeface="Calibri" panose="020F0502020204030204" pitchFamily="34" charset="0"/>
                <a:cs typeface="Times New Roman" panose="02020603050405020304" pitchFamily="18" charset="0"/>
              </a:rPr>
              <a:t>yillarida</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smtClean="0">
                <a:latin typeface="Times New Roman" panose="02020603050405020304" pitchFamily="18" charset="0"/>
                <a:ea typeface="Calibri" panose="020F0502020204030204" pitchFamily="34" charset="0"/>
                <a:cs typeface="Times New Roman" panose="02020603050405020304" pitchFamily="18" charset="0"/>
              </a:rPr>
              <a:t>boshqa</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smtClean="0">
                <a:latin typeface="Times New Roman" panose="02020603050405020304" pitchFamily="18" charset="0"/>
                <a:ea typeface="Calibri" panose="020F0502020204030204" pitchFamily="34" charset="0"/>
                <a:cs typeface="Times New Roman" panose="02020603050405020304" pitchFamily="18" charset="0"/>
              </a:rPr>
              <a:t>sohalar</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smtClean="0">
                <a:latin typeface="Times New Roman" panose="02020603050405020304" pitchFamily="18" charset="0"/>
                <a:ea typeface="Calibri" panose="020F0502020204030204" pitchFamily="34" charset="0"/>
                <a:cs typeface="Times New Roman" panose="02020603050405020304" pitchFamily="18" charset="0"/>
              </a:rPr>
              <a:t>qatorida</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smtClean="0">
                <a:latin typeface="Times New Roman" panose="02020603050405020304" pitchFamily="18" charset="0"/>
                <a:ea typeface="Calibri" panose="020F0502020204030204" pitchFamily="34" charset="0"/>
                <a:cs typeface="Times New Roman" panose="02020603050405020304" pitchFamily="18" charset="0"/>
              </a:rPr>
              <a:t>agrar</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smtClean="0">
                <a:latin typeface="Times New Roman" panose="02020603050405020304" pitchFamily="18" charset="0"/>
                <a:ea typeface="Calibri" panose="020F0502020204030204" pitchFamily="34" charset="0"/>
                <a:cs typeface="Times New Roman" panose="02020603050405020304" pitchFamily="18" charset="0"/>
              </a:rPr>
              <a:t>sektorda</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ham </a:t>
            </a:r>
            <a:r>
              <a:rPr lang="en-US" sz="2000" dirty="0" err="1" smtClean="0">
                <a:latin typeface="Times New Roman" panose="02020603050405020304" pitchFamily="18" charset="0"/>
                <a:ea typeface="Calibri" panose="020F0502020204030204" pitchFamily="34" charset="0"/>
                <a:cs typeface="Times New Roman" panose="02020603050405020304" pitchFamily="18" charset="0"/>
              </a:rPr>
              <a:t>iqtisodiy</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smtClean="0">
                <a:latin typeface="Times New Roman" panose="02020603050405020304" pitchFamily="18" charset="0"/>
                <a:ea typeface="Calibri" panose="020F0502020204030204" pitchFamily="34" charset="0"/>
                <a:cs typeface="Times New Roman" panose="02020603050405020304" pitchFamily="18" charset="0"/>
              </a:rPr>
              <a:t>qayta</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smtClean="0">
                <a:latin typeface="Times New Roman" panose="02020603050405020304" pitchFamily="18" charset="0"/>
                <a:ea typeface="Calibri" panose="020F0502020204030204" pitchFamily="34" charset="0"/>
                <a:cs typeface="Times New Roman" panose="02020603050405020304" pitchFamily="18" charset="0"/>
              </a:rPr>
              <a:t>qurish</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smtClean="0">
                <a:latin typeface="Times New Roman" panose="02020603050405020304" pitchFamily="18" charset="0"/>
                <a:ea typeface="Calibri" panose="020F0502020204030204" pitchFamily="34" charset="0"/>
                <a:cs typeface="Times New Roman" panose="02020603050405020304" pitchFamily="18" charset="0"/>
              </a:rPr>
              <a:t>bozor</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smtClean="0">
                <a:latin typeface="Times New Roman" panose="02020603050405020304" pitchFamily="18" charset="0"/>
                <a:ea typeface="Calibri" panose="020F0502020204030204" pitchFamily="34" charset="0"/>
                <a:cs typeface="Times New Roman" panose="02020603050405020304" pitchFamily="18" charset="0"/>
              </a:rPr>
              <a:t>munosabatlariga</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smtClean="0">
                <a:latin typeface="Times New Roman" panose="02020603050405020304" pitchFamily="18" charset="0"/>
                <a:ea typeface="Calibri" panose="020F0502020204030204" pitchFamily="34" charset="0"/>
                <a:cs typeface="Times New Roman" panose="02020603050405020304" pitchFamily="18" charset="0"/>
              </a:rPr>
              <a:t>o`tish</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smtClean="0">
                <a:latin typeface="Times New Roman" panose="02020603050405020304" pitchFamily="18" charset="0"/>
                <a:ea typeface="Calibri" panose="020F0502020204030204" pitchFamily="34" charset="0"/>
                <a:cs typeface="Times New Roman" panose="02020603050405020304" pitchFamily="18" charset="0"/>
              </a:rPr>
              <a:t>ro`y</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smtClean="0">
                <a:latin typeface="Times New Roman" panose="02020603050405020304" pitchFamily="18" charset="0"/>
                <a:ea typeface="Calibri" panose="020F0502020204030204" pitchFamily="34" charset="0"/>
                <a:cs typeface="Times New Roman" panose="02020603050405020304" pitchFamily="18" charset="0"/>
              </a:rPr>
              <a:t>berdi</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smtClean="0">
                <a:latin typeface="Times New Roman" panose="02020603050405020304" pitchFamily="18" charset="0"/>
                <a:ea typeface="Calibri" panose="020F0502020204030204" pitchFamily="34" charset="0"/>
                <a:cs typeface="Times New Roman" panose="02020603050405020304" pitchFamily="18" charset="0"/>
              </a:rPr>
              <a:t>Qishloq</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smtClean="0">
                <a:latin typeface="Times New Roman" panose="02020603050405020304" pitchFamily="18" charset="0"/>
                <a:ea typeface="Calibri" panose="020F0502020204030204" pitchFamily="34" charset="0"/>
                <a:cs typeface="Times New Roman" panose="02020603050405020304" pitchFamily="18" charset="0"/>
              </a:rPr>
              <a:t>xo`jaligi</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smtClean="0">
                <a:latin typeface="Times New Roman" panose="02020603050405020304" pitchFamily="18" charset="0"/>
                <a:ea typeface="Calibri" panose="020F0502020204030204" pitchFamily="34" charset="0"/>
                <a:cs typeface="Times New Roman" panose="02020603050405020304" pitchFamily="18" charset="0"/>
              </a:rPr>
              <a:t>ilgarigidek</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smtClean="0">
                <a:latin typeface="Times New Roman" panose="02020603050405020304" pitchFamily="18" charset="0"/>
                <a:ea typeface="Calibri" panose="020F0502020204030204" pitchFamily="34" charset="0"/>
                <a:cs typeface="Times New Roman" panose="02020603050405020304" pitchFamily="18" charset="0"/>
              </a:rPr>
              <a:t>respublika</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smtClean="0">
                <a:latin typeface="Times New Roman" panose="02020603050405020304" pitchFamily="18" charset="0"/>
                <a:ea typeface="Calibri" panose="020F0502020204030204" pitchFamily="34" charset="0"/>
                <a:cs typeface="Times New Roman" panose="02020603050405020304" pitchFamily="18" charset="0"/>
              </a:rPr>
              <a:t>iqtisodiyotining</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smtClean="0">
                <a:latin typeface="Times New Roman" panose="02020603050405020304" pitchFamily="18" charset="0"/>
                <a:ea typeface="Calibri" panose="020F0502020204030204" pitchFamily="34" charset="0"/>
                <a:cs typeface="Times New Roman" panose="02020603050405020304" pitchFamily="18" charset="0"/>
              </a:rPr>
              <a:t>yetakchi</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smtClean="0">
                <a:latin typeface="Times New Roman" panose="02020603050405020304" pitchFamily="18" charset="0"/>
                <a:ea typeface="Calibri" panose="020F0502020204030204" pitchFamily="34" charset="0"/>
                <a:cs typeface="Times New Roman" panose="02020603050405020304" pitchFamily="18" charset="0"/>
              </a:rPr>
              <a:t>tarmog`i</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smtClean="0">
                <a:latin typeface="Times New Roman" panose="02020603050405020304" pitchFamily="18" charset="0"/>
                <a:ea typeface="Calibri" panose="020F0502020204030204" pitchFamily="34" charset="0"/>
                <a:cs typeface="Times New Roman" panose="02020603050405020304" pitchFamily="18" charset="0"/>
              </a:rPr>
              <a:t>bo`lib</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smtClean="0">
                <a:latin typeface="Times New Roman" panose="02020603050405020304" pitchFamily="18" charset="0"/>
                <a:ea typeface="Calibri" panose="020F0502020204030204" pitchFamily="34" charset="0"/>
                <a:cs typeface="Times New Roman" panose="02020603050405020304" pitchFamily="18" charset="0"/>
              </a:rPr>
              <a:t>qoldi</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1997 </a:t>
            </a:r>
            <a:r>
              <a:rPr lang="en-US" sz="2000" dirty="0" err="1" smtClean="0">
                <a:latin typeface="Times New Roman" panose="02020603050405020304" pitchFamily="18" charset="0"/>
                <a:ea typeface="Calibri" panose="020F0502020204030204" pitchFamily="34" charset="0"/>
                <a:cs typeface="Times New Roman" panose="02020603050405020304" pitchFamily="18" charset="0"/>
              </a:rPr>
              <a:t>yil</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1 </a:t>
            </a:r>
            <a:r>
              <a:rPr lang="en-US" sz="2000" dirty="0" err="1" smtClean="0">
                <a:latin typeface="Times New Roman" panose="02020603050405020304" pitchFamily="18" charset="0"/>
                <a:ea typeface="Calibri" panose="020F0502020204030204" pitchFamily="34" charset="0"/>
                <a:cs typeface="Times New Roman" panose="02020603050405020304" pitchFamily="18" charset="0"/>
              </a:rPr>
              <a:t>yanvar</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smtClean="0">
                <a:latin typeface="Times New Roman" panose="02020603050405020304" pitchFamily="18" charset="0"/>
                <a:ea typeface="Calibri" panose="020F0502020204030204" pitchFamily="34" charset="0"/>
                <a:cs typeface="Times New Roman" panose="02020603050405020304" pitchFamily="18" charset="0"/>
              </a:rPr>
              <a:t>qolatiga</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smtClean="0">
                <a:latin typeface="Times New Roman" panose="02020603050405020304" pitchFamily="18" charset="0"/>
                <a:ea typeface="Calibri" panose="020F0502020204030204" pitchFamily="34" charset="0"/>
                <a:cs typeface="Times New Roman" panose="02020603050405020304" pitchFamily="18" charset="0"/>
              </a:rPr>
              <a:t>respublikada</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263 ta </a:t>
            </a:r>
            <a:r>
              <a:rPr lang="en-US" sz="2000" dirty="0" err="1" smtClean="0">
                <a:latin typeface="Times New Roman" panose="02020603050405020304" pitchFamily="18" charset="0"/>
                <a:ea typeface="Calibri" panose="020F0502020204030204" pitchFamily="34" charset="0"/>
                <a:cs typeface="Times New Roman" panose="02020603050405020304" pitchFamily="18" charset="0"/>
              </a:rPr>
              <a:t>qishloq</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smtClean="0">
                <a:latin typeface="Times New Roman" panose="02020603050405020304" pitchFamily="18" charset="0"/>
                <a:ea typeface="Calibri" panose="020F0502020204030204" pitchFamily="34" charset="0"/>
                <a:cs typeface="Times New Roman" panose="02020603050405020304" pitchFamily="18" charset="0"/>
              </a:rPr>
              <a:t>xo`jalik</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smtClean="0">
                <a:latin typeface="Times New Roman" panose="02020603050405020304" pitchFamily="18" charset="0"/>
                <a:ea typeface="Calibri" panose="020F0502020204030204" pitchFamily="34" charset="0"/>
                <a:cs typeface="Times New Roman" panose="02020603050405020304" pitchFamily="18" charset="0"/>
              </a:rPr>
              <a:t>korxonasi</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smtClean="0">
                <a:latin typeface="Times New Roman" panose="02020603050405020304" pitchFamily="18" charset="0"/>
                <a:ea typeface="Calibri" panose="020F0502020204030204" pitchFamily="34" charset="0"/>
                <a:cs typeface="Times New Roman" panose="02020603050405020304" pitchFamily="18" charset="0"/>
              </a:rPr>
              <a:t>faoliyat</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smtClean="0">
                <a:latin typeface="Times New Roman" panose="02020603050405020304" pitchFamily="18" charset="0"/>
                <a:ea typeface="Calibri" panose="020F0502020204030204" pitchFamily="34" charset="0"/>
                <a:cs typeface="Times New Roman" panose="02020603050405020304" pitchFamily="18" charset="0"/>
              </a:rPr>
              <a:t>ko`rsatdi</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smtClean="0">
                <a:latin typeface="Times New Roman" panose="02020603050405020304" pitchFamily="18" charset="0"/>
                <a:ea typeface="Calibri" panose="020F0502020204030204" pitchFamily="34" charset="0"/>
                <a:cs typeface="Times New Roman" panose="02020603050405020304" pitchFamily="18" charset="0"/>
              </a:rPr>
              <a:t>Nodavlat</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smtClean="0">
                <a:latin typeface="Times New Roman" panose="02020603050405020304" pitchFamily="18" charset="0"/>
                <a:ea typeface="Calibri" panose="020F0502020204030204" pitchFamily="34" charset="0"/>
                <a:cs typeface="Times New Roman" panose="02020603050405020304" pitchFamily="18" charset="0"/>
              </a:rPr>
              <a:t>sekto-rining</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smtClean="0">
                <a:latin typeface="Times New Roman" panose="02020603050405020304" pitchFamily="18" charset="0"/>
                <a:ea typeface="Calibri" panose="020F0502020204030204" pitchFamily="34" charset="0"/>
                <a:cs typeface="Times New Roman" panose="02020603050405020304" pitchFamily="18" charset="0"/>
              </a:rPr>
              <a:t>jami</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smtClean="0">
                <a:latin typeface="Times New Roman" panose="02020603050405020304" pitchFamily="18" charset="0"/>
                <a:ea typeface="Calibri" panose="020F0502020204030204" pitchFamily="34" charset="0"/>
                <a:cs typeface="Times New Roman" panose="02020603050405020304" pitchFamily="18" charset="0"/>
              </a:rPr>
              <a:t>ishlab</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smtClean="0">
                <a:latin typeface="Times New Roman" panose="02020603050405020304" pitchFamily="18" charset="0"/>
                <a:ea typeface="Calibri" panose="020F0502020204030204" pitchFamily="34" charset="0"/>
                <a:cs typeface="Times New Roman" panose="02020603050405020304" pitchFamily="18" charset="0"/>
              </a:rPr>
              <a:t>chiqarilgan</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smtClean="0">
                <a:latin typeface="Times New Roman" panose="02020603050405020304" pitchFamily="18" charset="0"/>
                <a:ea typeface="Calibri" panose="020F0502020204030204" pitchFamily="34" charset="0"/>
                <a:cs typeface="Times New Roman" panose="02020603050405020304" pitchFamily="18" charset="0"/>
              </a:rPr>
              <a:t>mahsulotdagi</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smtClean="0">
                <a:latin typeface="Times New Roman" panose="02020603050405020304" pitchFamily="18" charset="0"/>
                <a:ea typeface="Calibri" panose="020F0502020204030204" pitchFamily="34" charset="0"/>
                <a:cs typeface="Times New Roman" panose="02020603050405020304" pitchFamily="18" charset="0"/>
              </a:rPr>
              <a:t>ulushi</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98,3 </a:t>
            </a:r>
            <a:r>
              <a:rPr lang="en-US" sz="2000" dirty="0" err="1" smtClean="0">
                <a:latin typeface="Times New Roman" panose="02020603050405020304" pitchFamily="18" charset="0"/>
                <a:ea typeface="Calibri" panose="020F0502020204030204" pitchFamily="34" charset="0"/>
                <a:cs typeface="Times New Roman" panose="02020603050405020304" pitchFamily="18" charset="0"/>
              </a:rPr>
              <a:t>fo-izni</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smtClean="0">
                <a:latin typeface="Times New Roman" panose="02020603050405020304" pitchFamily="18" charset="0"/>
                <a:ea typeface="Calibri" panose="020F0502020204030204" pitchFamily="34" charset="0"/>
                <a:cs typeface="Times New Roman" panose="02020603050405020304" pitchFamily="18" charset="0"/>
              </a:rPr>
              <a:t>tashkil</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smtClean="0">
                <a:latin typeface="Times New Roman" panose="02020603050405020304" pitchFamily="18" charset="0"/>
                <a:ea typeface="Calibri" panose="020F0502020204030204" pitchFamily="34" charset="0"/>
                <a:cs typeface="Times New Roman" panose="02020603050405020304" pitchFamily="18" charset="0"/>
              </a:rPr>
              <a:t>etdi</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smtClean="0">
                <a:latin typeface="Times New Roman" panose="02020603050405020304" pitchFamily="18" charset="0"/>
                <a:ea typeface="Calibri" panose="020F0502020204030204" pitchFamily="34" charset="0"/>
                <a:cs typeface="Times New Roman" panose="02020603050405020304" pitchFamily="18" charset="0"/>
              </a:rPr>
              <a:t>Ayrim</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smtClean="0">
                <a:latin typeface="Times New Roman" panose="02020603050405020304" pitchFamily="18" charset="0"/>
                <a:ea typeface="Calibri" panose="020F0502020204030204" pitchFamily="34" charset="0"/>
                <a:cs typeface="Times New Roman" panose="02020603050405020304" pitchFamily="18" charset="0"/>
              </a:rPr>
              <a:t>qishloq</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smtClean="0">
                <a:latin typeface="Times New Roman" panose="02020603050405020304" pitchFamily="18" charset="0"/>
                <a:ea typeface="Calibri" panose="020F0502020204030204" pitchFamily="34" charset="0"/>
                <a:cs typeface="Times New Roman" panose="02020603050405020304" pitchFamily="18" charset="0"/>
              </a:rPr>
              <a:t>xo`jalik</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smtClean="0">
                <a:latin typeface="Times New Roman" panose="02020603050405020304" pitchFamily="18" charset="0"/>
                <a:ea typeface="Calibri" panose="020F0502020204030204" pitchFamily="34" charset="0"/>
                <a:cs typeface="Times New Roman" panose="02020603050405020304" pitchFamily="18" charset="0"/>
              </a:rPr>
              <a:t>mahsulotlari</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smtClean="0">
                <a:latin typeface="Times New Roman" panose="02020603050405020304" pitchFamily="18" charset="0"/>
                <a:ea typeface="Calibri" panose="020F0502020204030204" pitchFamily="34" charset="0"/>
                <a:cs typeface="Times New Roman" panose="02020603050405020304" pitchFamily="18" charset="0"/>
              </a:rPr>
              <a:t>jum-ladan</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smtClean="0">
                <a:latin typeface="Times New Roman" panose="02020603050405020304" pitchFamily="18" charset="0"/>
                <a:ea typeface="Calibri" panose="020F0502020204030204" pitchFamily="34" charset="0"/>
                <a:cs typeface="Times New Roman" panose="02020603050405020304" pitchFamily="18" charset="0"/>
              </a:rPr>
              <a:t>paxta</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smtClean="0">
                <a:latin typeface="Times New Roman" panose="02020603050405020304" pitchFamily="18" charset="0"/>
                <a:ea typeface="Calibri" panose="020F0502020204030204" pitchFamily="34" charset="0"/>
                <a:cs typeface="Times New Roman" panose="02020603050405020304" pitchFamily="18" charset="0"/>
              </a:rPr>
              <a:t>yetishtirishda</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smtClean="0">
                <a:latin typeface="Times New Roman" panose="02020603050405020304" pitchFamily="18" charset="0"/>
                <a:ea typeface="Calibri" panose="020F0502020204030204" pitchFamily="34" charset="0"/>
                <a:cs typeface="Times New Roman" panose="02020603050405020304" pitchFamily="18" charset="0"/>
              </a:rPr>
              <a:t>nodavlat</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smtClean="0">
                <a:latin typeface="Times New Roman" panose="02020603050405020304" pitchFamily="18" charset="0"/>
                <a:ea typeface="Calibri" panose="020F0502020204030204" pitchFamily="34" charset="0"/>
                <a:cs typeface="Times New Roman" panose="02020603050405020304" pitchFamily="18" charset="0"/>
              </a:rPr>
              <a:t>korxonalarining</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smtClean="0">
                <a:latin typeface="Times New Roman" panose="02020603050405020304" pitchFamily="18" charset="0"/>
                <a:ea typeface="Calibri" panose="020F0502020204030204" pitchFamily="34" charset="0"/>
                <a:cs typeface="Times New Roman" panose="02020603050405020304" pitchFamily="18" charset="0"/>
              </a:rPr>
              <a:t>hissasi</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97,9 </a:t>
            </a:r>
            <a:r>
              <a:rPr lang="en-US" sz="2000" dirty="0" err="1" smtClean="0">
                <a:latin typeface="Times New Roman" panose="02020603050405020304" pitchFamily="18" charset="0"/>
                <a:ea typeface="Calibri" panose="020F0502020204030204" pitchFamily="34" charset="0"/>
                <a:cs typeface="Times New Roman" panose="02020603050405020304" pitchFamily="18" charset="0"/>
              </a:rPr>
              <a:t>foizni</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smtClean="0">
                <a:latin typeface="Times New Roman" panose="02020603050405020304" pitchFamily="18" charset="0"/>
                <a:ea typeface="Calibri" panose="020F0502020204030204" pitchFamily="34" charset="0"/>
                <a:cs typeface="Times New Roman" panose="02020603050405020304" pitchFamily="18" charset="0"/>
              </a:rPr>
              <a:t>donchilikda</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98,1 </a:t>
            </a:r>
            <a:r>
              <a:rPr lang="en-US" sz="2000" dirty="0" err="1" smtClean="0">
                <a:latin typeface="Times New Roman" panose="02020603050405020304" pitchFamily="18" charset="0"/>
                <a:ea typeface="Calibri" panose="020F0502020204030204" pitchFamily="34" charset="0"/>
                <a:cs typeface="Times New Roman" panose="02020603050405020304" pitchFamily="18" charset="0"/>
              </a:rPr>
              <a:t>foizni</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smtClean="0">
                <a:latin typeface="Times New Roman" panose="02020603050405020304" pitchFamily="18" charset="0"/>
                <a:ea typeface="Calibri" panose="020F0502020204030204" pitchFamily="34" charset="0"/>
                <a:cs typeface="Times New Roman" panose="02020603050405020304" pitchFamily="18" charset="0"/>
              </a:rPr>
              <a:t>kartoshkachilikda</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99,7 </a:t>
            </a:r>
            <a:r>
              <a:rPr lang="en-US" sz="2000" dirty="0" err="1" smtClean="0">
                <a:latin typeface="Times New Roman" panose="02020603050405020304" pitchFamily="18" charset="0"/>
                <a:ea typeface="Calibri" panose="020F0502020204030204" pitchFamily="34" charset="0"/>
                <a:cs typeface="Times New Roman" panose="02020603050405020304" pitchFamily="18" charset="0"/>
              </a:rPr>
              <a:t>foizni</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smtClean="0">
                <a:latin typeface="Times New Roman" panose="02020603050405020304" pitchFamily="18" charset="0"/>
                <a:ea typeface="Calibri" panose="020F0502020204030204" pitchFamily="34" charset="0"/>
                <a:cs typeface="Times New Roman" panose="02020603050405020304" pitchFamily="18" charset="0"/>
              </a:rPr>
              <a:t>sabzavotchilikda</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98,8 </a:t>
            </a:r>
            <a:r>
              <a:rPr lang="en-US" sz="2000" dirty="0" err="1" smtClean="0">
                <a:latin typeface="Times New Roman" panose="02020603050405020304" pitchFamily="18" charset="0"/>
                <a:ea typeface="Calibri" panose="020F0502020204030204" pitchFamily="34" charset="0"/>
                <a:cs typeface="Times New Roman" panose="02020603050405020304" pitchFamily="18" charset="0"/>
              </a:rPr>
              <a:t>foizni</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smtClean="0">
                <a:latin typeface="Times New Roman" panose="02020603050405020304" pitchFamily="18" charset="0"/>
                <a:ea typeface="Calibri" panose="020F0502020204030204" pitchFamily="34" charset="0"/>
                <a:cs typeface="Times New Roman" panose="02020603050405020304" pitchFamily="18" charset="0"/>
              </a:rPr>
              <a:t>polizchilikda</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95,1 </a:t>
            </a:r>
            <a:r>
              <a:rPr lang="en-US" sz="2000" dirty="0" err="1" smtClean="0">
                <a:latin typeface="Times New Roman" panose="02020603050405020304" pitchFamily="18" charset="0"/>
                <a:ea typeface="Calibri" panose="020F0502020204030204" pitchFamily="34" charset="0"/>
                <a:cs typeface="Times New Roman" panose="02020603050405020304" pitchFamily="18" charset="0"/>
              </a:rPr>
              <a:t>fo-izni</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smtClean="0">
                <a:latin typeface="Times New Roman" panose="02020603050405020304" pitchFamily="18" charset="0"/>
                <a:ea typeface="Calibri" panose="020F0502020204030204" pitchFamily="34" charset="0"/>
                <a:cs typeface="Times New Roman" panose="02020603050405020304" pitchFamily="18" charset="0"/>
              </a:rPr>
              <a:t>bog`dorchilikda</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98,5 </a:t>
            </a:r>
            <a:r>
              <a:rPr lang="en-US" sz="2000" dirty="0" err="1" smtClean="0">
                <a:latin typeface="Times New Roman" panose="02020603050405020304" pitchFamily="18" charset="0"/>
                <a:ea typeface="Calibri" panose="020F0502020204030204" pitchFamily="34" charset="0"/>
                <a:cs typeface="Times New Roman" panose="02020603050405020304" pitchFamily="18" charset="0"/>
              </a:rPr>
              <a:t>foizni</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smtClean="0">
                <a:latin typeface="Times New Roman" panose="02020603050405020304" pitchFamily="18" charset="0"/>
                <a:ea typeface="Calibri" panose="020F0502020204030204" pitchFamily="34" charset="0"/>
                <a:cs typeface="Times New Roman" panose="02020603050405020304" pitchFamily="18" charset="0"/>
              </a:rPr>
              <a:t>pillachilikda</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100 </a:t>
            </a:r>
            <a:r>
              <a:rPr lang="en-US" sz="2000" dirty="0" err="1" smtClean="0">
                <a:latin typeface="Times New Roman" panose="02020603050405020304" pitchFamily="18" charset="0"/>
                <a:ea typeface="Calibri" panose="020F0502020204030204" pitchFamily="34" charset="0"/>
                <a:cs typeface="Times New Roman" panose="02020603050405020304" pitchFamily="18" charset="0"/>
              </a:rPr>
              <a:t>foizni</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smtClean="0">
                <a:latin typeface="Times New Roman" panose="02020603050405020304" pitchFamily="18" charset="0"/>
                <a:ea typeface="Calibri" panose="020F0502020204030204" pitchFamily="34" charset="0"/>
                <a:cs typeface="Times New Roman" panose="02020603050405020304" pitchFamily="18" charset="0"/>
              </a:rPr>
              <a:t>go`sht</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smtClean="0">
                <a:latin typeface="Times New Roman" panose="02020603050405020304" pitchFamily="18" charset="0"/>
                <a:ea typeface="Calibri" panose="020F0502020204030204" pitchFamily="34" charset="0"/>
                <a:cs typeface="Times New Roman" panose="02020603050405020304" pitchFamily="18" charset="0"/>
              </a:rPr>
              <a:t>yetishtirishda</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98,9 </a:t>
            </a:r>
            <a:r>
              <a:rPr lang="en-US" sz="2000" dirty="0" err="1" smtClean="0">
                <a:latin typeface="Times New Roman" panose="02020603050405020304" pitchFamily="18" charset="0"/>
                <a:ea typeface="Calibri" panose="020F0502020204030204" pitchFamily="34" charset="0"/>
                <a:cs typeface="Times New Roman" panose="02020603050405020304" pitchFamily="18" charset="0"/>
              </a:rPr>
              <a:t>foizni</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smtClean="0">
                <a:latin typeface="Times New Roman" panose="02020603050405020304" pitchFamily="18" charset="0"/>
                <a:ea typeface="Calibri" panose="020F0502020204030204" pitchFamily="34" charset="0"/>
                <a:cs typeface="Times New Roman" panose="02020603050405020304" pitchFamily="18" charset="0"/>
              </a:rPr>
              <a:t>sut</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smtClean="0">
                <a:latin typeface="Times New Roman" panose="02020603050405020304" pitchFamily="18" charset="0"/>
                <a:ea typeface="Calibri" panose="020F0502020204030204" pitchFamily="34" charset="0"/>
                <a:cs typeface="Times New Roman" panose="02020603050405020304" pitchFamily="18" charset="0"/>
              </a:rPr>
              <a:t>va</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smtClean="0">
                <a:latin typeface="Times New Roman" panose="02020603050405020304" pitchFamily="18" charset="0"/>
                <a:ea typeface="Calibri" panose="020F0502020204030204" pitchFamily="34" charset="0"/>
                <a:cs typeface="Times New Roman" panose="02020603050405020304" pitchFamily="18" charset="0"/>
              </a:rPr>
              <a:t>tuxum</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smtClean="0">
                <a:latin typeface="Times New Roman" panose="02020603050405020304" pitchFamily="18" charset="0"/>
                <a:ea typeface="Calibri" panose="020F0502020204030204" pitchFamily="34" charset="0"/>
                <a:cs typeface="Times New Roman" panose="02020603050405020304" pitchFamily="18" charset="0"/>
              </a:rPr>
              <a:t>ishlab</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smtClean="0">
                <a:latin typeface="Times New Roman" panose="02020603050405020304" pitchFamily="18" charset="0"/>
                <a:ea typeface="Calibri" panose="020F0502020204030204" pitchFamily="34" charset="0"/>
                <a:cs typeface="Times New Roman" panose="02020603050405020304" pitchFamily="18" charset="0"/>
              </a:rPr>
              <a:t>chiqarish</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-da 99,4 </a:t>
            </a:r>
            <a:r>
              <a:rPr lang="en-US" sz="2000" dirty="0" err="1" smtClean="0">
                <a:latin typeface="Times New Roman" panose="02020603050405020304" pitchFamily="18" charset="0"/>
                <a:ea typeface="Calibri" panose="020F0502020204030204" pitchFamily="34" charset="0"/>
                <a:cs typeface="Times New Roman" panose="02020603050405020304" pitchFamily="18" charset="0"/>
              </a:rPr>
              <a:t>foizni</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smtClean="0">
                <a:latin typeface="Times New Roman" panose="02020603050405020304" pitchFamily="18" charset="0"/>
                <a:ea typeface="Calibri" panose="020F0502020204030204" pitchFamily="34" charset="0"/>
                <a:cs typeface="Times New Roman" panose="02020603050405020304" pitchFamily="18" charset="0"/>
              </a:rPr>
              <a:t>qorako`l</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smtClean="0">
                <a:latin typeface="Times New Roman" panose="02020603050405020304" pitchFamily="18" charset="0"/>
                <a:ea typeface="Calibri" panose="020F0502020204030204" pitchFamily="34" charset="0"/>
                <a:cs typeface="Times New Roman" panose="02020603050405020304" pitchFamily="18" charset="0"/>
              </a:rPr>
              <a:t>teri</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smtClean="0">
                <a:latin typeface="Times New Roman" panose="02020603050405020304" pitchFamily="18" charset="0"/>
                <a:ea typeface="Calibri" panose="020F0502020204030204" pitchFamily="34" charset="0"/>
                <a:cs typeface="Times New Roman" panose="02020603050405020304" pitchFamily="18" charset="0"/>
              </a:rPr>
              <a:t>va</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smtClean="0">
                <a:latin typeface="Times New Roman" panose="02020603050405020304" pitchFamily="18" charset="0"/>
                <a:ea typeface="Calibri" panose="020F0502020204030204" pitchFamily="34" charset="0"/>
                <a:cs typeface="Times New Roman" panose="02020603050405020304" pitchFamily="18" charset="0"/>
              </a:rPr>
              <a:t>jun</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smtClean="0">
                <a:latin typeface="Times New Roman" panose="02020603050405020304" pitchFamily="18" charset="0"/>
                <a:ea typeface="Calibri" panose="020F0502020204030204" pitchFamily="34" charset="0"/>
                <a:cs typeface="Times New Roman" panose="02020603050405020304" pitchFamily="18" charset="0"/>
              </a:rPr>
              <a:t>yetishtirishda</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100 </a:t>
            </a:r>
            <a:r>
              <a:rPr lang="en-US" sz="2000" dirty="0" err="1" smtClean="0">
                <a:latin typeface="Times New Roman" panose="02020603050405020304" pitchFamily="18" charset="0"/>
                <a:ea typeface="Calibri" panose="020F0502020204030204" pitchFamily="34" charset="0"/>
                <a:cs typeface="Times New Roman" panose="02020603050405020304" pitchFamily="18" charset="0"/>
              </a:rPr>
              <a:t>foizni</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smtClean="0">
                <a:latin typeface="Times New Roman" panose="02020603050405020304" pitchFamily="18" charset="0"/>
                <a:ea typeface="Calibri" panose="020F0502020204030204" pitchFamily="34" charset="0"/>
                <a:cs typeface="Times New Roman" panose="02020603050405020304" pitchFamily="18" charset="0"/>
              </a:rPr>
              <a:t>tashkil</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smtClean="0">
                <a:latin typeface="Times New Roman" panose="02020603050405020304" pitchFamily="18" charset="0"/>
                <a:ea typeface="Calibri" panose="020F0502020204030204" pitchFamily="34" charset="0"/>
                <a:cs typeface="Times New Roman" panose="02020603050405020304" pitchFamily="18" charset="0"/>
              </a:rPr>
              <a:t>etdi</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a:t>
            </a:r>
            <a:endParaRPr lang="ru-RU" sz="2000" dirty="0" smtClean="0">
              <a:latin typeface="Calibri" panose="020F0502020204030204" pitchFamily="34" charset="0"/>
              <a:ea typeface="Calibri" panose="020F0502020204030204" pitchFamily="34" charset="0"/>
              <a:cs typeface="Times New Roman" panose="02020603050405020304" pitchFamily="18" charset="0"/>
            </a:endParaRPr>
          </a:p>
          <a:p>
            <a:pPr algn="just"/>
            <a:r>
              <a:rPr lang="en-US" sz="2000" dirty="0" smtClean="0">
                <a:latin typeface="Times New Roman" panose="02020603050405020304" pitchFamily="18" charset="0"/>
                <a:ea typeface="Calibri" panose="020F0502020204030204" pitchFamily="34" charset="0"/>
              </a:rPr>
              <a:t>	</a:t>
            </a:r>
            <a:r>
              <a:rPr lang="en-US" sz="2000" dirty="0" err="1" smtClean="0">
                <a:latin typeface="Times New Roman" panose="02020603050405020304" pitchFamily="18" charset="0"/>
                <a:ea typeface="Calibri" panose="020F0502020204030204" pitchFamily="34" charset="0"/>
              </a:rPr>
              <a:t>Dehqonchilikda</a:t>
            </a:r>
            <a:r>
              <a:rPr lang="en-US" sz="2000" dirty="0" smtClean="0">
                <a:latin typeface="Times New Roman" panose="02020603050405020304" pitchFamily="18" charset="0"/>
                <a:ea typeface="Calibri" panose="020F0502020204030204" pitchFamily="34" charset="0"/>
              </a:rPr>
              <a:t> </a:t>
            </a:r>
            <a:r>
              <a:rPr lang="en-US" sz="2000" dirty="0" err="1" smtClean="0">
                <a:latin typeface="Times New Roman" panose="02020603050405020304" pitchFamily="18" charset="0"/>
                <a:ea typeface="Calibri" panose="020F0502020204030204" pitchFamily="34" charset="0"/>
              </a:rPr>
              <a:t>ekin</a:t>
            </a:r>
            <a:r>
              <a:rPr lang="en-US" sz="2000" dirty="0" smtClean="0">
                <a:latin typeface="Times New Roman" panose="02020603050405020304" pitchFamily="18" charset="0"/>
                <a:ea typeface="Calibri" panose="020F0502020204030204" pitchFamily="34" charset="0"/>
              </a:rPr>
              <a:t> </a:t>
            </a:r>
            <a:r>
              <a:rPr lang="en-US" sz="2000" dirty="0" err="1" smtClean="0">
                <a:latin typeface="Times New Roman" panose="02020603050405020304" pitchFamily="18" charset="0"/>
                <a:ea typeface="Calibri" panose="020F0502020204030204" pitchFamily="34" charset="0"/>
              </a:rPr>
              <a:t>maydonlarining</a:t>
            </a:r>
            <a:r>
              <a:rPr lang="en-US" sz="2000" dirty="0" smtClean="0">
                <a:latin typeface="Times New Roman" panose="02020603050405020304" pitchFamily="18" charset="0"/>
                <a:ea typeface="Calibri" panose="020F0502020204030204" pitchFamily="34" charset="0"/>
              </a:rPr>
              <a:t> </a:t>
            </a:r>
            <a:r>
              <a:rPr lang="en-US" sz="2000" dirty="0" err="1" smtClean="0">
                <a:latin typeface="Times New Roman" panose="02020603050405020304" pitchFamily="18" charset="0"/>
                <a:ea typeface="Calibri" panose="020F0502020204030204" pitchFamily="34" charset="0"/>
              </a:rPr>
              <a:t>tarkibi</a:t>
            </a:r>
            <a:r>
              <a:rPr lang="en-US" sz="2000" dirty="0" smtClean="0">
                <a:latin typeface="Times New Roman" panose="02020603050405020304" pitchFamily="18" charset="0"/>
                <a:ea typeface="Calibri" panose="020F0502020204030204" pitchFamily="34" charset="0"/>
              </a:rPr>
              <a:t> </a:t>
            </a:r>
            <a:r>
              <a:rPr lang="en-US" sz="2000" dirty="0" err="1" smtClean="0">
                <a:latin typeface="Times New Roman" panose="02020603050405020304" pitchFamily="18" charset="0"/>
                <a:ea typeface="Calibri" panose="020F0502020204030204" pitchFamily="34" charset="0"/>
              </a:rPr>
              <a:t>o`zgardi</a:t>
            </a:r>
            <a:r>
              <a:rPr lang="en-US" sz="2000" dirty="0" smtClean="0">
                <a:latin typeface="Times New Roman" panose="02020603050405020304" pitchFamily="18" charset="0"/>
                <a:ea typeface="Calibri" panose="020F0502020204030204" pitchFamily="34" charset="0"/>
              </a:rPr>
              <a:t>. Agar 1991 </a:t>
            </a:r>
            <a:r>
              <a:rPr lang="en-US" sz="2000" dirty="0" err="1" smtClean="0">
                <a:latin typeface="Times New Roman" panose="02020603050405020304" pitchFamily="18" charset="0"/>
                <a:ea typeface="Calibri" panose="020F0502020204030204" pitchFamily="34" charset="0"/>
              </a:rPr>
              <a:t>yidda</a:t>
            </a:r>
            <a:r>
              <a:rPr lang="en-US" sz="2000" dirty="0" smtClean="0">
                <a:latin typeface="Times New Roman" panose="02020603050405020304" pitchFamily="18" charset="0"/>
                <a:ea typeface="Calibri" panose="020F0502020204030204" pitchFamily="34" charset="0"/>
              </a:rPr>
              <a:t> </a:t>
            </a:r>
            <a:r>
              <a:rPr lang="en-US" sz="2000" dirty="0" err="1" smtClean="0">
                <a:latin typeface="Times New Roman" panose="02020603050405020304" pitchFamily="18" charset="0"/>
                <a:ea typeface="Calibri" panose="020F0502020204030204" pitchFamily="34" charset="0"/>
              </a:rPr>
              <a:t>g`alla</a:t>
            </a:r>
            <a:r>
              <a:rPr lang="en-US" sz="2000" dirty="0" smtClean="0">
                <a:latin typeface="Times New Roman" panose="02020603050405020304" pitchFamily="18" charset="0"/>
                <a:ea typeface="Calibri" panose="020F0502020204030204" pitchFamily="34" charset="0"/>
              </a:rPr>
              <a:t> </a:t>
            </a:r>
            <a:r>
              <a:rPr lang="en-US" sz="2000" dirty="0" err="1" smtClean="0">
                <a:latin typeface="Times New Roman" panose="02020603050405020304" pitchFamily="18" charset="0"/>
                <a:ea typeface="Calibri" panose="020F0502020204030204" pitchFamily="34" charset="0"/>
              </a:rPr>
              <a:t>maydonlari</a:t>
            </a:r>
            <a:r>
              <a:rPr lang="en-US" sz="2000" dirty="0" smtClean="0">
                <a:latin typeface="Times New Roman" panose="02020603050405020304" pitchFamily="18" charset="0"/>
                <a:ea typeface="Calibri" panose="020F0502020204030204" pitchFamily="34" charset="0"/>
              </a:rPr>
              <a:t> </a:t>
            </a:r>
            <a:r>
              <a:rPr lang="en-US" sz="2000" dirty="0" err="1" smtClean="0">
                <a:latin typeface="Times New Roman" panose="02020603050405020304" pitchFamily="18" charset="0"/>
                <a:ea typeface="Calibri" panose="020F0502020204030204" pitchFamily="34" charset="0"/>
              </a:rPr>
              <a:t>ekin</a:t>
            </a:r>
            <a:r>
              <a:rPr lang="en-US" sz="2000" dirty="0" smtClean="0">
                <a:latin typeface="Times New Roman" panose="02020603050405020304" pitchFamily="18" charset="0"/>
                <a:ea typeface="Calibri" panose="020F0502020204030204" pitchFamily="34" charset="0"/>
              </a:rPr>
              <a:t> </a:t>
            </a:r>
            <a:r>
              <a:rPr lang="en-US" sz="2000" dirty="0" err="1" smtClean="0">
                <a:latin typeface="Times New Roman" panose="02020603050405020304" pitchFamily="18" charset="0"/>
                <a:ea typeface="Calibri" panose="020F0502020204030204" pitchFamily="34" charset="0"/>
              </a:rPr>
              <a:t>maydonlarining</a:t>
            </a:r>
            <a:r>
              <a:rPr lang="en-US" sz="2000" dirty="0" smtClean="0">
                <a:latin typeface="Times New Roman" panose="02020603050405020304" pitchFamily="18" charset="0"/>
                <a:ea typeface="Calibri" panose="020F0502020204030204" pitchFamily="34" charset="0"/>
              </a:rPr>
              <a:t> 27,1 </a:t>
            </a:r>
            <a:r>
              <a:rPr lang="en-US" sz="2000" dirty="0" err="1" smtClean="0">
                <a:latin typeface="Times New Roman" panose="02020603050405020304" pitchFamily="18" charset="0"/>
                <a:ea typeface="Calibri" panose="020F0502020204030204" pitchFamily="34" charset="0"/>
              </a:rPr>
              <a:t>foi-zini</a:t>
            </a:r>
            <a:r>
              <a:rPr lang="en-US" sz="2000" dirty="0" smtClean="0">
                <a:latin typeface="Times New Roman" panose="02020603050405020304" pitchFamily="18" charset="0"/>
                <a:ea typeface="Calibri" panose="020F0502020204030204" pitchFamily="34" charset="0"/>
              </a:rPr>
              <a:t> (</a:t>
            </a:r>
            <a:r>
              <a:rPr lang="en-US" sz="2000" dirty="0" err="1" smtClean="0">
                <a:latin typeface="Times New Roman" panose="02020603050405020304" pitchFamily="18" charset="0"/>
                <a:ea typeface="Calibri" panose="020F0502020204030204" pitchFamily="34" charset="0"/>
              </a:rPr>
              <a:t>jumladan</a:t>
            </a:r>
            <a:r>
              <a:rPr lang="en-US" sz="2000" dirty="0" smtClean="0">
                <a:latin typeface="Times New Roman" panose="02020603050405020304" pitchFamily="18" charset="0"/>
                <a:ea typeface="Calibri" panose="020F0502020204030204" pitchFamily="34" charset="0"/>
              </a:rPr>
              <a:t>, </a:t>
            </a:r>
            <a:r>
              <a:rPr lang="en-US" sz="2000" dirty="0" err="1" smtClean="0">
                <a:latin typeface="Times New Roman" panose="02020603050405020304" pitchFamily="18" charset="0"/>
                <a:ea typeface="Calibri" panose="020F0502020204030204" pitchFamily="34" charset="0"/>
              </a:rPr>
              <a:t>bug`doy</a:t>
            </a:r>
            <a:r>
              <a:rPr lang="en-US" sz="2000" dirty="0" smtClean="0">
                <a:latin typeface="Times New Roman" panose="02020603050405020304" pitchFamily="18" charset="0"/>
                <a:ea typeface="Calibri" panose="020F0502020204030204" pitchFamily="34" charset="0"/>
              </a:rPr>
              <a:t> 1,9) </a:t>
            </a:r>
            <a:r>
              <a:rPr lang="en-US" sz="2000" dirty="0" err="1" smtClean="0">
                <a:latin typeface="Times New Roman" panose="02020603050405020304" pitchFamily="18" charset="0"/>
                <a:ea typeface="Calibri" panose="020F0502020204030204" pitchFamily="34" charset="0"/>
              </a:rPr>
              <a:t>tashkil</a:t>
            </a:r>
            <a:r>
              <a:rPr lang="en-US" sz="2000" dirty="0" smtClean="0">
                <a:latin typeface="Times New Roman" panose="02020603050405020304" pitchFamily="18" charset="0"/>
                <a:ea typeface="Calibri" panose="020F0502020204030204" pitchFamily="34" charset="0"/>
              </a:rPr>
              <a:t> </a:t>
            </a:r>
            <a:r>
              <a:rPr lang="en-US" sz="2000" dirty="0" err="1" smtClean="0">
                <a:latin typeface="Times New Roman" panose="02020603050405020304" pitchFamily="18" charset="0"/>
                <a:ea typeface="Calibri" panose="020F0502020204030204" pitchFamily="34" charset="0"/>
              </a:rPr>
              <a:t>etgan</a:t>
            </a:r>
            <a:r>
              <a:rPr lang="en-US" sz="2000" dirty="0" smtClean="0">
                <a:latin typeface="Times New Roman" panose="02020603050405020304" pitchFamily="18" charset="0"/>
                <a:ea typeface="Calibri" panose="020F0502020204030204" pitchFamily="34" charset="0"/>
              </a:rPr>
              <a:t> </a:t>
            </a:r>
            <a:r>
              <a:rPr lang="en-US" sz="2000" dirty="0" err="1" smtClean="0">
                <a:latin typeface="Times New Roman" panose="02020603050405020304" pitchFamily="18" charset="0"/>
                <a:ea typeface="Calibri" panose="020F0502020204030204" pitchFamily="34" charset="0"/>
              </a:rPr>
              <a:t>bo`lsa</a:t>
            </a:r>
            <a:r>
              <a:rPr lang="en-US" sz="2000" dirty="0" smtClean="0">
                <a:latin typeface="Times New Roman" panose="02020603050405020304" pitchFamily="18" charset="0"/>
                <a:ea typeface="Calibri" panose="020F0502020204030204" pitchFamily="34" charset="0"/>
              </a:rPr>
              <a:t>, 1996 </a:t>
            </a:r>
            <a:r>
              <a:rPr lang="en-US" sz="2000" dirty="0" err="1" smtClean="0">
                <a:latin typeface="Times New Roman" panose="02020603050405020304" pitchFamily="18" charset="0"/>
                <a:ea typeface="Calibri" panose="020F0502020204030204" pitchFamily="34" charset="0"/>
              </a:rPr>
              <a:t>yilning</a:t>
            </a:r>
            <a:r>
              <a:rPr lang="en-US" sz="2000" dirty="0" smtClean="0">
                <a:latin typeface="Times New Roman" panose="02020603050405020304" pitchFamily="18" charset="0"/>
                <a:ea typeface="Calibri" panose="020F0502020204030204" pitchFamily="34" charset="0"/>
              </a:rPr>
              <a:t> </a:t>
            </a:r>
            <a:r>
              <a:rPr lang="en-US" sz="2000" dirty="0" err="1" smtClean="0">
                <a:latin typeface="Times New Roman" panose="02020603050405020304" pitchFamily="18" charset="0"/>
                <a:ea typeface="Calibri" panose="020F0502020204030204" pitchFamily="34" charset="0"/>
              </a:rPr>
              <a:t>oxirida</a:t>
            </a:r>
            <a:r>
              <a:rPr lang="en-US" sz="2000" dirty="0" smtClean="0">
                <a:latin typeface="Times New Roman" panose="02020603050405020304" pitchFamily="18" charset="0"/>
                <a:ea typeface="Calibri" panose="020F0502020204030204" pitchFamily="34" charset="0"/>
              </a:rPr>
              <a:t> </a:t>
            </a:r>
            <a:r>
              <a:rPr lang="en-US" sz="2000" dirty="0" err="1" smtClean="0">
                <a:latin typeface="Times New Roman" panose="02020603050405020304" pitchFamily="18" charset="0"/>
                <a:ea typeface="Calibri" panose="020F0502020204030204" pitchFamily="34" charset="0"/>
              </a:rPr>
              <a:t>bu</a:t>
            </a:r>
            <a:r>
              <a:rPr lang="en-US" sz="2000" dirty="0" smtClean="0">
                <a:latin typeface="Times New Roman" panose="02020603050405020304" pitchFamily="18" charset="0"/>
                <a:ea typeface="Calibri" panose="020F0502020204030204" pitchFamily="34" charset="0"/>
              </a:rPr>
              <a:t> 35,8 </a:t>
            </a:r>
            <a:r>
              <a:rPr lang="en-US" sz="2000" dirty="0" err="1" smtClean="0">
                <a:latin typeface="Times New Roman" panose="02020603050405020304" pitchFamily="18" charset="0"/>
                <a:ea typeface="Calibri" panose="020F0502020204030204" pitchFamily="34" charset="0"/>
              </a:rPr>
              <a:t>foizga</a:t>
            </a:r>
            <a:r>
              <a:rPr lang="en-US" sz="2000" dirty="0" smtClean="0">
                <a:latin typeface="Times New Roman" panose="02020603050405020304" pitchFamily="18" charset="0"/>
                <a:ea typeface="Calibri" panose="020F0502020204030204" pitchFamily="34" charset="0"/>
              </a:rPr>
              <a:t> </a:t>
            </a:r>
            <a:r>
              <a:rPr lang="en-US" sz="2000" dirty="0" err="1" smtClean="0">
                <a:latin typeface="Times New Roman" panose="02020603050405020304" pitchFamily="18" charset="0"/>
                <a:ea typeface="Calibri" panose="020F0502020204030204" pitchFamily="34" charset="0"/>
              </a:rPr>
              <a:t>yetdi</a:t>
            </a:r>
            <a:r>
              <a:rPr lang="en-US" sz="2000" dirty="0" smtClean="0">
                <a:latin typeface="Times New Roman" panose="02020603050405020304" pitchFamily="18" charset="0"/>
                <a:ea typeface="Calibri" panose="020F0502020204030204" pitchFamily="34" charset="0"/>
              </a:rPr>
              <a:t> (</a:t>
            </a:r>
            <a:r>
              <a:rPr lang="en-US" sz="2000" dirty="0" err="1" smtClean="0">
                <a:latin typeface="Times New Roman" panose="02020603050405020304" pitchFamily="18" charset="0"/>
                <a:ea typeface="Calibri" panose="020F0502020204030204" pitchFamily="34" charset="0"/>
              </a:rPr>
              <a:t>bug`doy</a:t>
            </a:r>
            <a:r>
              <a:rPr lang="en-US" sz="2000" dirty="0" smtClean="0">
                <a:latin typeface="Times New Roman" panose="02020603050405020304" pitchFamily="18" charset="0"/>
                <a:ea typeface="Calibri" panose="020F0502020204030204" pitchFamily="34" charset="0"/>
              </a:rPr>
              <a:t> </a:t>
            </a:r>
            <a:r>
              <a:rPr lang="en-US" sz="2000" dirty="0" err="1" smtClean="0">
                <a:latin typeface="Times New Roman" panose="02020603050405020304" pitchFamily="18" charset="0"/>
                <a:ea typeface="Calibri" panose="020F0502020204030204" pitchFamily="34" charset="0"/>
              </a:rPr>
              <a:t>maydonlari</a:t>
            </a:r>
            <a:r>
              <a:rPr lang="en-US" sz="2000" dirty="0" smtClean="0">
                <a:latin typeface="Times New Roman" panose="02020603050405020304" pitchFamily="18" charset="0"/>
                <a:ea typeface="Calibri" panose="020F0502020204030204" pitchFamily="34" charset="0"/>
              </a:rPr>
              <a:t> 8,3 </a:t>
            </a:r>
            <a:r>
              <a:rPr lang="en-US" sz="2000" dirty="0" err="1" smtClean="0">
                <a:latin typeface="Times New Roman" panose="02020603050405020304" pitchFamily="18" charset="0"/>
                <a:ea typeface="Calibri" panose="020F0502020204030204" pitchFamily="34" charset="0"/>
              </a:rPr>
              <a:t>foiz</a:t>
            </a:r>
            <a:r>
              <a:rPr lang="en-US" sz="2000" dirty="0" smtClean="0">
                <a:latin typeface="Times New Roman" panose="02020603050405020304" pitchFamily="18" charset="0"/>
                <a:ea typeface="Calibri" panose="020F0502020204030204" pitchFamily="34" charset="0"/>
              </a:rPr>
              <a:t>). Shu </a:t>
            </a:r>
            <a:r>
              <a:rPr lang="en-US" sz="2000" dirty="0" err="1" smtClean="0">
                <a:latin typeface="Times New Roman" panose="02020603050405020304" pitchFamily="18" charset="0"/>
                <a:ea typeface="Calibri" panose="020F0502020204030204" pitchFamily="34" charset="0"/>
              </a:rPr>
              <a:t>davr</a:t>
            </a:r>
            <a:r>
              <a:rPr lang="en-US" sz="2000" dirty="0" smtClean="0">
                <a:latin typeface="Times New Roman" panose="02020603050405020304" pitchFamily="18" charset="0"/>
                <a:ea typeface="Calibri" panose="020F0502020204030204" pitchFamily="34" charset="0"/>
              </a:rPr>
              <a:t> </a:t>
            </a:r>
            <a:r>
              <a:rPr lang="en-US" sz="2000" dirty="0" err="1" smtClean="0">
                <a:latin typeface="Times New Roman" panose="02020603050405020304" pitchFamily="18" charset="0"/>
                <a:ea typeface="Calibri" panose="020F0502020204030204" pitchFamily="34" charset="0"/>
              </a:rPr>
              <a:t>mobaynida</a:t>
            </a:r>
            <a:r>
              <a:rPr lang="en-US" sz="2000" dirty="0" smtClean="0">
                <a:latin typeface="Times New Roman" panose="02020603050405020304" pitchFamily="18" charset="0"/>
                <a:ea typeface="Calibri" panose="020F0502020204030204" pitchFamily="34" charset="0"/>
              </a:rPr>
              <a:t> </a:t>
            </a:r>
            <a:r>
              <a:rPr lang="en-US" sz="2000" dirty="0" err="1" smtClean="0">
                <a:latin typeface="Times New Roman" panose="02020603050405020304" pitchFamily="18" charset="0"/>
                <a:ea typeface="Calibri" panose="020F0502020204030204" pitchFamily="34" charset="0"/>
              </a:rPr>
              <a:t>bugdoy</a:t>
            </a:r>
            <a:r>
              <a:rPr lang="en-US" sz="2000" dirty="0" smtClean="0">
                <a:latin typeface="Times New Roman" panose="02020603050405020304" pitchFamily="18" charset="0"/>
                <a:ea typeface="Calibri" panose="020F0502020204030204" pitchFamily="34" charset="0"/>
              </a:rPr>
              <a:t> </a:t>
            </a:r>
            <a:r>
              <a:rPr lang="en-US" sz="2000" dirty="0" err="1" smtClean="0">
                <a:latin typeface="Times New Roman" panose="02020603050405020304" pitchFamily="18" charset="0"/>
                <a:ea typeface="Calibri" panose="020F0502020204030204" pitchFamily="34" charset="0"/>
              </a:rPr>
              <a:t>yetishtirish</a:t>
            </a:r>
            <a:r>
              <a:rPr lang="en-US" sz="2000" dirty="0" smtClean="0">
                <a:latin typeface="Times New Roman" panose="02020603050405020304" pitchFamily="18" charset="0"/>
                <a:ea typeface="Calibri" panose="020F0502020204030204" pitchFamily="34" charset="0"/>
              </a:rPr>
              <a:t> 13,6 </a:t>
            </a:r>
            <a:r>
              <a:rPr lang="en-US" sz="2000" dirty="0" err="1" smtClean="0">
                <a:latin typeface="Times New Roman" panose="02020603050405020304" pitchFamily="18" charset="0"/>
                <a:ea typeface="Calibri" panose="020F0502020204030204" pitchFamily="34" charset="0"/>
              </a:rPr>
              <a:t>ming</a:t>
            </a:r>
            <a:r>
              <a:rPr lang="en-US" sz="2000" dirty="0" smtClean="0">
                <a:latin typeface="Times New Roman" panose="02020603050405020304" pitchFamily="18" charset="0"/>
                <a:ea typeface="Calibri" panose="020F0502020204030204" pitchFamily="34" charset="0"/>
              </a:rPr>
              <a:t> </a:t>
            </a:r>
            <a:r>
              <a:rPr lang="en-US" sz="2000" dirty="0" err="1" smtClean="0">
                <a:latin typeface="Times New Roman" panose="02020603050405020304" pitchFamily="18" charset="0"/>
                <a:ea typeface="Calibri" panose="020F0502020204030204" pitchFamily="34" charset="0"/>
              </a:rPr>
              <a:t>tonna</a:t>
            </a:r>
            <a:r>
              <a:rPr lang="en-US" sz="2000" dirty="0" smtClean="0">
                <a:latin typeface="Times New Roman" panose="02020603050405020304" pitchFamily="18" charset="0"/>
                <a:ea typeface="Calibri" panose="020F0502020204030204" pitchFamily="34" charset="0"/>
              </a:rPr>
              <a:t>, </a:t>
            </a:r>
            <a:r>
              <a:rPr lang="en-US" sz="2000" dirty="0" err="1" smtClean="0">
                <a:latin typeface="Times New Roman" panose="02020603050405020304" pitchFamily="18" charset="0"/>
                <a:ea typeface="Calibri" panose="020F0502020204030204" pitchFamily="34" charset="0"/>
              </a:rPr>
              <a:t>ya`ni</a:t>
            </a:r>
            <a:r>
              <a:rPr lang="en-US" sz="2000" dirty="0" smtClean="0">
                <a:latin typeface="Times New Roman" panose="02020603050405020304" pitchFamily="18" charset="0"/>
                <a:ea typeface="Calibri" panose="020F0502020204030204" pitchFamily="34" charset="0"/>
              </a:rPr>
              <a:t> 3 </a:t>
            </a:r>
            <a:r>
              <a:rPr lang="en-US" sz="2000" dirty="0" err="1" smtClean="0">
                <a:latin typeface="Times New Roman" panose="02020603050405020304" pitchFamily="18" charset="0"/>
                <a:ea typeface="Calibri" panose="020F0502020204030204" pitchFamily="34" charset="0"/>
              </a:rPr>
              <a:t>marta</a:t>
            </a:r>
            <a:r>
              <a:rPr lang="en-US" sz="2000" dirty="0" smtClean="0">
                <a:latin typeface="Times New Roman" panose="02020603050405020304" pitchFamily="18" charset="0"/>
                <a:ea typeface="Calibri" panose="020F0502020204030204" pitchFamily="34" charset="0"/>
              </a:rPr>
              <a:t>, </a:t>
            </a:r>
            <a:r>
              <a:rPr lang="en-US" sz="2000" dirty="0" err="1" smtClean="0">
                <a:latin typeface="Times New Roman" panose="02020603050405020304" pitchFamily="18" charset="0"/>
                <a:ea typeface="Calibri" panose="020F0502020204030204" pitchFamily="34" charset="0"/>
              </a:rPr>
              <a:t>kartoshka</a:t>
            </a:r>
            <a:r>
              <a:rPr lang="en-US" sz="2000" dirty="0" smtClean="0">
                <a:latin typeface="Times New Roman" panose="02020603050405020304" pitchFamily="18" charset="0"/>
                <a:ea typeface="Calibri" panose="020F0502020204030204" pitchFamily="34" charset="0"/>
              </a:rPr>
              <a:t> 6,7 </a:t>
            </a:r>
            <a:r>
              <a:rPr lang="en-US" sz="2000" dirty="0" err="1" smtClean="0">
                <a:latin typeface="Times New Roman" panose="02020603050405020304" pitchFamily="18" charset="0"/>
                <a:ea typeface="Calibri" panose="020F0502020204030204" pitchFamily="34" charset="0"/>
              </a:rPr>
              <a:t>ming</a:t>
            </a:r>
            <a:r>
              <a:rPr lang="en-US" sz="2000" dirty="0" smtClean="0">
                <a:latin typeface="Times New Roman" panose="02020603050405020304" pitchFamily="18" charset="0"/>
                <a:ea typeface="Calibri" panose="020F0502020204030204" pitchFamily="34" charset="0"/>
              </a:rPr>
              <a:t> </a:t>
            </a:r>
            <a:r>
              <a:rPr lang="en-US" sz="2000" dirty="0" err="1" smtClean="0">
                <a:latin typeface="Times New Roman" panose="02020603050405020304" pitchFamily="18" charset="0"/>
                <a:ea typeface="Calibri" panose="020F0502020204030204" pitchFamily="34" charset="0"/>
              </a:rPr>
              <a:t>tonna</a:t>
            </a:r>
            <a:r>
              <a:rPr lang="en-US" sz="2000" dirty="0" smtClean="0">
                <a:latin typeface="Times New Roman" panose="02020603050405020304" pitchFamily="18" charset="0"/>
                <a:ea typeface="Calibri" panose="020F0502020204030204" pitchFamily="34" charset="0"/>
              </a:rPr>
              <a:t> </a:t>
            </a:r>
            <a:r>
              <a:rPr lang="en-US" sz="2000" dirty="0" err="1" smtClean="0">
                <a:latin typeface="Times New Roman" panose="02020603050405020304" pitchFamily="18" charset="0"/>
                <a:ea typeface="Calibri" panose="020F0502020204030204" pitchFamily="34" charset="0"/>
              </a:rPr>
              <a:t>yoki</a:t>
            </a:r>
            <a:r>
              <a:rPr lang="en-US" sz="2000" dirty="0" smtClean="0">
                <a:latin typeface="Times New Roman" panose="02020603050405020304" pitchFamily="18" charset="0"/>
                <a:ea typeface="Calibri" panose="020F0502020204030204" pitchFamily="34" charset="0"/>
              </a:rPr>
              <a:t> 2,3 </a:t>
            </a:r>
            <a:r>
              <a:rPr lang="en-US" sz="2000" dirty="0" err="1" smtClean="0">
                <a:latin typeface="Times New Roman" panose="02020603050405020304" pitchFamily="18" charset="0"/>
                <a:ea typeface="Calibri" panose="020F0502020204030204" pitchFamily="34" charset="0"/>
              </a:rPr>
              <a:t>marta</a:t>
            </a:r>
            <a:r>
              <a:rPr lang="en-US" sz="2000" dirty="0" smtClean="0">
                <a:latin typeface="Times New Roman" panose="02020603050405020304" pitchFamily="18" charset="0"/>
                <a:ea typeface="Calibri" panose="020F0502020204030204" pitchFamily="34" charset="0"/>
              </a:rPr>
              <a:t>, </a:t>
            </a:r>
            <a:r>
              <a:rPr lang="en-US" sz="2000" dirty="0" err="1" smtClean="0">
                <a:latin typeface="Times New Roman" panose="02020603050405020304" pitchFamily="18" charset="0"/>
                <a:ea typeface="Calibri" panose="020F0502020204030204" pitchFamily="34" charset="0"/>
              </a:rPr>
              <a:t>sabzavot</a:t>
            </a:r>
            <a:r>
              <a:rPr lang="en-US" sz="2000" dirty="0" smtClean="0">
                <a:latin typeface="Times New Roman" panose="02020603050405020304" pitchFamily="18" charset="0"/>
                <a:ea typeface="Calibri" panose="020F0502020204030204" pitchFamily="34" charset="0"/>
              </a:rPr>
              <a:t> 11,4 </a:t>
            </a:r>
            <a:r>
              <a:rPr lang="en-US" sz="2000" dirty="0" err="1" smtClean="0">
                <a:latin typeface="Times New Roman" panose="02020603050405020304" pitchFamily="18" charset="0"/>
                <a:ea typeface="Calibri" panose="020F0502020204030204" pitchFamily="34" charset="0"/>
              </a:rPr>
              <a:t>ming</a:t>
            </a:r>
            <a:r>
              <a:rPr lang="en-US" sz="2000" dirty="0" smtClean="0">
                <a:latin typeface="Times New Roman" panose="02020603050405020304" pitchFamily="18" charset="0"/>
                <a:ea typeface="Calibri" panose="020F0502020204030204" pitchFamily="34" charset="0"/>
              </a:rPr>
              <a:t> </a:t>
            </a:r>
            <a:r>
              <a:rPr lang="en-US" sz="2000" dirty="0" err="1" smtClean="0">
                <a:latin typeface="Times New Roman" panose="02020603050405020304" pitchFamily="18" charset="0"/>
                <a:ea typeface="Calibri" panose="020F0502020204030204" pitchFamily="34" charset="0"/>
              </a:rPr>
              <a:t>tonna</a:t>
            </a:r>
            <a:r>
              <a:rPr lang="en-US" sz="2000" dirty="0" smtClean="0">
                <a:latin typeface="Times New Roman" panose="02020603050405020304" pitchFamily="18" charset="0"/>
                <a:ea typeface="Calibri" panose="020F0502020204030204" pitchFamily="34" charset="0"/>
              </a:rPr>
              <a:t>, </a:t>
            </a:r>
            <a:r>
              <a:rPr lang="en-US" sz="2000" dirty="0" err="1" smtClean="0">
                <a:latin typeface="Times New Roman" panose="02020603050405020304" pitchFamily="18" charset="0"/>
                <a:ea typeface="Calibri" panose="020F0502020204030204" pitchFamily="34" charset="0"/>
              </a:rPr>
              <a:t>uzum</a:t>
            </a:r>
            <a:r>
              <a:rPr lang="en-US" sz="2000" dirty="0" smtClean="0">
                <a:latin typeface="Times New Roman" panose="02020603050405020304" pitchFamily="18" charset="0"/>
                <a:ea typeface="Calibri" panose="020F0502020204030204" pitchFamily="34" charset="0"/>
              </a:rPr>
              <a:t> </a:t>
            </a:r>
            <a:r>
              <a:rPr lang="en-US" sz="2000" dirty="0" err="1" smtClean="0">
                <a:latin typeface="Times New Roman" panose="02020603050405020304" pitchFamily="18" charset="0"/>
                <a:ea typeface="Calibri" panose="020F0502020204030204" pitchFamily="34" charset="0"/>
              </a:rPr>
              <a:t>yetishtirish</a:t>
            </a:r>
            <a:r>
              <a:rPr lang="en-US" sz="2000" dirty="0" smtClean="0">
                <a:latin typeface="Times New Roman" panose="02020603050405020304" pitchFamily="18" charset="0"/>
                <a:ea typeface="Calibri" panose="020F0502020204030204" pitchFamily="34" charset="0"/>
              </a:rPr>
              <a:t> 4 </a:t>
            </a:r>
            <a:r>
              <a:rPr lang="en-US" sz="2000" dirty="0" err="1" smtClean="0">
                <a:latin typeface="Times New Roman" panose="02020603050405020304" pitchFamily="18" charset="0"/>
                <a:ea typeface="Calibri" panose="020F0502020204030204" pitchFamily="34" charset="0"/>
              </a:rPr>
              <a:t>martaga</a:t>
            </a:r>
            <a:r>
              <a:rPr lang="en-US" sz="2000" dirty="0" smtClean="0">
                <a:latin typeface="Times New Roman" panose="02020603050405020304" pitchFamily="18" charset="0"/>
                <a:ea typeface="Calibri" panose="020F0502020204030204" pitchFamily="34" charset="0"/>
              </a:rPr>
              <a:t> </a:t>
            </a:r>
            <a:r>
              <a:rPr lang="en-US" sz="2000" dirty="0" err="1" smtClean="0">
                <a:latin typeface="Times New Roman" panose="02020603050405020304" pitchFamily="18" charset="0"/>
                <a:ea typeface="Calibri" panose="020F0502020204030204" pitchFamily="34" charset="0"/>
              </a:rPr>
              <a:t>ko`paydi</a:t>
            </a:r>
            <a:r>
              <a:rPr lang="en-US" sz="2000" dirty="0" smtClean="0">
                <a:latin typeface="Times New Roman" panose="02020603050405020304" pitchFamily="18" charset="0"/>
                <a:ea typeface="Calibri" panose="020F0502020204030204" pitchFamily="34" charset="0"/>
              </a:rPr>
              <a:t>. </a:t>
            </a:r>
            <a:r>
              <a:rPr lang="en-US" sz="2000" dirty="0" err="1" smtClean="0">
                <a:latin typeface="Times New Roman" panose="02020603050405020304" pitchFamily="18" charset="0"/>
                <a:ea typeface="Calibri" panose="020F0502020204030204" pitchFamily="34" charset="0"/>
              </a:rPr>
              <a:t>Respublika</a:t>
            </a:r>
            <a:r>
              <a:rPr lang="en-US" sz="2000" dirty="0" smtClean="0">
                <a:latin typeface="Times New Roman" panose="02020603050405020304" pitchFamily="18" charset="0"/>
                <a:ea typeface="Calibri" panose="020F0502020204030204" pitchFamily="34" charset="0"/>
              </a:rPr>
              <a:t> </a:t>
            </a:r>
            <a:r>
              <a:rPr lang="en-US" sz="2000" dirty="0" err="1" smtClean="0">
                <a:latin typeface="Times New Roman" panose="02020603050405020304" pitchFamily="18" charset="0"/>
                <a:ea typeface="Calibri" panose="020F0502020204030204" pitchFamily="34" charset="0"/>
              </a:rPr>
              <a:t>oziq-ovqat</a:t>
            </a:r>
            <a:r>
              <a:rPr lang="en-US" sz="2000" dirty="0" smtClean="0">
                <a:latin typeface="Times New Roman" panose="02020603050405020304" pitchFamily="18" charset="0"/>
                <a:ea typeface="Calibri" panose="020F0502020204030204" pitchFamily="34" charset="0"/>
              </a:rPr>
              <a:t> </a:t>
            </a:r>
            <a:r>
              <a:rPr lang="en-US" sz="2000" dirty="0" err="1" smtClean="0">
                <a:latin typeface="Times New Roman" panose="02020603050405020304" pitchFamily="18" charset="0"/>
                <a:ea typeface="Calibri" panose="020F0502020204030204" pitchFamily="34" charset="0"/>
              </a:rPr>
              <a:t>majmuasida</a:t>
            </a:r>
            <a:r>
              <a:rPr lang="en-US" sz="2000" dirty="0" smtClean="0">
                <a:latin typeface="Times New Roman" panose="02020603050405020304" pitchFamily="18" charset="0"/>
                <a:ea typeface="Calibri" panose="020F0502020204030204" pitchFamily="34" charset="0"/>
              </a:rPr>
              <a:t> </a:t>
            </a:r>
            <a:r>
              <a:rPr lang="en-US" sz="2000" dirty="0" err="1" smtClean="0">
                <a:latin typeface="Times New Roman" panose="02020603050405020304" pitchFamily="18" charset="0"/>
                <a:ea typeface="Calibri" panose="020F0502020204030204" pitchFamily="34" charset="0"/>
              </a:rPr>
              <a:t>shaxsiy</a:t>
            </a:r>
            <a:r>
              <a:rPr lang="en-US" sz="2000" dirty="0" smtClean="0">
                <a:latin typeface="Times New Roman" panose="02020603050405020304" pitchFamily="18" charset="0"/>
                <a:ea typeface="Calibri" panose="020F0502020204030204" pitchFamily="34" charset="0"/>
              </a:rPr>
              <a:t> </a:t>
            </a:r>
            <a:r>
              <a:rPr lang="en-US" sz="2000" dirty="0" err="1" smtClean="0">
                <a:latin typeface="Times New Roman" panose="02020603050405020304" pitchFamily="18" charset="0"/>
                <a:ea typeface="Calibri" panose="020F0502020204030204" pitchFamily="34" charset="0"/>
              </a:rPr>
              <a:t>yordamchi</a:t>
            </a:r>
            <a:r>
              <a:rPr lang="en-US" sz="2000" dirty="0" smtClean="0">
                <a:latin typeface="Times New Roman" panose="02020603050405020304" pitchFamily="18" charset="0"/>
                <a:ea typeface="Calibri" panose="020F0502020204030204" pitchFamily="34" charset="0"/>
              </a:rPr>
              <a:t> </a:t>
            </a:r>
            <a:r>
              <a:rPr lang="en-US" sz="2000" dirty="0" err="1" smtClean="0">
                <a:latin typeface="Times New Roman" panose="02020603050405020304" pitchFamily="18" charset="0"/>
                <a:ea typeface="Calibri" panose="020F0502020204030204" pitchFamily="34" charset="0"/>
              </a:rPr>
              <a:t>xo`jaliklarning</a:t>
            </a:r>
            <a:r>
              <a:rPr lang="en-US" sz="2000" dirty="0" smtClean="0">
                <a:latin typeface="Times New Roman" panose="02020603050405020304" pitchFamily="18" charset="0"/>
                <a:ea typeface="Calibri" panose="020F0502020204030204" pitchFamily="34" charset="0"/>
              </a:rPr>
              <a:t> his-</a:t>
            </a:r>
            <a:r>
              <a:rPr lang="en-US" sz="2000" dirty="0" err="1" smtClean="0">
                <a:latin typeface="Times New Roman" panose="02020603050405020304" pitchFamily="18" charset="0"/>
                <a:ea typeface="Calibri" panose="020F0502020204030204" pitchFamily="34" charset="0"/>
              </a:rPr>
              <a:t>sasi</a:t>
            </a:r>
            <a:r>
              <a:rPr lang="en-US" sz="2000" dirty="0" smtClean="0">
                <a:latin typeface="Times New Roman" panose="02020603050405020304" pitchFamily="18" charset="0"/>
                <a:ea typeface="Calibri" panose="020F0502020204030204" pitchFamily="34" charset="0"/>
              </a:rPr>
              <a:t> </a:t>
            </a:r>
            <a:r>
              <a:rPr lang="en-US" sz="2000" dirty="0" err="1" smtClean="0">
                <a:latin typeface="Times New Roman" panose="02020603050405020304" pitchFamily="18" charset="0"/>
                <a:ea typeface="Calibri" panose="020F0502020204030204" pitchFamily="34" charset="0"/>
              </a:rPr>
              <a:t>tobora</a:t>
            </a:r>
            <a:r>
              <a:rPr lang="en-US" sz="2000" dirty="0" smtClean="0">
                <a:latin typeface="Times New Roman" panose="02020603050405020304" pitchFamily="18" charset="0"/>
                <a:ea typeface="Calibri" panose="020F0502020204030204" pitchFamily="34" charset="0"/>
              </a:rPr>
              <a:t> </a:t>
            </a:r>
            <a:r>
              <a:rPr lang="en-US" sz="2000" dirty="0" err="1" smtClean="0">
                <a:latin typeface="Times New Roman" panose="02020603050405020304" pitchFamily="18" charset="0"/>
                <a:ea typeface="Calibri" panose="020F0502020204030204" pitchFamily="34" charset="0"/>
              </a:rPr>
              <a:t>ko`paydi</a:t>
            </a:r>
            <a:r>
              <a:rPr lang="en-US" sz="2000" dirty="0" smtClean="0">
                <a:latin typeface="Times New Roman" panose="02020603050405020304" pitchFamily="18" charset="0"/>
                <a:ea typeface="Calibri" panose="020F0502020204030204" pitchFamily="34" charset="0"/>
              </a:rPr>
              <a:t>.</a:t>
            </a:r>
            <a:endParaRPr lang="en-US" sz="2000" dirty="0">
              <a:latin typeface="Times New Roman" panose="02020603050405020304" pitchFamily="18" charset="0"/>
              <a:ea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251520" y="367946"/>
            <a:ext cx="8568952" cy="5229573"/>
          </a:xfrm>
          <a:prstGeom prst="rect">
            <a:avLst/>
          </a:prstGeom>
        </p:spPr>
        <p:txBody>
          <a:bodyPr wrap="square">
            <a:spAutoFit/>
          </a:bodyPr>
          <a:lstStyle/>
          <a:p>
            <a:pPr algn="ctr">
              <a:lnSpc>
                <a:spcPct val="107000"/>
              </a:lnSpc>
              <a:spcAft>
                <a:spcPts val="0"/>
              </a:spcAft>
              <a:tabLst>
                <a:tab pos="270510" algn="l"/>
                <a:tab pos="540385" algn="l"/>
              </a:tabLst>
            </a:pPr>
            <a:r>
              <a:rPr lang="uz-Cyrl-UZ" sz="2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O`zbekiston mustaqilligi yillarida Qoraqalpog`iston davlatchiligi taraqqiyoti</a:t>
            </a:r>
            <a:endParaRPr lang="ru-RU" sz="2400" b="1"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tabLst>
                <a:tab pos="270510" algn="l"/>
                <a:tab pos="540385" algn="l"/>
              </a:tabLst>
            </a:pPr>
            <a:r>
              <a:rPr lang="uz-Cyrl-UZ"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smtClean="0">
                <a:latin typeface="Times New Roman" panose="02020603050405020304" pitchFamily="18" charset="0"/>
                <a:ea typeface="Calibri" panose="020F0502020204030204" pitchFamily="34" charset="0"/>
                <a:cs typeface="Times New Roman" panose="02020603050405020304" pitchFamily="18" charset="0"/>
              </a:rPr>
              <a:t>	</a:t>
            </a:r>
            <a:r>
              <a:rPr lang="uz-Cyrl-UZ" sz="2400" dirty="0" smtClean="0">
                <a:latin typeface="Times New Roman" panose="02020603050405020304" pitchFamily="18" charset="0"/>
                <a:ea typeface="Calibri" panose="020F0502020204030204" pitchFamily="34" charset="0"/>
                <a:cs typeface="Times New Roman" panose="02020603050405020304" pitchFamily="18" charset="0"/>
              </a:rPr>
              <a:t>XX </a:t>
            </a:r>
            <a:r>
              <a:rPr lang="uz-Cyrl-UZ" sz="2400" dirty="0">
                <a:latin typeface="Times New Roman" panose="02020603050405020304" pitchFamily="18" charset="0"/>
                <a:ea typeface="Calibri" panose="020F0502020204030204" pitchFamily="34" charset="0"/>
                <a:cs typeface="Times New Roman" panose="02020603050405020304" pitchFamily="18" charset="0"/>
              </a:rPr>
              <a:t>asrning boshlarida Markaziy Osiyo xalklari siyosiy. iqtisodiy, ijtimoiy va madaniy hayotida katta o`zgarishlar yuz berdi. </a:t>
            </a:r>
            <a:r>
              <a:rPr lang="uz-Cyrl-UZ" sz="2400" b="1" dirty="0">
                <a:latin typeface="Times New Roman" panose="02020603050405020304" pitchFamily="18" charset="0"/>
                <a:ea typeface="Calibri" panose="020F0502020204030204" pitchFamily="34" charset="0"/>
                <a:cs typeface="Times New Roman" panose="02020603050405020304" pitchFamily="18" charset="0"/>
              </a:rPr>
              <a:t>1924 yili Turkiston ASSRning Amudaryo viloyati va Xiva xonligining Xo`jayli hamda Qo`ng`irot tumanlari</a:t>
            </a:r>
            <a:r>
              <a:rPr lang="uz-Cyrl-UZ" sz="2400" dirty="0">
                <a:latin typeface="Times New Roman" panose="02020603050405020304" pitchFamily="18" charset="0"/>
                <a:ea typeface="Calibri" panose="020F0502020204030204" pitchFamily="34" charset="0"/>
                <a:cs typeface="Times New Roman" panose="02020603050405020304" pitchFamily="18" charset="0"/>
              </a:rPr>
              <a:t> hududida Qozogiston ASSR tarkibida Qoraqalpog`iston Avtonom viloyati tashkil etildi. U 1930 yildan RSFSR tarkibiga kirdi. 1932 yilda Qoraqalpog`iston Avtonom Respublikasiga aylantirildi.</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tabLst>
                <a:tab pos="270510" algn="l"/>
                <a:tab pos="540385" algn="l"/>
              </a:tabLst>
            </a:pPr>
            <a:r>
              <a:rPr lang="en-US" sz="2400" dirty="0" smtClean="0">
                <a:latin typeface="Times New Roman" panose="02020603050405020304" pitchFamily="18" charset="0"/>
                <a:ea typeface="Calibri" panose="020F0502020204030204" pitchFamily="34" charset="0"/>
                <a:cs typeface="Times New Roman" panose="02020603050405020304" pitchFamily="18" charset="0"/>
              </a:rPr>
              <a:t>		</a:t>
            </a:r>
            <a:r>
              <a:rPr lang="uz-Cyrl-UZ" sz="2400" dirty="0" smtClean="0">
                <a:latin typeface="Times New Roman" panose="02020603050405020304" pitchFamily="18" charset="0"/>
                <a:ea typeface="Calibri" panose="020F0502020204030204" pitchFamily="34" charset="0"/>
                <a:cs typeface="Times New Roman" panose="02020603050405020304" pitchFamily="18" charset="0"/>
              </a:rPr>
              <a:t>Qoraqalpoqlar </a:t>
            </a:r>
            <a:r>
              <a:rPr lang="uz-Cyrl-UZ" sz="2400" dirty="0">
                <a:latin typeface="Times New Roman" panose="02020603050405020304" pitchFamily="18" charset="0"/>
                <a:ea typeface="Calibri" panose="020F0502020204030204" pitchFamily="34" charset="0"/>
                <a:cs typeface="Times New Roman" panose="02020603050405020304" pitchFamily="18" charset="0"/>
              </a:rPr>
              <a:t>tarixida 1936 yil muhim siyosiy voqealar yili sifatida abadiy qoladi. Chunki, shu yili ular o`z taqdirlarini O`zbekiston SSR tarkibiga kirish bilan bel-giladi va o`z tanlagan yo`lining istiqbolli ekanligini ko`rsata oldi</a:t>
            </a:r>
            <a:r>
              <a:rPr lang="uz-Cyrl-UZ" sz="2400" dirty="0" smtClean="0">
                <a:latin typeface="Times New Roman" panose="02020603050405020304" pitchFamily="18" charset="0"/>
                <a:ea typeface="Calibri" panose="020F0502020204030204" pitchFamily="34" charset="0"/>
                <a:cs typeface="Times New Roman" panose="02020603050405020304" pitchFamily="18"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251520" y="692696"/>
            <a:ext cx="8568952" cy="6047809"/>
          </a:xfrm>
          <a:prstGeom prst="rect">
            <a:avLst/>
          </a:prstGeom>
        </p:spPr>
        <p:txBody>
          <a:bodyPr wrap="square">
            <a:spAutoFit/>
          </a:bodyPr>
          <a:lstStyle/>
          <a:p>
            <a:pPr algn="just">
              <a:lnSpc>
                <a:spcPct val="107000"/>
              </a:lnSpc>
              <a:spcAft>
                <a:spcPts val="0"/>
              </a:spcAft>
              <a:tabLst>
                <a:tab pos="270510" algn="l"/>
                <a:tab pos="540385" algn="l"/>
              </a:tabLst>
            </a:pPr>
            <a:r>
              <a:rPr lang="ru-RU" sz="2000" dirty="0" smtClean="0"/>
              <a:t>	</a:t>
            </a:r>
            <a:r>
              <a:rPr lang="en-US" sz="2000" dirty="0" smtClean="0"/>
              <a:t>		</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Shu </a:t>
            </a:r>
            <a:r>
              <a:rPr lang="en-US" sz="2000" dirty="0" err="1">
                <a:latin typeface="Times New Roman" panose="02020603050405020304" pitchFamily="18" charset="0"/>
                <a:ea typeface="Calibri" panose="020F0502020204030204" pitchFamily="34" charset="0"/>
                <a:cs typeface="Times New Roman" panose="02020603050405020304" pitchFamily="18" charset="0"/>
              </a:rPr>
              <a:t>bilan</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birga</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chorvachilikda</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ahvol</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ancha</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mushkullashdi</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Murakkab</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iklim</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sharoiti</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tufayli</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respublikada</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keyingi</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yil-larda</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hayvonlar</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soni</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kamaydi</a:t>
            </a:r>
            <a:r>
              <a:rPr lang="en-US" sz="2000" dirty="0">
                <a:latin typeface="Times New Roman" panose="02020603050405020304" pitchFamily="18" charset="0"/>
                <a:ea typeface="Calibri" panose="020F0502020204030204" pitchFamily="34" charset="0"/>
                <a:cs typeface="Times New Roman" panose="02020603050405020304" pitchFamily="18" charset="0"/>
              </a:rPr>
              <a:t>. 1991 - 1996 </a:t>
            </a:r>
            <a:r>
              <a:rPr lang="en-US" sz="2000" dirty="0" err="1">
                <a:latin typeface="Times New Roman" panose="02020603050405020304" pitchFamily="18" charset="0"/>
                <a:ea typeface="Calibri" panose="020F0502020204030204" pitchFamily="34" charset="0"/>
                <a:cs typeface="Times New Roman" panose="02020603050405020304" pitchFamily="18" charset="0"/>
              </a:rPr>
              <a:t>yillarda</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xo`jalik</a:t>
            </a:r>
            <a:r>
              <a:rPr lang="en-US" sz="2000" dirty="0">
                <a:latin typeface="Times New Roman" panose="02020603050405020304" pitchFamily="18" charset="0"/>
                <a:ea typeface="Calibri" panose="020F0502020204030204" pitchFamily="34" charset="0"/>
                <a:cs typeface="Times New Roman" panose="02020603050405020304" pitchFamily="18" charset="0"/>
              </a:rPr>
              <a:t>-lar, </a:t>
            </a:r>
            <a:r>
              <a:rPr lang="en-US" sz="2000" dirty="0" err="1">
                <a:latin typeface="Times New Roman" panose="02020603050405020304" pitchFamily="18" charset="0"/>
                <a:ea typeface="Calibri" panose="020F0502020204030204" pitchFamily="34" charset="0"/>
                <a:cs typeface="Times New Roman" panose="02020603050405020304" pitchFamily="18" charset="0"/>
              </a:rPr>
              <a:t>davlat</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xo`jaliklari</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ijara</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korxonalari</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kooperativlarda</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va</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boshqa</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qishloq</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xo`jalik</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korxonalarida</a:t>
            </a:r>
            <a:r>
              <a:rPr lang="en-US" sz="2000" dirty="0">
                <a:latin typeface="Times New Roman" panose="02020603050405020304" pitchFamily="18" charset="0"/>
                <a:ea typeface="Calibri" panose="020F0502020204030204" pitchFamily="34" charset="0"/>
                <a:cs typeface="Times New Roman" panose="02020603050405020304" pitchFamily="18" charset="0"/>
              </a:rPr>
              <a:t> 22 </a:t>
            </a:r>
            <a:r>
              <a:rPr lang="en-US" sz="2000" dirty="0" err="1">
                <a:latin typeface="Times New Roman" panose="02020603050405020304" pitchFamily="18" charset="0"/>
                <a:ea typeface="Calibri" panose="020F0502020204030204" pitchFamily="34" charset="0"/>
                <a:cs typeface="Times New Roman" panose="02020603050405020304" pitchFamily="18" charset="0"/>
              </a:rPr>
              <a:t>ming</a:t>
            </a:r>
            <a:r>
              <a:rPr lang="en-US" sz="2000" dirty="0">
                <a:latin typeface="Times New Roman" panose="02020603050405020304" pitchFamily="18" charset="0"/>
                <a:ea typeface="Calibri" panose="020F0502020204030204" pitchFamily="34" charset="0"/>
                <a:cs typeface="Times New Roman" panose="02020603050405020304" pitchFamily="18" charset="0"/>
              </a:rPr>
              <a:t> 588 bosh </a:t>
            </a:r>
            <a:r>
              <a:rPr lang="en-US" sz="2000" dirty="0" err="1">
                <a:latin typeface="Times New Roman" panose="02020603050405020304" pitchFamily="18" charset="0"/>
                <a:ea typeface="Calibri" panose="020F0502020204030204" pitchFamily="34" charset="0"/>
                <a:cs typeface="Times New Roman" panose="02020603050405020304" pitchFamily="18" charset="0"/>
              </a:rPr>
              <a:t>yirik</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shoxli</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qoramol</a:t>
            </a:r>
            <a:r>
              <a:rPr lang="en-US" sz="2000" dirty="0">
                <a:latin typeface="Times New Roman" panose="02020603050405020304" pitchFamily="18" charset="0"/>
                <a:ea typeface="Calibri" panose="020F0502020204030204" pitchFamily="34" charset="0"/>
                <a:cs typeface="Times New Roman" panose="02020603050405020304" pitchFamily="18" charset="0"/>
              </a:rPr>
              <a:t>, 23 </a:t>
            </a:r>
            <a:r>
              <a:rPr lang="en-US" sz="2000" dirty="0" err="1">
                <a:latin typeface="Times New Roman" panose="02020603050405020304" pitchFamily="18" charset="0"/>
                <a:ea typeface="Calibri" panose="020F0502020204030204" pitchFamily="34" charset="0"/>
                <a:cs typeface="Times New Roman" panose="02020603050405020304" pitchFamily="18" charset="0"/>
              </a:rPr>
              <a:t>ming</a:t>
            </a:r>
            <a:r>
              <a:rPr lang="en-US" sz="2000" dirty="0">
                <a:latin typeface="Times New Roman" panose="02020603050405020304" pitchFamily="18" charset="0"/>
                <a:ea typeface="Calibri" panose="020F0502020204030204" pitchFamily="34" charset="0"/>
                <a:cs typeface="Times New Roman" panose="02020603050405020304" pitchFamily="18" charset="0"/>
              </a:rPr>
              <a:t> 236 </a:t>
            </a:r>
            <a:r>
              <a:rPr lang="en-US" sz="2000" dirty="0" err="1">
                <a:latin typeface="Times New Roman" panose="02020603050405020304" pitchFamily="18" charset="0"/>
                <a:ea typeface="Calibri" panose="020F0502020204030204" pitchFamily="34" charset="0"/>
                <a:cs typeface="Times New Roman" panose="02020603050405020304" pitchFamily="18" charset="0"/>
              </a:rPr>
              <a:t>cho`chqa</a:t>
            </a:r>
            <a:r>
              <a:rPr lang="en-US" sz="2000" dirty="0">
                <a:latin typeface="Times New Roman" panose="02020603050405020304" pitchFamily="18" charset="0"/>
                <a:ea typeface="Calibri" panose="020F0502020204030204" pitchFamily="34" charset="0"/>
                <a:cs typeface="Times New Roman" panose="02020603050405020304" pitchFamily="18" charset="0"/>
              </a:rPr>
              <a:t>, 176 </a:t>
            </a:r>
            <a:r>
              <a:rPr lang="en-US" sz="2000" dirty="0" err="1">
                <a:latin typeface="Times New Roman" panose="02020603050405020304" pitchFamily="18" charset="0"/>
                <a:ea typeface="Calibri" panose="020F0502020204030204" pitchFamily="34" charset="0"/>
                <a:cs typeface="Times New Roman" panose="02020603050405020304" pitchFamily="18" charset="0"/>
              </a:rPr>
              <a:t>ming</a:t>
            </a:r>
            <a:r>
              <a:rPr lang="en-US" sz="2000" dirty="0">
                <a:latin typeface="Times New Roman" panose="02020603050405020304" pitchFamily="18" charset="0"/>
                <a:ea typeface="Calibri" panose="020F0502020204030204" pitchFamily="34" charset="0"/>
                <a:cs typeface="Times New Roman" panose="02020603050405020304" pitchFamily="18" charset="0"/>
              </a:rPr>
              <a:t> 603 bosh </a:t>
            </a:r>
            <a:r>
              <a:rPr lang="en-US" sz="2000" dirty="0" err="1">
                <a:latin typeface="Times New Roman" panose="02020603050405020304" pitchFamily="18" charset="0"/>
                <a:ea typeface="Calibri" panose="020F0502020204030204" pitchFamily="34" charset="0"/>
                <a:cs typeface="Times New Roman" panose="02020603050405020304" pitchFamily="18" charset="0"/>
              </a:rPr>
              <a:t>qo`y</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va</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echkilar</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yo`qotildi</a:t>
            </a:r>
            <a:r>
              <a:rPr lang="en-US" sz="2000" dirty="0">
                <a:latin typeface="Times New Roman" panose="02020603050405020304" pitchFamily="18" charset="0"/>
                <a:ea typeface="Calibri" panose="020F0502020204030204" pitchFamily="34" charset="0"/>
                <a:cs typeface="Times New Roman" panose="02020603050405020304" pitchFamily="18"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lgn="just"/>
            <a:r>
              <a:rPr lang="en-US" sz="2000" dirty="0" smtClean="0">
                <a:latin typeface="Times New Roman" panose="02020603050405020304" pitchFamily="18" charset="0"/>
                <a:ea typeface="Calibri" panose="020F0502020204030204" pitchFamily="34" charset="0"/>
              </a:rPr>
              <a:t>	</a:t>
            </a:r>
            <a:r>
              <a:rPr lang="en-US" sz="2000" dirty="0" err="1" smtClean="0">
                <a:latin typeface="Times New Roman" panose="02020603050405020304" pitchFamily="18" charset="0"/>
                <a:ea typeface="Calibri" panose="020F0502020204030204" pitchFamily="34" charset="0"/>
              </a:rPr>
              <a:t>Qoraqallogistonda</a:t>
            </a:r>
            <a:r>
              <a:rPr lang="en-US" sz="2000" dirty="0" smtClean="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dehqon</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fermer</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xo`jaliklari</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tashkil</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etish</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bo`yicha</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yetarli</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tajriba</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to`plandi</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Masalan</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Ellikqal`a</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tumanida</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dehqonlarga</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yer</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ishlab</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chiqarish</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vositalari</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va</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yetish-tirilgan</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mahsulotlarga</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egalik</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qilish</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imkonini</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berish</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maqsa-dida</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mavjud</a:t>
            </a:r>
            <a:r>
              <a:rPr lang="en-US" sz="2000" dirty="0">
                <a:latin typeface="Times New Roman" panose="02020603050405020304" pitchFamily="18" charset="0"/>
                <a:ea typeface="Calibri" panose="020F0502020204030204" pitchFamily="34" charset="0"/>
              </a:rPr>
              <a:t> 14 ta </a:t>
            </a:r>
            <a:r>
              <a:rPr lang="en-US" sz="2000" dirty="0" err="1">
                <a:latin typeface="Times New Roman" panose="02020603050405020304" pitchFamily="18" charset="0"/>
                <a:ea typeface="Calibri" panose="020F0502020204030204" pitchFamily="34" charset="0"/>
              </a:rPr>
              <a:t>jamoa</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xo`jaliklari</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dehqon-fermer</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xo`ja-liklari</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uyushmasiga</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aylantirildi</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Dehqonlarga</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meros</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qilib</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qoldirish</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huquqi</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bilan</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yerlar</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uzoq</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muddatga</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ijaraga</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berildi</a:t>
            </a:r>
            <a:r>
              <a:rPr lang="en-US" sz="2000" dirty="0">
                <a:latin typeface="Times New Roman" panose="02020603050405020304" pitchFamily="18" charset="0"/>
                <a:ea typeface="Calibri" panose="020F0502020204030204" pitchFamily="34" charset="0"/>
              </a:rPr>
              <a:t>. Ana </a:t>
            </a:r>
            <a:r>
              <a:rPr lang="en-US" sz="2000" dirty="0" err="1">
                <a:latin typeface="Times New Roman" panose="02020603050405020304" pitchFamily="18" charset="0"/>
                <a:ea typeface="Calibri" panose="020F0502020204030204" pitchFamily="34" charset="0"/>
              </a:rPr>
              <a:t>shu</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tajribani</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ma`qullab</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O`zbekiston</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qukumati</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maxsus</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qaror</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qabul</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qildi</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Xo`jalik</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yuritishning</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bu</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yangi</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usuli</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boshqa</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vilo-yatlarda</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yaxshi</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natija</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berdi</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Lekin</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Qoraqalpog`istonning</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o`zi</a:t>
            </a:r>
            <a:r>
              <a:rPr lang="en-US" sz="2000" dirty="0">
                <a:latin typeface="Times New Roman" panose="02020603050405020304" pitchFamily="18" charset="0"/>
                <a:ea typeface="Calibri" panose="020F0502020204030204" pitchFamily="34" charset="0"/>
              </a:rPr>
              <a:t>-da </a:t>
            </a:r>
            <a:r>
              <a:rPr lang="en-US" sz="2000" dirty="0" err="1">
                <a:latin typeface="Times New Roman" panose="02020603050405020304" pitchFamily="18" charset="0"/>
                <a:ea typeface="Calibri" panose="020F0502020204030204" pitchFamily="34" charset="0"/>
              </a:rPr>
              <a:t>ana</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shu</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tajribani</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ommalashtirishga</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mutlaqo</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e`tibor</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beril-madi</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Oqibatda</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qishloq</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xo`jaligi</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mahsulotlari</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hajmida</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ular-ning</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xissasi</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nihoyatda</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kam</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bo`ldi</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Buning</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asosiy</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sababi</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fer-mer</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xo`jaliklariga</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xizmat</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ko`rsatuvchi</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korxonalar</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yaxshi</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ishla-madi</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bo`rdoqichilik</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bazasi</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sust</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rivojlandi</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zotdor</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hayvon-larni</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ko`paytirish</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qoniqarsiz</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ahvolda</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moddiy-texnika</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va</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pul</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mablag`lari</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bilan</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ta`minlash</a:t>
            </a:r>
            <a:r>
              <a:rPr lang="en-US" sz="2000" dirty="0">
                <a:latin typeface="Times New Roman" panose="02020603050405020304" pitchFamily="18" charset="0"/>
                <a:ea typeface="Calibri" panose="020F0502020204030204" pitchFamily="34" charset="0"/>
              </a:rPr>
              <a:t> past </a:t>
            </a:r>
            <a:r>
              <a:rPr lang="en-US" sz="2000" dirty="0" err="1">
                <a:latin typeface="Times New Roman" panose="02020603050405020304" pitchFamily="18" charset="0"/>
                <a:ea typeface="Calibri" panose="020F0502020204030204" pitchFamily="34" charset="0"/>
              </a:rPr>
              <a:t>darajada</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agrotexnik</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va</a:t>
            </a:r>
            <a:r>
              <a:rPr lang="en-US" sz="2000" dirty="0">
                <a:latin typeface="Times New Roman" panose="02020603050405020304" pitchFamily="18" charset="0"/>
                <a:ea typeface="Calibri" panose="020F0502020204030204" pitchFamily="34" charset="0"/>
              </a:rPr>
              <a:t> zoo-</a:t>
            </a:r>
            <a:r>
              <a:rPr lang="en-US" sz="2000" dirty="0" err="1">
                <a:latin typeface="Times New Roman" panose="02020603050405020304" pitchFamily="18" charset="0"/>
                <a:ea typeface="Calibri" panose="020F0502020204030204" pitchFamily="34" charset="0"/>
              </a:rPr>
              <a:t>veterinariya</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xizmati</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ko`rsatish</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juda</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bo`sh</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tashkil</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etildi</a:t>
            </a:r>
            <a:r>
              <a:rPr lang="en-US" sz="2000" dirty="0">
                <a:latin typeface="Times New Roman" panose="02020603050405020304" pitchFamily="18" charset="0"/>
                <a:ea typeface="Calibri" panose="020F0502020204030204" pitchFamily="34" charset="0"/>
              </a:rPr>
              <a:t>.</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323528" y="980728"/>
            <a:ext cx="8568952" cy="5032147"/>
          </a:xfrm>
          <a:prstGeom prst="rect">
            <a:avLst/>
          </a:prstGeom>
        </p:spPr>
        <p:txBody>
          <a:bodyPr wrap="square">
            <a:spAutoFit/>
          </a:bodyPr>
          <a:lstStyle/>
          <a:p>
            <a:pPr algn="just">
              <a:lnSpc>
                <a:spcPct val="107000"/>
              </a:lnSpc>
              <a:spcAft>
                <a:spcPts val="0"/>
              </a:spcAft>
              <a:tabLst>
                <a:tab pos="270510" algn="l"/>
                <a:tab pos="540385" algn="l"/>
              </a:tabLst>
            </a:pP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smtClean="0">
                <a:latin typeface="Times New Roman" panose="02020603050405020304" pitchFamily="18" charset="0"/>
                <a:ea typeface="Calibri" panose="020F0502020204030204" pitchFamily="34" charset="0"/>
                <a:cs typeface="Times New Roman" panose="02020603050405020304" pitchFamily="18" charset="0"/>
              </a:rPr>
              <a:t>Keyingi</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000" dirty="0">
                <a:latin typeface="Times New Roman" panose="02020603050405020304" pitchFamily="18" charset="0"/>
                <a:ea typeface="Calibri" panose="020F0502020204030204" pitchFamily="34" charset="0"/>
                <a:cs typeface="Times New Roman" panose="02020603050405020304" pitchFamily="18" charset="0"/>
              </a:rPr>
              <a:t>6 </a:t>
            </a:r>
            <a:r>
              <a:rPr lang="en-US" sz="2000" dirty="0" err="1">
                <a:latin typeface="Times New Roman" panose="02020603050405020304" pitchFamily="18" charset="0"/>
                <a:ea typeface="Calibri" panose="020F0502020204030204" pitchFamily="34" charset="0"/>
                <a:cs typeface="Times New Roman" panose="02020603050405020304" pitchFamily="18" charset="0"/>
              </a:rPr>
              <a:t>yil</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ichida</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investitsiya</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faoliyatida</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sezilarli</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o`zgarishlar</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ro`y</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berdi</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Kapital</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qurilishda</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korxonalarning</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mablaglari</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hisobidagi</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qurilishlar</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hajmi</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ko`payib</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budjet</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mab-lag`ining</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qissasi</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kamaydi</a:t>
            </a:r>
            <a:r>
              <a:rPr lang="en-US" sz="2000" dirty="0">
                <a:latin typeface="Times New Roman" panose="02020603050405020304" pitchFamily="18" charset="0"/>
                <a:ea typeface="Calibri" panose="020F0502020204030204" pitchFamily="34" charset="0"/>
                <a:cs typeface="Times New Roman" panose="02020603050405020304" pitchFamily="18"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tabLst>
                <a:tab pos="270510" algn="l"/>
                <a:tab pos="540385" algn="l"/>
              </a:tabLst>
            </a:pP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smtClean="0">
                <a:latin typeface="Times New Roman" panose="02020603050405020304" pitchFamily="18" charset="0"/>
                <a:ea typeface="Calibri" panose="020F0502020204030204" pitchFamily="34" charset="0"/>
                <a:cs typeface="Times New Roman" panose="02020603050405020304" pitchFamily="18" charset="0"/>
              </a:rPr>
              <a:t>Bozor</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munosabatlariga</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o`tish</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sharoitida</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ishlab</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chiqarish</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korxonalari</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qurilishiga</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ajratilgan</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mablaglar</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noishlab</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chiqa-rish</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obyektlariga</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ajratilgan</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mablagga</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nisbatan</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ancha</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ko`p</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bo`ldi</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Masalan</a:t>
            </a:r>
            <a:r>
              <a:rPr lang="en-US" sz="2000" dirty="0">
                <a:latin typeface="Times New Roman" panose="02020603050405020304" pitchFamily="18" charset="0"/>
                <a:ea typeface="Calibri" panose="020F0502020204030204" pitchFamily="34" charset="0"/>
                <a:cs typeface="Times New Roman" panose="02020603050405020304" pitchFamily="18" charset="0"/>
              </a:rPr>
              <a:t>, 1995 </a:t>
            </a:r>
            <a:r>
              <a:rPr lang="en-US" sz="2000" dirty="0" err="1">
                <a:latin typeface="Times New Roman" panose="02020603050405020304" pitchFamily="18" charset="0"/>
                <a:ea typeface="Calibri" panose="020F0502020204030204" pitchFamily="34" charset="0"/>
                <a:cs typeface="Times New Roman" panose="02020603050405020304" pitchFamily="18" charset="0"/>
              </a:rPr>
              <a:t>yilda</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ishlab</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chiqarish</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korxonalari</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qurilishiga</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ajratilgan</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mablag</a:t>
            </a:r>
            <a:r>
              <a:rPr lang="en-US" sz="2000" dirty="0">
                <a:latin typeface="Times New Roman" panose="02020603050405020304" pitchFamily="18" charset="0"/>
                <a:ea typeface="Calibri" panose="020F0502020204030204" pitchFamily="34" charset="0"/>
                <a:cs typeface="Times New Roman" panose="02020603050405020304" pitchFamily="18" charset="0"/>
              </a:rPr>
              <a:t>` 61,2 </a:t>
            </a:r>
            <a:r>
              <a:rPr lang="en-US" sz="2000" dirty="0" err="1">
                <a:latin typeface="Times New Roman" panose="02020603050405020304" pitchFamily="18" charset="0"/>
                <a:ea typeface="Calibri" panose="020F0502020204030204" pitchFamily="34" charset="0"/>
                <a:cs typeface="Times New Roman" panose="02020603050405020304" pitchFamily="18" charset="0"/>
              </a:rPr>
              <a:t>foizni</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tashkil</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etgan</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bo`lsa</a:t>
            </a:r>
            <a:r>
              <a:rPr lang="en-US" sz="2000" dirty="0">
                <a:latin typeface="Times New Roman" panose="02020603050405020304" pitchFamily="18" charset="0"/>
                <a:ea typeface="Calibri" panose="020F0502020204030204" pitchFamily="34" charset="0"/>
                <a:cs typeface="Times New Roman" panose="02020603050405020304" pitchFamily="18" charset="0"/>
              </a:rPr>
              <a:t>, 1996 </a:t>
            </a:r>
            <a:r>
              <a:rPr lang="en-US" sz="2000" dirty="0" err="1">
                <a:latin typeface="Times New Roman" panose="02020603050405020304" pitchFamily="18" charset="0"/>
                <a:ea typeface="Calibri" panose="020F0502020204030204" pitchFamily="34" charset="0"/>
                <a:cs typeface="Times New Roman" panose="02020603050405020304" pitchFamily="18" charset="0"/>
              </a:rPr>
              <a:t>yilda</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bu</a:t>
            </a:r>
            <a:r>
              <a:rPr lang="en-US" sz="2000" dirty="0">
                <a:latin typeface="Times New Roman" panose="02020603050405020304" pitchFamily="18" charset="0"/>
                <a:ea typeface="Calibri" panose="020F0502020204030204" pitchFamily="34" charset="0"/>
                <a:cs typeface="Times New Roman" panose="02020603050405020304" pitchFamily="18" charset="0"/>
              </a:rPr>
              <a:t> 78 </a:t>
            </a:r>
            <a:r>
              <a:rPr lang="en-US" sz="2000" dirty="0" err="1">
                <a:latin typeface="Times New Roman" panose="02020603050405020304" pitchFamily="18" charset="0"/>
                <a:ea typeface="Calibri" panose="020F0502020204030204" pitchFamily="34" charset="0"/>
                <a:cs typeface="Times New Roman" panose="02020603050405020304" pitchFamily="18" charset="0"/>
              </a:rPr>
              <a:t>foizga</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yetdi</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Bir</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vaqtning</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o`zida</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noishlab</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chiqarish</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obyekt-lari</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uchun</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ajratilgan</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mablaglar</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miqsori</a:t>
            </a:r>
            <a:r>
              <a:rPr lang="en-US" sz="2000" dirty="0">
                <a:latin typeface="Times New Roman" panose="02020603050405020304" pitchFamily="18" charset="0"/>
                <a:ea typeface="Calibri" panose="020F0502020204030204" pitchFamily="34" charset="0"/>
                <a:cs typeface="Times New Roman" panose="02020603050405020304" pitchFamily="18" charset="0"/>
              </a:rPr>
              <a:t> 38,8 </a:t>
            </a:r>
            <a:r>
              <a:rPr lang="en-US" sz="2000" dirty="0" err="1">
                <a:latin typeface="Times New Roman" panose="02020603050405020304" pitchFamily="18" charset="0"/>
                <a:ea typeface="Calibri" panose="020F0502020204030204" pitchFamily="34" charset="0"/>
                <a:cs typeface="Times New Roman" panose="02020603050405020304" pitchFamily="18" charset="0"/>
              </a:rPr>
              <a:t>foizdan</a:t>
            </a:r>
            <a:r>
              <a:rPr lang="en-US" sz="2000" dirty="0">
                <a:latin typeface="Times New Roman" panose="02020603050405020304" pitchFamily="18" charset="0"/>
                <a:ea typeface="Calibri" panose="020F0502020204030204" pitchFamily="34" charset="0"/>
                <a:cs typeface="Times New Roman" panose="02020603050405020304" pitchFamily="18" charset="0"/>
              </a:rPr>
              <a:t> 22 </a:t>
            </a:r>
            <a:r>
              <a:rPr lang="en-US" sz="2000" dirty="0" err="1">
                <a:latin typeface="Times New Roman" panose="02020603050405020304" pitchFamily="18" charset="0"/>
                <a:ea typeface="Calibri" panose="020F0502020204030204" pitchFamily="34" charset="0"/>
                <a:cs typeface="Times New Roman" panose="02020603050405020304" pitchFamily="18" charset="0"/>
              </a:rPr>
              <a:t>fo-izgacha</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kamaydi</a:t>
            </a:r>
            <a:r>
              <a:rPr lang="en-US" sz="2000" dirty="0">
                <a:latin typeface="Times New Roman" panose="02020603050405020304" pitchFamily="18" charset="0"/>
                <a:ea typeface="Calibri" panose="020F0502020204030204" pitchFamily="34" charset="0"/>
                <a:cs typeface="Times New Roman" panose="02020603050405020304" pitchFamily="18"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tabLst>
                <a:tab pos="270510" algn="l"/>
                <a:tab pos="540385" algn="l"/>
              </a:tabLst>
            </a:pP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smtClean="0">
                <a:latin typeface="Times New Roman" panose="02020603050405020304" pitchFamily="18" charset="0"/>
                <a:ea typeface="Calibri" panose="020F0502020204030204" pitchFamily="34" charset="0"/>
                <a:cs typeface="Times New Roman" panose="02020603050405020304" pitchFamily="18" charset="0"/>
              </a:rPr>
              <a:t>Respublikada</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istiqlol</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yillarida</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tashqi</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iqtisodiy</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aloqa-larga</a:t>
            </a:r>
            <a:r>
              <a:rPr lang="en-US" sz="2000" dirty="0">
                <a:latin typeface="Times New Roman" panose="02020603050405020304" pitchFamily="18" charset="0"/>
                <a:ea typeface="Calibri" panose="020F0502020204030204" pitchFamily="34" charset="0"/>
                <a:cs typeface="Times New Roman" panose="02020603050405020304" pitchFamily="18" charset="0"/>
              </a:rPr>
              <a:t> ham </a:t>
            </a:r>
            <a:r>
              <a:rPr lang="en-US" sz="2000" dirty="0" err="1">
                <a:latin typeface="Times New Roman" panose="02020603050405020304" pitchFamily="18" charset="0"/>
                <a:ea typeface="Calibri" panose="020F0502020204030204" pitchFamily="34" charset="0"/>
                <a:cs typeface="Times New Roman" panose="02020603050405020304" pitchFamily="18" charset="0"/>
              </a:rPr>
              <a:t>katta</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e`tibor</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berildi</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Masalan</a:t>
            </a:r>
            <a:r>
              <a:rPr lang="en-US" sz="2000" dirty="0">
                <a:latin typeface="Times New Roman" panose="02020603050405020304" pitchFamily="18" charset="0"/>
                <a:ea typeface="Calibri" panose="020F0502020204030204" pitchFamily="34" charset="0"/>
                <a:cs typeface="Times New Roman" panose="02020603050405020304" pitchFamily="18" charset="0"/>
              </a:rPr>
              <a:t>, 1996 </a:t>
            </a:r>
            <a:r>
              <a:rPr lang="en-US" sz="2000" dirty="0" err="1">
                <a:latin typeface="Times New Roman" panose="02020603050405020304" pitchFamily="18" charset="0"/>
                <a:ea typeface="Calibri" panose="020F0502020204030204" pitchFamily="34" charset="0"/>
                <a:cs typeface="Times New Roman" panose="02020603050405020304" pitchFamily="18" charset="0"/>
              </a:rPr>
              <a:t>yildagi</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tash</a:t>
            </a:r>
            <a:r>
              <a:rPr lang="en-US" sz="2000" dirty="0">
                <a:latin typeface="Times New Roman" panose="02020603050405020304" pitchFamily="18" charset="0"/>
                <a:ea typeface="Calibri" panose="020F0502020204030204" pitchFamily="34" charset="0"/>
                <a:cs typeface="Times New Roman" panose="02020603050405020304" pitchFamily="18" charset="0"/>
              </a:rPr>
              <a:t>-qi </a:t>
            </a:r>
            <a:r>
              <a:rPr lang="en-US" sz="2000" dirty="0" err="1">
                <a:latin typeface="Times New Roman" panose="02020603050405020304" pitchFamily="18" charset="0"/>
                <a:ea typeface="Calibri" panose="020F0502020204030204" pitchFamily="34" charset="0"/>
                <a:cs typeface="Times New Roman" panose="02020603050405020304" pitchFamily="18" charset="0"/>
              </a:rPr>
              <a:t>savdo</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oboroti</a:t>
            </a:r>
            <a:r>
              <a:rPr lang="en-US" sz="2000" dirty="0">
                <a:latin typeface="Times New Roman" panose="02020603050405020304" pitchFamily="18" charset="0"/>
                <a:ea typeface="Calibri" panose="020F0502020204030204" pitchFamily="34" charset="0"/>
                <a:cs typeface="Times New Roman" panose="02020603050405020304" pitchFamily="18" charset="0"/>
              </a:rPr>
              <a:t> 228,4 </a:t>
            </a:r>
            <a:r>
              <a:rPr lang="en-US" sz="2000" dirty="0" err="1">
                <a:latin typeface="Times New Roman" panose="02020603050405020304" pitchFamily="18" charset="0"/>
                <a:ea typeface="Calibri" panose="020F0502020204030204" pitchFamily="34" charset="0"/>
                <a:cs typeface="Times New Roman" panose="02020603050405020304" pitchFamily="18" charset="0"/>
              </a:rPr>
              <a:t>mln</a:t>
            </a:r>
            <a:r>
              <a:rPr lang="en-US" sz="2000" dirty="0">
                <a:latin typeface="Times New Roman" panose="02020603050405020304" pitchFamily="18" charset="0"/>
                <a:ea typeface="Calibri" panose="020F0502020204030204" pitchFamily="34" charset="0"/>
                <a:cs typeface="Times New Roman" panose="02020603050405020304" pitchFamily="18" charset="0"/>
              </a:rPr>
              <a:t>. AQSH </a:t>
            </a:r>
            <a:r>
              <a:rPr lang="en-US" sz="2000" dirty="0" err="1">
                <a:latin typeface="Times New Roman" panose="02020603050405020304" pitchFamily="18" charset="0"/>
                <a:ea typeface="Calibri" panose="020F0502020204030204" pitchFamily="34" charset="0"/>
                <a:cs typeface="Times New Roman" panose="02020603050405020304" pitchFamily="18" charset="0"/>
              </a:rPr>
              <a:t>dollarini</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tashkil</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etdi</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bu</a:t>
            </a:r>
            <a:r>
              <a:rPr lang="en-US" sz="2000" dirty="0">
                <a:latin typeface="Times New Roman" panose="02020603050405020304" pitchFamily="18" charset="0"/>
                <a:ea typeface="Calibri" panose="020F0502020204030204" pitchFamily="34" charset="0"/>
                <a:cs typeface="Times New Roman" panose="02020603050405020304" pitchFamily="18" charset="0"/>
              </a:rPr>
              <a:t> 1995 </a:t>
            </a:r>
            <a:r>
              <a:rPr lang="en-US" sz="2000" dirty="0" err="1">
                <a:latin typeface="Times New Roman" panose="02020603050405020304" pitchFamily="18" charset="0"/>
                <a:ea typeface="Calibri" panose="020F0502020204030204" pitchFamily="34" charset="0"/>
                <a:cs typeface="Times New Roman" panose="02020603050405020304" pitchFamily="18" charset="0"/>
              </a:rPr>
              <a:t>yildagiga</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nisbatan</a:t>
            </a:r>
            <a:r>
              <a:rPr lang="en-US" sz="2000" dirty="0">
                <a:latin typeface="Times New Roman" panose="02020603050405020304" pitchFamily="18" charset="0"/>
                <a:ea typeface="Calibri" panose="020F0502020204030204" pitchFamily="34" charset="0"/>
                <a:cs typeface="Times New Roman" panose="02020603050405020304" pitchFamily="18" charset="0"/>
              </a:rPr>
              <a:t> 3,7 </a:t>
            </a:r>
            <a:r>
              <a:rPr lang="en-US" sz="2000" dirty="0" err="1">
                <a:latin typeface="Times New Roman" panose="02020603050405020304" pitchFamily="18" charset="0"/>
                <a:ea typeface="Calibri" panose="020F0502020204030204" pitchFamily="34" charset="0"/>
                <a:cs typeface="Times New Roman" panose="02020603050405020304" pitchFamily="18" charset="0"/>
              </a:rPr>
              <a:t>marta</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ko`p</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bo`ldi</a:t>
            </a:r>
            <a:r>
              <a:rPr lang="en-US" sz="2000" dirty="0">
                <a:latin typeface="Times New Roman" panose="02020603050405020304" pitchFamily="18" charset="0"/>
                <a:ea typeface="Calibri" panose="020F0502020204030204" pitchFamily="34" charset="0"/>
                <a:cs typeface="Times New Roman" panose="02020603050405020304" pitchFamily="18"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tabLst>
                <a:tab pos="270510" algn="l"/>
                <a:tab pos="540385" algn="l"/>
              </a:tabLst>
            </a:pP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1996 </a:t>
            </a:r>
            <a:r>
              <a:rPr lang="en-US" sz="2000" dirty="0" err="1">
                <a:latin typeface="Times New Roman" panose="02020603050405020304" pitchFamily="18" charset="0"/>
                <a:ea typeface="Calibri" panose="020F0502020204030204" pitchFamily="34" charset="0"/>
                <a:cs typeface="Times New Roman" panose="02020603050405020304" pitchFamily="18" charset="0"/>
              </a:rPr>
              <a:t>yilda</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Qoraqalpog`iston</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Respublikasining</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tashqi</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sav-dodagi</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asosiy</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sheriklari</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hissasi</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Rossiya</a:t>
            </a:r>
            <a:r>
              <a:rPr lang="en-US" sz="2000" dirty="0">
                <a:latin typeface="Times New Roman" panose="02020603050405020304" pitchFamily="18" charset="0"/>
                <a:ea typeface="Calibri" panose="020F0502020204030204" pitchFamily="34" charset="0"/>
                <a:cs typeface="Times New Roman" panose="02020603050405020304" pitchFamily="18" charset="0"/>
              </a:rPr>
              <a:t> 11,4 </a:t>
            </a:r>
            <a:r>
              <a:rPr lang="en-US" sz="2000" dirty="0" err="1">
                <a:latin typeface="Times New Roman" panose="02020603050405020304" pitchFamily="18" charset="0"/>
                <a:ea typeface="Calibri" panose="020F0502020204030204" pitchFamily="34" charset="0"/>
                <a:cs typeface="Times New Roman" panose="02020603050405020304" pitchFamily="18" charset="0"/>
              </a:rPr>
              <a:t>foiz</a:t>
            </a:r>
            <a:r>
              <a:rPr lang="en-US" sz="2000" dirty="0">
                <a:latin typeface="Times New Roman" panose="02020603050405020304" pitchFamily="18" charset="0"/>
                <a:ea typeface="Calibri" panose="020F0502020204030204" pitchFamily="34" charset="0"/>
                <a:cs typeface="Times New Roman" panose="02020603050405020304" pitchFamily="18" charset="0"/>
              </a:rPr>
              <a:t>, AQSH 14,1 </a:t>
            </a:r>
            <a:r>
              <a:rPr lang="en-US" sz="2000" dirty="0" err="1">
                <a:latin typeface="Times New Roman" panose="02020603050405020304" pitchFamily="18" charset="0"/>
                <a:ea typeface="Calibri" panose="020F0502020204030204" pitchFamily="34" charset="0"/>
                <a:cs typeface="Times New Roman" panose="02020603050405020304" pitchFamily="18" charset="0"/>
              </a:rPr>
              <a:t>foiz</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Janubiy</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Koreya</a:t>
            </a:r>
            <a:r>
              <a:rPr lang="en-US" sz="2000" dirty="0">
                <a:latin typeface="Times New Roman" panose="02020603050405020304" pitchFamily="18" charset="0"/>
                <a:ea typeface="Calibri" panose="020F0502020204030204" pitchFamily="34" charset="0"/>
                <a:cs typeface="Times New Roman" panose="02020603050405020304" pitchFamily="18" charset="0"/>
              </a:rPr>
              <a:t> 11,1 </a:t>
            </a:r>
            <a:r>
              <a:rPr lang="en-US" sz="2000" dirty="0" err="1">
                <a:latin typeface="Times New Roman" panose="02020603050405020304" pitchFamily="18" charset="0"/>
                <a:ea typeface="Calibri" panose="020F0502020204030204" pitchFamily="34" charset="0"/>
                <a:cs typeface="Times New Roman" panose="02020603050405020304" pitchFamily="18" charset="0"/>
              </a:rPr>
              <a:t>foiz</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Shveyiariya</a:t>
            </a:r>
            <a:r>
              <a:rPr lang="en-US" sz="2000" dirty="0">
                <a:latin typeface="Times New Roman" panose="02020603050405020304" pitchFamily="18" charset="0"/>
                <a:ea typeface="Calibri" panose="020F0502020204030204" pitchFamily="34" charset="0"/>
                <a:cs typeface="Times New Roman" panose="02020603050405020304" pitchFamily="18" charset="0"/>
              </a:rPr>
              <a:t> 9,4 </a:t>
            </a:r>
            <a:r>
              <a:rPr lang="en-US" sz="2000" dirty="0" err="1">
                <a:latin typeface="Times New Roman" panose="02020603050405020304" pitchFamily="18" charset="0"/>
                <a:ea typeface="Calibri" panose="020F0502020204030204" pitchFamily="34" charset="0"/>
                <a:cs typeface="Times New Roman" panose="02020603050405020304" pitchFamily="18" charset="0"/>
              </a:rPr>
              <a:t>foiz</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Nider-landiya</a:t>
            </a:r>
            <a:r>
              <a:rPr lang="en-US" sz="2000" dirty="0">
                <a:latin typeface="Times New Roman" panose="02020603050405020304" pitchFamily="18" charset="0"/>
                <a:ea typeface="Calibri" panose="020F0502020204030204" pitchFamily="34" charset="0"/>
                <a:cs typeface="Times New Roman" panose="02020603050405020304" pitchFamily="18" charset="0"/>
              </a:rPr>
              <a:t> 7,2 </a:t>
            </a:r>
            <a:r>
              <a:rPr lang="en-US" sz="2000" dirty="0" err="1">
                <a:latin typeface="Times New Roman" panose="02020603050405020304" pitchFamily="18" charset="0"/>
                <a:ea typeface="Calibri" panose="020F0502020204030204" pitchFamily="34" charset="0"/>
                <a:cs typeface="Times New Roman" panose="02020603050405020304" pitchFamily="18" charset="0"/>
              </a:rPr>
              <a:t>foizni</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tashkil</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etdi</a:t>
            </a:r>
            <a:r>
              <a:rPr lang="en-US" sz="2000" dirty="0">
                <a:latin typeface="Times New Roman" panose="02020603050405020304" pitchFamily="18" charset="0"/>
                <a:ea typeface="Calibri" panose="020F0502020204030204" pitchFamily="34" charset="0"/>
                <a:cs typeface="Times New Roman" panose="02020603050405020304" pitchFamily="18" charset="0"/>
              </a:rPr>
              <a:t>.</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107504" y="680924"/>
            <a:ext cx="8568952" cy="6003823"/>
          </a:xfrm>
          <a:prstGeom prst="rect">
            <a:avLst/>
          </a:prstGeom>
        </p:spPr>
        <p:txBody>
          <a:bodyPr wrap="square">
            <a:spAutoFit/>
          </a:bodyPr>
          <a:lstStyle/>
          <a:p>
            <a:pPr algn="just">
              <a:lnSpc>
                <a:spcPct val="107000"/>
              </a:lnSpc>
              <a:spcAft>
                <a:spcPts val="0"/>
              </a:spcAft>
              <a:tabLst>
                <a:tab pos="270510" algn="l"/>
                <a:tab pos="540385" algn="l"/>
              </a:tabLst>
            </a:pP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smtClean="0">
                <a:latin typeface="Times New Roman" panose="02020603050405020304" pitchFamily="18" charset="0"/>
                <a:ea typeface="Calibri" panose="020F0502020204030204" pitchFamily="34" charset="0"/>
                <a:cs typeface="Times New Roman" panose="02020603050405020304" pitchFamily="18" charset="0"/>
              </a:rPr>
              <a:t>Eksport</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qilingan</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tovarlar</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hajmi</a:t>
            </a:r>
            <a:r>
              <a:rPr lang="en-US" sz="2000" dirty="0">
                <a:latin typeface="Times New Roman" panose="02020603050405020304" pitchFamily="18" charset="0"/>
                <a:ea typeface="Calibri" panose="020F0502020204030204" pitchFamily="34" charset="0"/>
                <a:cs typeface="Times New Roman" panose="02020603050405020304" pitchFamily="18" charset="0"/>
              </a:rPr>
              <a:t> 122,9 million </a:t>
            </a:r>
            <a:r>
              <a:rPr lang="en-US" sz="2000" dirty="0" err="1">
                <a:latin typeface="Times New Roman" panose="02020603050405020304" pitchFamily="18" charset="0"/>
                <a:ea typeface="Calibri" panose="020F0502020204030204" pitchFamily="34" charset="0"/>
                <a:cs typeface="Times New Roman" panose="02020603050405020304" pitchFamily="18" charset="0"/>
              </a:rPr>
              <a:t>dollarga</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teng</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bo`ldi</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Uning</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tashqi</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savdo</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oborotidagi</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ulushi</a:t>
            </a:r>
            <a:r>
              <a:rPr lang="en-US" sz="2000" dirty="0">
                <a:latin typeface="Times New Roman" panose="02020603050405020304" pitchFamily="18" charset="0"/>
                <a:ea typeface="Calibri" panose="020F0502020204030204" pitchFamily="34" charset="0"/>
                <a:cs typeface="Times New Roman" panose="02020603050405020304" pitchFamily="18" charset="0"/>
              </a:rPr>
              <a:t> 53,8 </a:t>
            </a:r>
            <a:r>
              <a:rPr lang="en-US" sz="2000" dirty="0" err="1">
                <a:latin typeface="Times New Roman" panose="02020603050405020304" pitchFamily="18" charset="0"/>
                <a:ea typeface="Calibri" panose="020F0502020204030204" pitchFamily="34" charset="0"/>
                <a:cs typeface="Times New Roman" panose="02020603050405020304" pitchFamily="18" charset="0"/>
              </a:rPr>
              <a:t>foiz-ni</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tashkil</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etdi</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Rarb</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mamlakatlariga</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eksport</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qilingan</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xom</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ashyo</a:t>
            </a:r>
            <a:r>
              <a:rPr lang="en-US" sz="2000" dirty="0">
                <a:latin typeface="Times New Roman" panose="02020603050405020304" pitchFamily="18" charset="0"/>
                <a:ea typeface="Calibri" panose="020F0502020204030204" pitchFamily="34" charset="0"/>
                <a:cs typeface="Times New Roman" panose="02020603050405020304" pitchFamily="18" charset="0"/>
              </a:rPr>
              <a:t> 113,6 million AQSH </a:t>
            </a:r>
            <a:r>
              <a:rPr lang="en-US" sz="2000" dirty="0" err="1">
                <a:latin typeface="Times New Roman" panose="02020603050405020304" pitchFamily="18" charset="0"/>
                <a:ea typeface="Calibri" panose="020F0502020204030204" pitchFamily="34" charset="0"/>
                <a:cs typeface="Times New Roman" panose="02020603050405020304" pitchFamily="18" charset="0"/>
              </a:rPr>
              <a:t>dollarini</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yaqin</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G`arb</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mamlakatlari-ga</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jo`natilganlari</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esa</a:t>
            </a:r>
            <a:r>
              <a:rPr lang="en-US" sz="2000" dirty="0">
                <a:latin typeface="Times New Roman" panose="02020603050405020304" pitchFamily="18" charset="0"/>
                <a:ea typeface="Calibri" panose="020F0502020204030204" pitchFamily="34" charset="0"/>
                <a:cs typeface="Times New Roman" panose="02020603050405020304" pitchFamily="18" charset="0"/>
              </a:rPr>
              <a:t> 9,3 million AQSH </a:t>
            </a:r>
            <a:r>
              <a:rPr lang="en-US" sz="2000" dirty="0" err="1">
                <a:latin typeface="Times New Roman" panose="02020603050405020304" pitchFamily="18" charset="0"/>
                <a:ea typeface="Calibri" panose="020F0502020204030204" pitchFamily="34" charset="0"/>
                <a:cs typeface="Times New Roman" panose="02020603050405020304" pitchFamily="18" charset="0"/>
              </a:rPr>
              <a:t>dollarini</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tashkil</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etdi</a:t>
            </a:r>
            <a:r>
              <a:rPr lang="en-US" sz="2000" dirty="0">
                <a:latin typeface="Times New Roman" panose="02020603050405020304" pitchFamily="18" charset="0"/>
                <a:ea typeface="Calibri" panose="020F0502020204030204" pitchFamily="34" charset="0"/>
                <a:cs typeface="Times New Roman" panose="02020603050405020304" pitchFamily="18"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tabLst>
                <a:tab pos="270510" algn="l"/>
                <a:tab pos="540385" algn="l"/>
              </a:tabLst>
            </a:pP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smtClean="0">
                <a:latin typeface="Times New Roman" panose="02020603050405020304" pitchFamily="18" charset="0"/>
                <a:ea typeface="Calibri" panose="020F0502020204030204" pitchFamily="34" charset="0"/>
                <a:cs typeface="Times New Roman" panose="02020603050405020304" pitchFamily="18" charset="0"/>
              </a:rPr>
              <a:t>Uzoq</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G`arbga</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asosan</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paxta</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tolasi</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toladan</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olingan</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mahsu-lotlar</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qayta</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ishlangan</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neft</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mahsulotlari</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sotildi</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Paxta</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tolasi</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jami</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eksport</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mahsulotlarining</a:t>
            </a:r>
            <a:r>
              <a:rPr lang="en-US" sz="2000" dirty="0">
                <a:latin typeface="Times New Roman" panose="02020603050405020304" pitchFamily="18" charset="0"/>
                <a:ea typeface="Calibri" panose="020F0502020204030204" pitchFamily="34" charset="0"/>
                <a:cs typeface="Times New Roman" panose="02020603050405020304" pitchFamily="18" charset="0"/>
              </a:rPr>
              <a:t> 95 </a:t>
            </a:r>
            <a:r>
              <a:rPr lang="en-US" sz="2000" dirty="0" err="1">
                <a:latin typeface="Times New Roman" panose="02020603050405020304" pitchFamily="18" charset="0"/>
                <a:ea typeface="Calibri" panose="020F0502020204030204" pitchFamily="34" charset="0"/>
                <a:cs typeface="Times New Roman" panose="02020603050405020304" pitchFamily="18" charset="0"/>
              </a:rPr>
              <a:t>foizini</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tashkil</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etdi</a:t>
            </a:r>
            <a:r>
              <a:rPr lang="en-US" sz="2000" dirty="0">
                <a:latin typeface="Times New Roman" panose="02020603050405020304" pitchFamily="18" charset="0"/>
                <a:ea typeface="Calibri" panose="020F0502020204030204" pitchFamily="34" charset="0"/>
                <a:cs typeface="Times New Roman" panose="02020603050405020304" pitchFamily="18"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tabLst>
                <a:tab pos="270510" algn="l"/>
                <a:tab pos="540385" algn="l"/>
              </a:tabLst>
            </a:pP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smtClean="0">
                <a:latin typeface="Times New Roman" panose="02020603050405020304" pitchFamily="18" charset="0"/>
                <a:ea typeface="Calibri" panose="020F0502020204030204" pitchFamily="34" charset="0"/>
                <a:cs typeface="Times New Roman" panose="02020603050405020304" pitchFamily="18" charset="0"/>
              </a:rPr>
              <a:t>Tashqi</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savdo</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oborotida</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importning</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salmogi</a:t>
            </a:r>
            <a:r>
              <a:rPr lang="en-US" sz="2000" dirty="0">
                <a:latin typeface="Times New Roman" panose="02020603050405020304" pitchFamily="18" charset="0"/>
                <a:ea typeface="Calibri" panose="020F0502020204030204" pitchFamily="34" charset="0"/>
                <a:cs typeface="Times New Roman" panose="02020603050405020304" pitchFamily="18" charset="0"/>
              </a:rPr>
              <a:t> 1996 </a:t>
            </a:r>
            <a:r>
              <a:rPr lang="en-US" sz="2000" dirty="0" err="1">
                <a:latin typeface="Times New Roman" panose="02020603050405020304" pitchFamily="18" charset="0"/>
                <a:ea typeface="Calibri" panose="020F0502020204030204" pitchFamily="34" charset="0"/>
                <a:cs typeface="Times New Roman" panose="02020603050405020304" pitchFamily="18" charset="0"/>
              </a:rPr>
              <a:t>yilda</a:t>
            </a:r>
            <a:r>
              <a:rPr lang="en-US" sz="2000" dirty="0">
                <a:latin typeface="Times New Roman" panose="02020603050405020304" pitchFamily="18" charset="0"/>
                <a:ea typeface="Calibri" panose="020F0502020204030204" pitchFamily="34" charset="0"/>
                <a:cs typeface="Times New Roman" panose="02020603050405020304" pitchFamily="18" charset="0"/>
              </a:rPr>
              <a:t> 46,2 </a:t>
            </a:r>
            <a:r>
              <a:rPr lang="en-US" sz="2000" dirty="0" err="1">
                <a:latin typeface="Times New Roman" panose="02020603050405020304" pitchFamily="18" charset="0"/>
                <a:ea typeface="Calibri" panose="020F0502020204030204" pitchFamily="34" charset="0"/>
                <a:cs typeface="Times New Roman" panose="02020603050405020304" pitchFamily="18" charset="0"/>
              </a:rPr>
              <a:t>foizni</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tashkil</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qildi</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Uning</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hajmi</a:t>
            </a:r>
            <a:r>
              <a:rPr lang="en-US" sz="2000" dirty="0">
                <a:latin typeface="Times New Roman" panose="02020603050405020304" pitchFamily="18" charset="0"/>
                <a:ea typeface="Calibri" panose="020F0502020204030204" pitchFamily="34" charset="0"/>
                <a:cs typeface="Times New Roman" panose="02020603050405020304" pitchFamily="18" charset="0"/>
              </a:rPr>
              <a:t> 1995 </a:t>
            </a:r>
            <a:r>
              <a:rPr lang="en-US" sz="2000" dirty="0" err="1">
                <a:latin typeface="Times New Roman" panose="02020603050405020304" pitchFamily="18" charset="0"/>
                <a:ea typeface="Calibri" panose="020F0502020204030204" pitchFamily="34" charset="0"/>
                <a:cs typeface="Times New Roman" panose="02020603050405020304" pitchFamily="18" charset="0"/>
              </a:rPr>
              <a:t>yildagiga</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nis-batan</a:t>
            </a:r>
            <a:r>
              <a:rPr lang="en-US" sz="2000" dirty="0">
                <a:latin typeface="Times New Roman" panose="02020603050405020304" pitchFamily="18" charset="0"/>
                <a:ea typeface="Calibri" panose="020F0502020204030204" pitchFamily="34" charset="0"/>
                <a:cs typeface="Times New Roman" panose="02020603050405020304" pitchFamily="18" charset="0"/>
              </a:rPr>
              <a:t> 3,4 </a:t>
            </a:r>
            <a:r>
              <a:rPr lang="en-US" sz="2000" dirty="0" err="1">
                <a:latin typeface="Times New Roman" panose="02020603050405020304" pitchFamily="18" charset="0"/>
                <a:ea typeface="Calibri" panose="020F0502020204030204" pitchFamily="34" charset="0"/>
                <a:cs typeface="Times New Roman" panose="02020603050405020304" pitchFamily="18" charset="0"/>
              </a:rPr>
              <a:t>marta</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ko`gtaydi</a:t>
            </a:r>
            <a:r>
              <a:rPr lang="en-US" sz="2000" dirty="0">
                <a:latin typeface="Times New Roman" panose="02020603050405020304" pitchFamily="18" charset="0"/>
                <a:ea typeface="Calibri" panose="020F0502020204030204" pitchFamily="34" charset="0"/>
                <a:cs typeface="Times New Roman" panose="02020603050405020304" pitchFamily="18" charset="0"/>
              </a:rPr>
              <a:t>. Import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mahsulotlari</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tarkibida</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aso-san</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xalq</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iste`mol</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mollari</a:t>
            </a:r>
            <a:r>
              <a:rPr lang="en-US" sz="2000" dirty="0">
                <a:latin typeface="Times New Roman" panose="02020603050405020304" pitchFamily="18" charset="0"/>
                <a:ea typeface="Calibri" panose="020F0502020204030204" pitchFamily="34" charset="0"/>
                <a:cs typeface="Times New Roman" panose="02020603050405020304" pitchFamily="18" charset="0"/>
              </a:rPr>
              <a:t> 60,9 </a:t>
            </a:r>
            <a:r>
              <a:rPr lang="en-US" sz="2000" dirty="0" err="1">
                <a:latin typeface="Times New Roman" panose="02020603050405020304" pitchFamily="18" charset="0"/>
                <a:ea typeface="Calibri" panose="020F0502020204030204" pitchFamily="34" charset="0"/>
                <a:cs typeface="Times New Roman" panose="02020603050405020304" pitchFamily="18" charset="0"/>
              </a:rPr>
              <a:t>foiz</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qora</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va</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rangli</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metallar</a:t>
            </a:r>
            <a:r>
              <a:rPr lang="en-US" sz="2000" dirty="0">
                <a:latin typeface="Times New Roman" panose="02020603050405020304" pitchFamily="18" charset="0"/>
                <a:ea typeface="Calibri" panose="020F0502020204030204" pitchFamily="34" charset="0"/>
                <a:cs typeface="Times New Roman" panose="02020603050405020304" pitchFamily="18" charset="0"/>
              </a:rPr>
              <a:t> 18,9 </a:t>
            </a:r>
            <a:r>
              <a:rPr lang="en-US" sz="2000" dirty="0" err="1">
                <a:latin typeface="Times New Roman" panose="02020603050405020304" pitchFamily="18" charset="0"/>
                <a:ea typeface="Calibri" panose="020F0502020204030204" pitchFamily="34" charset="0"/>
                <a:cs typeface="Times New Roman" panose="02020603050405020304" pitchFamily="18" charset="0"/>
              </a:rPr>
              <a:t>foiz</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oziq-ovqat</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mahsulotlari</a:t>
            </a:r>
            <a:r>
              <a:rPr lang="en-US" sz="2000" dirty="0">
                <a:latin typeface="Times New Roman" panose="02020603050405020304" pitchFamily="18" charset="0"/>
                <a:ea typeface="Calibri" panose="020F0502020204030204" pitchFamily="34" charset="0"/>
                <a:cs typeface="Times New Roman" panose="02020603050405020304" pitchFamily="18" charset="0"/>
              </a:rPr>
              <a:t> 13,1 </a:t>
            </a:r>
            <a:r>
              <a:rPr lang="en-US" sz="2000" dirty="0" err="1">
                <a:latin typeface="Times New Roman" panose="02020603050405020304" pitchFamily="18" charset="0"/>
                <a:ea typeface="Calibri" panose="020F0502020204030204" pitchFamily="34" charset="0"/>
                <a:cs typeface="Times New Roman" panose="02020603050405020304" pitchFamily="18" charset="0"/>
              </a:rPr>
              <a:t>foizni</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tashkil</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etdi</a:t>
            </a:r>
            <a:r>
              <a:rPr lang="en-US" sz="2000" dirty="0">
                <a:latin typeface="Times New Roman" panose="02020603050405020304" pitchFamily="18" charset="0"/>
                <a:ea typeface="Calibri" panose="020F0502020204030204" pitchFamily="34" charset="0"/>
                <a:cs typeface="Times New Roman" panose="02020603050405020304" pitchFamily="18"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tabLst>
                <a:tab pos="270510" algn="l"/>
                <a:tab pos="540385" algn="l"/>
              </a:tabLst>
            </a:pP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smtClean="0">
                <a:latin typeface="Times New Roman" panose="02020603050405020304" pitchFamily="18" charset="0"/>
                <a:ea typeface="Calibri" panose="020F0502020204030204" pitchFamily="34" charset="0"/>
                <a:cs typeface="Times New Roman" panose="02020603050405020304" pitchFamily="18" charset="0"/>
              </a:rPr>
              <a:t>Uzoq</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G`arb</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mamlakatlaridan</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keltirilgan</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mahsulotlar</a:t>
            </a:r>
            <a:r>
              <a:rPr lang="en-US" sz="2000" dirty="0">
                <a:latin typeface="Times New Roman" panose="02020603050405020304" pitchFamily="18" charset="0"/>
                <a:ea typeface="Calibri" panose="020F0502020204030204" pitchFamily="34" charset="0"/>
                <a:cs typeface="Times New Roman" panose="02020603050405020304" pitchFamily="18" charset="0"/>
              </a:rPr>
              <a:t> 70,1 million AQSH </a:t>
            </a:r>
            <a:r>
              <a:rPr lang="en-US" sz="2000" dirty="0" err="1">
                <a:latin typeface="Times New Roman" panose="02020603050405020304" pitchFamily="18" charset="0"/>
                <a:ea typeface="Calibri" panose="020F0502020204030204" pitchFamily="34" charset="0"/>
                <a:cs typeface="Times New Roman" panose="02020603050405020304" pitchFamily="18" charset="0"/>
              </a:rPr>
              <a:t>dollariga</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teng</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bo`lib</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bu</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jami</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importning</a:t>
            </a:r>
            <a:r>
              <a:rPr lang="en-US" sz="2000" dirty="0">
                <a:latin typeface="Times New Roman" panose="02020603050405020304" pitchFamily="18" charset="0"/>
                <a:ea typeface="Calibri" panose="020F0502020204030204" pitchFamily="34" charset="0"/>
                <a:cs typeface="Times New Roman" panose="02020603050405020304" pitchFamily="18" charset="0"/>
              </a:rPr>
              <a:t> 66,4 </a:t>
            </a:r>
            <a:r>
              <a:rPr lang="en-US" sz="2000" dirty="0" err="1">
                <a:latin typeface="Times New Roman" panose="02020603050405020304" pitchFamily="18" charset="0"/>
                <a:ea typeface="Calibri" panose="020F0502020204030204" pitchFamily="34" charset="0"/>
                <a:cs typeface="Times New Roman" panose="02020603050405020304" pitchFamily="18" charset="0"/>
              </a:rPr>
              <a:t>foizini</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tashkil</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qildi</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Yaqin</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xorijiy</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mamlakatlardan</a:t>
            </a:r>
            <a:r>
              <a:rPr lang="en-US" sz="2000" dirty="0">
                <a:latin typeface="Times New Roman" panose="02020603050405020304" pitchFamily="18" charset="0"/>
                <a:ea typeface="Calibri" panose="020F0502020204030204" pitchFamily="34" charset="0"/>
                <a:cs typeface="Times New Roman" panose="02020603050405020304" pitchFamily="18" charset="0"/>
              </a:rPr>
              <a:t> res-</a:t>
            </a:r>
            <a:r>
              <a:rPr lang="en-US" sz="2000" dirty="0" err="1">
                <a:latin typeface="Times New Roman" panose="02020603050405020304" pitchFamily="18" charset="0"/>
                <a:ea typeface="Calibri" panose="020F0502020204030204" pitchFamily="34" charset="0"/>
                <a:cs typeface="Times New Roman" panose="02020603050405020304" pitchFamily="18" charset="0"/>
              </a:rPr>
              <a:t>publikaning</a:t>
            </a:r>
            <a:r>
              <a:rPr lang="en-US" sz="2000" dirty="0">
                <a:latin typeface="Times New Roman" panose="02020603050405020304" pitchFamily="18" charset="0"/>
                <a:ea typeface="Calibri" panose="020F0502020204030204" pitchFamily="34" charset="0"/>
                <a:cs typeface="Times New Roman" panose="02020603050405020304" pitchFamily="18" charset="0"/>
              </a:rPr>
              <a:t> 130 </a:t>
            </a:r>
            <a:r>
              <a:rPr lang="en-US" sz="2000" dirty="0" err="1">
                <a:latin typeface="Times New Roman" panose="02020603050405020304" pitchFamily="18" charset="0"/>
                <a:ea typeface="Calibri" panose="020F0502020204030204" pitchFamily="34" charset="0"/>
                <a:cs typeface="Times New Roman" panose="02020603050405020304" pitchFamily="18" charset="0"/>
              </a:rPr>
              <a:t>korxonalari</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orqali</a:t>
            </a:r>
            <a:r>
              <a:rPr lang="en-US" sz="2000" dirty="0">
                <a:latin typeface="Times New Roman" panose="02020603050405020304" pitchFamily="18" charset="0"/>
                <a:ea typeface="Calibri" panose="020F0502020204030204" pitchFamily="34" charset="0"/>
                <a:cs typeface="Times New Roman" panose="02020603050405020304" pitchFamily="18" charset="0"/>
              </a:rPr>
              <a:t> 35,4 million </a:t>
            </a:r>
            <a:r>
              <a:rPr lang="en-US" sz="2000" dirty="0" err="1">
                <a:latin typeface="Times New Roman" panose="02020603050405020304" pitchFamily="18" charset="0"/>
                <a:ea typeface="Calibri" panose="020F0502020204030204" pitchFamily="34" charset="0"/>
                <a:cs typeface="Times New Roman" panose="02020603050405020304" pitchFamily="18" charset="0"/>
              </a:rPr>
              <a:t>dollarlik</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mahsulotlar</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olib</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kelindi</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Yaqin</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xorijiy</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mamlakatlardan</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aso-san</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shakar</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bugdoy</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mashina</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va</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jihozlar</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agregatlar</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va</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ular-ning</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ehtiyot</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qismlari</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quvurlar</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avtomashinalar</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ishlab</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chiqa-rishni</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komplektlovchi</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materiallar</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va</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boshqa</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turdagi</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mahsu-lotlar</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keltirildi</a:t>
            </a:r>
            <a:r>
              <a:rPr lang="en-US" sz="2000" dirty="0">
                <a:latin typeface="Times New Roman" panose="02020603050405020304" pitchFamily="18" charset="0"/>
                <a:ea typeface="Calibri" panose="020F0502020204030204" pitchFamily="34" charset="0"/>
                <a:cs typeface="Times New Roman" panose="02020603050405020304" pitchFamily="18" charset="0"/>
              </a:rPr>
              <a:t>.</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285720" y="610136"/>
            <a:ext cx="8568952" cy="6257867"/>
          </a:xfrm>
          <a:prstGeom prst="rect">
            <a:avLst/>
          </a:prstGeom>
        </p:spPr>
        <p:txBody>
          <a:bodyPr wrap="square">
            <a:spAutoFit/>
          </a:bodyPr>
          <a:lstStyle/>
          <a:p>
            <a:pPr algn="ctr">
              <a:lnSpc>
                <a:spcPct val="107000"/>
              </a:lnSpc>
              <a:spcAft>
                <a:spcPts val="0"/>
              </a:spcAft>
              <a:tabLst>
                <a:tab pos="270510" algn="l"/>
                <a:tab pos="540385" algn="l"/>
              </a:tabLst>
            </a:pPr>
            <a:r>
              <a:rPr lang="uz-Cyrl-UZ" b="1" dirty="0">
                <a:latin typeface="Times New Roman" panose="02020603050405020304" pitchFamily="18" charset="0"/>
                <a:ea typeface="Calibri" panose="020F0502020204030204" pitchFamily="34" charset="0"/>
                <a:cs typeface="Times New Roman" panose="02020603050405020304" pitchFamily="18" charset="0"/>
              </a:rPr>
              <a:t>Manbalar va adabiyotlar</a:t>
            </a:r>
            <a:endParaRPr lang="ru-RU"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mj-lt"/>
              <a:buAutoNum type="arabicPeriod"/>
              <a:tabLst>
                <a:tab pos="270510" algn="l"/>
                <a:tab pos="540385" algn="l"/>
              </a:tabLst>
            </a:pPr>
            <a:r>
              <a:rPr lang="uz-Cyrl-UZ" dirty="0">
                <a:latin typeface="Times New Roman" panose="02020603050405020304" pitchFamily="18" charset="0"/>
                <a:ea typeface="Calibri" panose="020F0502020204030204" pitchFamily="34" charset="0"/>
                <a:cs typeface="Times New Roman" panose="02020603050405020304" pitchFamily="18" charset="0"/>
              </a:rPr>
              <a:t>Karimov I.A. Jamiyatimizni erkinlashtirish, islohotlarni chuqurlashtirish, ma’naviyatimizni yuksaltirish va xalqimizning hayot darajasini oshirish  - barcha ishlarimizning mezoni va maqsadidir.  T.: 15 – “O’zbekiston”, 2007.</a:t>
            </a:r>
            <a:endParaRPr lang="ru-RU"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mj-lt"/>
              <a:buAutoNum type="arabicPeriod"/>
              <a:tabLst>
                <a:tab pos="270510" algn="l"/>
                <a:tab pos="540385" algn="l"/>
              </a:tabLst>
            </a:pPr>
            <a:r>
              <a:rPr lang="uz-Cyrl-UZ" dirty="0">
                <a:latin typeface="Times New Roman" panose="02020603050405020304" pitchFamily="18" charset="0"/>
                <a:ea typeface="Calibri" panose="020F0502020204030204" pitchFamily="34" charset="0"/>
                <a:cs typeface="Times New Roman" panose="02020603050405020304" pitchFamily="18" charset="0"/>
              </a:rPr>
              <a:t>Karimov I.A. Mamlakatni modernizatsiya qilish va iqtisodiyotimizni barqaror rivojlantirish yo’lida. T.: 16 – “O’zbekiston”, 2008.</a:t>
            </a:r>
            <a:endParaRPr lang="ru-RU"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mj-lt"/>
              <a:buAutoNum type="arabicPeriod"/>
              <a:tabLst>
                <a:tab pos="270510" algn="l"/>
                <a:tab pos="540385" algn="l"/>
              </a:tabLst>
            </a:pPr>
            <a:r>
              <a:rPr lang="uz-Cyrl-UZ" dirty="0">
                <a:latin typeface="Times New Roman" panose="02020603050405020304" pitchFamily="18" charset="0"/>
                <a:ea typeface="Calibri" panose="020F0502020204030204" pitchFamily="34" charset="0"/>
                <a:cs typeface="Times New Roman" panose="02020603050405020304" pitchFamily="18" charset="0"/>
              </a:rPr>
              <a:t>Levitin L, Karlayl D.S</a:t>
            </a:r>
            <a:r>
              <a:rPr lang="en-US" dirty="0">
                <a:latin typeface="Times New Roman" panose="02020603050405020304" pitchFamily="18" charset="0"/>
                <a:ea typeface="Calibri" panose="020F0502020204030204" pitchFamily="34" charset="0"/>
                <a:cs typeface="Times New Roman" panose="02020603050405020304" pitchFamily="18" charset="0"/>
              </a:rPr>
              <a:t>. Is</a:t>
            </a:r>
            <a:r>
              <a:rPr lang="uz-Cyrl-UZ" dirty="0">
                <a:latin typeface="Times New Roman" panose="02020603050405020304" pitchFamily="18" charset="0"/>
                <a:ea typeface="Calibri" panose="020F0502020204030204" pitchFamily="34" charset="0"/>
                <a:cs typeface="Times New Roman" panose="02020603050405020304" pitchFamily="18" charset="0"/>
              </a:rPr>
              <a:t>lom Karimov - yangi O’zbekiston Prezidenti. T.</a:t>
            </a:r>
            <a:r>
              <a:rPr lang="ru-RU" dirty="0">
                <a:latin typeface="Times New Roman" panose="02020603050405020304" pitchFamily="18" charset="0"/>
                <a:ea typeface="Calibri" panose="020F0502020204030204" pitchFamily="34" charset="0"/>
                <a:cs typeface="Times New Roman" panose="02020603050405020304" pitchFamily="18" charset="0"/>
              </a:rPr>
              <a:t> 1</a:t>
            </a:r>
            <a:r>
              <a:rPr lang="uz-Cyrl-UZ" dirty="0">
                <a:latin typeface="Times New Roman" panose="02020603050405020304" pitchFamily="18" charset="0"/>
                <a:ea typeface="Calibri" panose="020F0502020204030204" pitchFamily="34" charset="0"/>
                <a:cs typeface="Times New Roman" panose="02020603050405020304" pitchFamily="18" charset="0"/>
              </a:rPr>
              <a:t>996 </a:t>
            </a:r>
            <a:r>
              <a:rPr lang="ru-RU" dirty="0">
                <a:latin typeface="Times New Roman" panose="02020603050405020304" pitchFamily="18" charset="0"/>
                <a:ea typeface="Calibri" panose="020F0502020204030204" pitchFamily="34" charset="0"/>
                <a:cs typeface="Times New Roman" panose="02020603050405020304" pitchFamily="18" charset="0"/>
              </a:rPr>
              <a:t>y</a:t>
            </a:r>
            <a:r>
              <a:rPr lang="uz-Cyrl-UZ" dirty="0">
                <a:latin typeface="Times New Roman" panose="02020603050405020304" pitchFamily="18" charset="0"/>
                <a:ea typeface="Calibri" panose="020F0502020204030204" pitchFamily="34" charset="0"/>
                <a:cs typeface="Times New Roman" panose="02020603050405020304" pitchFamily="18"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mj-lt"/>
              <a:buAutoNum type="arabicPeriod"/>
              <a:tabLst>
                <a:tab pos="270510" algn="l"/>
                <a:tab pos="540385" algn="l"/>
              </a:tabLst>
            </a:pPr>
            <a:r>
              <a:rPr lang="uz-Cyrl-UZ" dirty="0">
                <a:latin typeface="Times New Roman" panose="02020603050405020304" pitchFamily="18" charset="0"/>
                <a:ea typeface="Calibri" panose="020F0502020204030204" pitchFamily="34" charset="0"/>
                <a:cs typeface="Times New Roman" panose="02020603050405020304" pitchFamily="18" charset="0"/>
              </a:rPr>
              <a:t>Karimov I.A. «O’zbekiston XXI asr bo’sag’asida: xavfsizlikka tahdid, barqarorlik shartlari va taraqqiyot kafolatlari», T., «O’zbekiston», 1997.</a:t>
            </a:r>
            <a:endParaRPr lang="ru-RU"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mj-lt"/>
              <a:buAutoNum type="arabicPeriod"/>
              <a:tabLst>
                <a:tab pos="270510" algn="l"/>
                <a:tab pos="540385" algn="l"/>
              </a:tabLst>
            </a:pPr>
            <a:r>
              <a:rPr lang="uz-Cyrl-UZ" dirty="0">
                <a:latin typeface="Times New Roman" panose="02020603050405020304" pitchFamily="18" charset="0"/>
                <a:ea typeface="Calibri" panose="020F0502020204030204" pitchFamily="34" charset="0"/>
                <a:cs typeface="Times New Roman" panose="02020603050405020304" pitchFamily="18" charset="0"/>
              </a:rPr>
              <a:t>O’zbekistonning yangi tarixi. 3-jild. T., "Sharq", 2001 y</a:t>
            </a:r>
            <a:r>
              <a:rPr lang="en-US" dirty="0">
                <a:latin typeface="Times New Roman" panose="02020603050405020304" pitchFamily="18" charset="0"/>
                <a:ea typeface="Calibri" panose="020F0502020204030204" pitchFamily="34" charset="0"/>
                <a:cs typeface="Times New Roman" panose="02020603050405020304" pitchFamily="18"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mj-lt"/>
              <a:buAutoNum type="arabicPeriod"/>
              <a:tabLst>
                <a:tab pos="270510" algn="l"/>
                <a:tab pos="540385" algn="l"/>
              </a:tabLst>
            </a:pPr>
            <a:r>
              <a:rPr lang="uz-Cyrl-UZ" dirty="0">
                <a:latin typeface="Times New Roman" panose="02020603050405020304" pitchFamily="18" charset="0"/>
                <a:ea typeface="Calibri" panose="020F0502020204030204" pitchFamily="34" charset="0"/>
                <a:cs typeface="Times New Roman" panose="02020603050405020304" pitchFamily="18" charset="0"/>
              </a:rPr>
              <a:t>O’zbekiston Respublikasinig yangi tahrirdagi Konstitutsiyasi.	T., O’zbekiston", 2007 y</a:t>
            </a:r>
            <a:r>
              <a:rPr lang="ru-RU" dirty="0">
                <a:latin typeface="Times New Roman" panose="02020603050405020304" pitchFamily="18" charset="0"/>
                <a:ea typeface="Calibri" panose="020F0502020204030204" pitchFamily="34" charset="0"/>
                <a:cs typeface="Times New Roman" panose="02020603050405020304" pitchFamily="18"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Aft>
                <a:spcPts val="0"/>
              </a:spcAft>
              <a:buFont typeface="+mj-lt"/>
              <a:buAutoNum type="arabicPeriod"/>
              <a:tabLst>
                <a:tab pos="270510" algn="l"/>
                <a:tab pos="540385" algn="l"/>
              </a:tabLst>
            </a:pPr>
            <a:r>
              <a:rPr lang="uz-Cyrl-UZ" dirty="0">
                <a:latin typeface="Times New Roman" panose="02020603050405020304" pitchFamily="18" charset="0"/>
                <a:ea typeface="Times New Roman" panose="02020603050405020304" pitchFamily="18" charset="0"/>
              </a:rPr>
              <a:t>Istoriya gosudarstvennosti Uzbekistana: V 3-x t. / Otv. red. E.V. Rtveladze, D.A. Alimova. – T.: Uzbekistan, 2009.</a:t>
            </a:r>
            <a:endParaRPr lang="ru-RU" dirty="0"/>
          </a:p>
          <a:p>
            <a:pPr marL="342900" lvl="0" indent="-342900" algn="just">
              <a:lnSpc>
                <a:spcPct val="107000"/>
              </a:lnSpc>
              <a:spcAft>
                <a:spcPts val="0"/>
              </a:spcAft>
              <a:buFont typeface="+mj-lt"/>
              <a:buAutoNum type="arabicPeriod"/>
              <a:tabLst>
                <a:tab pos="270510" algn="l"/>
                <a:tab pos="540385" algn="l"/>
              </a:tabLst>
            </a:pPr>
            <a:r>
              <a:rPr lang="uz-Cyrl-UZ" i="1" dirty="0">
                <a:latin typeface="Times New Roman" panose="02020603050405020304" pitchFamily="18" charset="0"/>
                <a:ea typeface="Times New Roman" panose="02020603050405020304" pitchFamily="18" charset="0"/>
                <a:cs typeface="Times New Roman" panose="02020603050405020304" pitchFamily="18" charset="0"/>
              </a:rPr>
              <a:t>Sagdullaev A., Aminov B.B., Mavlonov O’.M., Norqulov N.</a:t>
            </a:r>
            <a:r>
              <a:rPr lang="uz-Cyrl-UZ" dirty="0">
                <a:latin typeface="Times New Roman" panose="02020603050405020304" pitchFamily="18" charset="0"/>
                <a:ea typeface="Times New Roman" panose="02020603050405020304" pitchFamily="18" charset="0"/>
                <a:cs typeface="Times New Roman" panose="02020603050405020304" pitchFamily="18" charset="0"/>
              </a:rPr>
              <a:t> O’zbekiston tarixi: davlat va jamiyat taraqqiyoti. – T.: Akademiya, 2000. </a:t>
            </a:r>
            <a:endParaRPr lang="ru-RU"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mj-lt"/>
              <a:buAutoNum type="arabicPeriod"/>
              <a:tabLst>
                <a:tab pos="270510" algn="l"/>
                <a:tab pos="540385" algn="l"/>
              </a:tabLst>
            </a:pPr>
            <a:r>
              <a:rPr lang="uz-Cyrl-UZ" i="1" dirty="0">
                <a:latin typeface="Times New Roman" panose="02020603050405020304" pitchFamily="18" charset="0"/>
                <a:ea typeface="Times New Roman" panose="02020603050405020304" pitchFamily="18" charset="0"/>
                <a:cs typeface="Times New Roman" panose="02020603050405020304" pitchFamily="18" charset="0"/>
              </a:rPr>
              <a:t>Eshov  B.J.</a:t>
            </a:r>
            <a:r>
              <a:rPr lang="uz-Cyrl-UZ" dirty="0">
                <a:latin typeface="Times New Roman" panose="02020603050405020304" pitchFamily="18" charset="0"/>
                <a:ea typeface="Times New Roman" panose="02020603050405020304" pitchFamily="18" charset="0"/>
                <a:cs typeface="Times New Roman" panose="02020603050405020304" pitchFamily="18" charset="0"/>
              </a:rPr>
              <a:t> O’zbekistonda davlat va mahalliy boshqaruv tarixi.  – T.: Yangi asr avlodi, 2012. </a:t>
            </a:r>
            <a:endParaRPr lang="ru-RU"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mj-lt"/>
              <a:buAutoNum type="arabicPeriod"/>
              <a:tabLst>
                <a:tab pos="270510" algn="l"/>
                <a:tab pos="540385" algn="l"/>
              </a:tabLst>
            </a:pPr>
            <a:r>
              <a:rPr lang="uz-Cyrl-UZ" dirty="0">
                <a:latin typeface="Times New Roman" panose="02020603050405020304" pitchFamily="18" charset="0"/>
                <a:ea typeface="Times New Roman" panose="02020603050405020304" pitchFamily="18" charset="0"/>
                <a:cs typeface="Times New Roman" panose="02020603050405020304" pitchFamily="18" charset="0"/>
              </a:rPr>
              <a:t>Sagdullaev A., Mavlonov O’. O’zbekistonda davlat boshqaruvi tarixi.– Toshkent: Akademiya, 2006.</a:t>
            </a:r>
            <a:endParaRPr lang="ru-RU" dirty="0">
              <a:latin typeface="Calibri" panose="020F0502020204030204" pitchFamily="34" charset="0"/>
              <a:ea typeface="Calibri" panose="020F0502020204030204" pitchFamily="34" charset="0"/>
              <a:cs typeface="Times New Roman" panose="02020603050405020304" pitchFamily="18" charset="0"/>
            </a:endParaRPr>
          </a:p>
          <a:p>
            <a:r>
              <a:rPr lang="uz-Cyrl-UZ" u="sng" dirty="0">
                <a:latin typeface="Times New Roman" panose="02020603050405020304" pitchFamily="18" charset="0"/>
                <a:ea typeface="Times New Roman" panose="02020603050405020304" pitchFamily="18" charset="0"/>
              </a:rPr>
              <a:t>Eshov B.J. O’zbekiston davlatchiligi va boshqaruvi tarixi.- T.; Yangi asr avlodi, 2012.</a:t>
            </a:r>
            <a:endParaRPr lang="en-US" dirty="0"/>
          </a:p>
        </p:txBody>
      </p:sp>
    </p:spTree>
    <p:extLst>
      <p:ext uri="{BB962C8B-B14F-4D97-AF65-F5344CB8AC3E}">
        <p14:creationId xmlns:p14="http://schemas.microsoft.com/office/powerpoint/2010/main" val="3666860028"/>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Номер слайда 26"/>
          <p:cNvSpPr>
            <a:spLocks noGrp="1"/>
          </p:cNvSpPr>
          <p:nvPr>
            <p:ph type="sldNum" sz="quarter" idx="12"/>
          </p:nvPr>
        </p:nvSpPr>
        <p:spPr/>
        <p:txBody>
          <a:bodyPr/>
          <a:lstStyle/>
          <a:p>
            <a:pPr>
              <a:defRPr/>
            </a:pPr>
            <a:fld id="{00A8F6C6-BA44-4216-98A9-9F0926F5B47D}" type="slidenum">
              <a:rPr lang="en-US"/>
              <a:pPr>
                <a:defRPr/>
              </a:pPr>
              <a:t>34</a:t>
            </a:fld>
            <a:endParaRPr lang="en-US"/>
          </a:p>
        </p:txBody>
      </p:sp>
      <p:sp>
        <p:nvSpPr>
          <p:cNvPr id="36867" name="Rectangle 10"/>
          <p:cNvSpPr>
            <a:spLocks noChangeArrowheads="1"/>
          </p:cNvSpPr>
          <p:nvPr/>
        </p:nvSpPr>
        <p:spPr bwMode="auto">
          <a:xfrm>
            <a:off x="1258888" y="1557338"/>
            <a:ext cx="6911975" cy="277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2" tIns="45696" rIns="91392" bIns="45696">
            <a:spAutoFit/>
          </a:bodyPr>
          <a:lstStyle/>
          <a:p>
            <a:pPr algn="ctr"/>
            <a:endParaRPr lang="uz-Cyrl-UZ" sz="4400" b="1">
              <a:solidFill>
                <a:srgbClr val="1663C0"/>
              </a:solidFill>
              <a:latin typeface="Constantia" pitchFamily="18" charset="0"/>
            </a:endParaRPr>
          </a:p>
          <a:p>
            <a:pPr algn="ctr"/>
            <a:endParaRPr lang="uz-Cyrl-UZ" sz="4400" b="1">
              <a:solidFill>
                <a:srgbClr val="1663C0"/>
              </a:solidFill>
              <a:latin typeface="Constantia" pitchFamily="18" charset="0"/>
            </a:endParaRPr>
          </a:p>
          <a:p>
            <a:pPr algn="ctr"/>
            <a:r>
              <a:rPr lang="uz-Cyrl-UZ" sz="4400" b="1">
                <a:solidFill>
                  <a:srgbClr val="B5EDFD"/>
                </a:solidFill>
              </a:rPr>
              <a:t>ЭЪТИБОРИНГИЗ УЧУН РАХМАТ</a:t>
            </a:r>
            <a:endParaRPr lang="ru-RU" sz="4400" b="1">
              <a:solidFill>
                <a:srgbClr val="B5EDFD"/>
              </a:solidFill>
            </a:endParaRPr>
          </a:p>
        </p:txBody>
      </p:sp>
    </p:spTree>
    <p:extLst>
      <p:ext uri="{BB962C8B-B14F-4D97-AF65-F5344CB8AC3E}">
        <p14:creationId xmlns:p14="http://schemas.microsoft.com/office/powerpoint/2010/main" val="24198366"/>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251520" y="836712"/>
            <a:ext cx="8568952" cy="5674502"/>
          </a:xfrm>
          <a:prstGeom prst="rect">
            <a:avLst/>
          </a:prstGeom>
        </p:spPr>
        <p:txBody>
          <a:bodyPr wrap="square">
            <a:spAutoFit/>
          </a:bodyPr>
          <a:lstStyle/>
          <a:p>
            <a:pPr algn="just">
              <a:lnSpc>
                <a:spcPct val="107000"/>
              </a:lnSpc>
              <a:spcAft>
                <a:spcPts val="0"/>
              </a:spcAft>
              <a:tabLst>
                <a:tab pos="270510" algn="l"/>
                <a:tab pos="540385" algn="l"/>
              </a:tabLst>
            </a:pP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smtClean="0">
                <a:latin typeface="Times New Roman" panose="02020603050405020304" pitchFamily="18" charset="0"/>
                <a:ea typeface="Calibri" panose="020F0502020204030204" pitchFamily="34" charset="0"/>
                <a:cs typeface="Times New Roman" panose="02020603050405020304" pitchFamily="18" charset="0"/>
              </a:rPr>
              <a:t>Mustaqillik</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tenglik</a:t>
            </a:r>
            <a:r>
              <a:rPr lang="en-US" sz="2000" dirty="0">
                <a:latin typeface="Times New Roman" panose="02020603050405020304" pitchFamily="18" charset="0"/>
                <a:ea typeface="Calibri" panose="020F0502020204030204" pitchFamily="34" charset="0"/>
                <a:cs typeface="Times New Roman" panose="02020603050405020304" pitchFamily="18" charset="0"/>
              </a:rPr>
              <a:t> sari </a:t>
            </a:r>
            <a:r>
              <a:rPr lang="en-US" sz="2000" dirty="0" err="1">
                <a:latin typeface="Times New Roman" panose="02020603050405020304" pitchFamily="18" charset="0"/>
                <a:ea typeface="Calibri" panose="020F0502020204030204" pitchFamily="34" charset="0"/>
                <a:cs typeface="Times New Roman" panose="02020603050405020304" pitchFamily="18" charset="0"/>
              </a:rPr>
              <a:t>qo’yilgan</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birinchi</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qadam</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O’zbekiston</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va</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Qoraqalpog’istonda</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b="1" dirty="0" err="1">
                <a:latin typeface="Times New Roman" panose="02020603050405020304" pitchFamily="18" charset="0"/>
                <a:ea typeface="Calibri" panose="020F0502020204030204" pitchFamily="34" charset="0"/>
                <a:cs typeface="Times New Roman" panose="02020603050405020304" pitchFamily="18" charset="0"/>
              </a:rPr>
              <a:t>milliy</a:t>
            </a:r>
            <a:r>
              <a:rPr lang="en-US" sz="2000" b="1" dirty="0">
                <a:latin typeface="Times New Roman" panose="02020603050405020304" pitchFamily="18" charset="0"/>
                <a:ea typeface="Calibri" panose="020F0502020204030204" pitchFamily="34" charset="0"/>
                <a:cs typeface="Times New Roman" panose="02020603050405020304" pitchFamily="18" charset="0"/>
              </a:rPr>
              <a:t> </a:t>
            </a:r>
            <a:r>
              <a:rPr lang="en-US" sz="2000" b="1" dirty="0" err="1">
                <a:latin typeface="Times New Roman" panose="02020603050405020304" pitchFamily="18" charset="0"/>
                <a:ea typeface="Calibri" panose="020F0502020204030204" pitchFamily="34" charset="0"/>
                <a:cs typeface="Times New Roman" panose="02020603050405020304" pitchFamily="18" charset="0"/>
              </a:rPr>
              <a:t>ozodlik</a:t>
            </a:r>
            <a:r>
              <a:rPr lang="en-US" sz="2000" b="1" dirty="0">
                <a:latin typeface="Times New Roman" panose="02020603050405020304" pitchFamily="18" charset="0"/>
                <a:ea typeface="Calibri" panose="020F0502020204030204" pitchFamily="34" charset="0"/>
                <a:cs typeface="Times New Roman" panose="02020603050405020304" pitchFamily="18" charset="0"/>
              </a:rPr>
              <a:t> </a:t>
            </a:r>
            <a:r>
              <a:rPr lang="en-US" sz="2000" b="1" dirty="0" err="1">
                <a:latin typeface="Times New Roman" panose="02020603050405020304" pitchFamily="18" charset="0"/>
                <a:ea typeface="Calibri" panose="020F0502020204030204" pitchFamily="34" charset="0"/>
                <a:cs typeface="Times New Roman" panose="02020603050405020304" pitchFamily="18" charset="0"/>
              </a:rPr>
              <a:t>va</a:t>
            </a:r>
            <a:r>
              <a:rPr lang="en-US" sz="2000" b="1" dirty="0">
                <a:latin typeface="Times New Roman" panose="02020603050405020304" pitchFamily="18" charset="0"/>
                <a:ea typeface="Calibri" panose="020F0502020204030204" pitchFamily="34" charset="0"/>
                <a:cs typeface="Times New Roman" panose="02020603050405020304" pitchFamily="18" charset="0"/>
              </a:rPr>
              <a:t> </a:t>
            </a:r>
            <a:r>
              <a:rPr lang="en-US" sz="2000" b="1" dirty="0" err="1">
                <a:latin typeface="Times New Roman" panose="02020603050405020304" pitchFamily="18" charset="0"/>
                <a:ea typeface="Calibri" panose="020F0502020204030204" pitchFamily="34" charset="0"/>
                <a:cs typeface="Times New Roman" panose="02020603050405020304" pitchFamily="18" charset="0"/>
              </a:rPr>
              <a:t>mustaqillik</a:t>
            </a:r>
            <a:r>
              <a:rPr lang="en-US" sz="2000" b="1" dirty="0">
                <a:latin typeface="Times New Roman" panose="02020603050405020304" pitchFamily="18" charset="0"/>
                <a:ea typeface="Calibri" panose="020F0502020204030204" pitchFamily="34" charset="0"/>
                <a:cs typeface="Times New Roman" panose="02020603050405020304" pitchFamily="18" charset="0"/>
              </a:rPr>
              <a:t> </a:t>
            </a:r>
            <a:r>
              <a:rPr lang="en-US" sz="2000" b="1" dirty="0" err="1">
                <a:latin typeface="Times New Roman" panose="02020603050405020304" pitchFamily="18" charset="0"/>
                <a:ea typeface="Calibri" panose="020F0502020204030204" pitchFamily="34" charset="0"/>
                <a:cs typeface="Times New Roman" panose="02020603050405020304" pitchFamily="18" charset="0"/>
              </a:rPr>
              <a:t>uchun</a:t>
            </a:r>
            <a:r>
              <a:rPr lang="en-US" sz="2000" b="1" dirty="0">
                <a:latin typeface="Times New Roman" panose="02020603050405020304" pitchFamily="18" charset="0"/>
                <a:ea typeface="Calibri" panose="020F0502020204030204" pitchFamily="34" charset="0"/>
                <a:cs typeface="Times New Roman" panose="02020603050405020304" pitchFamily="18" charset="0"/>
              </a:rPr>
              <a:t> </a:t>
            </a:r>
            <a:r>
              <a:rPr lang="en-US" sz="2000" b="1" dirty="0" err="1">
                <a:latin typeface="Times New Roman" panose="02020603050405020304" pitchFamily="18" charset="0"/>
                <a:ea typeface="Calibri" panose="020F0502020204030204" pitchFamily="34" charset="0"/>
                <a:cs typeface="Times New Roman" panose="02020603050405020304" pitchFamily="18" charset="0"/>
              </a:rPr>
              <a:t>kurash</a:t>
            </a:r>
            <a:r>
              <a:rPr lang="en-US" sz="2000" b="1"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a:latin typeface="Times New Roman" panose="02020603050405020304" pitchFamily="18" charset="0"/>
                <a:ea typeface="Calibri" panose="020F0502020204030204" pitchFamily="34" charset="0"/>
                <a:cs typeface="Times New Roman" panose="02020603050405020304" pitchFamily="18" charset="0"/>
              </a:rPr>
              <a:t>80 </a:t>
            </a:r>
            <a:r>
              <a:rPr lang="en-US" sz="2000" dirty="0" err="1">
                <a:latin typeface="Times New Roman" panose="02020603050405020304" pitchFamily="18" charset="0"/>
                <a:ea typeface="Calibri" panose="020F0502020204030204" pitchFamily="34" charset="0"/>
                <a:cs typeface="Times New Roman" panose="02020603050405020304" pitchFamily="18" charset="0"/>
              </a:rPr>
              <a:t>yillarning</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oxirida</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avj</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olganligi</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hammamizga</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ma’lum</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a:t>
            </a:r>
            <a:r>
              <a:rPr lang="ru-RU"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smtClean="0">
                <a:latin typeface="Times New Roman" panose="02020603050405020304" pitchFamily="18" charset="0"/>
                <a:ea typeface="Calibri" panose="020F0502020204030204" pitchFamily="34" charset="0"/>
                <a:cs typeface="Times New Roman" panose="02020603050405020304" pitchFamily="18" charset="0"/>
              </a:rPr>
              <a:t>Mazlum</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xalqlarning</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istiqlol</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erk</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uchun</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kurashi</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asrning</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g’oyasiga</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aylandi</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uz-Cyrl-UZ" sz="2000" dirty="0">
                <a:latin typeface="Times New Roman" panose="02020603050405020304" pitchFamily="18" charset="0"/>
                <a:ea typeface="Calibri" panose="020F0502020204030204" pitchFamily="34" charset="0"/>
                <a:cs typeface="Times New Roman" panose="02020603050405020304" pitchFamily="18" charset="0"/>
              </a:rPr>
              <a:t>Avvalambor, mustaqillikning tiklanish jarayoniga nazar solsak, 80-90 yillarda yaqindagina jahonni larzaga solib turgan totalitar davlatning misi chiqib, tobora halokatga yaqinlashib bormoqda edi. Bunda avvalambor mazkur tuzumning o’z-o’zidan ichidan chirishi bilan barobar butun mamlakatda demokratik g’oyalarning tobora kuchayishi muhim o’rin egallaydi. Ammo jon talvasasiga tushib qolgan qizil imperiya hali yashash umididan voz kechmagan edi. Shu ravishda mamlakat ichra bir-biriga qarama-qarshi ikki oqim shakllanib, biri qanday bo’lmasin imperiyani saqlashni, ikkinchisi esa uni ag’darishni vazifa qilib qo’ygan edi. Kuch va imkon nisbatiga kelganda imperiya tarafdorlarining mavqei baland bo’lib, ular qudratli qo’shimcha va mahfiy kuchlarga ega edilar. Shu bois uning sirtmog’idan osonlik bilan qutulishning iloji yo’q edi. Shunga qaramay, ozodlik uchun olib borilayotgan kurashlar qizg’in tus olib, nihoyatda mas’uliyatli va murakkab vaziyat yuzaga keldi.</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179512" y="203888"/>
            <a:ext cx="8712968" cy="6251070"/>
          </a:xfrm>
          <a:prstGeom prst="rect">
            <a:avLst/>
          </a:prstGeom>
        </p:spPr>
        <p:txBody>
          <a:bodyPr wrap="square">
            <a:spAutoFit/>
          </a:bodyPr>
          <a:lstStyle/>
          <a:p>
            <a:pPr indent="270510" algn="just">
              <a:lnSpc>
                <a:spcPct val="107000"/>
              </a:lnSpc>
              <a:spcAft>
                <a:spcPts val="0"/>
              </a:spcAft>
            </a:pPr>
            <a:r>
              <a:rPr lang="uz-Cyrl-UZ" sz="2200" dirty="0">
                <a:latin typeface="Times New Roman" panose="02020603050405020304" pitchFamily="18" charset="0"/>
                <a:ea typeface="Calibri" panose="020F0502020204030204" pitchFamily="34" charset="0"/>
              </a:rPr>
              <a:t>Xo’sh, taqdirni uzil-kesil hal etuvchi bunday sharoitda Qoraqalpog’istonda qanday siyosat yurgizildi. </a:t>
            </a:r>
            <a:r>
              <a:rPr lang="uz-Cyrl-UZ" sz="2200" b="1" dirty="0">
                <a:latin typeface="Times New Roman" panose="02020603050405020304" pitchFamily="18" charset="0"/>
                <a:ea typeface="Calibri" panose="020F0502020204030204" pitchFamily="34" charset="0"/>
              </a:rPr>
              <a:t>1990 yilning 14 dekabrida </a:t>
            </a:r>
            <a:r>
              <a:rPr lang="uz-Cyrl-UZ" sz="2200" dirty="0">
                <a:latin typeface="Times New Roman" panose="02020603050405020304" pitchFamily="18" charset="0"/>
                <a:ea typeface="Calibri" panose="020F0502020204030204" pitchFamily="34" charset="0"/>
              </a:rPr>
              <a:t>Qoraqalpog’iston Oliy Kengashining </a:t>
            </a:r>
            <a:r>
              <a:rPr lang="en-US" sz="2200" b="1" dirty="0" smtClean="0">
                <a:solidFill>
                  <a:srgbClr val="FF0000"/>
                </a:solidFill>
                <a:latin typeface="Times New Roman" panose="02020603050405020304" pitchFamily="18" charset="0"/>
                <a:ea typeface="Calibri" panose="020F0502020204030204" pitchFamily="34" charset="0"/>
              </a:rPr>
              <a:t>IV</a:t>
            </a:r>
            <a:r>
              <a:rPr lang="uz-Cyrl-UZ" sz="2200" b="1" dirty="0" smtClean="0">
                <a:solidFill>
                  <a:srgbClr val="FF0000"/>
                </a:solidFill>
                <a:latin typeface="Times New Roman" panose="02020603050405020304" pitchFamily="18" charset="0"/>
                <a:ea typeface="Calibri" panose="020F0502020204030204" pitchFamily="34" charset="0"/>
              </a:rPr>
              <a:t> </a:t>
            </a:r>
            <a:r>
              <a:rPr lang="uz-Cyrl-UZ" sz="2200" b="1" dirty="0">
                <a:solidFill>
                  <a:srgbClr val="FF0000"/>
                </a:solidFill>
                <a:latin typeface="Times New Roman" panose="02020603050405020304" pitchFamily="18" charset="0"/>
                <a:ea typeface="Calibri" panose="020F0502020204030204" pitchFamily="34" charset="0"/>
              </a:rPr>
              <a:t>sessiyasida </a:t>
            </a:r>
            <a:r>
              <a:rPr lang="uz-Cyrl-UZ" sz="2200" dirty="0">
                <a:latin typeface="Times New Roman" panose="02020603050405020304" pitchFamily="18" charset="0"/>
                <a:ea typeface="Calibri" panose="020F0502020204030204" pitchFamily="34" charset="0"/>
              </a:rPr>
              <a:t>davlat suvereniteti deklaratsiyasining qabul qilinishi katta ahamiyatga ega bo’ldi</a:t>
            </a:r>
            <a:r>
              <a:rPr lang="uz-Cyrl-UZ" sz="2200" dirty="0" smtClean="0">
                <a:latin typeface="Times New Roman" panose="02020603050405020304" pitchFamily="18" charset="0"/>
                <a:ea typeface="Calibri" panose="020F0502020204030204" pitchFamily="34" charset="0"/>
              </a:rPr>
              <a:t>.</a:t>
            </a:r>
            <a:r>
              <a:rPr lang="en-US" sz="2200" dirty="0" smtClean="0">
                <a:latin typeface="Times New Roman" panose="02020603050405020304" pitchFamily="18" charset="0"/>
                <a:ea typeface="Calibri" panose="020F0502020204030204" pitchFamily="34" charset="0"/>
              </a:rPr>
              <a:t> </a:t>
            </a:r>
            <a:r>
              <a:rPr lang="uz-Cyrl-UZ" sz="2200" dirty="0" smtClean="0">
                <a:latin typeface="Times New Roman" panose="02020603050405020304" pitchFamily="18" charset="0"/>
                <a:ea typeface="Calibri" panose="020F0502020204030204" pitchFamily="34" charset="0"/>
              </a:rPr>
              <a:t>Deklaratsiyaning </a:t>
            </a:r>
            <a:r>
              <a:rPr lang="uz-Cyrl-UZ" sz="2200" dirty="0">
                <a:latin typeface="Times New Roman" panose="02020603050405020304" pitchFamily="18" charset="0"/>
                <a:ea typeface="Calibri" panose="020F0502020204030204" pitchFamily="34" charset="0"/>
              </a:rPr>
              <a:t>ahamiyati shundan iboratki, u </a:t>
            </a:r>
            <a:r>
              <a:rPr lang="uz-Cyrl-UZ" sz="2200" b="1" dirty="0">
                <a:latin typeface="Times New Roman" panose="02020603050405020304" pitchFamily="18" charset="0"/>
                <a:ea typeface="Calibri" panose="020F0502020204030204" pitchFamily="34" charset="0"/>
              </a:rPr>
              <a:t>milliy-ozodlik g’oyalarini yetiltirdi, kishilarni ruhlantirdi, porloq kelajakka umid va ishonch </a:t>
            </a:r>
            <a:r>
              <a:rPr lang="uz-Cyrl-UZ" sz="2200" dirty="0">
                <a:latin typeface="Times New Roman" panose="02020603050405020304" pitchFamily="18" charset="0"/>
                <a:ea typeface="Calibri" panose="020F0502020204030204" pitchFamily="34" charset="0"/>
              </a:rPr>
              <a:t>bag’ishladi. Ayni bir paytda demokratik g’oyalarni shakllantirdi. </a:t>
            </a:r>
            <a:r>
              <a:rPr lang="uz-Cyrl-UZ" sz="2200" dirty="0" smtClean="0">
                <a:latin typeface="Times New Roman" panose="02020603050405020304" pitchFamily="18" charset="0"/>
                <a:ea typeface="Calibri" panose="020F0502020204030204" pitchFamily="34" charset="0"/>
              </a:rPr>
              <a:t>Unda</a:t>
            </a:r>
            <a:r>
              <a:rPr lang="en-US" sz="2200" dirty="0" smtClean="0">
                <a:latin typeface="Times New Roman" panose="02020603050405020304" pitchFamily="18" charset="0"/>
                <a:ea typeface="Calibri" panose="020F0502020204030204" pitchFamily="34" charset="0"/>
              </a:rPr>
              <a:t>:</a:t>
            </a:r>
          </a:p>
          <a:p>
            <a:pPr marL="342900" indent="-342900" algn="just">
              <a:lnSpc>
                <a:spcPct val="107000"/>
              </a:lnSpc>
              <a:spcAft>
                <a:spcPts val="0"/>
              </a:spcAft>
              <a:buFont typeface="Wingdings" panose="05000000000000000000" pitchFamily="2" charset="2"/>
              <a:buChar char="v"/>
            </a:pPr>
            <a:r>
              <a:rPr lang="uz-Cyrl-UZ" sz="2200" b="1" i="1" dirty="0" smtClean="0">
                <a:solidFill>
                  <a:srgbClr val="0000FF"/>
                </a:solidFill>
                <a:latin typeface="Times New Roman" panose="02020603050405020304" pitchFamily="18" charset="0"/>
                <a:ea typeface="Calibri" panose="020F0502020204030204" pitchFamily="34" charset="0"/>
              </a:rPr>
              <a:t>Qoraqalpog’istonning </a:t>
            </a:r>
            <a:r>
              <a:rPr lang="uz-Cyrl-UZ" sz="2200" b="1" i="1" dirty="0">
                <a:solidFill>
                  <a:srgbClr val="0000FF"/>
                </a:solidFill>
                <a:latin typeface="Times New Roman" panose="02020603050405020304" pitchFamily="18" charset="0"/>
                <a:ea typeface="Calibri" panose="020F0502020204030204" pitchFamily="34" charset="0"/>
              </a:rPr>
              <a:t>O’zbekiston Respublikasi va ittifoqdosh respublikalar va boshqa davlatlar bilan munosabatlari shartnomalar va bitimlar asosida belgilanishi, </a:t>
            </a:r>
            <a:endParaRPr lang="en-US" sz="2200" b="1" i="1" dirty="0" smtClean="0">
              <a:solidFill>
                <a:srgbClr val="0000FF"/>
              </a:solidFill>
              <a:latin typeface="Times New Roman" panose="02020603050405020304" pitchFamily="18" charset="0"/>
              <a:ea typeface="Calibri" panose="020F0502020204030204" pitchFamily="34" charset="0"/>
            </a:endParaRPr>
          </a:p>
          <a:p>
            <a:pPr marL="342900" indent="-342900" algn="just">
              <a:lnSpc>
                <a:spcPct val="107000"/>
              </a:lnSpc>
              <a:spcAft>
                <a:spcPts val="0"/>
              </a:spcAft>
              <a:buFont typeface="Wingdings" panose="05000000000000000000" pitchFamily="2" charset="2"/>
              <a:buChar char="v"/>
            </a:pPr>
            <a:r>
              <a:rPr lang="uz-Cyrl-UZ" sz="2200" b="1" i="1" dirty="0" smtClean="0">
                <a:solidFill>
                  <a:srgbClr val="0000FF"/>
                </a:solidFill>
                <a:latin typeface="Times New Roman" panose="02020603050405020304" pitchFamily="18" charset="0"/>
                <a:ea typeface="Calibri" panose="020F0502020204030204" pitchFamily="34" charset="0"/>
              </a:rPr>
              <a:t>shuningdek </a:t>
            </a:r>
            <a:r>
              <a:rPr lang="uz-Cyrl-UZ" sz="2200" b="1" i="1" dirty="0">
                <a:solidFill>
                  <a:srgbClr val="0000FF"/>
                </a:solidFill>
                <a:latin typeface="Times New Roman" panose="02020603050405020304" pitchFamily="18" charset="0"/>
                <a:ea typeface="Calibri" panose="020F0502020204030204" pitchFamily="34" charset="0"/>
              </a:rPr>
              <a:t>uning O’zbekiston SSR va SSSR tarkibidan Qoraqalpog’iston xalqining umumiy referendumi asosida ajralib chiqish huquqiga </a:t>
            </a:r>
            <a:r>
              <a:rPr lang="uz-Cyrl-UZ" sz="2200" b="1" i="1" dirty="0" smtClean="0">
                <a:solidFill>
                  <a:srgbClr val="0000FF"/>
                </a:solidFill>
                <a:latin typeface="Times New Roman" panose="02020603050405020304" pitchFamily="18" charset="0"/>
                <a:ea typeface="Calibri" panose="020F0502020204030204" pitchFamily="34" charset="0"/>
              </a:rPr>
              <a:t>egaligi</a:t>
            </a:r>
            <a:r>
              <a:rPr lang="en-US" sz="2200" b="1" i="1" dirty="0" smtClean="0">
                <a:solidFill>
                  <a:srgbClr val="0000FF"/>
                </a:solidFill>
                <a:latin typeface="Times New Roman" panose="02020603050405020304" pitchFamily="18" charset="0"/>
                <a:ea typeface="Calibri" panose="020F0502020204030204" pitchFamily="34" charset="0"/>
              </a:rPr>
              <a:t>;</a:t>
            </a:r>
          </a:p>
          <a:p>
            <a:pPr marL="342900" indent="-342900" algn="just">
              <a:lnSpc>
                <a:spcPct val="107000"/>
              </a:lnSpc>
              <a:spcAft>
                <a:spcPts val="0"/>
              </a:spcAft>
              <a:buFont typeface="Wingdings" panose="05000000000000000000" pitchFamily="2" charset="2"/>
              <a:buChar char="v"/>
            </a:pPr>
            <a:r>
              <a:rPr lang="uz-Cyrl-UZ" sz="2200" b="1" i="1" dirty="0" smtClean="0">
                <a:solidFill>
                  <a:srgbClr val="0000FF"/>
                </a:solidFill>
                <a:latin typeface="Times New Roman" panose="02020603050405020304" pitchFamily="18" charset="0"/>
                <a:ea typeface="Calibri" panose="020F0502020204030204" pitchFamily="34" charset="0"/>
              </a:rPr>
              <a:t>yanada </a:t>
            </a:r>
            <a:r>
              <a:rPr lang="uz-Cyrl-UZ" sz="2200" b="1" i="1" dirty="0">
                <a:solidFill>
                  <a:srgbClr val="0000FF"/>
                </a:solidFill>
                <a:latin typeface="Times New Roman" panose="02020603050405020304" pitchFamily="18" charset="0"/>
                <a:ea typeface="Calibri" panose="020F0502020204030204" pitchFamily="34" charset="0"/>
              </a:rPr>
              <a:t>o’zining ma’muriy-hududiy tuzilishi masalalarini o’zi mustaqil hal qilishi, </a:t>
            </a:r>
            <a:endParaRPr lang="en-US" sz="2200" b="1" i="1" dirty="0" smtClean="0">
              <a:solidFill>
                <a:srgbClr val="0000FF"/>
              </a:solidFill>
              <a:latin typeface="Times New Roman" panose="02020603050405020304" pitchFamily="18" charset="0"/>
              <a:ea typeface="Calibri" panose="020F0502020204030204" pitchFamily="34" charset="0"/>
            </a:endParaRPr>
          </a:p>
          <a:p>
            <a:pPr marL="342900" indent="-342900" algn="just">
              <a:lnSpc>
                <a:spcPct val="107000"/>
              </a:lnSpc>
              <a:spcAft>
                <a:spcPts val="0"/>
              </a:spcAft>
              <a:buFont typeface="Wingdings" panose="05000000000000000000" pitchFamily="2" charset="2"/>
              <a:buChar char="v"/>
            </a:pPr>
            <a:r>
              <a:rPr lang="uz-Cyrl-UZ" sz="2200" b="1" i="1" dirty="0" smtClean="0">
                <a:solidFill>
                  <a:srgbClr val="0000FF"/>
                </a:solidFill>
                <a:latin typeface="Times New Roman" panose="02020603050405020304" pitchFamily="18" charset="0"/>
                <a:ea typeface="Calibri" panose="020F0502020204030204" pitchFamily="34" charset="0"/>
              </a:rPr>
              <a:t>davlat </a:t>
            </a:r>
            <a:r>
              <a:rPr lang="uz-Cyrl-UZ" sz="2200" b="1" i="1" dirty="0">
                <a:solidFill>
                  <a:srgbClr val="0000FF"/>
                </a:solidFill>
                <a:latin typeface="Times New Roman" panose="02020603050405020304" pitchFamily="18" charset="0"/>
                <a:ea typeface="Calibri" panose="020F0502020204030204" pitchFamily="34" charset="0"/>
              </a:rPr>
              <a:t>hokimiyati va boshqaruv organlarining tizimini belgilashi va davlat ramzlari (gerb, bayroq,madhiya)ni o’zi ta’sis etishi ko’rsatilgan. </a:t>
            </a:r>
            <a:endParaRPr lang="en-US" sz="2200" b="1" i="1" dirty="0" smtClean="0">
              <a:solidFill>
                <a:srgbClr val="0000FF"/>
              </a:solidFill>
              <a:latin typeface="Times New Roman" panose="02020603050405020304" pitchFamily="18" charset="0"/>
              <a:ea typeface="Calibri" panose="020F0502020204030204" pitchFamily="34" charset="0"/>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323528" y="620688"/>
            <a:ext cx="8568952" cy="5862695"/>
          </a:xfrm>
          <a:prstGeom prst="rect">
            <a:avLst/>
          </a:prstGeom>
        </p:spPr>
        <p:txBody>
          <a:bodyPr wrap="square">
            <a:spAutoFit/>
          </a:bodyPr>
          <a:lstStyle/>
          <a:p>
            <a:pPr algn="just">
              <a:lnSpc>
                <a:spcPct val="107000"/>
              </a:lnSpc>
              <a:spcAft>
                <a:spcPts val="0"/>
              </a:spcAft>
            </a:pPr>
            <a:r>
              <a:rPr lang="en-US" sz="3200" dirty="0" smtClean="0">
                <a:latin typeface="Times New Roman" panose="02020603050405020304" pitchFamily="18" charset="0"/>
                <a:ea typeface="Calibri" panose="020F0502020204030204" pitchFamily="34" charset="0"/>
              </a:rPr>
              <a:t>	</a:t>
            </a:r>
            <a:r>
              <a:rPr lang="uz-Cyrl-UZ" sz="3200" dirty="0" smtClean="0">
                <a:latin typeface="Times New Roman" panose="02020603050405020304" pitchFamily="18" charset="0"/>
                <a:ea typeface="Calibri" panose="020F0502020204030204" pitchFamily="34" charset="0"/>
              </a:rPr>
              <a:t>Deklaratsiya </a:t>
            </a:r>
            <a:r>
              <a:rPr lang="uz-Cyrl-UZ" sz="3200" dirty="0">
                <a:latin typeface="Times New Roman" panose="02020603050405020304" pitchFamily="18" charset="0"/>
                <a:ea typeface="Calibri" panose="020F0502020204030204" pitchFamily="34" charset="0"/>
              </a:rPr>
              <a:t>garchand o’sha vaqt sharoitining taqozosiga ko’ra </a:t>
            </a:r>
            <a:r>
              <a:rPr lang="uz-Cyrl-UZ" sz="3200" dirty="0" smtClean="0">
                <a:latin typeface="Times New Roman" panose="02020603050405020304" pitchFamily="18" charset="0"/>
                <a:ea typeface="Calibri" panose="020F0502020204030204" pitchFamily="34" charset="0"/>
              </a:rPr>
              <a:t>shaklan, </a:t>
            </a:r>
            <a:r>
              <a:rPr lang="uz-Cyrl-UZ" sz="3200" dirty="0">
                <a:latin typeface="Times New Roman" panose="02020603050405020304" pitchFamily="18" charset="0"/>
                <a:ea typeface="Calibri" panose="020F0502020204030204" pitchFamily="34" charset="0"/>
              </a:rPr>
              <a:t>mazmunan mustaqil bo’lishni ifoda etgan bo’lsa-da, lekin u ozodlik sari tashlangan katta qadam bo’ldi. U kelajakda huquqiy demokratik davlat va fuqarolik jamiyati qurishni uzil-kesil yaratish uchun shart-sharoit bunyod etdi</a:t>
            </a:r>
            <a:r>
              <a:rPr lang="uz-Cyrl-UZ" sz="3200" dirty="0" smtClean="0">
                <a:latin typeface="Times New Roman" panose="02020603050405020304" pitchFamily="18" charset="0"/>
                <a:ea typeface="Calibri" panose="020F0502020204030204" pitchFamily="34" charset="0"/>
              </a:rPr>
              <a:t>.</a:t>
            </a:r>
            <a:r>
              <a:rPr lang="en-US" sz="3200" dirty="0" smtClean="0">
                <a:latin typeface="Times New Roman" panose="02020603050405020304" pitchFamily="18" charset="0"/>
                <a:ea typeface="Calibri" panose="020F0502020204030204" pitchFamily="34" charset="0"/>
              </a:rPr>
              <a:t> </a:t>
            </a:r>
            <a:r>
              <a:rPr lang="uz-Cyrl-UZ" sz="3200" dirty="0" smtClean="0">
                <a:latin typeface="Times New Roman" panose="02020603050405020304" pitchFamily="18" charset="0"/>
                <a:ea typeface="Calibri" panose="020F0502020204030204" pitchFamily="34" charset="0"/>
              </a:rPr>
              <a:t>Ushbu </a:t>
            </a:r>
            <a:r>
              <a:rPr lang="uz-Cyrl-UZ" sz="3200" b="1" dirty="0">
                <a:latin typeface="Times New Roman" panose="02020603050405020304" pitchFamily="18" charset="0"/>
                <a:ea typeface="Calibri" panose="020F0502020204030204" pitchFamily="34" charset="0"/>
              </a:rPr>
              <a:t>Deklaratsiyaning suveren Qoraqalpog’iston davlatini tashkil topishida katta siyosiy-huquqiy va tarixiy ahamiyatga ega bo’lganligi</a:t>
            </a:r>
            <a:r>
              <a:rPr lang="uz-Cyrl-UZ" sz="3200" dirty="0">
                <a:latin typeface="Times New Roman" panose="02020603050405020304" pitchFamily="18" charset="0"/>
                <a:ea typeface="Calibri" panose="020F0502020204030204" pitchFamily="34" charset="0"/>
              </a:rPr>
              <a:t> bois, biz uning kelib chiqish tarixiga teran bir nazar tashlashimiz lozim.</a:t>
            </a:r>
            <a:endParaRPr lang="ru-RU" sz="3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48055593"/>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251520" y="620688"/>
            <a:ext cx="8568952" cy="5593070"/>
          </a:xfrm>
          <a:prstGeom prst="rect">
            <a:avLst/>
          </a:prstGeom>
        </p:spPr>
        <p:txBody>
          <a:bodyPr wrap="square">
            <a:spAutoFit/>
          </a:bodyPr>
          <a:lstStyle/>
          <a:p>
            <a:pPr indent="270510" algn="just">
              <a:lnSpc>
                <a:spcPct val="107000"/>
              </a:lnSpc>
              <a:spcAft>
                <a:spcPts val="0"/>
              </a:spcAft>
            </a:pPr>
            <a:r>
              <a:rPr lang="en-US" sz="2800" dirty="0" smtClean="0">
                <a:latin typeface="Times New Roman" panose="02020603050405020304" pitchFamily="18" charset="0"/>
                <a:ea typeface="Calibri" panose="020F0502020204030204" pitchFamily="34" charset="0"/>
              </a:rPr>
              <a:t>	</a:t>
            </a:r>
            <a:r>
              <a:rPr lang="uz-Cyrl-UZ" sz="2800" b="1" dirty="0" smtClean="0">
                <a:solidFill>
                  <a:srgbClr val="0000FF"/>
                </a:solidFill>
                <a:latin typeface="Times New Roman" panose="02020603050405020304" pitchFamily="18" charset="0"/>
                <a:ea typeface="Calibri" panose="020F0502020204030204" pitchFamily="34" charset="0"/>
              </a:rPr>
              <a:t>1990 </a:t>
            </a:r>
            <a:r>
              <a:rPr lang="uz-Cyrl-UZ" sz="2800" b="1" dirty="0">
                <a:solidFill>
                  <a:srgbClr val="0000FF"/>
                </a:solidFill>
                <a:latin typeface="Times New Roman" panose="02020603050405020304" pitchFamily="18" charset="0"/>
                <a:ea typeface="Calibri" panose="020F0502020204030204" pitchFamily="34" charset="0"/>
              </a:rPr>
              <a:t>yilning avgust-sentyabr</a:t>
            </a:r>
            <a:r>
              <a:rPr lang="uz-Cyrl-UZ" sz="2800" dirty="0">
                <a:latin typeface="Times New Roman" panose="02020603050405020304" pitchFamily="18" charset="0"/>
                <a:ea typeface="Calibri" panose="020F0502020204030204" pitchFamily="34" charset="0"/>
              </a:rPr>
              <a:t> oylarida respublika xalq deputatlarining bir guruh faollari </a:t>
            </a:r>
            <a:r>
              <a:rPr lang="uz-Cyrl-UZ" sz="2800" b="1" dirty="0">
                <a:latin typeface="Times New Roman" panose="02020603050405020304" pitchFamily="18" charset="0"/>
                <a:ea typeface="Calibri" panose="020F0502020204030204" pitchFamily="34" charset="0"/>
              </a:rPr>
              <a:t>o’sha hujjatning loyihasi</a:t>
            </a:r>
            <a:r>
              <a:rPr lang="uz-Cyrl-UZ" sz="2800" dirty="0">
                <a:latin typeface="Times New Roman" panose="02020603050405020304" pitchFamily="18" charset="0"/>
                <a:ea typeface="Calibri" panose="020F0502020204030204" pitchFamily="34" charset="0"/>
              </a:rPr>
              <a:t> ustida ishlay boshladi. Loyiha tayyor bo’lgandan so’ng, u Oliy Kengashning tegishli </a:t>
            </a:r>
            <a:r>
              <a:rPr lang="uz-Cyrl-UZ" sz="2800" b="1" dirty="0">
                <a:latin typeface="Times New Roman" panose="02020603050405020304" pitchFamily="18" charset="0"/>
                <a:ea typeface="Calibri" panose="020F0502020204030204" pitchFamily="34" charset="0"/>
              </a:rPr>
              <a:t>doimiy komissiyalarida </a:t>
            </a:r>
            <a:r>
              <a:rPr lang="uz-Cyrl-UZ" sz="2800" dirty="0">
                <a:latin typeface="Times New Roman" panose="02020603050405020304" pitchFamily="18" charset="0"/>
                <a:ea typeface="Calibri" panose="020F0502020204030204" pitchFamily="34" charset="0"/>
              </a:rPr>
              <a:t>muhokama qilindi. So’ngra jamoatchilik fikrini bilish, ayrim muxolifatchilar maqsadini aniqlash uchun Deklaratsiya loyihasi respublika tumanlari va shaharlarida muhokama qilindi. U majlislarga </a:t>
            </a:r>
            <a:r>
              <a:rPr lang="uz-Cyrl-UZ" sz="2800" b="1" i="1" u="sng" dirty="0">
                <a:solidFill>
                  <a:srgbClr val="0000FF"/>
                </a:solidFill>
                <a:latin typeface="Times New Roman" panose="02020603050405020304" pitchFamily="18" charset="0"/>
                <a:ea typeface="Calibri" panose="020F0502020204030204" pitchFamily="34" charset="0"/>
              </a:rPr>
              <a:t>xalq deputatlari, faxriylar, ziyolilar, mehnat jamoalarining ko’pgina vakillari </a:t>
            </a:r>
            <a:r>
              <a:rPr lang="uz-Cyrl-UZ" sz="2800" dirty="0">
                <a:latin typeface="Times New Roman" panose="02020603050405020304" pitchFamily="18" charset="0"/>
                <a:ea typeface="Calibri" panose="020F0502020204030204" pitchFamily="34" charset="0"/>
              </a:rPr>
              <a:t>qatnashdi. Umuman qatnashchilarning ko’pchiligi </a:t>
            </a:r>
            <a:r>
              <a:rPr lang="uz-Cyrl-UZ" sz="2800" b="1" dirty="0">
                <a:latin typeface="Times New Roman" panose="02020603050405020304" pitchFamily="18" charset="0"/>
                <a:ea typeface="Calibri" panose="020F0502020204030204" pitchFamily="34" charset="0"/>
              </a:rPr>
              <a:t>Qoraqalpog’istonning O’zbekiston tarkibida suverenitetini </a:t>
            </a:r>
            <a:r>
              <a:rPr lang="uz-Cyrl-UZ" sz="2800" dirty="0">
                <a:latin typeface="Times New Roman" panose="02020603050405020304" pitchFamily="18" charset="0"/>
                <a:ea typeface="Calibri" panose="020F0502020204030204" pitchFamily="34" charset="0"/>
              </a:rPr>
              <a:t>qo’llab-quvvatladi. </a:t>
            </a:r>
            <a:endParaRPr lang="ru-RU" sz="2800" i="1" dirty="0" smtClean="0">
              <a:solidFill>
                <a:srgbClr val="0000FF"/>
              </a:solidFill>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251520" y="620688"/>
            <a:ext cx="8568952" cy="5200591"/>
          </a:xfrm>
          <a:prstGeom prst="rect">
            <a:avLst/>
          </a:prstGeom>
        </p:spPr>
        <p:txBody>
          <a:bodyPr wrap="square">
            <a:spAutoFit/>
          </a:bodyPr>
          <a:lstStyle/>
          <a:p>
            <a:pPr indent="270510" algn="just">
              <a:lnSpc>
                <a:spcPct val="107000"/>
              </a:lnSpc>
              <a:spcAft>
                <a:spcPts val="0"/>
              </a:spcAft>
            </a:pPr>
            <a:r>
              <a:rPr lang="en-US" sz="2600" dirty="0" smtClean="0">
                <a:latin typeface="Times New Roman" panose="02020603050405020304" pitchFamily="18" charset="0"/>
                <a:ea typeface="Calibri" panose="020F0502020204030204" pitchFamily="34" charset="0"/>
              </a:rPr>
              <a:t>	</a:t>
            </a:r>
            <a:r>
              <a:rPr lang="uz-Cyrl-UZ" sz="2600" dirty="0" smtClean="0">
                <a:latin typeface="Times New Roman" panose="02020603050405020304" pitchFamily="18" charset="0"/>
                <a:ea typeface="Calibri" panose="020F0502020204030204" pitchFamily="34" charset="0"/>
              </a:rPr>
              <a:t>Ana </a:t>
            </a:r>
            <a:r>
              <a:rPr lang="uz-Cyrl-UZ" sz="2600" dirty="0">
                <a:latin typeface="Times New Roman" panose="02020603050405020304" pitchFamily="18" charset="0"/>
                <a:ea typeface="Calibri" panose="020F0502020204030204" pitchFamily="34" charset="0"/>
              </a:rPr>
              <a:t>shunday siyosiy-ijtimoiy sharoitda Qoraqalpog’istonga </a:t>
            </a:r>
            <a:r>
              <a:rPr lang="uz-Cyrl-UZ" sz="2600" b="1" dirty="0">
                <a:solidFill>
                  <a:srgbClr val="0000FF"/>
                </a:solidFill>
                <a:latin typeface="Times New Roman" panose="02020603050405020304" pitchFamily="18" charset="0"/>
                <a:ea typeface="Calibri" panose="020F0502020204030204" pitchFamily="34" charset="0"/>
              </a:rPr>
              <a:t>O’zbekiston Prezidenti I.A.Karimov </a:t>
            </a:r>
            <a:r>
              <a:rPr lang="uz-Cyrl-UZ" sz="2600" dirty="0">
                <a:latin typeface="Times New Roman" panose="02020603050405020304" pitchFamily="18" charset="0"/>
                <a:ea typeface="Calibri" panose="020F0502020204030204" pitchFamily="34" charset="0"/>
              </a:rPr>
              <a:t>keldi. </a:t>
            </a:r>
            <a:r>
              <a:rPr lang="en-US" sz="2600" dirty="0">
                <a:latin typeface="Times New Roman" panose="02020603050405020304" pitchFamily="18" charset="0"/>
                <a:ea typeface="Calibri" panose="020F0502020204030204" pitchFamily="34" charset="0"/>
              </a:rPr>
              <a:t>U </a:t>
            </a:r>
            <a:r>
              <a:rPr lang="en-US" sz="2600" b="1" dirty="0">
                <a:latin typeface="Times New Roman" panose="02020603050405020304" pitchFamily="18" charset="0"/>
                <a:ea typeface="Calibri" panose="020F0502020204030204" pitchFamily="34" charset="0"/>
              </a:rPr>
              <a:t>1990 </a:t>
            </a:r>
            <a:r>
              <a:rPr lang="en-US" sz="2600" b="1" dirty="0" err="1">
                <a:latin typeface="Times New Roman" panose="02020603050405020304" pitchFamily="18" charset="0"/>
                <a:ea typeface="Calibri" panose="020F0502020204030204" pitchFamily="34" charset="0"/>
              </a:rPr>
              <a:t>yili</a:t>
            </a:r>
            <a:r>
              <a:rPr lang="en-US" sz="2600" b="1" dirty="0">
                <a:latin typeface="Times New Roman" panose="02020603050405020304" pitchFamily="18" charset="0"/>
                <a:ea typeface="Calibri" panose="020F0502020204030204" pitchFamily="34" charset="0"/>
              </a:rPr>
              <a:t> 1 </a:t>
            </a:r>
            <a:r>
              <a:rPr lang="en-US" sz="2600" b="1" dirty="0" err="1">
                <a:latin typeface="Times New Roman" panose="02020603050405020304" pitchFamily="18" charset="0"/>
                <a:ea typeface="Calibri" panose="020F0502020204030204" pitchFamily="34" charset="0"/>
              </a:rPr>
              <a:t>dekabrda</a:t>
            </a:r>
            <a:r>
              <a:rPr lang="en-US" sz="2600" b="1" dirty="0">
                <a:latin typeface="Times New Roman" panose="02020603050405020304" pitchFamily="18" charset="0"/>
                <a:ea typeface="Calibri" panose="020F0502020204030204" pitchFamily="34" charset="0"/>
              </a:rPr>
              <a:t> </a:t>
            </a:r>
            <a:r>
              <a:rPr lang="en-US" sz="2600" dirty="0" err="1">
                <a:latin typeface="Times New Roman" panose="02020603050405020304" pitchFamily="18" charset="0"/>
                <a:ea typeface="Calibri" panose="020F0502020204030204" pitchFamily="34" charset="0"/>
              </a:rPr>
              <a:t>Nukusda</a:t>
            </a:r>
            <a:r>
              <a:rPr lang="en-US" sz="2600" dirty="0">
                <a:latin typeface="Times New Roman" panose="02020603050405020304" pitchFamily="18" charset="0"/>
                <a:ea typeface="Calibri" panose="020F0502020204030204" pitchFamily="34" charset="0"/>
              </a:rPr>
              <a:t> </a:t>
            </a:r>
            <a:r>
              <a:rPr lang="en-US" sz="2600" dirty="0" err="1">
                <a:latin typeface="Times New Roman" panose="02020603050405020304" pitchFamily="18" charset="0"/>
                <a:ea typeface="Calibri" panose="020F0502020204030204" pitchFamily="34" charset="0"/>
              </a:rPr>
              <a:t>deputatlar</a:t>
            </a:r>
            <a:r>
              <a:rPr lang="en-US" sz="2600" dirty="0">
                <a:latin typeface="Times New Roman" panose="02020603050405020304" pitchFamily="18" charset="0"/>
                <a:ea typeface="Calibri" panose="020F0502020204030204" pitchFamily="34" charset="0"/>
              </a:rPr>
              <a:t> </a:t>
            </a:r>
            <a:r>
              <a:rPr lang="en-US" sz="2600" dirty="0" err="1">
                <a:latin typeface="Times New Roman" panose="02020603050405020304" pitchFamily="18" charset="0"/>
                <a:ea typeface="Calibri" panose="020F0502020204030204" pitchFamily="34" charset="0"/>
              </a:rPr>
              <a:t>va</a:t>
            </a:r>
            <a:r>
              <a:rPr lang="en-US" sz="2600" dirty="0">
                <a:latin typeface="Times New Roman" panose="02020603050405020304" pitchFamily="18" charset="0"/>
                <a:ea typeface="Calibri" panose="020F0502020204030204" pitchFamily="34" charset="0"/>
              </a:rPr>
              <a:t> </a:t>
            </a:r>
            <a:r>
              <a:rPr lang="en-US" sz="2600" dirty="0" err="1">
                <a:latin typeface="Times New Roman" panose="02020603050405020304" pitchFamily="18" charset="0"/>
                <a:ea typeface="Calibri" panose="020F0502020204030204" pitchFamily="34" charset="0"/>
              </a:rPr>
              <a:t>respublika</a:t>
            </a:r>
            <a:r>
              <a:rPr lang="en-US" sz="2600" dirty="0">
                <a:latin typeface="Times New Roman" panose="02020603050405020304" pitchFamily="18" charset="0"/>
                <a:ea typeface="Calibri" panose="020F0502020204030204" pitchFamily="34" charset="0"/>
              </a:rPr>
              <a:t> </a:t>
            </a:r>
            <a:r>
              <a:rPr lang="en-US" sz="2600" dirty="0" err="1">
                <a:latin typeface="Times New Roman" panose="02020603050405020304" pitchFamily="18" charset="0"/>
                <a:ea typeface="Calibri" panose="020F0502020204030204" pitchFamily="34" charset="0"/>
              </a:rPr>
              <a:t>faollari</a:t>
            </a:r>
            <a:r>
              <a:rPr lang="en-US" sz="2600" dirty="0">
                <a:latin typeface="Times New Roman" panose="02020603050405020304" pitchFamily="18" charset="0"/>
                <a:ea typeface="Calibri" panose="020F0502020204030204" pitchFamily="34" charset="0"/>
              </a:rPr>
              <a:t>, </a:t>
            </a:r>
            <a:r>
              <a:rPr lang="en-US" sz="2600" dirty="0" err="1">
                <a:latin typeface="Times New Roman" panose="02020603050405020304" pitchFamily="18" charset="0"/>
                <a:ea typeface="Calibri" panose="020F0502020204030204" pitchFamily="34" charset="0"/>
              </a:rPr>
              <a:t>ziyollari</a:t>
            </a:r>
            <a:r>
              <a:rPr lang="en-US" sz="2600" dirty="0">
                <a:latin typeface="Times New Roman" panose="02020603050405020304" pitchFamily="18" charset="0"/>
                <a:ea typeface="Calibri" panose="020F0502020204030204" pitchFamily="34" charset="0"/>
              </a:rPr>
              <a:t> </a:t>
            </a:r>
            <a:r>
              <a:rPr lang="en-US" sz="2600" dirty="0" err="1">
                <a:latin typeface="Times New Roman" panose="02020603050405020304" pitchFamily="18" charset="0"/>
                <a:ea typeface="Calibri" panose="020F0502020204030204" pitchFamily="34" charset="0"/>
              </a:rPr>
              <a:t>bilan</a:t>
            </a:r>
            <a:r>
              <a:rPr lang="en-US" sz="2600" dirty="0">
                <a:latin typeface="Times New Roman" panose="02020603050405020304" pitchFamily="18" charset="0"/>
                <a:ea typeface="Calibri" panose="020F0502020204030204" pitchFamily="34" charset="0"/>
              </a:rPr>
              <a:t> </a:t>
            </a:r>
            <a:r>
              <a:rPr lang="en-US" sz="2600" dirty="0" err="1">
                <a:latin typeface="Times New Roman" panose="02020603050405020304" pitchFamily="18" charset="0"/>
                <a:ea typeface="Calibri" panose="020F0502020204030204" pitchFamily="34" charset="0"/>
              </a:rPr>
              <a:t>uchrashdi</a:t>
            </a:r>
            <a:r>
              <a:rPr lang="en-US" sz="2600" dirty="0">
                <a:latin typeface="Times New Roman" panose="02020603050405020304" pitchFamily="18" charset="0"/>
                <a:ea typeface="Calibri" panose="020F0502020204030204" pitchFamily="34" charset="0"/>
              </a:rPr>
              <a:t>. </a:t>
            </a:r>
            <a:r>
              <a:rPr lang="uz-Cyrl-UZ" sz="2600" dirty="0">
                <a:latin typeface="Times New Roman" panose="02020603050405020304" pitchFamily="18" charset="0"/>
                <a:ea typeface="Calibri" panose="020F0502020204030204" pitchFamily="34" charset="0"/>
              </a:rPr>
              <a:t>I.A.Karimov Qoraqalpog’istonning </a:t>
            </a:r>
            <a:r>
              <a:rPr lang="uz-Cyrl-UZ" sz="2600" b="1" dirty="0">
                <a:solidFill>
                  <a:srgbClr val="0000FF"/>
                </a:solidFill>
                <a:latin typeface="Times New Roman" panose="02020603050405020304" pitchFamily="18" charset="0"/>
                <a:ea typeface="Calibri" panose="020F0502020204030204" pitchFamily="34" charset="0"/>
              </a:rPr>
              <a:t>davlat suverenitetini</a:t>
            </a:r>
            <a:r>
              <a:rPr lang="uz-Cyrl-UZ" sz="2600" dirty="0">
                <a:latin typeface="Times New Roman" panose="02020603050405020304" pitchFamily="18" charset="0"/>
                <a:ea typeface="Calibri" panose="020F0502020204030204" pitchFamily="34" charset="0"/>
              </a:rPr>
              <a:t> qo’llab quvvatladi. </a:t>
            </a:r>
            <a:r>
              <a:rPr lang="en-US" sz="2600" dirty="0">
                <a:latin typeface="Times New Roman" panose="02020603050405020304" pitchFamily="18" charset="0"/>
                <a:ea typeface="Calibri" panose="020F0502020204030204" pitchFamily="34" charset="0"/>
              </a:rPr>
              <a:t>U</a:t>
            </a:r>
            <a:r>
              <a:rPr lang="uz-Cyrl-UZ" sz="2600" dirty="0" smtClean="0">
                <a:latin typeface="Times New Roman" panose="02020603050405020304" pitchFamily="18" charset="0"/>
                <a:ea typeface="Calibri" panose="020F0502020204030204" pitchFamily="34" charset="0"/>
              </a:rPr>
              <a:t> </a:t>
            </a:r>
            <a:r>
              <a:rPr lang="uz-Cyrl-UZ" sz="2600" dirty="0">
                <a:latin typeface="Times New Roman" panose="02020603050405020304" pitchFamily="18" charset="0"/>
                <a:ea typeface="Calibri" panose="020F0502020204030204" pitchFamily="34" charset="0"/>
              </a:rPr>
              <a:t>o’z so’zida Qoraqalpog’istonning davlat suvereniteti ko’p millatli respublika xalqlarining bundan buyon ham ijtimoiy va iqtisodiy rivojlanishi kerakligini aytib </a:t>
            </a:r>
            <a:r>
              <a:rPr lang="uz-Cyrl-UZ" sz="2600" dirty="0" smtClean="0">
                <a:latin typeface="Times New Roman" panose="02020603050405020304" pitchFamily="18" charset="0"/>
                <a:ea typeface="Calibri" panose="020F0502020204030204" pitchFamily="34" charset="0"/>
              </a:rPr>
              <a:t>o’tdilar. </a:t>
            </a:r>
            <a:r>
              <a:rPr lang="uz-Cyrl-UZ" sz="2600" b="1" dirty="0" smtClean="0">
                <a:latin typeface="Times New Roman" panose="02020603050405020304" pitchFamily="18" charset="0"/>
                <a:ea typeface="Calibri" panose="020F0502020204030204" pitchFamily="34" charset="0"/>
              </a:rPr>
              <a:t>1990 </a:t>
            </a:r>
            <a:r>
              <a:rPr lang="uz-Cyrl-UZ" sz="2600" b="1" dirty="0">
                <a:latin typeface="Times New Roman" panose="02020603050405020304" pitchFamily="18" charset="0"/>
                <a:ea typeface="Calibri" panose="020F0502020204030204" pitchFamily="34" charset="0"/>
              </a:rPr>
              <a:t>yilning 11 dekabrida </a:t>
            </a:r>
            <a:r>
              <a:rPr lang="uz-Cyrl-UZ" sz="2600" dirty="0">
                <a:latin typeface="Times New Roman" panose="02020603050405020304" pitchFamily="18" charset="0"/>
                <a:ea typeface="Calibri" panose="020F0502020204030204" pitchFamily="34" charset="0"/>
              </a:rPr>
              <a:t>Qoraqalpog’iston ASSR Oliy Kengashi Prezidiumining majlisi bo’ldi va unda umumxalq muhokamasidan so’ng </a:t>
            </a:r>
            <a:r>
              <a:rPr lang="uz-Cyrl-UZ" sz="2600" b="1" dirty="0">
                <a:latin typeface="Times New Roman" panose="02020603050405020304" pitchFamily="18" charset="0"/>
                <a:ea typeface="Calibri" panose="020F0502020204030204" pitchFamily="34" charset="0"/>
              </a:rPr>
              <a:t>Deklaratsiyaning loyihasi yana bir bor </a:t>
            </a:r>
            <a:r>
              <a:rPr lang="uz-Cyrl-UZ" sz="2600" dirty="0">
                <a:latin typeface="Times New Roman" panose="02020603050405020304" pitchFamily="18" charset="0"/>
                <a:ea typeface="Calibri" panose="020F0502020204030204" pitchFamily="34" charset="0"/>
              </a:rPr>
              <a:t>ko’rib chiqildi.</a:t>
            </a:r>
            <a:endParaRPr lang="ru-RU" sz="2600" i="1" dirty="0" smtClean="0">
              <a:solidFill>
                <a:srgbClr val="0000FF"/>
              </a:solidFill>
            </a:endParaRPr>
          </a:p>
        </p:txBody>
      </p:sp>
    </p:spTree>
    <p:extLst>
      <p:ext uri="{BB962C8B-B14F-4D97-AF65-F5344CB8AC3E}">
        <p14:creationId xmlns:p14="http://schemas.microsoft.com/office/powerpoint/2010/main" val="2679554525"/>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285720" y="428604"/>
            <a:ext cx="8568952" cy="5601855"/>
          </a:xfrm>
          <a:prstGeom prst="rect">
            <a:avLst/>
          </a:prstGeom>
        </p:spPr>
        <p:txBody>
          <a:bodyPr wrap="square">
            <a:spAutoFit/>
          </a:bodyPr>
          <a:lstStyle/>
          <a:p>
            <a:pPr algn="just">
              <a:lnSpc>
                <a:spcPct val="107000"/>
              </a:lnSpc>
              <a:spcAft>
                <a:spcPts val="0"/>
              </a:spcAft>
              <a:tabLst>
                <a:tab pos="270510" algn="l"/>
                <a:tab pos="540385" algn="l"/>
              </a:tabLs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		</a:t>
            </a:r>
            <a:r>
              <a:rPr lang="uz-Cyrl-UZ" sz="2800" dirty="0" smtClean="0">
                <a:latin typeface="Times New Roman" panose="02020603050405020304" pitchFamily="18" charset="0"/>
                <a:ea typeface="Calibri" panose="020F0502020204030204" pitchFamily="34" charset="0"/>
                <a:cs typeface="Times New Roman" panose="02020603050405020304" pitchFamily="18" charset="0"/>
              </a:rPr>
              <a:t>Oliy </a:t>
            </a:r>
            <a:r>
              <a:rPr lang="uz-Cyrl-UZ" sz="2800" b="1" dirty="0">
                <a:latin typeface="Times New Roman" panose="02020603050405020304" pitchFamily="18" charset="0"/>
                <a:ea typeface="Calibri" panose="020F0502020204030204" pitchFamily="34" charset="0"/>
                <a:cs typeface="Times New Roman" panose="02020603050405020304" pitchFamily="18" charset="0"/>
              </a:rPr>
              <a:t>Kengashning doimiy komissiyasi </a:t>
            </a:r>
            <a:r>
              <a:rPr lang="uz-Cyrl-UZ" sz="2800" dirty="0">
                <a:latin typeface="Times New Roman" panose="02020603050405020304" pitchFamily="18" charset="0"/>
                <a:ea typeface="Calibri" panose="020F0502020204030204" pitchFamily="34" charset="0"/>
                <a:cs typeface="Times New Roman" panose="02020603050405020304" pitchFamily="18" charset="0"/>
              </a:rPr>
              <a:t>Qoraqalpog’istonning suverenitetini ma’qulladi. U </a:t>
            </a:r>
            <a:r>
              <a:rPr lang="uz-Cyrl-UZ" sz="2800" b="1" i="1"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Qoraqalpog’iston ASSR SSSRning sub’ekti va u O’zbekiston SSR tarkibiga kiradigan deklaratsiyaning variantini</a:t>
            </a:r>
            <a:r>
              <a:rPr lang="uz-Cyrl-UZ" sz="2800" dirty="0">
                <a:latin typeface="Times New Roman" panose="02020603050405020304" pitchFamily="18" charset="0"/>
                <a:ea typeface="Calibri" panose="020F0502020204030204" pitchFamily="34" charset="0"/>
                <a:cs typeface="Times New Roman" panose="02020603050405020304" pitchFamily="18" charset="0"/>
              </a:rPr>
              <a:t> ma’qulladi. </a:t>
            </a:r>
            <a:r>
              <a:rPr lang="en-US" sz="2800" dirty="0" err="1">
                <a:latin typeface="Times New Roman" panose="02020603050405020304" pitchFamily="18" charset="0"/>
                <a:ea typeface="Calibri" panose="020F0502020204030204" pitchFamily="34" charset="0"/>
                <a:cs typeface="Times New Roman" panose="02020603050405020304" pitchFamily="18" charset="0"/>
              </a:rPr>
              <a:t>Lekin</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Oliy</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Kengashning</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ayrim</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doimiy</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komissiyalarining</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deputatlari</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loyihaning</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matnidagi</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«B» </a:t>
            </a:r>
            <a:r>
              <a:rPr lang="en-US" sz="2800" b="1"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variantini</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quvvatladi</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Unda</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b="1" i="1"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QQASSR </a:t>
            </a:r>
            <a:r>
              <a:rPr lang="en-US" sz="2800" b="1" i="1" u="sng"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Oliy</a:t>
            </a:r>
            <a:r>
              <a:rPr lang="en-US" sz="2800" b="1" i="1"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i="1" u="sng"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Kengashi</a:t>
            </a:r>
            <a:r>
              <a:rPr lang="en-US" sz="2800" b="1" i="1"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i="1" u="sng"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Qoraqalpog’istonning</a:t>
            </a:r>
            <a:r>
              <a:rPr lang="en-US" sz="2800" b="1" i="1"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i="1" u="sng"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davlat</a:t>
            </a:r>
            <a:r>
              <a:rPr lang="en-US" sz="2800" b="1" i="1"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i="1" u="sng"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suverenitetini</a:t>
            </a:r>
            <a:r>
              <a:rPr lang="en-US" sz="2800" b="1" i="1"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i="1" u="sng"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e’lon</a:t>
            </a:r>
            <a:r>
              <a:rPr lang="en-US" sz="2800" b="1" i="1"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i="1" u="sng"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qiladi</a:t>
            </a:r>
            <a:r>
              <a:rPr lang="en-US" sz="2800" b="1" i="1"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i="1" u="sng"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va</a:t>
            </a:r>
            <a:r>
              <a:rPr lang="en-US" sz="2800" b="1" i="1"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i="1" u="sng"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uni</a:t>
            </a:r>
            <a:r>
              <a:rPr lang="en-US" sz="2800" b="1" i="1"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SSSR </a:t>
            </a:r>
            <a:r>
              <a:rPr lang="en-US" sz="2800" b="1" i="1" u="sng"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federatsiyasining</a:t>
            </a:r>
            <a:r>
              <a:rPr lang="en-US" sz="2800" b="1" i="1"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i="1" u="sng"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sub’ekti</a:t>
            </a:r>
            <a:r>
              <a:rPr lang="en-US" sz="2800" b="1" i="1"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i="1" u="sng"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sifatida</a:t>
            </a:r>
            <a:r>
              <a:rPr lang="en-US" sz="2800" b="1" i="1"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i="1" u="sng"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Qoraqalpog’iston</a:t>
            </a:r>
            <a:r>
              <a:rPr lang="en-US" sz="2800" b="1" i="1"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i="1" u="sng"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suveren</a:t>
            </a:r>
            <a:r>
              <a:rPr lang="en-US" sz="2800" b="1" i="1"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i="1" u="sng"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Sovet</a:t>
            </a:r>
            <a:r>
              <a:rPr lang="en-US" sz="2800" b="1" i="1"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i="1" u="sng"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respublikasi-Qoraqalpog’iston</a:t>
            </a:r>
            <a:r>
              <a:rPr lang="en-US" sz="2800" b="1" i="1"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i="1" u="sng"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Respublikasi</a:t>
            </a:r>
            <a:r>
              <a:rPr lang="en-US" sz="2800" b="1" i="1"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i="1" u="sng"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qilib</a:t>
            </a:r>
            <a:r>
              <a:rPr lang="en-US" sz="2800" b="1" i="1"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i="1" u="sng"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qayta</a:t>
            </a:r>
            <a:r>
              <a:rPr lang="en-US" sz="2800" b="1" i="1"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i="1" u="sng"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tuziladi</a:t>
            </a:r>
            <a:r>
              <a:rPr lang="en-US" sz="2800" b="1" i="1"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800" dirty="0">
                <a:latin typeface="Times New Roman" panose="02020603050405020304" pitchFamily="18" charset="0"/>
                <a:ea typeface="Calibri" panose="020F0502020204030204" pitchFamily="34" charset="0"/>
                <a:cs typeface="Times New Roman" panose="02020603050405020304" pitchFamily="18" charset="0"/>
              </a:rPr>
              <a:t>de</a:t>
            </a:r>
            <a:r>
              <a:rPr lang="uz-Cyrl-UZ" sz="2800" dirty="0">
                <a:latin typeface="Times New Roman" panose="02020603050405020304" pitchFamily="18" charset="0"/>
                <a:ea typeface="Calibri" panose="020F0502020204030204" pitchFamily="34" charset="0"/>
                <a:cs typeface="Times New Roman" panose="02020603050405020304" pitchFamily="18" charset="0"/>
              </a:rPr>
              <a:t>b </a:t>
            </a:r>
            <a:r>
              <a:rPr lang="en-US" sz="2800" dirty="0" err="1" smtClean="0">
                <a:latin typeface="Times New Roman" panose="02020603050405020304" pitchFamily="18" charset="0"/>
                <a:ea typeface="Calibri" panose="020F0502020204030204" pitchFamily="34" charset="0"/>
                <a:cs typeface="Times New Roman" panose="02020603050405020304" pitchFamily="18" charset="0"/>
              </a:rPr>
              <a:t>yozilgan</a:t>
            </a:r>
            <a:r>
              <a:rPr lang="en-US" sz="28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smtClean="0">
                <a:latin typeface="Times New Roman" panose="02020603050405020304" pitchFamily="18" charset="0"/>
                <a:ea typeface="Calibri" panose="020F0502020204030204" pitchFamily="34" charset="0"/>
                <a:cs typeface="Times New Roman" panose="02020603050405020304" pitchFamily="18" charset="0"/>
              </a:rPr>
              <a:t>edi</a:t>
            </a:r>
            <a:r>
              <a:rPr lang="en-US" sz="2800" dirty="0" smtClean="0">
                <a:latin typeface="Times New Roman" panose="02020603050405020304" pitchFamily="18" charset="0"/>
                <a:ea typeface="Calibri" panose="020F0502020204030204" pitchFamily="34" charset="0"/>
                <a:cs typeface="Times New Roman" panose="02020603050405020304" pitchFamily="18" charset="0"/>
              </a:rPr>
              <a:t>.</a:t>
            </a:r>
            <a:endParaRPr lang="ru-RU"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a68e27534349f1935517ecc882f5534133a3ecf"/>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Поток">
  <a:themeElements>
    <a:clrScheme name="Поток">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Поток">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Поток">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Поток">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Flow</Template>
  <TotalTime>3605</TotalTime>
  <Words>380</Words>
  <Application>Microsoft Office PowerPoint</Application>
  <PresentationFormat>Экран (4:3)</PresentationFormat>
  <Paragraphs>95</Paragraphs>
  <Slides>34</Slides>
  <Notes>0</Notes>
  <HiddenSlides>0</HiddenSlides>
  <MMClips>0</MMClips>
  <ScaleCrop>false</ScaleCrop>
  <HeadingPairs>
    <vt:vector size="4" baseType="variant">
      <vt:variant>
        <vt:lpstr>Тема</vt:lpstr>
      </vt:variant>
      <vt:variant>
        <vt:i4>2</vt:i4>
      </vt:variant>
      <vt:variant>
        <vt:lpstr>Заголовки слайдов</vt:lpstr>
      </vt:variant>
      <vt:variant>
        <vt:i4>34</vt:i4>
      </vt:variant>
    </vt:vector>
  </HeadingPairs>
  <TitlesOfParts>
    <vt:vector size="36" baseType="lpstr">
      <vt:lpstr>Поток</vt: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Reanimator Extreme Edition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рс</dc:creator>
  <cp:lastModifiedBy>Baxtiyor</cp:lastModifiedBy>
  <cp:revision>728</cp:revision>
  <dcterms:created xsi:type="dcterms:W3CDTF">2015-05-27T03:14:45Z</dcterms:created>
  <dcterms:modified xsi:type="dcterms:W3CDTF">2021-04-12T17:56:22Z</dcterms:modified>
</cp:coreProperties>
</file>