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0" r:id="rId3"/>
    <p:sldId id="256" r:id="rId4"/>
    <p:sldId id="277" r:id="rId5"/>
    <p:sldId id="278" r:id="rId6"/>
    <p:sldId id="279" r:id="rId7"/>
    <p:sldId id="280" r:id="rId8"/>
    <p:sldId id="281" r:id="rId9"/>
    <p:sldId id="282" r:id="rId10"/>
    <p:sldId id="283" r:id="rId11"/>
    <p:sldId id="267" r:id="rId12"/>
    <p:sldId id="268" r:id="rId13"/>
    <p:sldId id="263" r:id="rId14"/>
    <p:sldId id="264" r:id="rId15"/>
    <p:sldId id="284" r:id="rId16"/>
    <p:sldId id="285" r:id="rId17"/>
    <p:sldId id="286" r:id="rId18"/>
    <p:sldId id="287" r:id="rId19"/>
    <p:sldId id="288" r:id="rId20"/>
    <p:sldId id="291" r:id="rId21"/>
    <p:sldId id="289" r:id="rId22"/>
    <p:sldId id="293" r:id="rId23"/>
    <p:sldId id="294" r:id="rId24"/>
    <p:sldId id="295" r:id="rId25"/>
    <p:sldId id="296" r:id="rId26"/>
    <p:sldId id="298" r:id="rId27"/>
    <p:sldId id="299" r:id="rId28"/>
    <p:sldId id="300" r:id="rId29"/>
    <p:sldId id="301" r:id="rId30"/>
    <p:sldId id="303" r:id="rId31"/>
    <p:sldId id="304" r:id="rId32"/>
    <p:sldId id="302" r:id="rId33"/>
    <p:sldId id="297" r:id="rId34"/>
    <p:sldId id="292" r:id="rId3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2003"/>
    <a:srgbClr val="4D7FBB"/>
    <a:srgbClr val="FFA7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024065-F7BF-4039-8628-BAAF6CC5A3BD}" type="doc">
      <dgm:prSet loTypeId="urn:microsoft.com/office/officeart/2008/layout/VerticalCurvedList" loCatId="list" qsTypeId="urn:microsoft.com/office/officeart/2005/8/quickstyle/3d3" qsCatId="3D" csTypeId="urn:microsoft.com/office/officeart/2005/8/colors/accent1_1" csCatId="accent1" phldr="1"/>
      <dgm:spPr/>
      <dgm:t>
        <a:bodyPr/>
        <a:lstStyle/>
        <a:p>
          <a:endParaRPr lang="ru-RU"/>
        </a:p>
      </dgm:t>
    </dgm:pt>
    <dgm:pt modelId="{619983B5-6271-4C6F-8A34-4EA883CEAE1F}">
      <dgm:prSet phldrT="[Текст]" custT="1"/>
      <dgm:spPr>
        <a:noFill/>
      </dgm:spPr>
      <dgm:t>
        <a:bodyPr/>
        <a:lstStyle/>
        <a:p>
          <a:pPr algn="ctr"/>
          <a:r>
            <a:rPr lang="ru-RU" sz="2400" b="1" dirty="0" err="1" smtClean="0">
              <a:solidFill>
                <a:srgbClr val="002060"/>
              </a:solidFill>
              <a:latin typeface="Times New Roman" panose="02020603050405020304" pitchFamily="18" charset="0"/>
              <a:cs typeface="Times New Roman" panose="02020603050405020304" pitchFamily="18" charset="0"/>
            </a:rPr>
            <a:t>Муҳандислик</a:t>
          </a:r>
          <a:r>
            <a:rPr lang="ru-RU" sz="2400" b="1" dirty="0" smtClean="0">
              <a:solidFill>
                <a:srgbClr val="002060"/>
              </a:solidFill>
              <a:latin typeface="Times New Roman" panose="02020603050405020304" pitchFamily="18" charset="0"/>
              <a:cs typeface="Times New Roman" panose="02020603050405020304" pitchFamily="18" charset="0"/>
            </a:rPr>
            <a:t>-коммуникация </a:t>
          </a:r>
          <a:r>
            <a:rPr lang="ru-RU" sz="2400" b="1" dirty="0" err="1" smtClean="0">
              <a:solidFill>
                <a:srgbClr val="002060"/>
              </a:solidFill>
              <a:latin typeface="Times New Roman" panose="02020603050405020304" pitchFamily="18" charset="0"/>
              <a:cs typeface="Times New Roman" panose="02020603050405020304" pitchFamily="18" charset="0"/>
            </a:rPr>
            <a:t>инфратузилмаси</a:t>
          </a:r>
          <a:r>
            <a:rPr lang="ru-RU" sz="2400" b="1" dirty="0" smtClean="0">
              <a:solidFill>
                <a:srgbClr val="002060"/>
              </a:solidFill>
              <a:latin typeface="Times New Roman" panose="02020603050405020304" pitchFamily="18" charset="0"/>
              <a:cs typeface="Times New Roman" panose="02020603050405020304" pitchFamily="18" charset="0"/>
            </a:rPr>
            <a:t> </a:t>
          </a:r>
          <a:r>
            <a:rPr lang="ru-RU" sz="2400" b="1" dirty="0" err="1" smtClean="0">
              <a:solidFill>
                <a:srgbClr val="002060"/>
              </a:solidFill>
              <a:latin typeface="Times New Roman" panose="02020603050405020304" pitchFamily="18" charset="0"/>
              <a:cs typeface="Times New Roman" panose="02020603050405020304" pitchFamily="18" charset="0"/>
            </a:rPr>
            <a:t>ва</a:t>
          </a:r>
          <a:r>
            <a:rPr lang="ru-RU" sz="2400" b="1" dirty="0" smtClean="0">
              <a:solidFill>
                <a:srgbClr val="002060"/>
              </a:solidFill>
              <a:latin typeface="Times New Roman" panose="02020603050405020304" pitchFamily="18" charset="0"/>
              <a:cs typeface="Times New Roman" panose="02020603050405020304" pitchFamily="18" charset="0"/>
            </a:rPr>
            <a:t> </a:t>
          </a:r>
          <a:r>
            <a:rPr lang="ru-RU" sz="2400" b="1" dirty="0" err="1" smtClean="0">
              <a:solidFill>
                <a:srgbClr val="002060"/>
              </a:solidFill>
              <a:latin typeface="Times New Roman" panose="02020603050405020304" pitchFamily="18" charset="0"/>
              <a:cs typeface="Times New Roman" panose="02020603050405020304" pitchFamily="18" charset="0"/>
            </a:rPr>
            <a:t>аҳолига</a:t>
          </a:r>
          <a:r>
            <a:rPr lang="ru-RU" sz="2400" b="1" dirty="0" smtClean="0">
              <a:solidFill>
                <a:srgbClr val="002060"/>
              </a:solidFill>
              <a:latin typeface="Times New Roman" panose="02020603050405020304" pitchFamily="18" charset="0"/>
              <a:cs typeface="Times New Roman" panose="02020603050405020304" pitchFamily="18" charset="0"/>
            </a:rPr>
            <a:t> </a:t>
          </a:r>
          <a:r>
            <a:rPr lang="ru-RU" sz="2400" b="1" dirty="0" err="1" smtClean="0">
              <a:solidFill>
                <a:srgbClr val="002060"/>
              </a:solidFill>
              <a:latin typeface="Times New Roman" panose="02020603050405020304" pitchFamily="18" charset="0"/>
              <a:cs typeface="Times New Roman" panose="02020603050405020304" pitchFamily="18" charset="0"/>
            </a:rPr>
            <a:t>қулай</a:t>
          </a:r>
          <a:r>
            <a:rPr lang="ru-RU" sz="2400" b="1" dirty="0" smtClean="0">
              <a:solidFill>
                <a:srgbClr val="002060"/>
              </a:solidFill>
              <a:latin typeface="Times New Roman" panose="02020603050405020304" pitchFamily="18" charset="0"/>
              <a:cs typeface="Times New Roman" panose="02020603050405020304" pitchFamily="18" charset="0"/>
            </a:rPr>
            <a:t> </a:t>
          </a:r>
          <a:r>
            <a:rPr lang="ru-RU" sz="2400" b="1" dirty="0" err="1" smtClean="0">
              <a:solidFill>
                <a:srgbClr val="002060"/>
              </a:solidFill>
              <a:latin typeface="Times New Roman" panose="02020603050405020304" pitchFamily="18" charset="0"/>
              <a:cs typeface="Times New Roman" panose="02020603050405020304" pitchFamily="18" charset="0"/>
            </a:rPr>
            <a:t>уй-жой</a:t>
          </a:r>
          <a:r>
            <a:rPr lang="ru-RU" sz="2400" b="1" dirty="0" smtClean="0">
              <a:solidFill>
                <a:srgbClr val="002060"/>
              </a:solidFill>
              <a:latin typeface="Times New Roman" panose="02020603050405020304" pitchFamily="18" charset="0"/>
              <a:cs typeface="Times New Roman" panose="02020603050405020304" pitchFamily="18" charset="0"/>
            </a:rPr>
            <a:t> </a:t>
          </a:r>
          <a:r>
            <a:rPr lang="ru-RU" sz="2400" b="1" dirty="0" err="1" smtClean="0">
              <a:solidFill>
                <a:srgbClr val="002060"/>
              </a:solidFill>
              <a:latin typeface="Times New Roman" panose="02020603050405020304" pitchFamily="18" charset="0"/>
              <a:cs typeface="Times New Roman" panose="02020603050405020304" pitchFamily="18" charset="0"/>
            </a:rPr>
            <a:t>қурилишини</a:t>
          </a:r>
          <a:r>
            <a:rPr lang="ru-RU" sz="2400" b="1" dirty="0" smtClean="0">
              <a:solidFill>
                <a:srgbClr val="002060"/>
              </a:solidFill>
              <a:latin typeface="Times New Roman" panose="02020603050405020304" pitchFamily="18" charset="0"/>
              <a:cs typeface="Times New Roman" panose="02020603050405020304" pitchFamily="18" charset="0"/>
            </a:rPr>
            <a:t> </a:t>
          </a:r>
          <a:r>
            <a:rPr lang="ru-RU" sz="2400" b="1" dirty="0" err="1" smtClean="0">
              <a:solidFill>
                <a:srgbClr val="002060"/>
              </a:solidFill>
              <a:latin typeface="Times New Roman" panose="02020603050405020304" pitchFamily="18" charset="0"/>
              <a:cs typeface="Times New Roman" panose="02020603050405020304" pitchFamily="18" charset="0"/>
            </a:rPr>
            <a:t>ривожлантириш</a:t>
          </a:r>
          <a:endParaRPr lang="ru-RU" sz="2400" baseline="0" dirty="0">
            <a:solidFill>
              <a:srgbClr val="002060"/>
            </a:solidFill>
            <a:latin typeface="Times New Roman" panose="02020603050405020304" pitchFamily="18" charset="0"/>
            <a:cs typeface="Times New Roman" panose="02020603050405020304" pitchFamily="18" charset="0"/>
          </a:endParaRPr>
        </a:p>
      </dgm:t>
    </dgm:pt>
    <dgm:pt modelId="{2072B9F5-2E20-47D4-8D13-6F3184E8B8A6}" type="parTrans" cxnId="{7357A030-441B-433B-9480-B34302BECA82}">
      <dgm:prSet/>
      <dgm:spPr/>
      <dgm:t>
        <a:bodyPr/>
        <a:lstStyle/>
        <a:p>
          <a:endParaRPr lang="ru-RU">
            <a:solidFill>
              <a:srgbClr val="002060"/>
            </a:solidFill>
          </a:endParaRPr>
        </a:p>
      </dgm:t>
    </dgm:pt>
    <dgm:pt modelId="{0666D713-E82E-4076-B018-B5D5A94711EA}" type="sibTrans" cxnId="{7357A030-441B-433B-9480-B34302BECA82}">
      <dgm:prSet/>
      <dgm:spPr>
        <a:solidFill>
          <a:srgbClr val="9EBCBB">
            <a:alpha val="0"/>
          </a:srgbClr>
        </a:solidFill>
        <a:ln>
          <a:solidFill>
            <a:schemeClr val="accent1">
              <a:shade val="60000"/>
              <a:hueOff val="0"/>
              <a:satOff val="0"/>
              <a:lumOff val="0"/>
              <a:alpha val="0"/>
            </a:schemeClr>
          </a:solidFill>
        </a:ln>
      </dgm:spPr>
      <dgm:t>
        <a:bodyPr/>
        <a:lstStyle/>
        <a:p>
          <a:endParaRPr lang="ru-RU">
            <a:solidFill>
              <a:srgbClr val="002060"/>
            </a:solidFill>
          </a:endParaRPr>
        </a:p>
      </dgm:t>
    </dgm:pt>
    <dgm:pt modelId="{E258CE85-175E-4117-9013-6F3592F9F61A}">
      <dgm:prSet phldrT="[Текст]" custT="1"/>
      <dgm:spPr>
        <a:noFill/>
      </dgm:spPr>
      <dgm:t>
        <a:bodyPr lIns="360000"/>
        <a:lstStyle/>
        <a:p>
          <a:pPr algn="ctr"/>
          <a:r>
            <a:rPr lang="ru-RU" sz="2400" b="1" dirty="0" err="1" smtClean="0">
              <a:solidFill>
                <a:srgbClr val="002060"/>
              </a:solidFill>
              <a:latin typeface="Times New Roman" panose="02020603050405020304" pitchFamily="18" charset="0"/>
              <a:cs typeface="Times New Roman" panose="02020603050405020304" pitchFamily="18" charset="0"/>
            </a:rPr>
            <a:t>Ижтимоий</a:t>
          </a:r>
          <a:r>
            <a:rPr lang="ru-RU" sz="2400" b="1" dirty="0" smtClean="0">
              <a:solidFill>
                <a:srgbClr val="002060"/>
              </a:solidFill>
              <a:latin typeface="Times New Roman" panose="02020603050405020304" pitchFamily="18" charset="0"/>
              <a:cs typeface="Times New Roman" panose="02020603050405020304" pitchFamily="18" charset="0"/>
            </a:rPr>
            <a:t> </a:t>
          </a:r>
          <a:r>
            <a:rPr lang="ru-RU" sz="2400" b="1" dirty="0" err="1" smtClean="0">
              <a:solidFill>
                <a:srgbClr val="002060"/>
              </a:solidFill>
              <a:latin typeface="Times New Roman" panose="02020603050405020304" pitchFamily="18" charset="0"/>
              <a:cs typeface="Times New Roman" panose="02020603050405020304" pitchFamily="18" charset="0"/>
            </a:rPr>
            <a:t>инфраструктурани</a:t>
          </a:r>
          <a:r>
            <a:rPr lang="ru-RU" sz="2400" b="1" dirty="0" smtClean="0">
              <a:solidFill>
                <a:srgbClr val="002060"/>
              </a:solidFill>
              <a:latin typeface="Times New Roman" panose="02020603050405020304" pitchFamily="18" charset="0"/>
              <a:cs typeface="Times New Roman" panose="02020603050405020304" pitchFamily="18" charset="0"/>
            </a:rPr>
            <a:t> </a:t>
          </a:r>
          <a:r>
            <a:rPr lang="ru-RU" sz="2400" b="1" dirty="0" err="1" smtClean="0">
              <a:solidFill>
                <a:srgbClr val="002060"/>
              </a:solidFill>
              <a:latin typeface="Times New Roman" panose="02020603050405020304" pitchFamily="18" charset="0"/>
              <a:cs typeface="Times New Roman" panose="02020603050405020304" pitchFamily="18" charset="0"/>
            </a:rPr>
            <a:t>ривожлантириш</a:t>
          </a:r>
          <a:endParaRPr lang="ru-RU" sz="2400" b="0" baseline="0" dirty="0">
            <a:solidFill>
              <a:srgbClr val="002060"/>
            </a:solidFill>
            <a:latin typeface="Times New Roman" panose="02020603050405020304" pitchFamily="18" charset="0"/>
            <a:cs typeface="Times New Roman" panose="02020603050405020304" pitchFamily="18" charset="0"/>
          </a:endParaRPr>
        </a:p>
      </dgm:t>
    </dgm:pt>
    <dgm:pt modelId="{C48514EA-F2FF-40D2-A4DB-C2DC35AEDA1C}" type="parTrans" cxnId="{84C9B614-336E-4DCE-863A-E6A517DD0E2E}">
      <dgm:prSet/>
      <dgm:spPr/>
      <dgm:t>
        <a:bodyPr/>
        <a:lstStyle/>
        <a:p>
          <a:endParaRPr lang="ru-RU">
            <a:solidFill>
              <a:srgbClr val="002060"/>
            </a:solidFill>
          </a:endParaRPr>
        </a:p>
      </dgm:t>
    </dgm:pt>
    <dgm:pt modelId="{BBA50922-40FE-42C4-9F0E-5B84154EB25D}" type="sibTrans" cxnId="{84C9B614-336E-4DCE-863A-E6A517DD0E2E}">
      <dgm:prSet/>
      <dgm:spPr/>
      <dgm:t>
        <a:bodyPr/>
        <a:lstStyle/>
        <a:p>
          <a:endParaRPr lang="ru-RU">
            <a:solidFill>
              <a:srgbClr val="002060"/>
            </a:solidFill>
          </a:endParaRPr>
        </a:p>
      </dgm:t>
    </dgm:pt>
    <dgm:pt modelId="{5243D429-1F9E-46DF-9223-A5F41FAD2C32}">
      <dgm:prSet phldrT="[Текст]" custT="1"/>
      <dgm:spPr>
        <a:noFill/>
      </dgm:spPr>
      <dgm:t>
        <a:bodyPr lIns="396000"/>
        <a:lstStyle/>
        <a:p>
          <a:pPr algn="ctr"/>
          <a:r>
            <a:rPr lang="ru-RU" sz="2400" b="1" dirty="0" err="1" smtClean="0">
              <a:solidFill>
                <a:srgbClr val="002060"/>
              </a:solidFill>
              <a:latin typeface="Times New Roman" panose="02020603050405020304" pitchFamily="18" charset="0"/>
              <a:cs typeface="Times New Roman" panose="02020603050405020304" pitchFamily="18" charset="0"/>
            </a:rPr>
            <a:t>Ижтимоий</a:t>
          </a:r>
          <a:r>
            <a:rPr lang="ru-RU" sz="2400" b="1" dirty="0" smtClean="0">
              <a:solidFill>
                <a:srgbClr val="002060"/>
              </a:solidFill>
              <a:latin typeface="Times New Roman" panose="02020603050405020304" pitchFamily="18" charset="0"/>
              <a:cs typeface="Times New Roman" panose="02020603050405020304" pitchFamily="18" charset="0"/>
            </a:rPr>
            <a:t> </a:t>
          </a:r>
          <a:r>
            <a:rPr lang="ru-RU" sz="2400" b="1" dirty="0" err="1" smtClean="0">
              <a:solidFill>
                <a:srgbClr val="002060"/>
              </a:solidFill>
              <a:latin typeface="Times New Roman" panose="02020603050405020304" pitchFamily="18" charset="0"/>
              <a:cs typeface="Times New Roman" panose="02020603050405020304" pitchFamily="18" charset="0"/>
            </a:rPr>
            <a:t>таъминот</a:t>
          </a:r>
          <a:r>
            <a:rPr lang="ru-RU" sz="2400" b="1" dirty="0" smtClean="0">
              <a:solidFill>
                <a:srgbClr val="002060"/>
              </a:solidFill>
              <a:latin typeface="Times New Roman" panose="02020603050405020304" pitchFamily="18" charset="0"/>
              <a:cs typeface="Times New Roman" panose="02020603050405020304" pitchFamily="18" charset="0"/>
            </a:rPr>
            <a:t> </a:t>
          </a:r>
          <a:r>
            <a:rPr lang="ru-RU" sz="2400" b="1" dirty="0" err="1" smtClean="0">
              <a:solidFill>
                <a:srgbClr val="002060"/>
              </a:solidFill>
              <a:latin typeface="Times New Roman" panose="02020603050405020304" pitchFamily="18" charset="0"/>
              <a:cs typeface="Times New Roman" panose="02020603050405020304" pitchFamily="18" charset="0"/>
            </a:rPr>
            <a:t>ва</a:t>
          </a:r>
          <a:r>
            <a:rPr lang="ru-RU" sz="2400" b="1" dirty="0" smtClean="0">
              <a:solidFill>
                <a:srgbClr val="002060"/>
              </a:solidFill>
              <a:latin typeface="Times New Roman" panose="02020603050405020304" pitchFamily="18" charset="0"/>
              <a:cs typeface="Times New Roman" panose="02020603050405020304" pitchFamily="18" charset="0"/>
            </a:rPr>
            <a:t> </a:t>
          </a:r>
          <a:r>
            <a:rPr lang="ru-RU" sz="2400" b="1" dirty="0" err="1" smtClean="0">
              <a:solidFill>
                <a:srgbClr val="002060"/>
              </a:solidFill>
              <a:latin typeface="Times New Roman" panose="02020603050405020304" pitchFamily="18" charset="0"/>
              <a:cs typeface="Times New Roman" panose="02020603050405020304" pitchFamily="18" charset="0"/>
            </a:rPr>
            <a:t>соғлиқни</a:t>
          </a:r>
          <a:r>
            <a:rPr lang="ru-RU" sz="2400" b="1" dirty="0" smtClean="0">
              <a:solidFill>
                <a:srgbClr val="002060"/>
              </a:solidFill>
              <a:latin typeface="Times New Roman" panose="02020603050405020304" pitchFamily="18" charset="0"/>
              <a:cs typeface="Times New Roman" panose="02020603050405020304" pitchFamily="18" charset="0"/>
            </a:rPr>
            <a:t> </a:t>
          </a:r>
          <a:r>
            <a:rPr lang="ru-RU" sz="2400" b="1" dirty="0" err="1" smtClean="0">
              <a:solidFill>
                <a:srgbClr val="002060"/>
              </a:solidFill>
              <a:latin typeface="Times New Roman" panose="02020603050405020304" pitchFamily="18" charset="0"/>
              <a:cs typeface="Times New Roman" panose="02020603050405020304" pitchFamily="18" charset="0"/>
            </a:rPr>
            <a:t>сақлаш</a:t>
          </a:r>
          <a:r>
            <a:rPr lang="ru-RU" sz="2400" b="1" dirty="0" smtClean="0">
              <a:solidFill>
                <a:srgbClr val="002060"/>
              </a:solidFill>
              <a:latin typeface="Times New Roman" panose="02020603050405020304" pitchFamily="18" charset="0"/>
              <a:cs typeface="Times New Roman" panose="02020603050405020304" pitchFamily="18" charset="0"/>
            </a:rPr>
            <a:t> </a:t>
          </a:r>
          <a:r>
            <a:rPr lang="ru-RU" sz="2400" b="1" dirty="0" err="1" smtClean="0">
              <a:solidFill>
                <a:srgbClr val="002060"/>
              </a:solidFill>
              <a:latin typeface="Times New Roman" panose="02020603050405020304" pitchFamily="18" charset="0"/>
              <a:cs typeface="Times New Roman" panose="02020603050405020304" pitchFamily="18" charset="0"/>
            </a:rPr>
            <a:t>тизимларини</a:t>
          </a:r>
          <a:r>
            <a:rPr lang="ru-RU" sz="2400" b="1" dirty="0" smtClean="0">
              <a:solidFill>
                <a:srgbClr val="002060"/>
              </a:solidFill>
              <a:latin typeface="Times New Roman" panose="02020603050405020304" pitchFamily="18" charset="0"/>
              <a:cs typeface="Times New Roman" panose="02020603050405020304" pitchFamily="18" charset="0"/>
            </a:rPr>
            <a:t> </a:t>
          </a:r>
          <a:r>
            <a:rPr lang="ru-RU" sz="2400" b="1" dirty="0" err="1" smtClean="0">
              <a:solidFill>
                <a:srgbClr val="002060"/>
              </a:solidFill>
              <a:latin typeface="Times New Roman" panose="02020603050405020304" pitchFamily="18" charset="0"/>
              <a:cs typeface="Times New Roman" panose="02020603050405020304" pitchFamily="18" charset="0"/>
            </a:rPr>
            <a:t>такомиллаштириш</a:t>
          </a:r>
          <a:endParaRPr lang="ru-RU" sz="2400" baseline="0" dirty="0">
            <a:solidFill>
              <a:srgbClr val="002060"/>
            </a:solidFill>
            <a:latin typeface="Times New Roman" panose="02020603050405020304" pitchFamily="18" charset="0"/>
            <a:cs typeface="Times New Roman" panose="02020603050405020304" pitchFamily="18" charset="0"/>
          </a:endParaRPr>
        </a:p>
      </dgm:t>
    </dgm:pt>
    <dgm:pt modelId="{792B44C5-615B-4CD6-BEF5-B5595851C6E2}" type="parTrans" cxnId="{9E6A49DD-2DA8-4780-BF64-B63821C19999}">
      <dgm:prSet/>
      <dgm:spPr/>
      <dgm:t>
        <a:bodyPr/>
        <a:lstStyle/>
        <a:p>
          <a:endParaRPr lang="ru-RU">
            <a:solidFill>
              <a:srgbClr val="002060"/>
            </a:solidFill>
          </a:endParaRPr>
        </a:p>
      </dgm:t>
    </dgm:pt>
    <dgm:pt modelId="{3EE31D43-153E-44BD-A692-DD42B5243CBF}" type="sibTrans" cxnId="{9E6A49DD-2DA8-4780-BF64-B63821C19999}">
      <dgm:prSet/>
      <dgm:spPr/>
      <dgm:t>
        <a:bodyPr/>
        <a:lstStyle/>
        <a:p>
          <a:endParaRPr lang="ru-RU">
            <a:solidFill>
              <a:srgbClr val="002060"/>
            </a:solidFill>
          </a:endParaRPr>
        </a:p>
      </dgm:t>
    </dgm:pt>
    <dgm:pt modelId="{FA801243-5434-4915-A34D-61977059693C}">
      <dgm:prSet phldrT="[Текст]" custT="1"/>
      <dgm:spPr>
        <a:noFill/>
      </dgm:spPr>
      <dgm:t>
        <a:bodyPr lIns="360000"/>
        <a:lstStyle/>
        <a:p>
          <a:pPr algn="ctr"/>
          <a:r>
            <a:rPr lang="ru-RU" sz="2400" b="1" dirty="0" err="1" smtClean="0">
              <a:solidFill>
                <a:srgbClr val="002060"/>
              </a:solidFill>
              <a:latin typeface="Times New Roman" panose="02020603050405020304" pitchFamily="18" charset="0"/>
              <a:cs typeface="Times New Roman" panose="02020603050405020304" pitchFamily="18" charset="0"/>
            </a:rPr>
            <a:t>Таълим</a:t>
          </a:r>
          <a:r>
            <a:rPr lang="ru-RU" sz="2400" b="1" dirty="0" smtClean="0">
              <a:solidFill>
                <a:srgbClr val="002060"/>
              </a:solidFill>
              <a:latin typeface="Times New Roman" panose="02020603050405020304" pitchFamily="18" charset="0"/>
              <a:cs typeface="Times New Roman" panose="02020603050405020304" pitchFamily="18" charset="0"/>
            </a:rPr>
            <a:t> </a:t>
          </a:r>
          <a:r>
            <a:rPr lang="ru-RU" sz="2400" b="1" dirty="0" err="1" smtClean="0">
              <a:solidFill>
                <a:srgbClr val="002060"/>
              </a:solidFill>
              <a:latin typeface="Times New Roman" panose="02020603050405020304" pitchFamily="18" charset="0"/>
              <a:cs typeface="Times New Roman" panose="02020603050405020304" pitchFamily="18" charset="0"/>
            </a:rPr>
            <a:t>ва</a:t>
          </a:r>
          <a:r>
            <a:rPr lang="ru-RU" sz="2400" b="1" dirty="0" smtClean="0">
              <a:solidFill>
                <a:srgbClr val="002060"/>
              </a:solidFill>
              <a:latin typeface="Times New Roman" panose="02020603050405020304" pitchFamily="18" charset="0"/>
              <a:cs typeface="Times New Roman" panose="02020603050405020304" pitchFamily="18" charset="0"/>
            </a:rPr>
            <a:t> </a:t>
          </a:r>
          <a:r>
            <a:rPr lang="ru-RU" sz="2400" b="1" dirty="0" err="1" smtClean="0">
              <a:solidFill>
                <a:srgbClr val="002060"/>
              </a:solidFill>
              <a:latin typeface="Times New Roman" panose="02020603050405020304" pitchFamily="18" charset="0"/>
              <a:cs typeface="Times New Roman" panose="02020603050405020304" pitchFamily="18" charset="0"/>
            </a:rPr>
            <a:t>фан</a:t>
          </a:r>
          <a:r>
            <a:rPr lang="ru-RU" sz="2400" b="1" dirty="0" smtClean="0">
              <a:solidFill>
                <a:srgbClr val="002060"/>
              </a:solidFill>
              <a:latin typeface="Times New Roman" panose="02020603050405020304" pitchFamily="18" charset="0"/>
              <a:cs typeface="Times New Roman" panose="02020603050405020304" pitchFamily="18" charset="0"/>
            </a:rPr>
            <a:t> </a:t>
          </a:r>
          <a:r>
            <a:rPr lang="ru-RU" sz="2400" b="1" dirty="0" err="1" smtClean="0">
              <a:solidFill>
                <a:srgbClr val="002060"/>
              </a:solidFill>
              <a:latin typeface="Times New Roman" panose="02020603050405020304" pitchFamily="18" charset="0"/>
              <a:cs typeface="Times New Roman" panose="02020603050405020304" pitchFamily="18" charset="0"/>
            </a:rPr>
            <a:t>соҳасини</a:t>
          </a:r>
          <a:r>
            <a:rPr lang="ru-RU" sz="2400" b="1" dirty="0" smtClean="0">
              <a:solidFill>
                <a:srgbClr val="002060"/>
              </a:solidFill>
              <a:latin typeface="Times New Roman" panose="02020603050405020304" pitchFamily="18" charset="0"/>
              <a:cs typeface="Times New Roman" panose="02020603050405020304" pitchFamily="18" charset="0"/>
            </a:rPr>
            <a:t> </a:t>
          </a:r>
          <a:r>
            <a:rPr lang="ru-RU" sz="2400" b="1" dirty="0" err="1" smtClean="0">
              <a:solidFill>
                <a:srgbClr val="002060"/>
              </a:solidFill>
              <a:latin typeface="Times New Roman" panose="02020603050405020304" pitchFamily="18" charset="0"/>
              <a:cs typeface="Times New Roman" panose="02020603050405020304" pitchFamily="18" charset="0"/>
            </a:rPr>
            <a:t>ривожлантириш</a:t>
          </a:r>
          <a:endParaRPr lang="ru-RU" sz="2400" baseline="0" dirty="0">
            <a:solidFill>
              <a:srgbClr val="002060"/>
            </a:solidFill>
            <a:latin typeface="Times New Roman" panose="02020603050405020304" pitchFamily="18" charset="0"/>
            <a:cs typeface="Times New Roman" panose="02020603050405020304" pitchFamily="18" charset="0"/>
          </a:endParaRPr>
        </a:p>
      </dgm:t>
    </dgm:pt>
    <dgm:pt modelId="{ECFDA88E-0F50-4270-9B05-34F4047B8A48}" type="parTrans" cxnId="{AFD43689-90CB-4510-8394-AC1B6E97DF13}">
      <dgm:prSet/>
      <dgm:spPr/>
      <dgm:t>
        <a:bodyPr/>
        <a:lstStyle/>
        <a:p>
          <a:endParaRPr lang="ru-RU">
            <a:solidFill>
              <a:srgbClr val="002060"/>
            </a:solidFill>
          </a:endParaRPr>
        </a:p>
      </dgm:t>
    </dgm:pt>
    <dgm:pt modelId="{DC742472-B590-4D6A-A06F-CB1F3B4644A3}" type="sibTrans" cxnId="{AFD43689-90CB-4510-8394-AC1B6E97DF13}">
      <dgm:prSet/>
      <dgm:spPr/>
      <dgm:t>
        <a:bodyPr/>
        <a:lstStyle/>
        <a:p>
          <a:endParaRPr lang="ru-RU">
            <a:solidFill>
              <a:srgbClr val="002060"/>
            </a:solidFill>
          </a:endParaRPr>
        </a:p>
      </dgm:t>
    </dgm:pt>
    <dgm:pt modelId="{8242AB15-541E-48AA-8068-3D3A298C69D2}">
      <dgm:prSet phldrT="[Текст]" custT="1"/>
      <dgm:spPr>
        <a:noFill/>
      </dgm:spPr>
      <dgm:t>
        <a:bodyPr/>
        <a:lstStyle/>
        <a:p>
          <a:pPr algn="ctr"/>
          <a:r>
            <a:rPr lang="ru-RU" sz="2400" b="1" dirty="0" err="1" smtClean="0">
              <a:solidFill>
                <a:srgbClr val="002060"/>
              </a:solidFill>
              <a:latin typeface="Times New Roman" panose="02020603050405020304" pitchFamily="18" charset="0"/>
              <a:cs typeface="Times New Roman" panose="02020603050405020304" pitchFamily="18" charset="0"/>
            </a:rPr>
            <a:t>Ёшларга</a:t>
          </a:r>
          <a:r>
            <a:rPr lang="ru-RU" sz="2400" b="1" dirty="0" smtClean="0">
              <a:solidFill>
                <a:srgbClr val="002060"/>
              </a:solidFill>
              <a:latin typeface="Times New Roman" panose="02020603050405020304" pitchFamily="18" charset="0"/>
              <a:cs typeface="Times New Roman" panose="02020603050405020304" pitchFamily="18" charset="0"/>
            </a:rPr>
            <a:t> </a:t>
          </a:r>
          <a:r>
            <a:rPr lang="ru-RU" sz="2400" b="1" dirty="0" err="1" smtClean="0">
              <a:solidFill>
                <a:srgbClr val="002060"/>
              </a:solidFill>
              <a:latin typeface="Times New Roman" panose="02020603050405020304" pitchFamily="18" charset="0"/>
              <a:cs typeface="Times New Roman" panose="02020603050405020304" pitchFamily="18" charset="0"/>
            </a:rPr>
            <a:t>доир</a:t>
          </a:r>
          <a:r>
            <a:rPr lang="ru-RU" sz="2400" b="1" dirty="0" smtClean="0">
              <a:solidFill>
                <a:srgbClr val="002060"/>
              </a:solidFill>
              <a:latin typeface="Times New Roman" panose="02020603050405020304" pitchFamily="18" charset="0"/>
              <a:cs typeface="Times New Roman" panose="02020603050405020304" pitchFamily="18" charset="0"/>
            </a:rPr>
            <a:t> </a:t>
          </a:r>
          <a:r>
            <a:rPr lang="ru-RU" sz="2400" b="1" dirty="0" err="1" smtClean="0">
              <a:solidFill>
                <a:srgbClr val="002060"/>
              </a:solidFill>
              <a:latin typeface="Times New Roman" panose="02020603050405020304" pitchFamily="18" charset="0"/>
              <a:cs typeface="Times New Roman" panose="02020603050405020304" pitchFamily="18" charset="0"/>
            </a:rPr>
            <a:t>давлат</a:t>
          </a:r>
          <a:r>
            <a:rPr lang="ru-RU" sz="2400" b="1" dirty="0" smtClean="0">
              <a:solidFill>
                <a:srgbClr val="002060"/>
              </a:solidFill>
              <a:latin typeface="Times New Roman" panose="02020603050405020304" pitchFamily="18" charset="0"/>
              <a:cs typeface="Times New Roman" panose="02020603050405020304" pitchFamily="18" charset="0"/>
            </a:rPr>
            <a:t> </a:t>
          </a:r>
          <a:r>
            <a:rPr lang="ru-RU" sz="2400" b="1" dirty="0" err="1" smtClean="0">
              <a:solidFill>
                <a:srgbClr val="002060"/>
              </a:solidFill>
              <a:latin typeface="Times New Roman" panose="02020603050405020304" pitchFamily="18" charset="0"/>
              <a:cs typeface="Times New Roman" panose="02020603050405020304" pitchFamily="18" charset="0"/>
            </a:rPr>
            <a:t>сиёсатини</a:t>
          </a:r>
          <a:r>
            <a:rPr lang="ru-RU" sz="2400" b="1" dirty="0" smtClean="0">
              <a:solidFill>
                <a:srgbClr val="002060"/>
              </a:solidFill>
              <a:latin typeface="Times New Roman" panose="02020603050405020304" pitchFamily="18" charset="0"/>
              <a:cs typeface="Times New Roman" panose="02020603050405020304" pitchFamily="18" charset="0"/>
            </a:rPr>
            <a:t> </a:t>
          </a:r>
          <a:r>
            <a:rPr lang="ru-RU" sz="2400" b="1" dirty="0" err="1" smtClean="0">
              <a:solidFill>
                <a:srgbClr val="002060"/>
              </a:solidFill>
              <a:latin typeface="Times New Roman" panose="02020603050405020304" pitchFamily="18" charset="0"/>
              <a:cs typeface="Times New Roman" panose="02020603050405020304" pitchFamily="18" charset="0"/>
            </a:rPr>
            <a:t>такомиллаштириш</a:t>
          </a:r>
          <a:endParaRPr lang="ru-RU" sz="2400" b="1" dirty="0">
            <a:solidFill>
              <a:srgbClr val="002060"/>
            </a:solidFill>
            <a:latin typeface="Times New Roman" panose="02020603050405020304" pitchFamily="18" charset="0"/>
            <a:cs typeface="Times New Roman" panose="02020603050405020304" pitchFamily="18" charset="0"/>
          </a:endParaRPr>
        </a:p>
      </dgm:t>
    </dgm:pt>
    <dgm:pt modelId="{716ECB83-48BE-45DB-9BD1-563443EF915C}" type="parTrans" cxnId="{61AF2F49-3641-4752-8239-96B124704A19}">
      <dgm:prSet/>
      <dgm:spPr/>
      <dgm:t>
        <a:bodyPr/>
        <a:lstStyle/>
        <a:p>
          <a:endParaRPr lang="ru-RU">
            <a:solidFill>
              <a:srgbClr val="002060"/>
            </a:solidFill>
          </a:endParaRPr>
        </a:p>
      </dgm:t>
    </dgm:pt>
    <dgm:pt modelId="{F8C49053-0FE0-4853-8159-456557A4391E}" type="sibTrans" cxnId="{61AF2F49-3641-4752-8239-96B124704A19}">
      <dgm:prSet/>
      <dgm:spPr/>
      <dgm:t>
        <a:bodyPr/>
        <a:lstStyle/>
        <a:p>
          <a:endParaRPr lang="ru-RU">
            <a:solidFill>
              <a:srgbClr val="002060"/>
            </a:solidFill>
          </a:endParaRPr>
        </a:p>
      </dgm:t>
    </dgm:pt>
    <dgm:pt modelId="{82A2A4E8-EF3C-40B3-B9F1-A05C8F1472AF}" type="pres">
      <dgm:prSet presAssocID="{82024065-F7BF-4039-8628-BAAF6CC5A3BD}" presName="Name0" presStyleCnt="0">
        <dgm:presLayoutVars>
          <dgm:chMax val="7"/>
          <dgm:chPref val="7"/>
          <dgm:dir/>
        </dgm:presLayoutVars>
      </dgm:prSet>
      <dgm:spPr/>
      <dgm:t>
        <a:bodyPr/>
        <a:lstStyle/>
        <a:p>
          <a:endParaRPr lang="ru-RU"/>
        </a:p>
      </dgm:t>
    </dgm:pt>
    <dgm:pt modelId="{67E39B2C-0DDF-49D6-9264-AFDF44A18766}" type="pres">
      <dgm:prSet presAssocID="{82024065-F7BF-4039-8628-BAAF6CC5A3BD}" presName="Name1" presStyleCnt="0"/>
      <dgm:spPr/>
    </dgm:pt>
    <dgm:pt modelId="{1A7F48A8-8370-456C-B0D3-7D07745F4E47}" type="pres">
      <dgm:prSet presAssocID="{82024065-F7BF-4039-8628-BAAF6CC5A3BD}" presName="cycle" presStyleCnt="0"/>
      <dgm:spPr/>
    </dgm:pt>
    <dgm:pt modelId="{E1039306-5FC1-4367-9755-F7AF4B65B7E5}" type="pres">
      <dgm:prSet presAssocID="{82024065-F7BF-4039-8628-BAAF6CC5A3BD}" presName="srcNode" presStyleLbl="node1" presStyleIdx="0" presStyleCnt="5"/>
      <dgm:spPr/>
    </dgm:pt>
    <dgm:pt modelId="{C5E0523A-56F0-4E36-BD3A-64314BE2A352}" type="pres">
      <dgm:prSet presAssocID="{82024065-F7BF-4039-8628-BAAF6CC5A3BD}" presName="conn" presStyleLbl="parChTrans1D2" presStyleIdx="0" presStyleCnt="1"/>
      <dgm:spPr/>
      <dgm:t>
        <a:bodyPr/>
        <a:lstStyle/>
        <a:p>
          <a:endParaRPr lang="ru-RU"/>
        </a:p>
      </dgm:t>
    </dgm:pt>
    <dgm:pt modelId="{BAB3AECA-00EE-46C5-B605-7C5B8396B931}" type="pres">
      <dgm:prSet presAssocID="{82024065-F7BF-4039-8628-BAAF6CC5A3BD}" presName="extraNode" presStyleLbl="node1" presStyleIdx="0" presStyleCnt="5"/>
      <dgm:spPr/>
    </dgm:pt>
    <dgm:pt modelId="{AC146237-38B5-4A9C-B33A-63AD0B7EFB5B}" type="pres">
      <dgm:prSet presAssocID="{82024065-F7BF-4039-8628-BAAF6CC5A3BD}" presName="dstNode" presStyleLbl="node1" presStyleIdx="0" presStyleCnt="5"/>
      <dgm:spPr/>
    </dgm:pt>
    <dgm:pt modelId="{A7904AB1-9BCA-4760-BD28-02218D5DFB83}" type="pres">
      <dgm:prSet presAssocID="{619983B5-6271-4C6F-8A34-4EA883CEAE1F}" presName="text_1" presStyleLbl="node1" presStyleIdx="0" presStyleCnt="5" custScaleX="96696" custScaleY="121339">
        <dgm:presLayoutVars>
          <dgm:bulletEnabled val="1"/>
        </dgm:presLayoutVars>
      </dgm:prSet>
      <dgm:spPr/>
      <dgm:t>
        <a:bodyPr/>
        <a:lstStyle/>
        <a:p>
          <a:endParaRPr lang="ru-RU"/>
        </a:p>
      </dgm:t>
    </dgm:pt>
    <dgm:pt modelId="{9671848A-C4C2-448A-B083-8B7A2E4C452F}" type="pres">
      <dgm:prSet presAssocID="{619983B5-6271-4C6F-8A34-4EA883CEAE1F}" presName="accent_1" presStyleCnt="0"/>
      <dgm:spPr/>
    </dgm:pt>
    <dgm:pt modelId="{6E6BBAE4-29F9-4FCE-8077-D321F6A0C1FA}" type="pres">
      <dgm:prSet presAssocID="{619983B5-6271-4C6F-8A34-4EA883CEAE1F}" presName="accentRepeatNode" presStyleLbl="solidFgAcc1" presStyleIdx="0" presStyleCnt="5" custScaleX="100136" custScaleY="100136" custLinFactNeighborX="16020"/>
      <dgm:spPr>
        <a:solidFill>
          <a:srgbClr val="DDE7E7"/>
        </a:solidFill>
      </dgm:spPr>
      <dgm:t>
        <a:bodyPr/>
        <a:lstStyle/>
        <a:p>
          <a:endParaRPr lang="ru-RU"/>
        </a:p>
      </dgm:t>
    </dgm:pt>
    <dgm:pt modelId="{95FB5EC8-E21F-4DD7-A188-AB40008D176A}" type="pres">
      <dgm:prSet presAssocID="{E258CE85-175E-4117-9013-6F3592F9F61A}" presName="text_2" presStyleLbl="node1" presStyleIdx="1" presStyleCnt="5" custScaleX="102232" custScaleY="121339" custLinFactNeighborX="-2756" custLinFactNeighborY="452">
        <dgm:presLayoutVars>
          <dgm:bulletEnabled val="1"/>
        </dgm:presLayoutVars>
      </dgm:prSet>
      <dgm:spPr/>
      <dgm:t>
        <a:bodyPr/>
        <a:lstStyle/>
        <a:p>
          <a:endParaRPr lang="ru-RU"/>
        </a:p>
      </dgm:t>
    </dgm:pt>
    <dgm:pt modelId="{88F699F5-08B8-4EFB-A79F-2C064881D85C}" type="pres">
      <dgm:prSet presAssocID="{E258CE85-175E-4117-9013-6F3592F9F61A}" presName="accent_2" presStyleCnt="0"/>
      <dgm:spPr/>
    </dgm:pt>
    <dgm:pt modelId="{5A562700-B3E0-4E4F-A7F1-4DD998E7CC8F}" type="pres">
      <dgm:prSet presAssocID="{E258CE85-175E-4117-9013-6F3592F9F61A}" presName="accentRepeatNode" presStyleLbl="solidFgAcc1" presStyleIdx="1" presStyleCnt="5" custScaleX="100136" custScaleY="100136" custLinFactNeighborX="-43180" custLinFactNeighborY="-104"/>
      <dgm:spPr>
        <a:solidFill>
          <a:srgbClr val="DDE7E7"/>
        </a:solidFill>
      </dgm:spPr>
      <dgm:t>
        <a:bodyPr/>
        <a:lstStyle/>
        <a:p>
          <a:endParaRPr lang="ru-RU"/>
        </a:p>
      </dgm:t>
    </dgm:pt>
    <dgm:pt modelId="{D78E525E-B7BD-47BD-BC55-CD5AD2B2E86A}" type="pres">
      <dgm:prSet presAssocID="{5243D429-1F9E-46DF-9223-A5F41FAD2C32}" presName="text_3" presStyleLbl="node1" presStyleIdx="2" presStyleCnt="5" custScaleX="104981" custScaleY="121339" custLinFactNeighborX="-3940">
        <dgm:presLayoutVars>
          <dgm:bulletEnabled val="1"/>
        </dgm:presLayoutVars>
      </dgm:prSet>
      <dgm:spPr/>
      <dgm:t>
        <a:bodyPr/>
        <a:lstStyle/>
        <a:p>
          <a:endParaRPr lang="ru-RU"/>
        </a:p>
      </dgm:t>
    </dgm:pt>
    <dgm:pt modelId="{057B91A1-73E3-471A-88CC-8132A587C061}" type="pres">
      <dgm:prSet presAssocID="{5243D429-1F9E-46DF-9223-A5F41FAD2C32}" presName="accent_3" presStyleCnt="0"/>
      <dgm:spPr/>
    </dgm:pt>
    <dgm:pt modelId="{3CE0D237-149F-45BF-939B-D94E34283471}" type="pres">
      <dgm:prSet presAssocID="{5243D429-1F9E-46DF-9223-A5F41FAD2C32}" presName="accentRepeatNode" presStyleLbl="solidFgAcc1" presStyleIdx="2" presStyleCnt="5" custScaleX="100136" custScaleY="100136" custLinFactNeighborX="-61677" custLinFactNeighborY="-539"/>
      <dgm:spPr>
        <a:solidFill>
          <a:srgbClr val="DDE7E7"/>
        </a:solidFill>
      </dgm:spPr>
      <dgm:t>
        <a:bodyPr/>
        <a:lstStyle/>
        <a:p>
          <a:endParaRPr lang="ru-RU"/>
        </a:p>
      </dgm:t>
    </dgm:pt>
    <dgm:pt modelId="{B702D2C4-1D72-4467-85EA-5E1A6023D144}" type="pres">
      <dgm:prSet presAssocID="{FA801243-5434-4915-A34D-61977059693C}" presName="text_4" presStyleLbl="node1" presStyleIdx="3" presStyleCnt="5" custScaleX="104981" custScaleY="121339" custLinFactNeighborX="-3940">
        <dgm:presLayoutVars>
          <dgm:bulletEnabled val="1"/>
        </dgm:presLayoutVars>
      </dgm:prSet>
      <dgm:spPr/>
      <dgm:t>
        <a:bodyPr/>
        <a:lstStyle/>
        <a:p>
          <a:endParaRPr lang="ru-RU"/>
        </a:p>
      </dgm:t>
    </dgm:pt>
    <dgm:pt modelId="{6C48A508-C36B-4BF3-A4B1-0279273384A8}" type="pres">
      <dgm:prSet presAssocID="{FA801243-5434-4915-A34D-61977059693C}" presName="accent_4" presStyleCnt="0"/>
      <dgm:spPr/>
    </dgm:pt>
    <dgm:pt modelId="{27E00A0D-0B82-4CE9-8F02-0486B835DF27}" type="pres">
      <dgm:prSet presAssocID="{FA801243-5434-4915-A34D-61977059693C}" presName="accentRepeatNode" presStyleLbl="solidFgAcc1" presStyleIdx="3" presStyleCnt="5" custLinFactNeighborX="-49453" custLinFactNeighborY="469"/>
      <dgm:spPr>
        <a:solidFill>
          <a:srgbClr val="DDE7E7"/>
        </a:solidFill>
      </dgm:spPr>
      <dgm:t>
        <a:bodyPr/>
        <a:lstStyle/>
        <a:p>
          <a:endParaRPr lang="ru-RU"/>
        </a:p>
      </dgm:t>
    </dgm:pt>
    <dgm:pt modelId="{F4AD67AD-5170-430F-ADED-4089B807B2A8}" type="pres">
      <dgm:prSet presAssocID="{8242AB15-541E-48AA-8068-3D3A298C69D2}" presName="text_5" presStyleLbl="node1" presStyleIdx="4" presStyleCnt="5" custScaleX="99029" custScaleY="121339" custLinFactNeighborX="-855">
        <dgm:presLayoutVars>
          <dgm:bulletEnabled val="1"/>
        </dgm:presLayoutVars>
      </dgm:prSet>
      <dgm:spPr/>
      <dgm:t>
        <a:bodyPr/>
        <a:lstStyle/>
        <a:p>
          <a:endParaRPr lang="ru-RU"/>
        </a:p>
      </dgm:t>
    </dgm:pt>
    <dgm:pt modelId="{B7B6341F-FA6D-46E0-88BA-34E1BAA8A7AF}" type="pres">
      <dgm:prSet presAssocID="{8242AB15-541E-48AA-8068-3D3A298C69D2}" presName="accent_5" presStyleCnt="0"/>
      <dgm:spPr/>
    </dgm:pt>
    <dgm:pt modelId="{29073215-E6E7-4F6B-9738-AF45B72B0660}" type="pres">
      <dgm:prSet presAssocID="{8242AB15-541E-48AA-8068-3D3A298C69D2}" presName="accentRepeatNode" presStyleLbl="solidFgAcc1" presStyleIdx="4" presStyleCnt="5" custLinFactNeighborX="7138" custLinFactNeighborY="-214"/>
      <dgm:spPr>
        <a:solidFill>
          <a:srgbClr val="DDE7E7"/>
        </a:solidFill>
      </dgm:spPr>
      <dgm:t>
        <a:bodyPr/>
        <a:lstStyle/>
        <a:p>
          <a:endParaRPr lang="ru-RU"/>
        </a:p>
      </dgm:t>
    </dgm:pt>
  </dgm:ptLst>
  <dgm:cxnLst>
    <dgm:cxn modelId="{00B769D4-0DD7-45D3-9F74-A2C75098F222}" type="presOf" srcId="{0666D713-E82E-4076-B018-B5D5A94711EA}" destId="{C5E0523A-56F0-4E36-BD3A-64314BE2A352}" srcOrd="0" destOrd="0" presId="urn:microsoft.com/office/officeart/2008/layout/VerticalCurvedList"/>
    <dgm:cxn modelId="{84C9B614-336E-4DCE-863A-E6A517DD0E2E}" srcId="{82024065-F7BF-4039-8628-BAAF6CC5A3BD}" destId="{E258CE85-175E-4117-9013-6F3592F9F61A}" srcOrd="1" destOrd="0" parTransId="{C48514EA-F2FF-40D2-A4DB-C2DC35AEDA1C}" sibTransId="{BBA50922-40FE-42C4-9F0E-5B84154EB25D}"/>
    <dgm:cxn modelId="{2942BE17-EF92-4087-879D-DFD1A5CD1780}" type="presOf" srcId="{619983B5-6271-4C6F-8A34-4EA883CEAE1F}" destId="{A7904AB1-9BCA-4760-BD28-02218D5DFB83}" srcOrd="0" destOrd="0" presId="urn:microsoft.com/office/officeart/2008/layout/VerticalCurvedList"/>
    <dgm:cxn modelId="{9E6A49DD-2DA8-4780-BF64-B63821C19999}" srcId="{82024065-F7BF-4039-8628-BAAF6CC5A3BD}" destId="{5243D429-1F9E-46DF-9223-A5F41FAD2C32}" srcOrd="2" destOrd="0" parTransId="{792B44C5-615B-4CD6-BEF5-B5595851C6E2}" sibTransId="{3EE31D43-153E-44BD-A692-DD42B5243CBF}"/>
    <dgm:cxn modelId="{7357A030-441B-433B-9480-B34302BECA82}" srcId="{82024065-F7BF-4039-8628-BAAF6CC5A3BD}" destId="{619983B5-6271-4C6F-8A34-4EA883CEAE1F}" srcOrd="0" destOrd="0" parTransId="{2072B9F5-2E20-47D4-8D13-6F3184E8B8A6}" sibTransId="{0666D713-E82E-4076-B018-B5D5A94711EA}"/>
    <dgm:cxn modelId="{D8CAFD18-6BE6-4EDA-B9B2-B9047946EDC1}" type="presOf" srcId="{82024065-F7BF-4039-8628-BAAF6CC5A3BD}" destId="{82A2A4E8-EF3C-40B3-B9F1-A05C8F1472AF}" srcOrd="0" destOrd="0" presId="urn:microsoft.com/office/officeart/2008/layout/VerticalCurvedList"/>
    <dgm:cxn modelId="{0B4CF5A2-52D6-48FC-9862-50FB51ED85E3}" type="presOf" srcId="{E258CE85-175E-4117-9013-6F3592F9F61A}" destId="{95FB5EC8-E21F-4DD7-A188-AB40008D176A}" srcOrd="0" destOrd="0" presId="urn:microsoft.com/office/officeart/2008/layout/VerticalCurvedList"/>
    <dgm:cxn modelId="{9C78C4EA-8C89-4539-AA70-9CA1BE57F6FE}" type="presOf" srcId="{FA801243-5434-4915-A34D-61977059693C}" destId="{B702D2C4-1D72-4467-85EA-5E1A6023D144}" srcOrd="0" destOrd="0" presId="urn:microsoft.com/office/officeart/2008/layout/VerticalCurvedList"/>
    <dgm:cxn modelId="{BFDA35BD-E48A-4371-B770-F4451E5D5B43}" type="presOf" srcId="{5243D429-1F9E-46DF-9223-A5F41FAD2C32}" destId="{D78E525E-B7BD-47BD-BC55-CD5AD2B2E86A}" srcOrd="0" destOrd="0" presId="urn:microsoft.com/office/officeart/2008/layout/VerticalCurvedList"/>
    <dgm:cxn modelId="{61AF2F49-3641-4752-8239-96B124704A19}" srcId="{82024065-F7BF-4039-8628-BAAF6CC5A3BD}" destId="{8242AB15-541E-48AA-8068-3D3A298C69D2}" srcOrd="4" destOrd="0" parTransId="{716ECB83-48BE-45DB-9BD1-563443EF915C}" sibTransId="{F8C49053-0FE0-4853-8159-456557A4391E}"/>
    <dgm:cxn modelId="{AFD43689-90CB-4510-8394-AC1B6E97DF13}" srcId="{82024065-F7BF-4039-8628-BAAF6CC5A3BD}" destId="{FA801243-5434-4915-A34D-61977059693C}" srcOrd="3" destOrd="0" parTransId="{ECFDA88E-0F50-4270-9B05-34F4047B8A48}" sibTransId="{DC742472-B590-4D6A-A06F-CB1F3B4644A3}"/>
    <dgm:cxn modelId="{87719944-EE9C-40BA-8BCA-A09DED35932D}" type="presOf" srcId="{8242AB15-541E-48AA-8068-3D3A298C69D2}" destId="{F4AD67AD-5170-430F-ADED-4089B807B2A8}" srcOrd="0" destOrd="0" presId="urn:microsoft.com/office/officeart/2008/layout/VerticalCurvedList"/>
    <dgm:cxn modelId="{9519D134-FF18-4364-8A5C-E65A5F26E4F8}" type="presParOf" srcId="{82A2A4E8-EF3C-40B3-B9F1-A05C8F1472AF}" destId="{67E39B2C-0DDF-49D6-9264-AFDF44A18766}" srcOrd="0" destOrd="0" presId="urn:microsoft.com/office/officeart/2008/layout/VerticalCurvedList"/>
    <dgm:cxn modelId="{5787EE5F-46B2-4C62-A5AA-28962E6B5CC0}" type="presParOf" srcId="{67E39B2C-0DDF-49D6-9264-AFDF44A18766}" destId="{1A7F48A8-8370-456C-B0D3-7D07745F4E47}" srcOrd="0" destOrd="0" presId="urn:microsoft.com/office/officeart/2008/layout/VerticalCurvedList"/>
    <dgm:cxn modelId="{577DE2FE-7B58-4A4D-ABEB-0A5C93861E4C}" type="presParOf" srcId="{1A7F48A8-8370-456C-B0D3-7D07745F4E47}" destId="{E1039306-5FC1-4367-9755-F7AF4B65B7E5}" srcOrd="0" destOrd="0" presId="urn:microsoft.com/office/officeart/2008/layout/VerticalCurvedList"/>
    <dgm:cxn modelId="{82959A80-6D7B-4A86-B44A-7171FE62BE50}" type="presParOf" srcId="{1A7F48A8-8370-456C-B0D3-7D07745F4E47}" destId="{C5E0523A-56F0-4E36-BD3A-64314BE2A352}" srcOrd="1" destOrd="0" presId="urn:microsoft.com/office/officeart/2008/layout/VerticalCurvedList"/>
    <dgm:cxn modelId="{8871AE95-51A3-47AC-831A-5911A53F4C25}" type="presParOf" srcId="{1A7F48A8-8370-456C-B0D3-7D07745F4E47}" destId="{BAB3AECA-00EE-46C5-B605-7C5B8396B931}" srcOrd="2" destOrd="0" presId="urn:microsoft.com/office/officeart/2008/layout/VerticalCurvedList"/>
    <dgm:cxn modelId="{F73E7FDC-E83C-47F0-8EF3-9ECE190E5351}" type="presParOf" srcId="{1A7F48A8-8370-456C-B0D3-7D07745F4E47}" destId="{AC146237-38B5-4A9C-B33A-63AD0B7EFB5B}" srcOrd="3" destOrd="0" presId="urn:microsoft.com/office/officeart/2008/layout/VerticalCurvedList"/>
    <dgm:cxn modelId="{9E9D2527-25AB-4B94-94D9-A40B8C84F95B}" type="presParOf" srcId="{67E39B2C-0DDF-49D6-9264-AFDF44A18766}" destId="{A7904AB1-9BCA-4760-BD28-02218D5DFB83}" srcOrd="1" destOrd="0" presId="urn:microsoft.com/office/officeart/2008/layout/VerticalCurvedList"/>
    <dgm:cxn modelId="{E86D30E4-A36F-4B94-9F4F-5F8C200E7AD8}" type="presParOf" srcId="{67E39B2C-0DDF-49D6-9264-AFDF44A18766}" destId="{9671848A-C4C2-448A-B083-8B7A2E4C452F}" srcOrd="2" destOrd="0" presId="urn:microsoft.com/office/officeart/2008/layout/VerticalCurvedList"/>
    <dgm:cxn modelId="{67033F54-5F81-4E7D-BB2F-C6AC6D4D2DF9}" type="presParOf" srcId="{9671848A-C4C2-448A-B083-8B7A2E4C452F}" destId="{6E6BBAE4-29F9-4FCE-8077-D321F6A0C1FA}" srcOrd="0" destOrd="0" presId="urn:microsoft.com/office/officeart/2008/layout/VerticalCurvedList"/>
    <dgm:cxn modelId="{87E9C39E-FC08-4010-B9AC-3091E2E9C14D}" type="presParOf" srcId="{67E39B2C-0DDF-49D6-9264-AFDF44A18766}" destId="{95FB5EC8-E21F-4DD7-A188-AB40008D176A}" srcOrd="3" destOrd="0" presId="urn:microsoft.com/office/officeart/2008/layout/VerticalCurvedList"/>
    <dgm:cxn modelId="{5FE530A9-3C19-455C-A7B3-AC7AFE9C7E6B}" type="presParOf" srcId="{67E39B2C-0DDF-49D6-9264-AFDF44A18766}" destId="{88F699F5-08B8-4EFB-A79F-2C064881D85C}" srcOrd="4" destOrd="0" presId="urn:microsoft.com/office/officeart/2008/layout/VerticalCurvedList"/>
    <dgm:cxn modelId="{FDA873AA-4965-4A19-9FB9-357F477D1D46}" type="presParOf" srcId="{88F699F5-08B8-4EFB-A79F-2C064881D85C}" destId="{5A562700-B3E0-4E4F-A7F1-4DD998E7CC8F}" srcOrd="0" destOrd="0" presId="urn:microsoft.com/office/officeart/2008/layout/VerticalCurvedList"/>
    <dgm:cxn modelId="{D1D3C9EE-419A-4818-B290-F7F3DFD14CCE}" type="presParOf" srcId="{67E39B2C-0DDF-49D6-9264-AFDF44A18766}" destId="{D78E525E-B7BD-47BD-BC55-CD5AD2B2E86A}" srcOrd="5" destOrd="0" presId="urn:microsoft.com/office/officeart/2008/layout/VerticalCurvedList"/>
    <dgm:cxn modelId="{11F026DA-C325-4961-B930-3C4A4B61D2E7}" type="presParOf" srcId="{67E39B2C-0DDF-49D6-9264-AFDF44A18766}" destId="{057B91A1-73E3-471A-88CC-8132A587C061}" srcOrd="6" destOrd="0" presId="urn:microsoft.com/office/officeart/2008/layout/VerticalCurvedList"/>
    <dgm:cxn modelId="{0FBD0F79-3E69-4AD1-A85C-4FBA059071FA}" type="presParOf" srcId="{057B91A1-73E3-471A-88CC-8132A587C061}" destId="{3CE0D237-149F-45BF-939B-D94E34283471}" srcOrd="0" destOrd="0" presId="urn:microsoft.com/office/officeart/2008/layout/VerticalCurvedList"/>
    <dgm:cxn modelId="{09BE38D4-B658-4D46-8F2A-0265B88B7DE4}" type="presParOf" srcId="{67E39B2C-0DDF-49D6-9264-AFDF44A18766}" destId="{B702D2C4-1D72-4467-85EA-5E1A6023D144}" srcOrd="7" destOrd="0" presId="urn:microsoft.com/office/officeart/2008/layout/VerticalCurvedList"/>
    <dgm:cxn modelId="{134B8ACC-9DA9-44E6-82BE-D7383D4191FE}" type="presParOf" srcId="{67E39B2C-0DDF-49D6-9264-AFDF44A18766}" destId="{6C48A508-C36B-4BF3-A4B1-0279273384A8}" srcOrd="8" destOrd="0" presId="urn:microsoft.com/office/officeart/2008/layout/VerticalCurvedList"/>
    <dgm:cxn modelId="{DDD16136-3C35-4C03-99FB-896F77EE673E}" type="presParOf" srcId="{6C48A508-C36B-4BF3-A4B1-0279273384A8}" destId="{27E00A0D-0B82-4CE9-8F02-0486B835DF27}" srcOrd="0" destOrd="0" presId="urn:microsoft.com/office/officeart/2008/layout/VerticalCurvedList"/>
    <dgm:cxn modelId="{3892F0D0-1CB4-430B-BAE5-76B2174CD5C5}" type="presParOf" srcId="{67E39B2C-0DDF-49D6-9264-AFDF44A18766}" destId="{F4AD67AD-5170-430F-ADED-4089B807B2A8}" srcOrd="9" destOrd="0" presId="urn:microsoft.com/office/officeart/2008/layout/VerticalCurvedList"/>
    <dgm:cxn modelId="{29D9BBB7-C39A-40E5-BE1C-43B1E392F6B2}" type="presParOf" srcId="{67E39B2C-0DDF-49D6-9264-AFDF44A18766}" destId="{B7B6341F-FA6D-46E0-88BA-34E1BAA8A7AF}" srcOrd="10" destOrd="0" presId="urn:microsoft.com/office/officeart/2008/layout/VerticalCurvedList"/>
    <dgm:cxn modelId="{EA2A09DE-87EC-4E8C-8B9C-1A9962892D11}" type="presParOf" srcId="{B7B6341F-FA6D-46E0-88BA-34E1BAA8A7AF}" destId="{29073215-E6E7-4F6B-9738-AF45B72B0660}" srcOrd="0" destOrd="0" presId="urn:microsoft.com/office/officeart/2008/layout/VerticalCurved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E0523A-56F0-4E36-BD3A-64314BE2A352}">
      <dsp:nvSpPr>
        <dsp:cNvPr id="0" name=""/>
        <dsp:cNvSpPr/>
      </dsp:nvSpPr>
      <dsp:spPr>
        <a:xfrm>
          <a:off x="-6154005" y="-926357"/>
          <a:ext cx="7207121" cy="7207121"/>
        </a:xfrm>
        <a:prstGeom prst="blockArc">
          <a:avLst>
            <a:gd name="adj1" fmla="val 18900000"/>
            <a:gd name="adj2" fmla="val 2700000"/>
            <a:gd name="adj3" fmla="val 300"/>
          </a:avLst>
        </a:prstGeom>
        <a:solidFill>
          <a:srgbClr val="9EBCBB">
            <a:alpha val="0"/>
          </a:srgbClr>
        </a:solidFill>
        <a:ln w="25400" cap="flat" cmpd="sng" algn="ctr">
          <a:solidFill>
            <a:schemeClr val="accent1">
              <a:shade val="60000"/>
              <a:hueOff val="0"/>
              <a:satOff val="0"/>
              <a:lumOff val="0"/>
              <a:alpha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7904AB1-9BCA-4760-BD28-02218D5DFB83}">
      <dsp:nvSpPr>
        <dsp:cNvPr id="0" name=""/>
        <dsp:cNvSpPr/>
      </dsp:nvSpPr>
      <dsp:spPr>
        <a:xfrm>
          <a:off x="544280" y="263109"/>
          <a:ext cx="8207994" cy="812382"/>
        </a:xfrm>
        <a:prstGeom prst="rect">
          <a:avLst/>
        </a:prstGeom>
        <a:no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1427" tIns="60960" rIns="60960" bIns="60960" numCol="1" spcCol="1270" anchor="ctr" anchorCtr="0">
          <a:noAutofit/>
        </a:bodyPr>
        <a:lstStyle/>
        <a:p>
          <a:pPr lvl="0" algn="ctr" defTabSz="1066800">
            <a:lnSpc>
              <a:spcPct val="90000"/>
            </a:lnSpc>
            <a:spcBef>
              <a:spcPct val="0"/>
            </a:spcBef>
            <a:spcAft>
              <a:spcPct val="35000"/>
            </a:spcAft>
          </a:pPr>
          <a:r>
            <a:rPr lang="ru-RU" sz="2400" b="1" kern="1200" dirty="0" err="1" smtClean="0">
              <a:solidFill>
                <a:srgbClr val="002060"/>
              </a:solidFill>
              <a:latin typeface="Times New Roman" panose="02020603050405020304" pitchFamily="18" charset="0"/>
              <a:cs typeface="Times New Roman" panose="02020603050405020304" pitchFamily="18" charset="0"/>
            </a:rPr>
            <a:t>Муҳандислик</a:t>
          </a:r>
          <a:r>
            <a:rPr lang="ru-RU" sz="2400" b="1" kern="1200" dirty="0" smtClean="0">
              <a:solidFill>
                <a:srgbClr val="002060"/>
              </a:solidFill>
              <a:latin typeface="Times New Roman" panose="02020603050405020304" pitchFamily="18" charset="0"/>
              <a:cs typeface="Times New Roman" panose="02020603050405020304" pitchFamily="18" charset="0"/>
            </a:rPr>
            <a:t>-коммуникация </a:t>
          </a:r>
          <a:r>
            <a:rPr lang="ru-RU" sz="2400" b="1" kern="1200" dirty="0" err="1" smtClean="0">
              <a:solidFill>
                <a:srgbClr val="002060"/>
              </a:solidFill>
              <a:latin typeface="Times New Roman" panose="02020603050405020304" pitchFamily="18" charset="0"/>
              <a:cs typeface="Times New Roman" panose="02020603050405020304" pitchFamily="18" charset="0"/>
            </a:rPr>
            <a:t>инфратузилмаси</a:t>
          </a:r>
          <a:r>
            <a:rPr lang="ru-RU" sz="2400" b="1" kern="1200" dirty="0" smtClean="0">
              <a:solidFill>
                <a:srgbClr val="002060"/>
              </a:solidFill>
              <a:latin typeface="Times New Roman" panose="02020603050405020304" pitchFamily="18" charset="0"/>
              <a:cs typeface="Times New Roman" panose="02020603050405020304" pitchFamily="18" charset="0"/>
            </a:rPr>
            <a:t> </a:t>
          </a:r>
          <a:r>
            <a:rPr lang="ru-RU" sz="2400" b="1" kern="1200" dirty="0" err="1" smtClean="0">
              <a:solidFill>
                <a:srgbClr val="002060"/>
              </a:solidFill>
              <a:latin typeface="Times New Roman" panose="02020603050405020304" pitchFamily="18" charset="0"/>
              <a:cs typeface="Times New Roman" panose="02020603050405020304" pitchFamily="18" charset="0"/>
            </a:rPr>
            <a:t>ва</a:t>
          </a:r>
          <a:r>
            <a:rPr lang="ru-RU" sz="2400" b="1" kern="1200" dirty="0" smtClean="0">
              <a:solidFill>
                <a:srgbClr val="002060"/>
              </a:solidFill>
              <a:latin typeface="Times New Roman" panose="02020603050405020304" pitchFamily="18" charset="0"/>
              <a:cs typeface="Times New Roman" panose="02020603050405020304" pitchFamily="18" charset="0"/>
            </a:rPr>
            <a:t> </a:t>
          </a:r>
          <a:r>
            <a:rPr lang="ru-RU" sz="2400" b="1" kern="1200" dirty="0" err="1" smtClean="0">
              <a:solidFill>
                <a:srgbClr val="002060"/>
              </a:solidFill>
              <a:latin typeface="Times New Roman" panose="02020603050405020304" pitchFamily="18" charset="0"/>
              <a:cs typeface="Times New Roman" panose="02020603050405020304" pitchFamily="18" charset="0"/>
            </a:rPr>
            <a:t>аҳолига</a:t>
          </a:r>
          <a:r>
            <a:rPr lang="ru-RU" sz="2400" b="1" kern="1200" dirty="0" smtClean="0">
              <a:solidFill>
                <a:srgbClr val="002060"/>
              </a:solidFill>
              <a:latin typeface="Times New Roman" panose="02020603050405020304" pitchFamily="18" charset="0"/>
              <a:cs typeface="Times New Roman" panose="02020603050405020304" pitchFamily="18" charset="0"/>
            </a:rPr>
            <a:t> </a:t>
          </a:r>
          <a:r>
            <a:rPr lang="ru-RU" sz="2400" b="1" kern="1200" dirty="0" err="1" smtClean="0">
              <a:solidFill>
                <a:srgbClr val="002060"/>
              </a:solidFill>
              <a:latin typeface="Times New Roman" panose="02020603050405020304" pitchFamily="18" charset="0"/>
              <a:cs typeface="Times New Roman" panose="02020603050405020304" pitchFamily="18" charset="0"/>
            </a:rPr>
            <a:t>қулай</a:t>
          </a:r>
          <a:r>
            <a:rPr lang="ru-RU" sz="2400" b="1" kern="1200" dirty="0" smtClean="0">
              <a:solidFill>
                <a:srgbClr val="002060"/>
              </a:solidFill>
              <a:latin typeface="Times New Roman" panose="02020603050405020304" pitchFamily="18" charset="0"/>
              <a:cs typeface="Times New Roman" panose="02020603050405020304" pitchFamily="18" charset="0"/>
            </a:rPr>
            <a:t> </a:t>
          </a:r>
          <a:r>
            <a:rPr lang="ru-RU" sz="2400" b="1" kern="1200" dirty="0" err="1" smtClean="0">
              <a:solidFill>
                <a:srgbClr val="002060"/>
              </a:solidFill>
              <a:latin typeface="Times New Roman" panose="02020603050405020304" pitchFamily="18" charset="0"/>
              <a:cs typeface="Times New Roman" panose="02020603050405020304" pitchFamily="18" charset="0"/>
            </a:rPr>
            <a:t>уй-жой</a:t>
          </a:r>
          <a:r>
            <a:rPr lang="ru-RU" sz="2400" b="1" kern="1200" dirty="0" smtClean="0">
              <a:solidFill>
                <a:srgbClr val="002060"/>
              </a:solidFill>
              <a:latin typeface="Times New Roman" panose="02020603050405020304" pitchFamily="18" charset="0"/>
              <a:cs typeface="Times New Roman" panose="02020603050405020304" pitchFamily="18" charset="0"/>
            </a:rPr>
            <a:t> </a:t>
          </a:r>
          <a:r>
            <a:rPr lang="ru-RU" sz="2400" b="1" kern="1200" dirty="0" err="1" smtClean="0">
              <a:solidFill>
                <a:srgbClr val="002060"/>
              </a:solidFill>
              <a:latin typeface="Times New Roman" panose="02020603050405020304" pitchFamily="18" charset="0"/>
              <a:cs typeface="Times New Roman" panose="02020603050405020304" pitchFamily="18" charset="0"/>
            </a:rPr>
            <a:t>қурилишини</a:t>
          </a:r>
          <a:r>
            <a:rPr lang="ru-RU" sz="2400" b="1" kern="1200" dirty="0" smtClean="0">
              <a:solidFill>
                <a:srgbClr val="002060"/>
              </a:solidFill>
              <a:latin typeface="Times New Roman" panose="02020603050405020304" pitchFamily="18" charset="0"/>
              <a:cs typeface="Times New Roman" panose="02020603050405020304" pitchFamily="18" charset="0"/>
            </a:rPr>
            <a:t> </a:t>
          </a:r>
          <a:r>
            <a:rPr lang="ru-RU" sz="2400" b="1" kern="1200" dirty="0" err="1" smtClean="0">
              <a:solidFill>
                <a:srgbClr val="002060"/>
              </a:solidFill>
              <a:latin typeface="Times New Roman" panose="02020603050405020304" pitchFamily="18" charset="0"/>
              <a:cs typeface="Times New Roman" panose="02020603050405020304" pitchFamily="18" charset="0"/>
            </a:rPr>
            <a:t>ривожлантириш</a:t>
          </a:r>
          <a:endParaRPr lang="ru-RU" sz="2400" kern="1200" baseline="0" dirty="0">
            <a:solidFill>
              <a:srgbClr val="002060"/>
            </a:solidFill>
            <a:latin typeface="Times New Roman" panose="02020603050405020304" pitchFamily="18" charset="0"/>
            <a:cs typeface="Times New Roman" panose="02020603050405020304" pitchFamily="18" charset="0"/>
          </a:endParaRPr>
        </a:p>
      </dsp:txBody>
      <dsp:txXfrm>
        <a:off x="544280" y="263109"/>
        <a:ext cx="8207994" cy="812382"/>
      </dsp:txXfrm>
    </dsp:sp>
    <dsp:sp modelId="{6E6BBAE4-29F9-4FCE-8077-D321F6A0C1FA}">
      <dsp:nvSpPr>
        <dsp:cNvPr id="0" name=""/>
        <dsp:cNvSpPr/>
      </dsp:nvSpPr>
      <dsp:spPr>
        <a:xfrm>
          <a:off x="119105" y="250284"/>
          <a:ext cx="838031" cy="838031"/>
        </a:xfrm>
        <a:prstGeom prst="ellipse">
          <a:avLst/>
        </a:prstGeom>
        <a:solidFill>
          <a:srgbClr val="DDE7E7"/>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95FB5EC8-E21F-4DD7-A188-AB40008D176A}">
      <dsp:nvSpPr>
        <dsp:cNvPr id="0" name=""/>
        <dsp:cNvSpPr/>
      </dsp:nvSpPr>
      <dsp:spPr>
        <a:xfrm>
          <a:off x="573709" y="1270086"/>
          <a:ext cx="8187452" cy="812382"/>
        </a:xfrm>
        <a:prstGeom prst="rect">
          <a:avLst/>
        </a:prstGeom>
        <a:no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60000" tIns="60960" rIns="60960" bIns="60960" numCol="1" spcCol="1270" anchor="ctr" anchorCtr="0">
          <a:noAutofit/>
        </a:bodyPr>
        <a:lstStyle/>
        <a:p>
          <a:pPr lvl="0" algn="ctr" defTabSz="1066800">
            <a:lnSpc>
              <a:spcPct val="90000"/>
            </a:lnSpc>
            <a:spcBef>
              <a:spcPct val="0"/>
            </a:spcBef>
            <a:spcAft>
              <a:spcPct val="35000"/>
            </a:spcAft>
          </a:pPr>
          <a:r>
            <a:rPr lang="ru-RU" sz="2400" b="1" kern="1200" dirty="0" err="1" smtClean="0">
              <a:solidFill>
                <a:srgbClr val="002060"/>
              </a:solidFill>
              <a:latin typeface="Times New Roman" panose="02020603050405020304" pitchFamily="18" charset="0"/>
              <a:cs typeface="Times New Roman" panose="02020603050405020304" pitchFamily="18" charset="0"/>
            </a:rPr>
            <a:t>Ижтимоий</a:t>
          </a:r>
          <a:r>
            <a:rPr lang="ru-RU" sz="2400" b="1" kern="1200" dirty="0" smtClean="0">
              <a:solidFill>
                <a:srgbClr val="002060"/>
              </a:solidFill>
              <a:latin typeface="Times New Roman" panose="02020603050405020304" pitchFamily="18" charset="0"/>
              <a:cs typeface="Times New Roman" panose="02020603050405020304" pitchFamily="18" charset="0"/>
            </a:rPr>
            <a:t> </a:t>
          </a:r>
          <a:r>
            <a:rPr lang="ru-RU" sz="2400" b="1" kern="1200" dirty="0" err="1" smtClean="0">
              <a:solidFill>
                <a:srgbClr val="002060"/>
              </a:solidFill>
              <a:latin typeface="Times New Roman" panose="02020603050405020304" pitchFamily="18" charset="0"/>
              <a:cs typeface="Times New Roman" panose="02020603050405020304" pitchFamily="18" charset="0"/>
            </a:rPr>
            <a:t>инфраструктурани</a:t>
          </a:r>
          <a:r>
            <a:rPr lang="ru-RU" sz="2400" b="1" kern="1200" dirty="0" smtClean="0">
              <a:solidFill>
                <a:srgbClr val="002060"/>
              </a:solidFill>
              <a:latin typeface="Times New Roman" panose="02020603050405020304" pitchFamily="18" charset="0"/>
              <a:cs typeface="Times New Roman" panose="02020603050405020304" pitchFamily="18" charset="0"/>
            </a:rPr>
            <a:t> </a:t>
          </a:r>
          <a:r>
            <a:rPr lang="ru-RU" sz="2400" b="1" kern="1200" dirty="0" err="1" smtClean="0">
              <a:solidFill>
                <a:srgbClr val="002060"/>
              </a:solidFill>
              <a:latin typeface="Times New Roman" panose="02020603050405020304" pitchFamily="18" charset="0"/>
              <a:cs typeface="Times New Roman" panose="02020603050405020304" pitchFamily="18" charset="0"/>
            </a:rPr>
            <a:t>ривожлантириш</a:t>
          </a:r>
          <a:endParaRPr lang="ru-RU" sz="2400" b="0" kern="1200" baseline="0" dirty="0">
            <a:solidFill>
              <a:srgbClr val="002060"/>
            </a:solidFill>
            <a:latin typeface="Times New Roman" panose="02020603050405020304" pitchFamily="18" charset="0"/>
            <a:cs typeface="Times New Roman" panose="02020603050405020304" pitchFamily="18" charset="0"/>
          </a:endParaRPr>
        </a:p>
      </dsp:txBody>
      <dsp:txXfrm>
        <a:off x="573709" y="1270086"/>
        <a:ext cx="8187452" cy="812382"/>
      </dsp:txXfrm>
    </dsp:sp>
    <dsp:sp modelId="{5A562700-B3E0-4E4F-A7F1-4DD998E7CC8F}">
      <dsp:nvSpPr>
        <dsp:cNvPr id="0" name=""/>
        <dsp:cNvSpPr/>
      </dsp:nvSpPr>
      <dsp:spPr>
        <a:xfrm>
          <a:off x="103419" y="1253365"/>
          <a:ext cx="838031" cy="838031"/>
        </a:xfrm>
        <a:prstGeom prst="ellipse">
          <a:avLst/>
        </a:prstGeom>
        <a:solidFill>
          <a:srgbClr val="DDE7E7"/>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D78E525E-B7BD-47BD-BC55-CD5AD2B2E86A}">
      <dsp:nvSpPr>
        <dsp:cNvPr id="0" name=""/>
        <dsp:cNvSpPr/>
      </dsp:nvSpPr>
      <dsp:spPr>
        <a:xfrm>
          <a:off x="525521" y="2271011"/>
          <a:ext cx="8253031" cy="812382"/>
        </a:xfrm>
        <a:prstGeom prst="rect">
          <a:avLst/>
        </a:prstGeom>
        <a:no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96000" tIns="60960" rIns="60960" bIns="60960" numCol="1" spcCol="1270" anchor="ctr" anchorCtr="0">
          <a:noAutofit/>
        </a:bodyPr>
        <a:lstStyle/>
        <a:p>
          <a:pPr lvl="0" algn="ctr" defTabSz="1066800">
            <a:lnSpc>
              <a:spcPct val="90000"/>
            </a:lnSpc>
            <a:spcBef>
              <a:spcPct val="0"/>
            </a:spcBef>
            <a:spcAft>
              <a:spcPct val="35000"/>
            </a:spcAft>
          </a:pPr>
          <a:r>
            <a:rPr lang="ru-RU" sz="2400" b="1" kern="1200" dirty="0" err="1" smtClean="0">
              <a:solidFill>
                <a:srgbClr val="002060"/>
              </a:solidFill>
              <a:latin typeface="Times New Roman" panose="02020603050405020304" pitchFamily="18" charset="0"/>
              <a:cs typeface="Times New Roman" panose="02020603050405020304" pitchFamily="18" charset="0"/>
            </a:rPr>
            <a:t>Ижтимоий</a:t>
          </a:r>
          <a:r>
            <a:rPr lang="ru-RU" sz="2400" b="1" kern="1200" dirty="0" smtClean="0">
              <a:solidFill>
                <a:srgbClr val="002060"/>
              </a:solidFill>
              <a:latin typeface="Times New Roman" panose="02020603050405020304" pitchFamily="18" charset="0"/>
              <a:cs typeface="Times New Roman" panose="02020603050405020304" pitchFamily="18" charset="0"/>
            </a:rPr>
            <a:t> </a:t>
          </a:r>
          <a:r>
            <a:rPr lang="ru-RU" sz="2400" b="1" kern="1200" dirty="0" err="1" smtClean="0">
              <a:solidFill>
                <a:srgbClr val="002060"/>
              </a:solidFill>
              <a:latin typeface="Times New Roman" panose="02020603050405020304" pitchFamily="18" charset="0"/>
              <a:cs typeface="Times New Roman" panose="02020603050405020304" pitchFamily="18" charset="0"/>
            </a:rPr>
            <a:t>таъминот</a:t>
          </a:r>
          <a:r>
            <a:rPr lang="ru-RU" sz="2400" b="1" kern="1200" dirty="0" smtClean="0">
              <a:solidFill>
                <a:srgbClr val="002060"/>
              </a:solidFill>
              <a:latin typeface="Times New Roman" panose="02020603050405020304" pitchFamily="18" charset="0"/>
              <a:cs typeface="Times New Roman" panose="02020603050405020304" pitchFamily="18" charset="0"/>
            </a:rPr>
            <a:t> </a:t>
          </a:r>
          <a:r>
            <a:rPr lang="ru-RU" sz="2400" b="1" kern="1200" dirty="0" err="1" smtClean="0">
              <a:solidFill>
                <a:srgbClr val="002060"/>
              </a:solidFill>
              <a:latin typeface="Times New Roman" panose="02020603050405020304" pitchFamily="18" charset="0"/>
              <a:cs typeface="Times New Roman" panose="02020603050405020304" pitchFamily="18" charset="0"/>
            </a:rPr>
            <a:t>ва</a:t>
          </a:r>
          <a:r>
            <a:rPr lang="ru-RU" sz="2400" b="1" kern="1200" dirty="0" smtClean="0">
              <a:solidFill>
                <a:srgbClr val="002060"/>
              </a:solidFill>
              <a:latin typeface="Times New Roman" panose="02020603050405020304" pitchFamily="18" charset="0"/>
              <a:cs typeface="Times New Roman" panose="02020603050405020304" pitchFamily="18" charset="0"/>
            </a:rPr>
            <a:t> </a:t>
          </a:r>
          <a:r>
            <a:rPr lang="ru-RU" sz="2400" b="1" kern="1200" dirty="0" err="1" smtClean="0">
              <a:solidFill>
                <a:srgbClr val="002060"/>
              </a:solidFill>
              <a:latin typeface="Times New Roman" panose="02020603050405020304" pitchFamily="18" charset="0"/>
              <a:cs typeface="Times New Roman" panose="02020603050405020304" pitchFamily="18" charset="0"/>
            </a:rPr>
            <a:t>соғлиқни</a:t>
          </a:r>
          <a:r>
            <a:rPr lang="ru-RU" sz="2400" b="1" kern="1200" dirty="0" smtClean="0">
              <a:solidFill>
                <a:srgbClr val="002060"/>
              </a:solidFill>
              <a:latin typeface="Times New Roman" panose="02020603050405020304" pitchFamily="18" charset="0"/>
              <a:cs typeface="Times New Roman" panose="02020603050405020304" pitchFamily="18" charset="0"/>
            </a:rPr>
            <a:t> </a:t>
          </a:r>
          <a:r>
            <a:rPr lang="ru-RU" sz="2400" b="1" kern="1200" dirty="0" err="1" smtClean="0">
              <a:solidFill>
                <a:srgbClr val="002060"/>
              </a:solidFill>
              <a:latin typeface="Times New Roman" panose="02020603050405020304" pitchFamily="18" charset="0"/>
              <a:cs typeface="Times New Roman" panose="02020603050405020304" pitchFamily="18" charset="0"/>
            </a:rPr>
            <a:t>сақлаш</a:t>
          </a:r>
          <a:r>
            <a:rPr lang="ru-RU" sz="2400" b="1" kern="1200" dirty="0" smtClean="0">
              <a:solidFill>
                <a:srgbClr val="002060"/>
              </a:solidFill>
              <a:latin typeface="Times New Roman" panose="02020603050405020304" pitchFamily="18" charset="0"/>
              <a:cs typeface="Times New Roman" panose="02020603050405020304" pitchFamily="18" charset="0"/>
            </a:rPr>
            <a:t> </a:t>
          </a:r>
          <a:r>
            <a:rPr lang="ru-RU" sz="2400" b="1" kern="1200" dirty="0" err="1" smtClean="0">
              <a:solidFill>
                <a:srgbClr val="002060"/>
              </a:solidFill>
              <a:latin typeface="Times New Roman" panose="02020603050405020304" pitchFamily="18" charset="0"/>
              <a:cs typeface="Times New Roman" panose="02020603050405020304" pitchFamily="18" charset="0"/>
            </a:rPr>
            <a:t>тизимларини</a:t>
          </a:r>
          <a:r>
            <a:rPr lang="ru-RU" sz="2400" b="1" kern="1200" dirty="0" smtClean="0">
              <a:solidFill>
                <a:srgbClr val="002060"/>
              </a:solidFill>
              <a:latin typeface="Times New Roman" panose="02020603050405020304" pitchFamily="18" charset="0"/>
              <a:cs typeface="Times New Roman" panose="02020603050405020304" pitchFamily="18" charset="0"/>
            </a:rPr>
            <a:t> </a:t>
          </a:r>
          <a:r>
            <a:rPr lang="ru-RU" sz="2400" b="1" kern="1200" dirty="0" err="1" smtClean="0">
              <a:solidFill>
                <a:srgbClr val="002060"/>
              </a:solidFill>
              <a:latin typeface="Times New Roman" panose="02020603050405020304" pitchFamily="18" charset="0"/>
              <a:cs typeface="Times New Roman" panose="02020603050405020304" pitchFamily="18" charset="0"/>
            </a:rPr>
            <a:t>такомиллаштириш</a:t>
          </a:r>
          <a:endParaRPr lang="ru-RU" sz="2400" kern="1200" baseline="0" dirty="0">
            <a:solidFill>
              <a:srgbClr val="002060"/>
            </a:solidFill>
            <a:latin typeface="Times New Roman" panose="02020603050405020304" pitchFamily="18" charset="0"/>
            <a:cs typeface="Times New Roman" panose="02020603050405020304" pitchFamily="18" charset="0"/>
          </a:endParaRPr>
        </a:p>
      </dsp:txBody>
      <dsp:txXfrm>
        <a:off x="525521" y="2271011"/>
        <a:ext cx="8253031" cy="812382"/>
      </dsp:txXfrm>
    </dsp:sp>
    <dsp:sp modelId="{3CE0D237-149F-45BF-939B-D94E34283471}">
      <dsp:nvSpPr>
        <dsp:cNvPr id="0" name=""/>
        <dsp:cNvSpPr/>
      </dsp:nvSpPr>
      <dsp:spPr>
        <a:xfrm>
          <a:off x="95865" y="2253676"/>
          <a:ext cx="838031" cy="838031"/>
        </a:xfrm>
        <a:prstGeom prst="ellipse">
          <a:avLst/>
        </a:prstGeom>
        <a:solidFill>
          <a:srgbClr val="DDE7E7"/>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B702D2C4-1D72-4467-85EA-5E1A6023D144}">
      <dsp:nvSpPr>
        <dsp:cNvPr id="0" name=""/>
        <dsp:cNvSpPr/>
      </dsp:nvSpPr>
      <dsp:spPr>
        <a:xfrm>
          <a:off x="368806" y="3274962"/>
          <a:ext cx="8407611" cy="812382"/>
        </a:xfrm>
        <a:prstGeom prst="rect">
          <a:avLst/>
        </a:prstGeom>
        <a:no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60000" tIns="60960" rIns="60960" bIns="60960" numCol="1" spcCol="1270" anchor="ctr" anchorCtr="0">
          <a:noAutofit/>
        </a:bodyPr>
        <a:lstStyle/>
        <a:p>
          <a:pPr lvl="0" algn="ctr" defTabSz="1066800">
            <a:lnSpc>
              <a:spcPct val="90000"/>
            </a:lnSpc>
            <a:spcBef>
              <a:spcPct val="0"/>
            </a:spcBef>
            <a:spcAft>
              <a:spcPct val="35000"/>
            </a:spcAft>
          </a:pPr>
          <a:r>
            <a:rPr lang="ru-RU" sz="2400" b="1" kern="1200" dirty="0" err="1" smtClean="0">
              <a:solidFill>
                <a:srgbClr val="002060"/>
              </a:solidFill>
              <a:latin typeface="Times New Roman" panose="02020603050405020304" pitchFamily="18" charset="0"/>
              <a:cs typeface="Times New Roman" panose="02020603050405020304" pitchFamily="18" charset="0"/>
            </a:rPr>
            <a:t>Таълим</a:t>
          </a:r>
          <a:r>
            <a:rPr lang="ru-RU" sz="2400" b="1" kern="1200" dirty="0" smtClean="0">
              <a:solidFill>
                <a:srgbClr val="002060"/>
              </a:solidFill>
              <a:latin typeface="Times New Roman" panose="02020603050405020304" pitchFamily="18" charset="0"/>
              <a:cs typeface="Times New Roman" panose="02020603050405020304" pitchFamily="18" charset="0"/>
            </a:rPr>
            <a:t> </a:t>
          </a:r>
          <a:r>
            <a:rPr lang="ru-RU" sz="2400" b="1" kern="1200" dirty="0" err="1" smtClean="0">
              <a:solidFill>
                <a:srgbClr val="002060"/>
              </a:solidFill>
              <a:latin typeface="Times New Roman" panose="02020603050405020304" pitchFamily="18" charset="0"/>
              <a:cs typeface="Times New Roman" panose="02020603050405020304" pitchFamily="18" charset="0"/>
            </a:rPr>
            <a:t>ва</a:t>
          </a:r>
          <a:r>
            <a:rPr lang="ru-RU" sz="2400" b="1" kern="1200" dirty="0" smtClean="0">
              <a:solidFill>
                <a:srgbClr val="002060"/>
              </a:solidFill>
              <a:latin typeface="Times New Roman" panose="02020603050405020304" pitchFamily="18" charset="0"/>
              <a:cs typeface="Times New Roman" panose="02020603050405020304" pitchFamily="18" charset="0"/>
            </a:rPr>
            <a:t> </a:t>
          </a:r>
          <a:r>
            <a:rPr lang="ru-RU" sz="2400" b="1" kern="1200" dirty="0" err="1" smtClean="0">
              <a:solidFill>
                <a:srgbClr val="002060"/>
              </a:solidFill>
              <a:latin typeface="Times New Roman" panose="02020603050405020304" pitchFamily="18" charset="0"/>
              <a:cs typeface="Times New Roman" panose="02020603050405020304" pitchFamily="18" charset="0"/>
            </a:rPr>
            <a:t>фан</a:t>
          </a:r>
          <a:r>
            <a:rPr lang="ru-RU" sz="2400" b="1" kern="1200" dirty="0" smtClean="0">
              <a:solidFill>
                <a:srgbClr val="002060"/>
              </a:solidFill>
              <a:latin typeface="Times New Roman" panose="02020603050405020304" pitchFamily="18" charset="0"/>
              <a:cs typeface="Times New Roman" panose="02020603050405020304" pitchFamily="18" charset="0"/>
            </a:rPr>
            <a:t> </a:t>
          </a:r>
          <a:r>
            <a:rPr lang="ru-RU" sz="2400" b="1" kern="1200" dirty="0" err="1" smtClean="0">
              <a:solidFill>
                <a:srgbClr val="002060"/>
              </a:solidFill>
              <a:latin typeface="Times New Roman" panose="02020603050405020304" pitchFamily="18" charset="0"/>
              <a:cs typeface="Times New Roman" panose="02020603050405020304" pitchFamily="18" charset="0"/>
            </a:rPr>
            <a:t>соҳасини</a:t>
          </a:r>
          <a:r>
            <a:rPr lang="ru-RU" sz="2400" b="1" kern="1200" dirty="0" smtClean="0">
              <a:solidFill>
                <a:srgbClr val="002060"/>
              </a:solidFill>
              <a:latin typeface="Times New Roman" panose="02020603050405020304" pitchFamily="18" charset="0"/>
              <a:cs typeface="Times New Roman" panose="02020603050405020304" pitchFamily="18" charset="0"/>
            </a:rPr>
            <a:t> </a:t>
          </a:r>
          <a:r>
            <a:rPr lang="ru-RU" sz="2400" b="1" kern="1200" dirty="0" err="1" smtClean="0">
              <a:solidFill>
                <a:srgbClr val="002060"/>
              </a:solidFill>
              <a:latin typeface="Times New Roman" panose="02020603050405020304" pitchFamily="18" charset="0"/>
              <a:cs typeface="Times New Roman" panose="02020603050405020304" pitchFamily="18" charset="0"/>
            </a:rPr>
            <a:t>ривожлантириш</a:t>
          </a:r>
          <a:endParaRPr lang="ru-RU" sz="2400" kern="1200" baseline="0" dirty="0">
            <a:solidFill>
              <a:srgbClr val="002060"/>
            </a:solidFill>
            <a:latin typeface="Times New Roman" panose="02020603050405020304" pitchFamily="18" charset="0"/>
            <a:cs typeface="Times New Roman" panose="02020603050405020304" pitchFamily="18" charset="0"/>
          </a:endParaRPr>
        </a:p>
      </dsp:txBody>
      <dsp:txXfrm>
        <a:off x="368806" y="3274962"/>
        <a:ext cx="8407611" cy="812382"/>
      </dsp:txXfrm>
    </dsp:sp>
    <dsp:sp modelId="{27E00A0D-0B82-4CE9-8F02-0486B835DF27}">
      <dsp:nvSpPr>
        <dsp:cNvPr id="0" name=""/>
        <dsp:cNvSpPr/>
      </dsp:nvSpPr>
      <dsp:spPr>
        <a:xfrm>
          <a:off x="51490" y="3266632"/>
          <a:ext cx="836893" cy="836893"/>
        </a:xfrm>
        <a:prstGeom prst="ellipse">
          <a:avLst/>
        </a:prstGeom>
        <a:solidFill>
          <a:srgbClr val="DDE7E7"/>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F4AD67AD-5170-430F-ADED-4089B807B2A8}">
      <dsp:nvSpPr>
        <dsp:cNvPr id="0" name=""/>
        <dsp:cNvSpPr/>
      </dsp:nvSpPr>
      <dsp:spPr>
        <a:xfrm>
          <a:off x="372686" y="4278913"/>
          <a:ext cx="8406030" cy="812382"/>
        </a:xfrm>
        <a:prstGeom prst="rect">
          <a:avLst/>
        </a:prstGeom>
        <a:no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1427" tIns="60960" rIns="60960" bIns="60960" numCol="1" spcCol="1270" anchor="ctr" anchorCtr="0">
          <a:noAutofit/>
        </a:bodyPr>
        <a:lstStyle/>
        <a:p>
          <a:pPr lvl="0" algn="ctr" defTabSz="1066800">
            <a:lnSpc>
              <a:spcPct val="90000"/>
            </a:lnSpc>
            <a:spcBef>
              <a:spcPct val="0"/>
            </a:spcBef>
            <a:spcAft>
              <a:spcPct val="35000"/>
            </a:spcAft>
          </a:pPr>
          <a:r>
            <a:rPr lang="ru-RU" sz="2400" b="1" kern="1200" dirty="0" err="1" smtClean="0">
              <a:solidFill>
                <a:srgbClr val="002060"/>
              </a:solidFill>
              <a:latin typeface="Times New Roman" panose="02020603050405020304" pitchFamily="18" charset="0"/>
              <a:cs typeface="Times New Roman" panose="02020603050405020304" pitchFamily="18" charset="0"/>
            </a:rPr>
            <a:t>Ёшларга</a:t>
          </a:r>
          <a:r>
            <a:rPr lang="ru-RU" sz="2400" b="1" kern="1200" dirty="0" smtClean="0">
              <a:solidFill>
                <a:srgbClr val="002060"/>
              </a:solidFill>
              <a:latin typeface="Times New Roman" panose="02020603050405020304" pitchFamily="18" charset="0"/>
              <a:cs typeface="Times New Roman" panose="02020603050405020304" pitchFamily="18" charset="0"/>
            </a:rPr>
            <a:t> </a:t>
          </a:r>
          <a:r>
            <a:rPr lang="ru-RU" sz="2400" b="1" kern="1200" dirty="0" err="1" smtClean="0">
              <a:solidFill>
                <a:srgbClr val="002060"/>
              </a:solidFill>
              <a:latin typeface="Times New Roman" panose="02020603050405020304" pitchFamily="18" charset="0"/>
              <a:cs typeface="Times New Roman" panose="02020603050405020304" pitchFamily="18" charset="0"/>
            </a:rPr>
            <a:t>доир</a:t>
          </a:r>
          <a:r>
            <a:rPr lang="ru-RU" sz="2400" b="1" kern="1200" dirty="0" smtClean="0">
              <a:solidFill>
                <a:srgbClr val="002060"/>
              </a:solidFill>
              <a:latin typeface="Times New Roman" panose="02020603050405020304" pitchFamily="18" charset="0"/>
              <a:cs typeface="Times New Roman" panose="02020603050405020304" pitchFamily="18" charset="0"/>
            </a:rPr>
            <a:t> </a:t>
          </a:r>
          <a:r>
            <a:rPr lang="ru-RU" sz="2400" b="1" kern="1200" dirty="0" err="1" smtClean="0">
              <a:solidFill>
                <a:srgbClr val="002060"/>
              </a:solidFill>
              <a:latin typeface="Times New Roman" panose="02020603050405020304" pitchFamily="18" charset="0"/>
              <a:cs typeface="Times New Roman" panose="02020603050405020304" pitchFamily="18" charset="0"/>
            </a:rPr>
            <a:t>давлат</a:t>
          </a:r>
          <a:r>
            <a:rPr lang="ru-RU" sz="2400" b="1" kern="1200" dirty="0" smtClean="0">
              <a:solidFill>
                <a:srgbClr val="002060"/>
              </a:solidFill>
              <a:latin typeface="Times New Roman" panose="02020603050405020304" pitchFamily="18" charset="0"/>
              <a:cs typeface="Times New Roman" panose="02020603050405020304" pitchFamily="18" charset="0"/>
            </a:rPr>
            <a:t> </a:t>
          </a:r>
          <a:r>
            <a:rPr lang="ru-RU" sz="2400" b="1" kern="1200" dirty="0" err="1" smtClean="0">
              <a:solidFill>
                <a:srgbClr val="002060"/>
              </a:solidFill>
              <a:latin typeface="Times New Roman" panose="02020603050405020304" pitchFamily="18" charset="0"/>
              <a:cs typeface="Times New Roman" panose="02020603050405020304" pitchFamily="18" charset="0"/>
            </a:rPr>
            <a:t>сиёсатини</a:t>
          </a:r>
          <a:r>
            <a:rPr lang="ru-RU" sz="2400" b="1" kern="1200" dirty="0" smtClean="0">
              <a:solidFill>
                <a:srgbClr val="002060"/>
              </a:solidFill>
              <a:latin typeface="Times New Roman" panose="02020603050405020304" pitchFamily="18" charset="0"/>
              <a:cs typeface="Times New Roman" panose="02020603050405020304" pitchFamily="18" charset="0"/>
            </a:rPr>
            <a:t> </a:t>
          </a:r>
          <a:r>
            <a:rPr lang="ru-RU" sz="2400" b="1" kern="1200" dirty="0" err="1" smtClean="0">
              <a:solidFill>
                <a:srgbClr val="002060"/>
              </a:solidFill>
              <a:latin typeface="Times New Roman" panose="02020603050405020304" pitchFamily="18" charset="0"/>
              <a:cs typeface="Times New Roman" panose="02020603050405020304" pitchFamily="18" charset="0"/>
            </a:rPr>
            <a:t>такомиллаштириш</a:t>
          </a:r>
          <a:endParaRPr lang="ru-RU" sz="2400" b="1" kern="1200" dirty="0">
            <a:solidFill>
              <a:srgbClr val="002060"/>
            </a:solidFill>
            <a:latin typeface="Times New Roman" panose="02020603050405020304" pitchFamily="18" charset="0"/>
            <a:cs typeface="Times New Roman" panose="02020603050405020304" pitchFamily="18" charset="0"/>
          </a:endParaRPr>
        </a:p>
      </dsp:txBody>
      <dsp:txXfrm>
        <a:off x="372686" y="4278913"/>
        <a:ext cx="8406030" cy="812382"/>
      </dsp:txXfrm>
    </dsp:sp>
    <dsp:sp modelId="{29073215-E6E7-4F6B-9738-AF45B72B0660}">
      <dsp:nvSpPr>
        <dsp:cNvPr id="0" name=""/>
        <dsp:cNvSpPr/>
      </dsp:nvSpPr>
      <dsp:spPr>
        <a:xfrm>
          <a:off x="45341" y="4264867"/>
          <a:ext cx="836893" cy="836893"/>
        </a:xfrm>
        <a:prstGeom prst="ellipse">
          <a:avLst/>
        </a:prstGeom>
        <a:solidFill>
          <a:srgbClr val="DDE7E7"/>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EFEA0977-59E0-434A-BB2E-9BEF6BF81F8A}" type="datetimeFigureOut">
              <a:rPr lang="ru-RU" smtClean="0"/>
              <a:t>02.08.2020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04A2D38-BD23-4FB5-B5C5-884D5068B3F8}" type="slidenum">
              <a:rPr lang="ru-RU" smtClean="0"/>
              <a:t>‹#›</a:t>
            </a:fld>
            <a:endParaRPr lang="ru-RU"/>
          </a:p>
        </p:txBody>
      </p:sp>
    </p:spTree>
    <p:extLst>
      <p:ext uri="{BB962C8B-B14F-4D97-AF65-F5344CB8AC3E}">
        <p14:creationId xmlns:p14="http://schemas.microsoft.com/office/powerpoint/2010/main" val="4233464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FEA0977-59E0-434A-BB2E-9BEF6BF81F8A}" type="datetimeFigureOut">
              <a:rPr lang="ru-RU" smtClean="0"/>
              <a:t>02.08.2020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04A2D38-BD23-4FB5-B5C5-884D5068B3F8}" type="slidenum">
              <a:rPr lang="ru-RU" smtClean="0"/>
              <a:t>‹#›</a:t>
            </a:fld>
            <a:endParaRPr lang="ru-RU"/>
          </a:p>
        </p:txBody>
      </p:sp>
    </p:spTree>
    <p:extLst>
      <p:ext uri="{BB962C8B-B14F-4D97-AF65-F5344CB8AC3E}">
        <p14:creationId xmlns:p14="http://schemas.microsoft.com/office/powerpoint/2010/main" val="2555039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FEA0977-59E0-434A-BB2E-9BEF6BF81F8A}" type="datetimeFigureOut">
              <a:rPr lang="ru-RU" smtClean="0"/>
              <a:t>02.08.2020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04A2D38-BD23-4FB5-B5C5-884D5068B3F8}" type="slidenum">
              <a:rPr lang="ru-RU" smtClean="0"/>
              <a:t>‹#›</a:t>
            </a:fld>
            <a:endParaRPr lang="ru-RU"/>
          </a:p>
        </p:txBody>
      </p:sp>
    </p:spTree>
    <p:extLst>
      <p:ext uri="{BB962C8B-B14F-4D97-AF65-F5344CB8AC3E}">
        <p14:creationId xmlns:p14="http://schemas.microsoft.com/office/powerpoint/2010/main" val="4263621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FEA0977-59E0-434A-BB2E-9BEF6BF81F8A}" type="datetimeFigureOut">
              <a:rPr lang="ru-RU" smtClean="0"/>
              <a:t>02.08.2020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04A2D38-BD23-4FB5-B5C5-884D5068B3F8}" type="slidenum">
              <a:rPr lang="ru-RU" smtClean="0"/>
              <a:t>‹#›</a:t>
            </a:fld>
            <a:endParaRPr lang="ru-RU"/>
          </a:p>
        </p:txBody>
      </p:sp>
    </p:spTree>
    <p:extLst>
      <p:ext uri="{BB962C8B-B14F-4D97-AF65-F5344CB8AC3E}">
        <p14:creationId xmlns:p14="http://schemas.microsoft.com/office/powerpoint/2010/main" val="963847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EFEA0977-59E0-434A-BB2E-9BEF6BF81F8A}" type="datetimeFigureOut">
              <a:rPr lang="ru-RU" smtClean="0"/>
              <a:t>02.08.2020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04A2D38-BD23-4FB5-B5C5-884D5068B3F8}" type="slidenum">
              <a:rPr lang="ru-RU" smtClean="0"/>
              <a:t>‹#›</a:t>
            </a:fld>
            <a:endParaRPr lang="ru-RU"/>
          </a:p>
        </p:txBody>
      </p:sp>
    </p:spTree>
    <p:extLst>
      <p:ext uri="{BB962C8B-B14F-4D97-AF65-F5344CB8AC3E}">
        <p14:creationId xmlns:p14="http://schemas.microsoft.com/office/powerpoint/2010/main" val="2941023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EFEA0977-59E0-434A-BB2E-9BEF6BF81F8A}" type="datetimeFigureOut">
              <a:rPr lang="ru-RU" smtClean="0"/>
              <a:t>02.08.2020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04A2D38-BD23-4FB5-B5C5-884D5068B3F8}" type="slidenum">
              <a:rPr lang="ru-RU" smtClean="0"/>
              <a:t>‹#›</a:t>
            </a:fld>
            <a:endParaRPr lang="ru-RU"/>
          </a:p>
        </p:txBody>
      </p:sp>
    </p:spTree>
    <p:extLst>
      <p:ext uri="{BB962C8B-B14F-4D97-AF65-F5344CB8AC3E}">
        <p14:creationId xmlns:p14="http://schemas.microsoft.com/office/powerpoint/2010/main" val="131226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EFEA0977-59E0-434A-BB2E-9BEF6BF81F8A}" type="datetimeFigureOut">
              <a:rPr lang="ru-RU" smtClean="0"/>
              <a:t>02.08.2020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604A2D38-BD23-4FB5-B5C5-884D5068B3F8}" type="slidenum">
              <a:rPr lang="ru-RU" smtClean="0"/>
              <a:t>‹#›</a:t>
            </a:fld>
            <a:endParaRPr lang="ru-RU"/>
          </a:p>
        </p:txBody>
      </p:sp>
    </p:spTree>
    <p:extLst>
      <p:ext uri="{BB962C8B-B14F-4D97-AF65-F5344CB8AC3E}">
        <p14:creationId xmlns:p14="http://schemas.microsoft.com/office/powerpoint/2010/main" val="3591834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EFEA0977-59E0-434A-BB2E-9BEF6BF81F8A}" type="datetimeFigureOut">
              <a:rPr lang="ru-RU" smtClean="0"/>
              <a:t>02.08.2020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604A2D38-BD23-4FB5-B5C5-884D5068B3F8}" type="slidenum">
              <a:rPr lang="ru-RU" smtClean="0"/>
              <a:t>‹#›</a:t>
            </a:fld>
            <a:endParaRPr lang="ru-RU"/>
          </a:p>
        </p:txBody>
      </p:sp>
    </p:spTree>
    <p:extLst>
      <p:ext uri="{BB962C8B-B14F-4D97-AF65-F5344CB8AC3E}">
        <p14:creationId xmlns:p14="http://schemas.microsoft.com/office/powerpoint/2010/main" val="389901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EFEA0977-59E0-434A-BB2E-9BEF6BF81F8A}" type="datetimeFigureOut">
              <a:rPr lang="ru-RU" smtClean="0"/>
              <a:t>02.08.2020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604A2D38-BD23-4FB5-B5C5-884D5068B3F8}" type="slidenum">
              <a:rPr lang="ru-RU" smtClean="0"/>
              <a:t>‹#›</a:t>
            </a:fld>
            <a:endParaRPr lang="ru-RU"/>
          </a:p>
        </p:txBody>
      </p:sp>
    </p:spTree>
    <p:extLst>
      <p:ext uri="{BB962C8B-B14F-4D97-AF65-F5344CB8AC3E}">
        <p14:creationId xmlns:p14="http://schemas.microsoft.com/office/powerpoint/2010/main" val="4232420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EFEA0977-59E0-434A-BB2E-9BEF6BF81F8A}" type="datetimeFigureOut">
              <a:rPr lang="ru-RU" smtClean="0"/>
              <a:t>02.08.2020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04A2D38-BD23-4FB5-B5C5-884D5068B3F8}" type="slidenum">
              <a:rPr lang="ru-RU" smtClean="0"/>
              <a:t>‹#›</a:t>
            </a:fld>
            <a:endParaRPr lang="ru-RU"/>
          </a:p>
        </p:txBody>
      </p:sp>
    </p:spTree>
    <p:extLst>
      <p:ext uri="{BB962C8B-B14F-4D97-AF65-F5344CB8AC3E}">
        <p14:creationId xmlns:p14="http://schemas.microsoft.com/office/powerpoint/2010/main" val="534794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EFEA0977-59E0-434A-BB2E-9BEF6BF81F8A}" type="datetimeFigureOut">
              <a:rPr lang="ru-RU" smtClean="0"/>
              <a:t>02.08.2020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04A2D38-BD23-4FB5-B5C5-884D5068B3F8}" type="slidenum">
              <a:rPr lang="ru-RU" smtClean="0"/>
              <a:t>‹#›</a:t>
            </a:fld>
            <a:endParaRPr lang="ru-RU"/>
          </a:p>
        </p:txBody>
      </p:sp>
    </p:spTree>
    <p:extLst>
      <p:ext uri="{BB962C8B-B14F-4D97-AF65-F5344CB8AC3E}">
        <p14:creationId xmlns:p14="http://schemas.microsoft.com/office/powerpoint/2010/main" val="25106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EA0977-59E0-434A-BB2E-9BEF6BF81F8A}" type="datetimeFigureOut">
              <a:rPr lang="ru-RU" smtClean="0"/>
              <a:t>02.08.2020</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4A2D38-BD23-4FB5-B5C5-884D5068B3F8}" type="slidenum">
              <a:rPr lang="ru-RU" smtClean="0"/>
              <a:t>‹#›</a:t>
            </a:fld>
            <a:endParaRPr lang="ru-RU"/>
          </a:p>
        </p:txBody>
      </p:sp>
    </p:spTree>
    <p:extLst>
      <p:ext uri="{BB962C8B-B14F-4D97-AF65-F5344CB8AC3E}">
        <p14:creationId xmlns:p14="http://schemas.microsoft.com/office/powerpoint/2010/main" val="3186613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ctrTitle"/>
          </p:nvPr>
        </p:nvSpPr>
        <p:spPr>
          <a:xfrm>
            <a:off x="1115616" y="2924944"/>
            <a:ext cx="6985000" cy="1725612"/>
          </a:xfrm>
        </p:spPr>
        <p:txBody>
          <a:bodyPr rtlCol="0" anchor="ctr">
            <a:normAutofit/>
          </a:bodyPr>
          <a:lstStyle/>
          <a:p>
            <a:pPr eaLnBrk="1" fontAlgn="auto" hangingPunct="1">
              <a:lnSpc>
                <a:spcPct val="100000"/>
              </a:lnSpc>
              <a:spcBef>
                <a:spcPts val="600"/>
              </a:spcBef>
              <a:spcAft>
                <a:spcPts val="600"/>
              </a:spcAft>
              <a:defRPr/>
            </a:pPr>
            <a:r>
              <a:rPr lang="ru-RU" sz="2400" b="1" spc="100" dirty="0" smtClean="0">
                <a:solidFill>
                  <a:srgbClr val="002060"/>
                </a:solidFill>
                <a:latin typeface="Times New Roman" panose="02020603050405020304" pitchFamily="18" charset="0"/>
                <a:cs typeface="Times New Roman" panose="02020603050405020304" pitchFamily="18" charset="0"/>
              </a:rPr>
              <a:t>2017-2021 </a:t>
            </a:r>
            <a:r>
              <a:rPr lang="ru-RU" sz="2400" b="1" spc="100" dirty="0" err="1" smtClean="0">
                <a:solidFill>
                  <a:srgbClr val="002060"/>
                </a:solidFill>
                <a:latin typeface="Times New Roman" panose="02020603050405020304" pitchFamily="18" charset="0"/>
                <a:cs typeface="Times New Roman" panose="02020603050405020304" pitchFamily="18" charset="0"/>
              </a:rPr>
              <a:t>йилларда</a:t>
            </a:r>
            <a:r>
              <a:rPr lang="ru-RU" sz="2400" b="1" spc="100" dirty="0" smtClean="0">
                <a:solidFill>
                  <a:srgbClr val="002060"/>
                </a:solidFill>
                <a:latin typeface="Times New Roman" panose="02020603050405020304" pitchFamily="18" charset="0"/>
                <a:cs typeface="Times New Roman" panose="02020603050405020304" pitchFamily="18" charset="0"/>
              </a:rPr>
              <a:t> </a:t>
            </a:r>
            <a:r>
              <a:rPr lang="ru-RU" sz="2400" b="1" spc="100" dirty="0" err="1" smtClean="0">
                <a:solidFill>
                  <a:srgbClr val="002060"/>
                </a:solidFill>
                <a:latin typeface="Times New Roman" panose="02020603050405020304" pitchFamily="18" charset="0"/>
                <a:cs typeface="Times New Roman" panose="02020603050405020304" pitchFamily="18" charset="0"/>
              </a:rPr>
              <a:t>Ўзбекистон</a:t>
            </a:r>
            <a:r>
              <a:rPr lang="ru-RU" sz="2400" b="1" spc="100" dirty="0" smtClean="0">
                <a:solidFill>
                  <a:srgbClr val="002060"/>
                </a:solidFill>
                <a:latin typeface="Times New Roman" panose="02020603050405020304" pitchFamily="18" charset="0"/>
                <a:cs typeface="Times New Roman" panose="02020603050405020304" pitchFamily="18" charset="0"/>
              </a:rPr>
              <a:t> </a:t>
            </a:r>
            <a:r>
              <a:rPr lang="ru-RU" sz="2400" b="1" spc="100" dirty="0" err="1" smtClean="0">
                <a:solidFill>
                  <a:srgbClr val="002060"/>
                </a:solidFill>
                <a:latin typeface="Times New Roman" panose="02020603050405020304" pitchFamily="18" charset="0"/>
                <a:cs typeface="Times New Roman" panose="02020603050405020304" pitchFamily="18" charset="0"/>
              </a:rPr>
              <a:t>Республикасини</a:t>
            </a:r>
            <a:r>
              <a:rPr lang="ru-RU" sz="2400" b="1" spc="100" dirty="0" smtClean="0">
                <a:solidFill>
                  <a:srgbClr val="002060"/>
                </a:solidFill>
                <a:latin typeface="Times New Roman" panose="02020603050405020304" pitchFamily="18" charset="0"/>
                <a:cs typeface="Times New Roman" panose="02020603050405020304" pitchFamily="18" charset="0"/>
              </a:rPr>
              <a:t> </a:t>
            </a:r>
            <a:r>
              <a:rPr lang="ru-RU" sz="2400" b="1" spc="100" dirty="0" err="1" smtClean="0">
                <a:solidFill>
                  <a:srgbClr val="002060"/>
                </a:solidFill>
                <a:latin typeface="Times New Roman" panose="02020603050405020304" pitchFamily="18" charset="0"/>
                <a:cs typeface="Times New Roman" panose="02020603050405020304" pitchFamily="18" charset="0"/>
              </a:rPr>
              <a:t>ривожлантиришнинг</a:t>
            </a:r>
            <a:r>
              <a:rPr lang="ru-RU" sz="2400" b="1" spc="100" dirty="0" smtClean="0">
                <a:solidFill>
                  <a:srgbClr val="002060"/>
                </a:solidFill>
                <a:latin typeface="Times New Roman" panose="02020603050405020304" pitchFamily="18" charset="0"/>
                <a:cs typeface="Times New Roman" panose="02020603050405020304" pitchFamily="18" charset="0"/>
              </a:rPr>
              <a:t/>
            </a:r>
            <a:br>
              <a:rPr lang="ru-RU" sz="2400" b="1" spc="100" dirty="0" smtClean="0">
                <a:solidFill>
                  <a:srgbClr val="002060"/>
                </a:solidFill>
                <a:latin typeface="Times New Roman" panose="02020603050405020304" pitchFamily="18" charset="0"/>
                <a:cs typeface="Times New Roman" panose="02020603050405020304" pitchFamily="18" charset="0"/>
              </a:rPr>
            </a:br>
            <a:r>
              <a:rPr lang="ru-RU" sz="2400" b="1" spc="100" dirty="0" err="1" smtClean="0">
                <a:solidFill>
                  <a:srgbClr val="002060"/>
                </a:solidFill>
                <a:latin typeface="Times New Roman" panose="02020603050405020304" pitchFamily="18" charset="0"/>
                <a:cs typeface="Times New Roman" panose="02020603050405020304" pitchFamily="18" charset="0"/>
              </a:rPr>
              <a:t>бешта</a:t>
            </a:r>
            <a:r>
              <a:rPr lang="ru-RU" sz="2400" b="1" spc="100" dirty="0" smtClean="0">
                <a:solidFill>
                  <a:srgbClr val="002060"/>
                </a:solidFill>
                <a:latin typeface="Times New Roman" panose="02020603050405020304" pitchFamily="18" charset="0"/>
                <a:cs typeface="Times New Roman" panose="02020603050405020304" pitchFamily="18" charset="0"/>
              </a:rPr>
              <a:t> </a:t>
            </a:r>
            <a:r>
              <a:rPr lang="ru-RU" sz="2400" b="1" spc="100" dirty="0" err="1" smtClean="0">
                <a:solidFill>
                  <a:srgbClr val="002060"/>
                </a:solidFill>
                <a:latin typeface="Times New Roman" panose="02020603050405020304" pitchFamily="18" charset="0"/>
                <a:cs typeface="Times New Roman" panose="02020603050405020304" pitchFamily="18" charset="0"/>
              </a:rPr>
              <a:t>устувор</a:t>
            </a:r>
            <a:r>
              <a:rPr lang="ru-RU" sz="2400" b="1" spc="100" dirty="0" smtClean="0">
                <a:solidFill>
                  <a:srgbClr val="002060"/>
                </a:solidFill>
                <a:latin typeface="Times New Roman" panose="02020603050405020304" pitchFamily="18" charset="0"/>
                <a:cs typeface="Times New Roman" panose="02020603050405020304" pitchFamily="18" charset="0"/>
              </a:rPr>
              <a:t> </a:t>
            </a:r>
            <a:r>
              <a:rPr lang="ru-RU" sz="2400" b="1" spc="100" dirty="0" err="1" smtClean="0">
                <a:solidFill>
                  <a:srgbClr val="002060"/>
                </a:solidFill>
                <a:latin typeface="Times New Roman" panose="02020603050405020304" pitchFamily="18" charset="0"/>
                <a:cs typeface="Times New Roman" panose="02020603050405020304" pitchFamily="18" charset="0"/>
              </a:rPr>
              <a:t>йўналишлари</a:t>
            </a:r>
            <a:r>
              <a:rPr lang="ru-RU" sz="2400" b="1" spc="100" dirty="0" smtClean="0">
                <a:solidFill>
                  <a:srgbClr val="002060"/>
                </a:solidFill>
                <a:latin typeface="Times New Roman" panose="02020603050405020304" pitchFamily="18" charset="0"/>
                <a:cs typeface="Times New Roman" panose="02020603050405020304" pitchFamily="18" charset="0"/>
              </a:rPr>
              <a:t> </a:t>
            </a:r>
            <a:r>
              <a:rPr lang="ru-RU" sz="2400" b="1" spc="100" dirty="0" err="1" smtClean="0">
                <a:solidFill>
                  <a:srgbClr val="002060"/>
                </a:solidFill>
                <a:latin typeface="Times New Roman" panose="02020603050405020304" pitchFamily="18" charset="0"/>
                <a:cs typeface="Times New Roman" panose="02020603050405020304" pitchFamily="18" charset="0"/>
              </a:rPr>
              <a:t>бўйича</a:t>
            </a:r>
            <a:r>
              <a:rPr lang="ru-RU" sz="2400" b="1" spc="100" dirty="0" smtClean="0">
                <a:solidFill>
                  <a:srgbClr val="002060"/>
                </a:solidFill>
                <a:latin typeface="Times New Roman" panose="02020603050405020304" pitchFamily="18" charset="0"/>
                <a:cs typeface="Times New Roman" panose="02020603050405020304" pitchFamily="18" charset="0"/>
              </a:rPr>
              <a:t/>
            </a:r>
            <a:br>
              <a:rPr lang="ru-RU" sz="2400" b="1" spc="100" dirty="0" smtClean="0">
                <a:solidFill>
                  <a:srgbClr val="002060"/>
                </a:solidFill>
                <a:latin typeface="Times New Roman" panose="02020603050405020304" pitchFamily="18" charset="0"/>
                <a:cs typeface="Times New Roman" panose="02020603050405020304" pitchFamily="18" charset="0"/>
              </a:rPr>
            </a:br>
            <a:r>
              <a:rPr lang="ru-RU" sz="2400" b="1" spc="100" dirty="0" smtClean="0">
                <a:solidFill>
                  <a:srgbClr val="002060"/>
                </a:solidFill>
                <a:latin typeface="Times New Roman" panose="02020603050405020304" pitchFamily="18" charset="0"/>
                <a:cs typeface="Times New Roman" panose="02020603050405020304" pitchFamily="18" charset="0"/>
              </a:rPr>
              <a:t>ҲАРАКАТЛАР СТРАТЕГИЯСИ</a:t>
            </a:r>
            <a:endParaRPr lang="ru-RU" sz="2400" b="1" spc="100" dirty="0">
              <a:solidFill>
                <a:srgbClr val="002060"/>
              </a:solidFill>
              <a:latin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rcRect b="24942"/>
          <a:stretch>
            <a:fillRect/>
          </a:stretch>
        </p:blipFill>
        <p:spPr bwMode="auto">
          <a:xfrm>
            <a:off x="463550" y="88900"/>
            <a:ext cx="1925638" cy="171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Скругленный прямоугольник 5"/>
          <p:cNvSpPr/>
          <p:nvPr/>
        </p:nvSpPr>
        <p:spPr>
          <a:xfrm>
            <a:off x="384175" y="1765300"/>
            <a:ext cx="2084388" cy="777875"/>
          </a:xfrm>
          <a:prstGeom prst="roundRect">
            <a:avLst/>
          </a:prstGeom>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eaLnBrk="1" hangingPunct="1">
              <a:defRPr/>
            </a:pPr>
            <a:r>
              <a:rPr lang="uz-Cyrl-UZ" sz="1400" b="1" dirty="0">
                <a:solidFill>
                  <a:schemeClr val="accent2">
                    <a:lumMod val="50000"/>
                  </a:schemeClr>
                </a:solidFill>
                <a:latin typeface="Times New Roman" panose="02020603050405020304" pitchFamily="18" charset="0"/>
                <a:cs typeface="Times New Roman" panose="02020603050405020304" pitchFamily="18" charset="0"/>
              </a:rPr>
              <a:t>2017-2021 ЙИЛЛАРДА</a:t>
            </a:r>
          </a:p>
          <a:p>
            <a:pPr algn="ctr" eaLnBrk="1" hangingPunct="1">
              <a:defRPr/>
            </a:pPr>
            <a:r>
              <a:rPr lang="uz-Cyrl-UZ" sz="1400" b="1" dirty="0">
                <a:solidFill>
                  <a:schemeClr val="accent2">
                    <a:lumMod val="50000"/>
                  </a:schemeClr>
                </a:solidFill>
                <a:latin typeface="Times New Roman" panose="02020603050405020304" pitchFamily="18" charset="0"/>
                <a:cs typeface="Times New Roman" panose="02020603050405020304" pitchFamily="18" charset="0"/>
              </a:rPr>
              <a:t>ҲАРАКАТЛАР  СТРАТЕГИЯСИ</a:t>
            </a:r>
            <a:endParaRPr lang="ru-RU" sz="1400" b="1"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9542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Скругленный прямоугольник 21"/>
          <p:cNvSpPr/>
          <p:nvPr/>
        </p:nvSpPr>
        <p:spPr>
          <a:xfrm>
            <a:off x="971600" y="2353464"/>
            <a:ext cx="2373530" cy="2879499"/>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000" dirty="0" err="1" smtClean="0">
                <a:solidFill>
                  <a:srgbClr val="432003"/>
                </a:solidFill>
                <a:latin typeface="Times New Roman" pitchFamily="18" charset="0"/>
                <a:cs typeface="Times New Roman" pitchFamily="18" charset="0"/>
              </a:rPr>
              <a:t>Республикада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ёшларга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оид</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давлат</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сиёсатини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амалга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ошириш</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бўйича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вазирлик</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ва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идоралар</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раҳбарлари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билан</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ижтимоий</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тармоқларда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тўғридан-тўғри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узатиладиган</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очиқ</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мулоқотлар</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ташкил</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этиш</a:t>
            </a:r>
            <a:r>
              <a:rPr lang="ru-RU" sz="1000" dirty="0" smtClean="0">
                <a:solidFill>
                  <a:srgbClr val="432003"/>
                </a:solidFill>
                <a:latin typeface="Times New Roman" pitchFamily="18" charset="0"/>
                <a:cs typeface="Times New Roman" pitchFamily="18" charset="0"/>
              </a:rPr>
              <a:t>.</a:t>
            </a:r>
            <a:endParaRPr lang="ru-RU" sz="1000" dirty="0">
              <a:solidFill>
                <a:srgbClr val="432003"/>
              </a:solidFill>
              <a:latin typeface="Times New Roman" pitchFamily="18" charset="0"/>
              <a:cs typeface="Times New Roman" pitchFamily="18" charset="0"/>
            </a:endParaRPr>
          </a:p>
        </p:txBody>
      </p:sp>
      <p:sp>
        <p:nvSpPr>
          <p:cNvPr id="23" name="Скругленный прямоугольник 22"/>
          <p:cNvSpPr/>
          <p:nvPr/>
        </p:nvSpPr>
        <p:spPr>
          <a:xfrm>
            <a:off x="3496042" y="2417160"/>
            <a:ext cx="2300093" cy="2815804"/>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000" dirty="0" err="1" smtClean="0">
                <a:solidFill>
                  <a:srgbClr val="432003"/>
                </a:solidFill>
                <a:latin typeface="Times New Roman" pitchFamily="18" charset="0"/>
                <a:cs typeface="Times New Roman" pitchFamily="18" charset="0"/>
              </a:rPr>
              <a:t>Ёшлар</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ўртасида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тиббий</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маданиятни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ошириш</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уларга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тиббий</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кўрикдан</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доимий</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ўтишнинг</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ижобий</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томонларини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тушунтириш</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мақсадида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таълим</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муассасалари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маҳаллалар</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ҳамда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тиббиёт</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пунктларида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Саломатлик</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кунлари»ни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ташкил</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этиш</a:t>
            </a:r>
            <a:r>
              <a:rPr lang="ru-RU" sz="1000" dirty="0" smtClean="0">
                <a:solidFill>
                  <a:srgbClr val="432003"/>
                </a:solidFill>
                <a:latin typeface="Times New Roman" pitchFamily="18" charset="0"/>
                <a:cs typeface="Times New Roman" pitchFamily="18" charset="0"/>
              </a:rPr>
              <a:t>.</a:t>
            </a:r>
            <a:endParaRPr lang="ru-RU" sz="1000" dirty="0">
              <a:solidFill>
                <a:srgbClr val="432003"/>
              </a:solidFill>
              <a:latin typeface="Times New Roman" pitchFamily="18" charset="0"/>
              <a:cs typeface="Times New Roman" pitchFamily="18" charset="0"/>
            </a:endParaRPr>
          </a:p>
        </p:txBody>
      </p:sp>
      <p:sp>
        <p:nvSpPr>
          <p:cNvPr id="24" name="Скругленный прямоугольник 23"/>
          <p:cNvSpPr/>
          <p:nvPr/>
        </p:nvSpPr>
        <p:spPr>
          <a:xfrm>
            <a:off x="6004967" y="2417160"/>
            <a:ext cx="2854620" cy="2815804"/>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000" dirty="0" err="1" smtClean="0">
                <a:solidFill>
                  <a:srgbClr val="432003"/>
                </a:solidFill>
                <a:latin typeface="Times New Roman" pitchFamily="18" charset="0"/>
                <a:cs typeface="Times New Roman" pitchFamily="18" charset="0"/>
              </a:rPr>
              <a:t>Нотинч</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оилалар</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фарзандлари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уюшмаган</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ёшлар</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иш</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билан</a:t>
            </a:r>
            <a:r>
              <a:rPr lang="ru-RU" sz="1000" dirty="0" smtClean="0">
                <a:solidFill>
                  <a:srgbClr val="432003"/>
                </a:solidFill>
                <a:latin typeface="Times New Roman" pitchFamily="18" charset="0"/>
                <a:cs typeface="Times New Roman" pitchFamily="18" charset="0"/>
              </a:rPr>
              <a:t> банд </a:t>
            </a:r>
            <a:r>
              <a:rPr lang="ru-RU" sz="1000" dirty="0" err="1" smtClean="0">
                <a:solidFill>
                  <a:srgbClr val="432003"/>
                </a:solidFill>
                <a:latin typeface="Times New Roman" pitchFamily="18" charset="0"/>
                <a:cs typeface="Times New Roman" pitchFamily="18" charset="0"/>
              </a:rPr>
              <a:t>бўлмаган</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оммавий</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маданият</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таъсирига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тушиб</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қолган</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йигит-қизларнинг</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хатти-ҳаракатларини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назоратга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олишда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уларнинг</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ота-оналарининг</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масъулиятини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ошириш</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кашандалик</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алкоголли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ичимликлар</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истеъмол</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қилиш</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ва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бошқа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иллатлар</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профилактикасига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оид</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тадбирлар</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семинарлар</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ўтказиш</a:t>
            </a:r>
            <a:r>
              <a:rPr lang="ru-RU" sz="1000" dirty="0" smtClean="0">
                <a:solidFill>
                  <a:srgbClr val="432003"/>
                </a:solidFill>
                <a:latin typeface="Times New Roman" pitchFamily="18" charset="0"/>
                <a:cs typeface="Times New Roman" pitchFamily="18" charset="0"/>
              </a:rPr>
              <a:t>, буклет, плакат, </a:t>
            </a:r>
            <a:r>
              <a:rPr lang="ru-RU" sz="1000" dirty="0" err="1" smtClean="0">
                <a:solidFill>
                  <a:srgbClr val="432003"/>
                </a:solidFill>
                <a:latin typeface="Times New Roman" pitchFamily="18" charset="0"/>
                <a:cs typeface="Times New Roman" pitchFamily="18" charset="0"/>
              </a:rPr>
              <a:t>кўргазмали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қўлланмалар</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чоп</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этиш</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кўрсатув</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ва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эшиттиришлар</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ташкил</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қилиш</a:t>
            </a:r>
            <a:r>
              <a:rPr lang="ru-RU" sz="1000" dirty="0" smtClean="0">
                <a:solidFill>
                  <a:srgbClr val="432003"/>
                </a:solidFill>
                <a:latin typeface="Times New Roman" pitchFamily="18" charset="0"/>
                <a:cs typeface="Times New Roman" pitchFamily="18" charset="0"/>
              </a:rPr>
              <a:t>.</a:t>
            </a:r>
            <a:endParaRPr lang="ru-RU" sz="1000" dirty="0">
              <a:solidFill>
                <a:srgbClr val="432003"/>
              </a:solidFill>
              <a:latin typeface="Times New Roman" pitchFamily="18" charset="0"/>
              <a:cs typeface="Times New Roman" pitchFamily="18" charset="0"/>
            </a:endParaRPr>
          </a:p>
        </p:txBody>
      </p:sp>
      <p:sp>
        <p:nvSpPr>
          <p:cNvPr id="26" name="Скругленный прямоугольник 25"/>
          <p:cNvSpPr/>
          <p:nvPr/>
        </p:nvSpPr>
        <p:spPr>
          <a:xfrm>
            <a:off x="899593" y="5309521"/>
            <a:ext cx="2551204" cy="135446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000" dirty="0" smtClean="0">
                <a:solidFill>
                  <a:srgbClr val="432003"/>
                </a:solidFill>
                <a:latin typeface="Times New Roman" pitchFamily="18" charset="0"/>
                <a:cs typeface="Times New Roman" pitchFamily="18" charset="0"/>
              </a:rPr>
              <a:t>«</a:t>
            </a:r>
            <a:r>
              <a:rPr lang="ru-RU" sz="1000" dirty="0" err="1" smtClean="0">
                <a:solidFill>
                  <a:srgbClr val="432003"/>
                </a:solidFill>
                <a:latin typeface="Times New Roman" pitchFamily="18" charset="0"/>
                <a:cs typeface="Times New Roman" pitchFamily="18" charset="0"/>
              </a:rPr>
              <a:t>Камолот</a:t>
            </a:r>
            <a:r>
              <a:rPr lang="ru-RU" sz="1000" dirty="0" smtClean="0">
                <a:solidFill>
                  <a:srgbClr val="432003"/>
                </a:solidFill>
                <a:latin typeface="Times New Roman" pitchFamily="18" charset="0"/>
                <a:cs typeface="Times New Roman" pitchFamily="18" charset="0"/>
              </a:rPr>
              <a:t>» ЁИҲ, </a:t>
            </a:r>
            <a:r>
              <a:rPr lang="ru-RU" sz="1000" dirty="0" err="1" smtClean="0">
                <a:solidFill>
                  <a:srgbClr val="432003"/>
                </a:solidFill>
                <a:latin typeface="Times New Roman" pitchFamily="18" charset="0"/>
                <a:cs typeface="Times New Roman" pitchFamily="18" charset="0"/>
              </a:rPr>
              <a:t>ОваЎМТВ</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Халқ</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таълими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вазирлиги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Меҳнат</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вазирлиги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Соғлиқни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сақлаш</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вазирлиги</a:t>
            </a:r>
            <a:r>
              <a:rPr lang="ru-RU" sz="1000" dirty="0" smtClean="0">
                <a:solidFill>
                  <a:srgbClr val="432003"/>
                </a:solidFill>
                <a:latin typeface="Times New Roman" pitchFamily="18" charset="0"/>
                <a:cs typeface="Times New Roman" pitchFamily="18" charset="0"/>
              </a:rPr>
              <a:t>, ИИВ, </a:t>
            </a:r>
            <a:r>
              <a:rPr lang="ru-RU" sz="1000" dirty="0" err="1" smtClean="0">
                <a:solidFill>
                  <a:srgbClr val="432003"/>
                </a:solidFill>
                <a:latin typeface="Times New Roman" pitchFamily="18" charset="0"/>
                <a:cs typeface="Times New Roman" pitchFamily="18" charset="0"/>
              </a:rPr>
              <a:t>Ахборот</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технологиялари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вазирлиги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Ўзбекистон</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Миллий</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ахборот</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агентлиги</a:t>
            </a:r>
            <a:r>
              <a:rPr lang="ru-RU" sz="1000" dirty="0" smtClean="0">
                <a:solidFill>
                  <a:srgbClr val="432003"/>
                </a:solidFill>
                <a:latin typeface="Times New Roman" pitchFamily="18" charset="0"/>
                <a:cs typeface="Times New Roman" pitchFamily="18" charset="0"/>
              </a:rPr>
              <a:t>, МТРК, </a:t>
            </a:r>
            <a:r>
              <a:rPr lang="ru-RU" sz="1000" dirty="0" err="1" smtClean="0">
                <a:solidFill>
                  <a:srgbClr val="432003"/>
                </a:solidFill>
                <a:latin typeface="Times New Roman" pitchFamily="18" charset="0"/>
                <a:cs typeface="Times New Roman" pitchFamily="18" charset="0"/>
              </a:rPr>
              <a:t>ЎзЭОАВМА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вазирлик</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ва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идоралар</a:t>
            </a:r>
            <a:endParaRPr lang="ru-RU" sz="1000" dirty="0">
              <a:solidFill>
                <a:srgbClr val="432003"/>
              </a:solidFill>
              <a:latin typeface="Times New Roman" pitchFamily="18" charset="0"/>
              <a:cs typeface="Times New Roman" pitchFamily="18" charset="0"/>
            </a:endParaRPr>
          </a:p>
        </p:txBody>
      </p:sp>
      <p:sp>
        <p:nvSpPr>
          <p:cNvPr id="27" name="Скругленный прямоугольник 26"/>
          <p:cNvSpPr/>
          <p:nvPr/>
        </p:nvSpPr>
        <p:spPr>
          <a:xfrm>
            <a:off x="3563888" y="5310583"/>
            <a:ext cx="2232248" cy="135446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100" dirty="0" smtClean="0">
                <a:latin typeface="Times New Roman" pitchFamily="18" charset="0"/>
                <a:cs typeface="Times New Roman" pitchFamily="18" charset="0"/>
              </a:rPr>
              <a:t>«</a:t>
            </a:r>
            <a:r>
              <a:rPr lang="ru-RU" sz="1100" dirty="0" err="1" smtClean="0">
                <a:latin typeface="Times New Roman" pitchFamily="18" charset="0"/>
                <a:cs typeface="Times New Roman" pitchFamily="18" charset="0"/>
              </a:rPr>
              <a:t>Камолот</a:t>
            </a:r>
            <a:r>
              <a:rPr lang="ru-RU" sz="1100" dirty="0" smtClean="0">
                <a:latin typeface="Times New Roman" pitchFamily="18" charset="0"/>
                <a:cs typeface="Times New Roman" pitchFamily="18" charset="0"/>
              </a:rPr>
              <a:t>» ЁИҲ,</a:t>
            </a:r>
          </a:p>
          <a:p>
            <a:pPr algn="ctr"/>
            <a:r>
              <a:rPr lang="ru-RU" sz="1100" dirty="0" smtClean="0">
                <a:latin typeface="Times New Roman" pitchFamily="18" charset="0"/>
                <a:cs typeface="Times New Roman" pitchFamily="18" charset="0"/>
              </a:rPr>
              <a:t>Хотин-</a:t>
            </a:r>
            <a:r>
              <a:rPr lang="ru-RU" sz="1100" dirty="0" err="1" smtClean="0">
                <a:latin typeface="Times New Roman" pitchFamily="18" charset="0"/>
                <a:cs typeface="Times New Roman" pitchFamily="18" charset="0"/>
              </a:rPr>
              <a:t>қизлар</a:t>
            </a:r>
            <a:r>
              <a:rPr lang="ru-RU" sz="1100" dirty="0" smtClean="0">
                <a:latin typeface="Times New Roman" pitchFamily="18" charset="0"/>
                <a:cs typeface="Times New Roman" pitchFamily="18" charset="0"/>
              </a:rPr>
              <a:t> </a:t>
            </a:r>
            <a:r>
              <a:rPr lang="ru-RU" sz="1100" dirty="0" err="1" smtClean="0">
                <a:latin typeface="Times New Roman" pitchFamily="18" charset="0"/>
                <a:cs typeface="Times New Roman" pitchFamily="18" charset="0"/>
              </a:rPr>
              <a:t>қўмитаси</a:t>
            </a:r>
            <a:r>
              <a:rPr lang="ru-RU" sz="1100" dirty="0" smtClean="0">
                <a:latin typeface="Times New Roman" pitchFamily="18" charset="0"/>
                <a:cs typeface="Times New Roman" pitchFamily="18" charset="0"/>
              </a:rPr>
              <a:t>, </a:t>
            </a:r>
            <a:r>
              <a:rPr lang="ru-RU" sz="1100" dirty="0" err="1" smtClean="0">
                <a:latin typeface="Times New Roman" pitchFamily="18" charset="0"/>
                <a:cs typeface="Times New Roman" pitchFamily="18" charset="0"/>
              </a:rPr>
              <a:t>Соғлиқни</a:t>
            </a:r>
            <a:r>
              <a:rPr lang="ru-RU" sz="1100" dirty="0" smtClean="0">
                <a:latin typeface="Times New Roman" pitchFamily="18" charset="0"/>
                <a:cs typeface="Times New Roman" pitchFamily="18" charset="0"/>
              </a:rPr>
              <a:t> </a:t>
            </a:r>
            <a:r>
              <a:rPr lang="ru-RU" sz="1100" dirty="0" err="1" smtClean="0">
                <a:latin typeface="Times New Roman" pitchFamily="18" charset="0"/>
                <a:cs typeface="Times New Roman" pitchFamily="18" charset="0"/>
              </a:rPr>
              <a:t>сақлаш</a:t>
            </a:r>
            <a:r>
              <a:rPr lang="ru-RU" sz="1100" dirty="0" smtClean="0">
                <a:latin typeface="Times New Roman" pitchFamily="18" charset="0"/>
                <a:cs typeface="Times New Roman" pitchFamily="18" charset="0"/>
              </a:rPr>
              <a:t> </a:t>
            </a:r>
            <a:r>
              <a:rPr lang="ru-RU" sz="1100" dirty="0" err="1" smtClean="0">
                <a:latin typeface="Times New Roman" pitchFamily="18" charset="0"/>
                <a:cs typeface="Times New Roman" pitchFamily="18" charset="0"/>
              </a:rPr>
              <a:t>вазирлиги</a:t>
            </a:r>
            <a:r>
              <a:rPr lang="ru-RU" sz="1100" dirty="0" smtClean="0">
                <a:latin typeface="Times New Roman" pitchFamily="18" charset="0"/>
                <a:cs typeface="Times New Roman" pitchFamily="18" charset="0"/>
              </a:rPr>
              <a:t>,</a:t>
            </a:r>
          </a:p>
          <a:p>
            <a:pPr algn="ctr"/>
            <a:r>
              <a:rPr lang="ru-RU" sz="1100" dirty="0" err="1" smtClean="0">
                <a:latin typeface="Times New Roman" pitchFamily="18" charset="0"/>
                <a:cs typeface="Times New Roman" pitchFamily="18" charset="0"/>
              </a:rPr>
              <a:t>ОваЎМТВ</a:t>
            </a:r>
            <a:r>
              <a:rPr lang="ru-RU" sz="1100" dirty="0" smtClean="0">
                <a:latin typeface="Times New Roman" pitchFamily="18" charset="0"/>
                <a:cs typeface="Times New Roman" pitchFamily="18" charset="0"/>
              </a:rPr>
              <a:t>, </a:t>
            </a:r>
            <a:r>
              <a:rPr lang="ru-RU" sz="1100" dirty="0" err="1" smtClean="0">
                <a:latin typeface="Times New Roman" pitchFamily="18" charset="0"/>
                <a:cs typeface="Times New Roman" pitchFamily="18" charset="0"/>
              </a:rPr>
              <a:t>Халқ</a:t>
            </a:r>
            <a:r>
              <a:rPr lang="ru-RU" sz="1100" dirty="0" smtClean="0">
                <a:latin typeface="Times New Roman" pitchFamily="18" charset="0"/>
                <a:cs typeface="Times New Roman" pitchFamily="18" charset="0"/>
              </a:rPr>
              <a:t> </a:t>
            </a:r>
            <a:r>
              <a:rPr lang="ru-RU" sz="1100" dirty="0" err="1" smtClean="0">
                <a:latin typeface="Times New Roman" pitchFamily="18" charset="0"/>
                <a:cs typeface="Times New Roman" pitchFamily="18" charset="0"/>
              </a:rPr>
              <a:t>таълими</a:t>
            </a:r>
            <a:r>
              <a:rPr lang="ru-RU" sz="1100" dirty="0" smtClean="0">
                <a:latin typeface="Times New Roman" pitchFamily="18" charset="0"/>
                <a:cs typeface="Times New Roman" pitchFamily="18" charset="0"/>
              </a:rPr>
              <a:t> </a:t>
            </a:r>
            <a:r>
              <a:rPr lang="ru-RU" sz="1100" dirty="0" err="1" smtClean="0">
                <a:latin typeface="Times New Roman" pitchFamily="18" charset="0"/>
                <a:cs typeface="Times New Roman" pitchFamily="18" charset="0"/>
              </a:rPr>
              <a:t>вазирлиги</a:t>
            </a:r>
            <a:r>
              <a:rPr lang="ru-RU" sz="1100" dirty="0" smtClean="0">
                <a:latin typeface="Times New Roman" pitchFamily="18" charset="0"/>
                <a:cs typeface="Times New Roman" pitchFamily="18" charset="0"/>
              </a:rPr>
              <a:t>, «</a:t>
            </a:r>
            <a:r>
              <a:rPr lang="ru-RU" sz="1100" dirty="0" err="1" smtClean="0">
                <a:latin typeface="Times New Roman" pitchFamily="18" charset="0"/>
                <a:cs typeface="Times New Roman" pitchFamily="18" charset="0"/>
              </a:rPr>
              <a:t>Маҳалла</a:t>
            </a:r>
            <a:r>
              <a:rPr lang="ru-RU" sz="1100" dirty="0" smtClean="0">
                <a:latin typeface="Times New Roman" pitchFamily="18" charset="0"/>
                <a:cs typeface="Times New Roman" pitchFamily="18" charset="0"/>
              </a:rPr>
              <a:t>» </a:t>
            </a:r>
            <a:r>
              <a:rPr lang="ru-RU" sz="1100" dirty="0" err="1" smtClean="0">
                <a:latin typeface="Times New Roman" pitchFamily="18" charset="0"/>
                <a:cs typeface="Times New Roman" pitchFamily="18" charset="0"/>
              </a:rPr>
              <a:t>жамғармаси</a:t>
            </a:r>
            <a:endParaRPr lang="ru-RU" sz="1100" dirty="0">
              <a:latin typeface="Times New Roman" pitchFamily="18" charset="0"/>
              <a:cs typeface="Times New Roman" pitchFamily="18" charset="0"/>
            </a:endParaRPr>
          </a:p>
        </p:txBody>
      </p:sp>
      <p:sp>
        <p:nvSpPr>
          <p:cNvPr id="28" name="Скругленный прямоугольник 27"/>
          <p:cNvSpPr/>
          <p:nvPr/>
        </p:nvSpPr>
        <p:spPr>
          <a:xfrm>
            <a:off x="6004967" y="5328626"/>
            <a:ext cx="2887513" cy="135446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endParaRPr lang="ru-RU" sz="1050" dirty="0" smtClean="0">
              <a:solidFill>
                <a:srgbClr val="432003"/>
              </a:solidFill>
              <a:latin typeface="Times New Roman" pitchFamily="18" charset="0"/>
              <a:cs typeface="Times New Roman" pitchFamily="18" charset="0"/>
            </a:endParaRPr>
          </a:p>
          <a:p>
            <a:pPr algn="ctr"/>
            <a:r>
              <a:rPr lang="ru-RU" sz="1050" dirty="0" smtClean="0">
                <a:solidFill>
                  <a:srgbClr val="432003"/>
                </a:solidFill>
                <a:latin typeface="Times New Roman" pitchFamily="18" charset="0"/>
                <a:cs typeface="Times New Roman" pitchFamily="18" charset="0"/>
              </a:rPr>
              <a:t>«</a:t>
            </a:r>
            <a:r>
              <a:rPr lang="ru-RU" sz="1050" dirty="0" err="1" smtClean="0">
                <a:solidFill>
                  <a:srgbClr val="432003"/>
                </a:solidFill>
                <a:latin typeface="Times New Roman" pitchFamily="18" charset="0"/>
                <a:cs typeface="Times New Roman" pitchFamily="18" charset="0"/>
              </a:rPr>
              <a:t>Камолот</a:t>
            </a:r>
            <a:r>
              <a:rPr lang="ru-RU" sz="1050" dirty="0" smtClean="0">
                <a:solidFill>
                  <a:srgbClr val="432003"/>
                </a:solidFill>
                <a:latin typeface="Times New Roman" pitchFamily="18" charset="0"/>
                <a:cs typeface="Times New Roman" pitchFamily="18" charset="0"/>
              </a:rPr>
              <a:t>» ЁИҲ, Хотин-</a:t>
            </a:r>
            <a:r>
              <a:rPr lang="ru-RU" sz="1050" dirty="0" err="1" smtClean="0">
                <a:solidFill>
                  <a:srgbClr val="432003"/>
                </a:solidFill>
                <a:latin typeface="Times New Roman" pitchFamily="18" charset="0"/>
                <a:cs typeface="Times New Roman" pitchFamily="18" charset="0"/>
              </a:rPr>
              <a:t>қизлар</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қўмитаси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Соғлиқни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сақлаш</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вазирлиги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Касаба</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уюшмалари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Федерацияси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кенгаши</a:t>
            </a:r>
            <a:r>
              <a:rPr lang="ru-RU" sz="1050" dirty="0" smtClean="0">
                <a:solidFill>
                  <a:srgbClr val="432003"/>
                </a:solidFill>
                <a:latin typeface="Times New Roman" pitchFamily="18" charset="0"/>
                <a:cs typeface="Times New Roman" pitchFamily="18" charset="0"/>
              </a:rPr>
              <a:t>, ИИВ, </a:t>
            </a:r>
            <a:r>
              <a:rPr lang="ru-RU" sz="1050" dirty="0" err="1" smtClean="0">
                <a:solidFill>
                  <a:srgbClr val="432003"/>
                </a:solidFill>
                <a:latin typeface="Times New Roman" pitchFamily="18" charset="0"/>
                <a:cs typeface="Times New Roman" pitchFamily="18" charset="0"/>
              </a:rPr>
              <a:t>Адлия</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вазирлиги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Халқ</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таълими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вазирлиги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ОваЎМТВ</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Ўрта</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махсус</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касб-ҳунар</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таълими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маркази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Соғлом</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авлод</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учун</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фонди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Оила</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илмий-амалий</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маркази</a:t>
            </a:r>
            <a:r>
              <a:rPr lang="ru-RU" sz="1050" dirty="0" smtClean="0">
                <a:solidFill>
                  <a:srgbClr val="432003"/>
                </a:solidFill>
                <a:latin typeface="Times New Roman" pitchFamily="18" charset="0"/>
                <a:cs typeface="Times New Roman" pitchFamily="18" charset="0"/>
              </a:rPr>
              <a:t>, МТРК, </a:t>
            </a:r>
            <a:r>
              <a:rPr lang="ru-RU" sz="1050" dirty="0" err="1" smtClean="0">
                <a:solidFill>
                  <a:srgbClr val="432003"/>
                </a:solidFill>
                <a:latin typeface="Times New Roman" pitchFamily="18" charset="0"/>
                <a:cs typeface="Times New Roman" pitchFamily="18" charset="0"/>
              </a:rPr>
              <a:t>ЎзННТМА</a:t>
            </a:r>
            <a:endParaRPr lang="ru-RU" sz="1050" dirty="0">
              <a:solidFill>
                <a:srgbClr val="432003"/>
              </a:solidFill>
              <a:latin typeface="Times New Roman" pitchFamily="18" charset="0"/>
              <a:cs typeface="Times New Roman" pitchFamily="18" charset="0"/>
            </a:endParaRPr>
          </a:p>
        </p:txBody>
      </p:sp>
      <p:sp>
        <p:nvSpPr>
          <p:cNvPr id="30" name="Скругленный прямоугольник 29"/>
          <p:cNvSpPr/>
          <p:nvPr/>
        </p:nvSpPr>
        <p:spPr>
          <a:xfrm>
            <a:off x="1079612" y="2319093"/>
            <a:ext cx="2157506" cy="43245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uz-Cyrl-UZ" sz="1050" dirty="0" smtClean="0">
                <a:solidFill>
                  <a:srgbClr val="432003"/>
                </a:solidFill>
                <a:latin typeface="Times New Roman" pitchFamily="18" charset="0"/>
                <a:cs typeface="Times New Roman" pitchFamily="18" charset="0"/>
              </a:rPr>
              <a:t>279-</a:t>
            </a:r>
            <a:r>
              <a:rPr lang="ru-RU" sz="1050" dirty="0" smtClean="0">
                <a:solidFill>
                  <a:srgbClr val="432003"/>
                </a:solidFill>
                <a:latin typeface="Times New Roman" pitchFamily="18" charset="0"/>
                <a:cs typeface="Times New Roman" pitchFamily="18" charset="0"/>
              </a:rPr>
              <a:t> банд</a:t>
            </a:r>
            <a:endParaRPr lang="ru-RU" sz="1050" dirty="0">
              <a:solidFill>
                <a:srgbClr val="432003"/>
              </a:solidFill>
              <a:latin typeface="Times New Roman" pitchFamily="18" charset="0"/>
              <a:cs typeface="Times New Roman" pitchFamily="18" charset="0"/>
            </a:endParaRPr>
          </a:p>
        </p:txBody>
      </p:sp>
      <p:sp>
        <p:nvSpPr>
          <p:cNvPr id="31" name="Скругленный прямоугольник 30"/>
          <p:cNvSpPr/>
          <p:nvPr/>
        </p:nvSpPr>
        <p:spPr>
          <a:xfrm>
            <a:off x="3600711" y="2319859"/>
            <a:ext cx="2090753" cy="43245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050" dirty="0" smtClean="0">
                <a:solidFill>
                  <a:srgbClr val="432003"/>
                </a:solidFill>
                <a:latin typeface="Times New Roman" pitchFamily="18" charset="0"/>
                <a:cs typeface="Times New Roman" pitchFamily="18" charset="0"/>
              </a:rPr>
              <a:t>289-банд</a:t>
            </a:r>
            <a:endParaRPr lang="ru-RU" sz="1050" dirty="0">
              <a:solidFill>
                <a:srgbClr val="432003"/>
              </a:solidFill>
              <a:latin typeface="Times New Roman" pitchFamily="18" charset="0"/>
              <a:cs typeface="Times New Roman" pitchFamily="18" charset="0"/>
            </a:endParaRPr>
          </a:p>
        </p:txBody>
      </p:sp>
      <p:sp>
        <p:nvSpPr>
          <p:cNvPr id="32" name="Скругленный прямоугольник 31"/>
          <p:cNvSpPr/>
          <p:nvPr/>
        </p:nvSpPr>
        <p:spPr>
          <a:xfrm>
            <a:off x="6329414" y="2319093"/>
            <a:ext cx="2205726" cy="43245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050" dirty="0" smtClean="0">
                <a:solidFill>
                  <a:srgbClr val="432003"/>
                </a:solidFill>
                <a:latin typeface="Times New Roman" pitchFamily="18" charset="0"/>
                <a:cs typeface="Times New Roman" pitchFamily="18" charset="0"/>
              </a:rPr>
              <a:t> 292-банд</a:t>
            </a:r>
            <a:endParaRPr lang="ru-RU" sz="1050" dirty="0">
              <a:solidFill>
                <a:srgbClr val="432003"/>
              </a:solidFill>
              <a:latin typeface="Times New Roman" pitchFamily="18" charset="0"/>
              <a:cs typeface="Times New Roman" pitchFamily="18" charset="0"/>
            </a:endParaRPr>
          </a:p>
        </p:txBody>
      </p:sp>
      <p:grpSp>
        <p:nvGrpSpPr>
          <p:cNvPr id="19" name="Группа 18"/>
          <p:cNvGrpSpPr/>
          <p:nvPr/>
        </p:nvGrpSpPr>
        <p:grpSpPr>
          <a:xfrm>
            <a:off x="1522804" y="119975"/>
            <a:ext cx="6276269" cy="755373"/>
            <a:chOff x="1591551" y="152973"/>
            <a:chExt cx="6276269" cy="755373"/>
          </a:xfrm>
        </p:grpSpPr>
        <p:grpSp>
          <p:nvGrpSpPr>
            <p:cNvPr id="21" name="Группа 20"/>
            <p:cNvGrpSpPr/>
            <p:nvPr/>
          </p:nvGrpSpPr>
          <p:grpSpPr>
            <a:xfrm>
              <a:off x="2034959" y="176686"/>
              <a:ext cx="5832861" cy="731660"/>
              <a:chOff x="3707904" y="2323541"/>
              <a:chExt cx="1944216" cy="1990128"/>
            </a:xfrm>
          </p:grpSpPr>
          <p:sp>
            <p:nvSpPr>
              <p:cNvPr id="39" name="Прямоугольник 38"/>
              <p:cNvSpPr/>
              <p:nvPr/>
            </p:nvSpPr>
            <p:spPr>
              <a:xfrm>
                <a:off x="3903794" y="2674869"/>
                <a:ext cx="1636163" cy="1088306"/>
              </a:xfrm>
              <a:prstGeom prst="rect">
                <a:avLst/>
              </a:prstGeom>
              <a:ln>
                <a:noFill/>
              </a:ln>
            </p:spPr>
            <p:txBody>
              <a:bodyPr wrap="square">
                <a:spAutoFit/>
              </a:bodyPr>
              <a:lstStyle/>
              <a:p>
                <a:pPr marL="91440" algn="ctr">
                  <a:defRPr/>
                </a:pPr>
                <a:r>
                  <a:rPr lang="ru-RU" sz="2000" b="1" dirty="0" err="1" smtClean="0">
                    <a:solidFill>
                      <a:srgbClr val="002060"/>
                    </a:solidFill>
                    <a:latin typeface="Times New Roman" panose="02020603050405020304" pitchFamily="18" charset="0"/>
                    <a:cs typeface="Times New Roman" panose="02020603050405020304" pitchFamily="18" charset="0"/>
                  </a:rPr>
                  <a:t>Ижтимоий</a:t>
                </a:r>
                <a:r>
                  <a:rPr lang="ru-RU" sz="2000" b="1" dirty="0" smtClean="0">
                    <a:solidFill>
                      <a:srgbClr val="002060"/>
                    </a:solidFill>
                    <a:latin typeface="Times New Roman" panose="02020603050405020304" pitchFamily="18" charset="0"/>
                    <a:cs typeface="Times New Roman" panose="02020603050405020304" pitchFamily="18" charset="0"/>
                  </a:rPr>
                  <a:t> </a:t>
                </a:r>
                <a:r>
                  <a:rPr lang="ru-RU" sz="2000" b="1" dirty="0" err="1" smtClean="0">
                    <a:solidFill>
                      <a:srgbClr val="002060"/>
                    </a:solidFill>
                    <a:latin typeface="Times New Roman" panose="02020603050405020304" pitchFamily="18" charset="0"/>
                    <a:cs typeface="Times New Roman" panose="02020603050405020304" pitchFamily="18" charset="0"/>
                  </a:rPr>
                  <a:t>соҳани</a:t>
                </a:r>
                <a:r>
                  <a:rPr lang="ru-RU" sz="2000" b="1" dirty="0" smtClean="0">
                    <a:solidFill>
                      <a:srgbClr val="002060"/>
                    </a:solidFill>
                    <a:latin typeface="Times New Roman" panose="02020603050405020304" pitchFamily="18" charset="0"/>
                    <a:cs typeface="Times New Roman" panose="02020603050405020304" pitchFamily="18" charset="0"/>
                  </a:rPr>
                  <a:t> </a:t>
                </a:r>
                <a:r>
                  <a:rPr lang="ru-RU" sz="2000" b="1" dirty="0" err="1" smtClean="0">
                    <a:solidFill>
                      <a:srgbClr val="002060"/>
                    </a:solidFill>
                    <a:latin typeface="Times New Roman" panose="02020603050405020304" pitchFamily="18" charset="0"/>
                    <a:cs typeface="Times New Roman" panose="02020603050405020304" pitchFamily="18" charset="0"/>
                  </a:rPr>
                  <a:t>ривожлантириш</a:t>
                </a:r>
                <a:endParaRPr lang="ru-RU" sz="2000" b="1" dirty="0">
                  <a:solidFill>
                    <a:srgbClr val="002060"/>
                  </a:solidFill>
                  <a:latin typeface="Times New Roman" panose="02020603050405020304" pitchFamily="18" charset="0"/>
                  <a:cs typeface="Times New Roman" panose="02020603050405020304" pitchFamily="18" charset="0"/>
                </a:endParaRPr>
              </a:p>
            </p:txBody>
          </p:sp>
          <p:sp>
            <p:nvSpPr>
              <p:cNvPr id="40" name="Скругленный прямоугольник 39"/>
              <p:cNvSpPr/>
              <p:nvPr/>
            </p:nvSpPr>
            <p:spPr>
              <a:xfrm>
                <a:off x="3707904" y="2323541"/>
                <a:ext cx="1944216" cy="19901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38" name="Овал 37"/>
            <p:cNvSpPr/>
            <p:nvPr/>
          </p:nvSpPr>
          <p:spPr>
            <a:xfrm>
              <a:off x="1591551" y="152973"/>
              <a:ext cx="887354" cy="729760"/>
            </a:xfrm>
            <a:prstGeom prst="ellipse">
              <a:avLst/>
            </a:prstGeom>
            <a:solidFill>
              <a:srgbClr val="F6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smtClean="0">
                  <a:solidFill>
                    <a:srgbClr val="002060"/>
                  </a:solidFill>
                  <a:latin typeface="Times New Roman" panose="02020603050405020304" pitchFamily="18" charset="0"/>
                  <a:cs typeface="Times New Roman" panose="02020603050405020304" pitchFamily="18" charset="0"/>
                </a:rPr>
                <a:t>IV</a:t>
              </a:r>
              <a:r>
                <a:rPr lang="ru-RU" b="1" dirty="0" smtClean="0">
                  <a:solidFill>
                    <a:srgbClr val="002060"/>
                  </a:solidFill>
                  <a:latin typeface="Times New Roman" panose="02020603050405020304" pitchFamily="18" charset="0"/>
                  <a:cs typeface="Times New Roman" panose="02020603050405020304" pitchFamily="18" charset="0"/>
                </a:rPr>
                <a:t> </a:t>
              </a:r>
              <a:endParaRPr lang="ru-RU" dirty="0"/>
            </a:p>
          </p:txBody>
        </p:sp>
      </p:grpSp>
      <p:sp>
        <p:nvSpPr>
          <p:cNvPr id="17" name="Скругленный прямоугольник 16"/>
          <p:cNvSpPr/>
          <p:nvPr/>
        </p:nvSpPr>
        <p:spPr>
          <a:xfrm>
            <a:off x="556483" y="980728"/>
            <a:ext cx="8208912" cy="779460"/>
          </a:xfrm>
          <a:prstGeom prst="roundRect">
            <a:avLst/>
          </a:prstGeom>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2400" b="1" dirty="0" smtClean="0">
                <a:solidFill>
                  <a:srgbClr val="432003"/>
                </a:solidFill>
                <a:latin typeface="Times New Roman" pitchFamily="18" charset="0"/>
                <a:cs typeface="Times New Roman" pitchFamily="18" charset="0"/>
              </a:rPr>
              <a:t>4.5. </a:t>
            </a:r>
            <a:r>
              <a:rPr lang="ru-RU" sz="2400" b="1" dirty="0" err="1" smtClean="0">
                <a:solidFill>
                  <a:srgbClr val="432003"/>
                </a:solidFill>
                <a:latin typeface="Times New Roman" pitchFamily="18" charset="0"/>
                <a:cs typeface="Times New Roman" pitchFamily="18" charset="0"/>
              </a:rPr>
              <a:t>Ёшларга</a:t>
            </a:r>
            <a:r>
              <a:rPr lang="ru-RU" sz="2400" b="1" dirty="0" smtClean="0">
                <a:solidFill>
                  <a:srgbClr val="432003"/>
                </a:solidFill>
                <a:latin typeface="Times New Roman" pitchFamily="18" charset="0"/>
                <a:cs typeface="Times New Roman" pitchFamily="18" charset="0"/>
              </a:rPr>
              <a:t> </a:t>
            </a:r>
            <a:r>
              <a:rPr lang="ru-RU" sz="2400" b="1" dirty="0" err="1" smtClean="0">
                <a:solidFill>
                  <a:srgbClr val="432003"/>
                </a:solidFill>
                <a:latin typeface="Times New Roman" pitchFamily="18" charset="0"/>
                <a:cs typeface="Times New Roman" pitchFamily="18" charset="0"/>
              </a:rPr>
              <a:t>оид</a:t>
            </a:r>
            <a:r>
              <a:rPr lang="ru-RU" sz="2400" b="1" dirty="0" smtClean="0">
                <a:solidFill>
                  <a:srgbClr val="432003"/>
                </a:solidFill>
                <a:latin typeface="Times New Roman" pitchFamily="18" charset="0"/>
                <a:cs typeface="Times New Roman" pitchFamily="18" charset="0"/>
              </a:rPr>
              <a:t> </a:t>
            </a:r>
            <a:r>
              <a:rPr lang="ru-RU" sz="2400" b="1" dirty="0" err="1" smtClean="0">
                <a:solidFill>
                  <a:srgbClr val="432003"/>
                </a:solidFill>
                <a:latin typeface="Times New Roman" pitchFamily="18" charset="0"/>
                <a:cs typeface="Times New Roman" pitchFamily="18" charset="0"/>
              </a:rPr>
              <a:t>давлат</a:t>
            </a:r>
            <a:r>
              <a:rPr lang="ru-RU" sz="2400" b="1" dirty="0" smtClean="0">
                <a:solidFill>
                  <a:srgbClr val="432003"/>
                </a:solidFill>
                <a:latin typeface="Times New Roman" pitchFamily="18" charset="0"/>
                <a:cs typeface="Times New Roman" pitchFamily="18" charset="0"/>
              </a:rPr>
              <a:t> </a:t>
            </a:r>
            <a:r>
              <a:rPr lang="ru-RU" sz="2400" b="1" dirty="0" err="1" smtClean="0">
                <a:solidFill>
                  <a:srgbClr val="432003"/>
                </a:solidFill>
                <a:latin typeface="Times New Roman" pitchFamily="18" charset="0"/>
                <a:cs typeface="Times New Roman" pitchFamily="18" charset="0"/>
              </a:rPr>
              <a:t>сиёсатини</a:t>
            </a:r>
            <a:r>
              <a:rPr lang="ru-RU" sz="2400" b="1" dirty="0" smtClean="0">
                <a:solidFill>
                  <a:srgbClr val="432003"/>
                </a:solidFill>
                <a:latin typeface="Times New Roman" pitchFamily="18" charset="0"/>
                <a:cs typeface="Times New Roman" pitchFamily="18" charset="0"/>
              </a:rPr>
              <a:t> </a:t>
            </a:r>
            <a:r>
              <a:rPr lang="ru-RU" sz="2400" b="1" dirty="0" err="1" smtClean="0">
                <a:solidFill>
                  <a:srgbClr val="432003"/>
                </a:solidFill>
                <a:latin typeface="Times New Roman" pitchFamily="18" charset="0"/>
                <a:cs typeface="Times New Roman" pitchFamily="18" charset="0"/>
              </a:rPr>
              <a:t>такомиллаштириш</a:t>
            </a:r>
            <a:endParaRPr lang="ru-RU" sz="2400" b="1" dirty="0">
              <a:solidFill>
                <a:srgbClr val="432003"/>
              </a:solidFill>
              <a:latin typeface="Times New Roman" pitchFamily="18" charset="0"/>
              <a:cs typeface="Times New Roman" pitchFamily="18" charset="0"/>
            </a:endParaRPr>
          </a:p>
        </p:txBody>
      </p:sp>
    </p:spTree>
    <p:extLst>
      <p:ext uri="{BB962C8B-B14F-4D97-AF65-F5344CB8AC3E}">
        <p14:creationId xmlns:p14="http://schemas.microsoft.com/office/powerpoint/2010/main" val="10110652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Скругленный прямоугольник 12"/>
          <p:cNvSpPr/>
          <p:nvPr/>
        </p:nvSpPr>
        <p:spPr>
          <a:xfrm>
            <a:off x="556483" y="583434"/>
            <a:ext cx="8208912" cy="973357"/>
          </a:xfrm>
          <a:prstGeom prst="roundRect">
            <a:avLst/>
          </a:prstGeom>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400" b="1" spc="100" dirty="0" smtClean="0">
                <a:solidFill>
                  <a:srgbClr val="002060"/>
                </a:solidFill>
                <a:latin typeface="Times New Roman" panose="02020603050405020304" pitchFamily="18" charset="0"/>
                <a:cs typeface="Times New Roman" panose="02020603050405020304" pitchFamily="18" charset="0"/>
              </a:rPr>
              <a:t>2017-2021 </a:t>
            </a:r>
            <a:r>
              <a:rPr lang="ru-RU" sz="1400" b="1" spc="100" dirty="0" err="1" smtClean="0">
                <a:solidFill>
                  <a:srgbClr val="002060"/>
                </a:solidFill>
                <a:latin typeface="Times New Roman" panose="02020603050405020304" pitchFamily="18" charset="0"/>
                <a:cs typeface="Times New Roman" panose="02020603050405020304" pitchFamily="18" charset="0"/>
              </a:rPr>
              <a:t>йилларда</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002060"/>
                </a:solidFill>
                <a:latin typeface="Times New Roman" panose="02020603050405020304" pitchFamily="18" charset="0"/>
                <a:cs typeface="Times New Roman" panose="02020603050405020304" pitchFamily="18" charset="0"/>
              </a:rPr>
              <a:t>Ўзбекистон</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002060"/>
                </a:solidFill>
                <a:latin typeface="Times New Roman" panose="02020603050405020304" pitchFamily="18" charset="0"/>
                <a:cs typeface="Times New Roman" panose="02020603050405020304" pitchFamily="18" charset="0"/>
              </a:rPr>
              <a:t>Республикасини</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002060"/>
                </a:solidFill>
                <a:latin typeface="Times New Roman" panose="02020603050405020304" pitchFamily="18" charset="0"/>
                <a:cs typeface="Times New Roman" panose="02020603050405020304" pitchFamily="18" charset="0"/>
              </a:rPr>
              <a:t>ривожлантиришнинг</a:t>
            </a:r>
            <a:r>
              <a:rPr lang="ru-RU" sz="1400" b="1" spc="100" dirty="0" smtClean="0">
                <a:solidFill>
                  <a:srgbClr val="002060"/>
                </a:solidFill>
                <a:latin typeface="Times New Roman" panose="02020603050405020304" pitchFamily="18" charset="0"/>
                <a:cs typeface="Times New Roman" panose="02020603050405020304" pitchFamily="18" charset="0"/>
              </a:rPr>
              <a:t/>
            </a:r>
            <a:br>
              <a:rPr lang="ru-RU" sz="1400" b="1" spc="100" dirty="0" smtClean="0">
                <a:solidFill>
                  <a:srgbClr val="002060"/>
                </a:solidFill>
                <a:latin typeface="Times New Roman" panose="02020603050405020304" pitchFamily="18" charset="0"/>
                <a:cs typeface="Times New Roman" panose="02020603050405020304" pitchFamily="18" charset="0"/>
              </a:rPr>
            </a:br>
            <a:r>
              <a:rPr lang="ru-RU" sz="1400" b="1" spc="100" dirty="0" err="1" smtClean="0">
                <a:solidFill>
                  <a:srgbClr val="002060"/>
                </a:solidFill>
                <a:latin typeface="Times New Roman" panose="02020603050405020304" pitchFamily="18" charset="0"/>
                <a:cs typeface="Times New Roman" panose="02020603050405020304" pitchFamily="18" charset="0"/>
              </a:rPr>
              <a:t>бешта</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002060"/>
                </a:solidFill>
                <a:latin typeface="Times New Roman" panose="02020603050405020304" pitchFamily="18" charset="0"/>
                <a:cs typeface="Times New Roman" panose="02020603050405020304" pitchFamily="18" charset="0"/>
              </a:rPr>
              <a:t>устувор</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002060"/>
                </a:solidFill>
                <a:latin typeface="Times New Roman" panose="02020603050405020304" pitchFamily="18" charset="0"/>
                <a:cs typeface="Times New Roman" panose="02020603050405020304" pitchFamily="18" charset="0"/>
              </a:rPr>
              <a:t>йўналишлари</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002060"/>
                </a:solidFill>
                <a:latin typeface="Times New Roman" panose="02020603050405020304" pitchFamily="18" charset="0"/>
                <a:cs typeface="Times New Roman" panose="02020603050405020304" pitchFamily="18" charset="0"/>
              </a:rPr>
              <a:t>бўйича</a:t>
            </a:r>
            <a:r>
              <a:rPr lang="ru-RU" sz="1400" b="1" spc="100" dirty="0" smtClean="0">
                <a:solidFill>
                  <a:srgbClr val="002060"/>
                </a:solidFill>
                <a:latin typeface="Times New Roman" panose="02020603050405020304" pitchFamily="18" charset="0"/>
                <a:cs typeface="Times New Roman" panose="02020603050405020304" pitchFamily="18" charset="0"/>
              </a:rPr>
              <a:t/>
            </a:r>
            <a:br>
              <a:rPr lang="ru-RU" sz="1400" b="1" spc="100" dirty="0" smtClean="0">
                <a:solidFill>
                  <a:srgbClr val="002060"/>
                </a:solidFill>
                <a:latin typeface="Times New Roman" panose="02020603050405020304" pitchFamily="18" charset="0"/>
                <a:cs typeface="Times New Roman" panose="02020603050405020304" pitchFamily="18" charset="0"/>
              </a:rPr>
            </a:br>
            <a:r>
              <a:rPr lang="ru-RU" sz="1400" b="1" spc="100" dirty="0" smtClean="0">
                <a:solidFill>
                  <a:srgbClr val="002060"/>
                </a:solidFill>
                <a:latin typeface="Times New Roman" panose="02020603050405020304" pitchFamily="18" charset="0"/>
                <a:cs typeface="Times New Roman" panose="02020603050405020304" pitchFamily="18" charset="0"/>
              </a:rPr>
              <a:t>ҲАРАКАТЛАР СТРАТЕГИЯСИ </a:t>
            </a:r>
            <a:r>
              <a:rPr lang="ru-RU" sz="1400" b="1" spc="100" dirty="0" err="1" smtClean="0">
                <a:solidFill>
                  <a:srgbClr val="002060"/>
                </a:solidFill>
                <a:latin typeface="Times New Roman" panose="02020603050405020304" pitchFamily="18" charset="0"/>
                <a:cs typeface="Times New Roman" panose="02020603050405020304" pitchFamily="18" charset="0"/>
              </a:rPr>
              <a:t>мазмун</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002060"/>
                </a:solidFill>
                <a:latin typeface="Times New Roman" panose="02020603050405020304" pitchFamily="18" charset="0"/>
                <a:cs typeface="Times New Roman" panose="02020603050405020304" pitchFamily="18" charset="0"/>
              </a:rPr>
              <a:t>моҳиятини</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002060"/>
                </a:solidFill>
                <a:latin typeface="Times New Roman" panose="02020603050405020304" pitchFamily="18" charset="0"/>
                <a:cs typeface="Times New Roman" panose="02020603050405020304" pitchFamily="18" charset="0"/>
              </a:rPr>
              <a:t>таълим</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002060"/>
                </a:solidFill>
                <a:latin typeface="Times New Roman" panose="02020603050405020304" pitchFamily="18" charset="0"/>
                <a:cs typeface="Times New Roman" panose="02020603050405020304" pitchFamily="18" charset="0"/>
              </a:rPr>
              <a:t>муассасаларида</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002060"/>
                </a:solidFill>
                <a:latin typeface="Times New Roman" panose="02020603050405020304" pitchFamily="18" charset="0"/>
                <a:cs typeface="Times New Roman" panose="02020603050405020304" pitchFamily="18" charset="0"/>
              </a:rPr>
              <a:t>ўрганиш</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432003"/>
                </a:solidFill>
                <a:latin typeface="Times New Roman" panose="02020603050405020304" pitchFamily="18" charset="0"/>
                <a:cs typeface="Times New Roman" panose="02020603050405020304" pitchFamily="18" charset="0"/>
              </a:rPr>
              <a:t>Юзасидан</a:t>
            </a:r>
            <a:r>
              <a:rPr lang="ru-RU" sz="1400" b="1" spc="100" dirty="0" smtClean="0">
                <a:solidFill>
                  <a:srgbClr val="432003"/>
                </a:solidFill>
                <a:latin typeface="Times New Roman" panose="02020603050405020304" pitchFamily="18" charset="0"/>
                <a:cs typeface="Times New Roman" panose="02020603050405020304" pitchFamily="18" charset="0"/>
              </a:rPr>
              <a:t> </a:t>
            </a:r>
            <a:r>
              <a:rPr lang="ru-RU" sz="1400" b="1" spc="100" dirty="0" err="1" smtClean="0">
                <a:solidFill>
                  <a:srgbClr val="432003"/>
                </a:solidFill>
                <a:latin typeface="Times New Roman" panose="02020603050405020304" pitchFamily="18" charset="0"/>
                <a:cs typeface="Times New Roman" panose="02020603050405020304" pitchFamily="18" charset="0"/>
              </a:rPr>
              <a:t>тавсиялар</a:t>
            </a:r>
            <a:endParaRPr lang="ru-RU" sz="1400" b="1" dirty="0">
              <a:solidFill>
                <a:srgbClr val="432003"/>
              </a:solidFill>
              <a:latin typeface="Times New Roman" pitchFamily="18" charset="0"/>
              <a:cs typeface="Times New Roman" pitchFamily="18" charset="0"/>
            </a:endParaRPr>
          </a:p>
        </p:txBody>
      </p:sp>
      <p:sp>
        <p:nvSpPr>
          <p:cNvPr id="14" name="Скругленный прямоугольник 13"/>
          <p:cNvSpPr/>
          <p:nvPr/>
        </p:nvSpPr>
        <p:spPr>
          <a:xfrm>
            <a:off x="530820" y="1916832"/>
            <a:ext cx="8263989" cy="1117373"/>
          </a:xfrm>
          <a:prstGeom prst="roundRect">
            <a:avLst/>
          </a:prstGeom>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400" b="1" spc="100" dirty="0" smtClean="0">
                <a:solidFill>
                  <a:srgbClr val="002060"/>
                </a:solidFill>
                <a:latin typeface="Times New Roman" panose="02020603050405020304" pitchFamily="18" charset="0"/>
                <a:cs typeface="Times New Roman" panose="02020603050405020304" pitchFamily="18" charset="0"/>
              </a:rPr>
              <a:t>2017-2021 </a:t>
            </a:r>
            <a:r>
              <a:rPr lang="ru-RU" sz="1400" b="1" spc="100" dirty="0" err="1" smtClean="0">
                <a:solidFill>
                  <a:srgbClr val="002060"/>
                </a:solidFill>
                <a:latin typeface="Times New Roman" panose="02020603050405020304" pitchFamily="18" charset="0"/>
                <a:cs typeface="Times New Roman" panose="02020603050405020304" pitchFamily="18" charset="0"/>
              </a:rPr>
              <a:t>йилларда</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002060"/>
                </a:solidFill>
                <a:latin typeface="Times New Roman" panose="02020603050405020304" pitchFamily="18" charset="0"/>
                <a:cs typeface="Times New Roman" panose="02020603050405020304" pitchFamily="18" charset="0"/>
              </a:rPr>
              <a:t>Ўзбекистон</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002060"/>
                </a:solidFill>
                <a:latin typeface="Times New Roman" panose="02020603050405020304" pitchFamily="18" charset="0"/>
                <a:cs typeface="Times New Roman" panose="02020603050405020304" pitchFamily="18" charset="0"/>
              </a:rPr>
              <a:t>Республикасини</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002060"/>
                </a:solidFill>
                <a:latin typeface="Times New Roman" panose="02020603050405020304" pitchFamily="18" charset="0"/>
                <a:cs typeface="Times New Roman" panose="02020603050405020304" pitchFamily="18" charset="0"/>
              </a:rPr>
              <a:t>ривожлантиришнинг</a:t>
            </a:r>
            <a:r>
              <a:rPr lang="ru-RU" sz="1400" b="1" spc="100" dirty="0" smtClean="0">
                <a:solidFill>
                  <a:srgbClr val="002060"/>
                </a:solidFill>
                <a:latin typeface="Times New Roman" panose="02020603050405020304" pitchFamily="18" charset="0"/>
                <a:cs typeface="Times New Roman" panose="02020603050405020304" pitchFamily="18" charset="0"/>
              </a:rPr>
              <a:t/>
            </a:r>
            <a:br>
              <a:rPr lang="ru-RU" sz="1400" b="1" spc="100" dirty="0" smtClean="0">
                <a:solidFill>
                  <a:srgbClr val="002060"/>
                </a:solidFill>
                <a:latin typeface="Times New Roman" panose="02020603050405020304" pitchFamily="18" charset="0"/>
                <a:cs typeface="Times New Roman" panose="02020603050405020304" pitchFamily="18" charset="0"/>
              </a:rPr>
            </a:br>
            <a:r>
              <a:rPr lang="ru-RU" sz="1400" b="1" spc="100" dirty="0" err="1" smtClean="0">
                <a:solidFill>
                  <a:srgbClr val="002060"/>
                </a:solidFill>
                <a:latin typeface="Times New Roman" panose="02020603050405020304" pitchFamily="18" charset="0"/>
                <a:cs typeface="Times New Roman" panose="02020603050405020304" pitchFamily="18" charset="0"/>
              </a:rPr>
              <a:t>бешта</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002060"/>
                </a:solidFill>
                <a:latin typeface="Times New Roman" panose="02020603050405020304" pitchFamily="18" charset="0"/>
                <a:cs typeface="Times New Roman" panose="02020603050405020304" pitchFamily="18" charset="0"/>
              </a:rPr>
              <a:t>устувор</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002060"/>
                </a:solidFill>
                <a:latin typeface="Times New Roman" panose="02020603050405020304" pitchFamily="18" charset="0"/>
                <a:cs typeface="Times New Roman" panose="02020603050405020304" pitchFamily="18" charset="0"/>
              </a:rPr>
              <a:t>йўналишлари</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002060"/>
                </a:solidFill>
                <a:latin typeface="Times New Roman" panose="02020603050405020304" pitchFamily="18" charset="0"/>
                <a:cs typeface="Times New Roman" panose="02020603050405020304" pitchFamily="18" charset="0"/>
              </a:rPr>
              <a:t>бўйича</a:t>
            </a:r>
            <a:r>
              <a:rPr lang="ru-RU" sz="1400" b="1" spc="100" dirty="0" smtClean="0">
                <a:solidFill>
                  <a:srgbClr val="002060"/>
                </a:solidFill>
                <a:latin typeface="Times New Roman" panose="02020603050405020304" pitchFamily="18" charset="0"/>
                <a:cs typeface="Times New Roman" panose="02020603050405020304" pitchFamily="18" charset="0"/>
              </a:rPr>
              <a:t> ҲАРАКАТЛАР СТРАТЕГИЯСИ </a:t>
            </a:r>
            <a:r>
              <a:rPr lang="ru-RU" sz="1400" b="1" spc="100" dirty="0" err="1" smtClean="0">
                <a:solidFill>
                  <a:srgbClr val="002060"/>
                </a:solidFill>
                <a:latin typeface="Times New Roman" panose="02020603050405020304" pitchFamily="18" charset="0"/>
                <a:cs typeface="Times New Roman" panose="02020603050405020304" pitchFamily="18" charset="0"/>
              </a:rPr>
              <a:t>мазмун</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002060"/>
                </a:solidFill>
                <a:latin typeface="Times New Roman" panose="02020603050405020304" pitchFamily="18" charset="0"/>
                <a:cs typeface="Times New Roman" panose="02020603050405020304" pitchFamily="18" charset="0"/>
              </a:rPr>
              <a:t>моҳияти</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002060"/>
                </a:solidFill>
                <a:latin typeface="Times New Roman" panose="02020603050405020304" pitchFamily="18" charset="0"/>
                <a:cs typeface="Times New Roman" panose="02020603050405020304" pitchFamily="18" charset="0"/>
              </a:rPr>
              <a:t>билан</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002060"/>
                </a:solidFill>
                <a:latin typeface="Times New Roman" panose="02020603050405020304" pitchFamily="18" charset="0"/>
                <a:cs typeface="Times New Roman" panose="02020603050405020304" pitchFamily="18" charset="0"/>
              </a:rPr>
              <a:t>барча</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002060"/>
                </a:solidFill>
                <a:latin typeface="Times New Roman" panose="02020603050405020304" pitchFamily="18" charset="0"/>
                <a:cs typeface="Times New Roman" panose="02020603050405020304" pitchFamily="18" charset="0"/>
              </a:rPr>
              <a:t>таълим</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002060"/>
                </a:solidFill>
                <a:latin typeface="Times New Roman" panose="02020603050405020304" pitchFamily="18" charset="0"/>
                <a:cs typeface="Times New Roman" panose="02020603050405020304" pitchFamily="18" charset="0"/>
              </a:rPr>
              <a:t>бошқарув</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002060"/>
                </a:solidFill>
                <a:latin typeface="Times New Roman" panose="02020603050405020304" pitchFamily="18" charset="0"/>
                <a:cs typeface="Times New Roman" panose="02020603050405020304" pitchFamily="18" charset="0"/>
              </a:rPr>
              <a:t>ходимларини</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002060"/>
                </a:solidFill>
                <a:latin typeface="Times New Roman" panose="02020603050405020304" pitchFamily="18" charset="0"/>
                <a:cs typeface="Times New Roman" panose="02020603050405020304" pitchFamily="18" charset="0"/>
              </a:rPr>
              <a:t>таништириш</a:t>
            </a:r>
            <a:endParaRPr lang="ru-RU" sz="1400" b="1" dirty="0">
              <a:solidFill>
                <a:srgbClr val="432003"/>
              </a:solidFill>
              <a:latin typeface="Times New Roman" pitchFamily="18" charset="0"/>
              <a:cs typeface="Times New Roman" pitchFamily="18" charset="0"/>
            </a:endParaRPr>
          </a:p>
        </p:txBody>
      </p:sp>
      <p:sp>
        <p:nvSpPr>
          <p:cNvPr id="15" name="Скругленный прямоугольник 14"/>
          <p:cNvSpPr/>
          <p:nvPr/>
        </p:nvSpPr>
        <p:spPr>
          <a:xfrm>
            <a:off x="528944" y="3356992"/>
            <a:ext cx="8263989" cy="1117373"/>
          </a:xfrm>
          <a:prstGeom prst="roundRect">
            <a:avLst/>
          </a:prstGeom>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uz-Cyrl-UZ" sz="1400" b="1" spc="100" dirty="0" smtClean="0">
                <a:solidFill>
                  <a:srgbClr val="002060"/>
                </a:solidFill>
                <a:latin typeface="Times New Roman" panose="02020603050405020304" pitchFamily="18" charset="0"/>
                <a:cs typeface="Times New Roman" panose="02020603050405020304" pitchFamily="18" charset="0"/>
              </a:rPr>
              <a:t>Таълим муассасалари педагогик жамолари ўртасида ўрганиш, ота-оналар мажлисларида тарғибот ишларини амалга ошириш</a:t>
            </a:r>
            <a:endParaRPr lang="ru-RU" sz="1400" b="1" dirty="0">
              <a:solidFill>
                <a:srgbClr val="432003"/>
              </a:solidFill>
              <a:latin typeface="Times New Roman" pitchFamily="18" charset="0"/>
              <a:cs typeface="Times New Roman" pitchFamily="18" charset="0"/>
            </a:endParaRPr>
          </a:p>
        </p:txBody>
      </p:sp>
      <p:sp>
        <p:nvSpPr>
          <p:cNvPr id="16" name="Скругленный прямоугольник 15"/>
          <p:cNvSpPr/>
          <p:nvPr/>
        </p:nvSpPr>
        <p:spPr>
          <a:xfrm>
            <a:off x="501406" y="4869160"/>
            <a:ext cx="8263989" cy="1117373"/>
          </a:xfrm>
          <a:prstGeom prst="roundRect">
            <a:avLst/>
          </a:prstGeom>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400" b="1" dirty="0" err="1" smtClean="0">
                <a:solidFill>
                  <a:srgbClr val="002060"/>
                </a:solidFill>
                <a:latin typeface="Times New Roman" panose="02020603050405020304" pitchFamily="18" charset="0"/>
                <a:cs typeface="Times New Roman" panose="02020603050405020304" pitchFamily="18" charset="0"/>
              </a:rPr>
              <a:t>Ижтимоий</a:t>
            </a:r>
            <a:r>
              <a:rPr lang="ru-RU" sz="1400" b="1" dirty="0" smtClean="0">
                <a:solidFill>
                  <a:srgbClr val="002060"/>
                </a:solidFill>
                <a:latin typeface="Times New Roman" panose="02020603050405020304" pitchFamily="18" charset="0"/>
                <a:cs typeface="Times New Roman" panose="02020603050405020304" pitchFamily="18" charset="0"/>
              </a:rPr>
              <a:t> </a:t>
            </a:r>
            <a:r>
              <a:rPr lang="ru-RU" sz="1400" b="1" dirty="0" err="1" smtClean="0">
                <a:solidFill>
                  <a:srgbClr val="002060"/>
                </a:solidFill>
                <a:latin typeface="Times New Roman" panose="02020603050405020304" pitchFamily="18" charset="0"/>
                <a:cs typeface="Times New Roman" panose="02020603050405020304" pitchFamily="18" charset="0"/>
              </a:rPr>
              <a:t>соҳани</a:t>
            </a:r>
            <a:r>
              <a:rPr lang="ru-RU" sz="1400" b="1" dirty="0" smtClean="0">
                <a:solidFill>
                  <a:srgbClr val="002060"/>
                </a:solidFill>
                <a:latin typeface="Times New Roman" panose="02020603050405020304" pitchFamily="18" charset="0"/>
                <a:cs typeface="Times New Roman" panose="02020603050405020304" pitchFamily="18" charset="0"/>
              </a:rPr>
              <a:t> </a:t>
            </a:r>
            <a:r>
              <a:rPr lang="ru-RU" sz="1400" b="1" dirty="0" err="1" smtClean="0">
                <a:solidFill>
                  <a:srgbClr val="002060"/>
                </a:solidFill>
                <a:latin typeface="Times New Roman" panose="02020603050405020304" pitchFamily="18" charset="0"/>
                <a:cs typeface="Times New Roman" panose="02020603050405020304" pitchFamily="18" charset="0"/>
              </a:rPr>
              <a:t>ривожлантиришга</a:t>
            </a:r>
            <a:r>
              <a:rPr lang="ru-RU" sz="1400" b="1" dirty="0" smtClean="0">
                <a:solidFill>
                  <a:srgbClr val="002060"/>
                </a:solidFill>
                <a:latin typeface="Times New Roman" panose="02020603050405020304" pitchFamily="18" charset="0"/>
                <a:cs typeface="Times New Roman" panose="02020603050405020304" pitchFamily="18" charset="0"/>
              </a:rPr>
              <a:t> </a:t>
            </a:r>
            <a:r>
              <a:rPr lang="ru-RU" sz="1400" b="1" dirty="0" err="1" smtClean="0">
                <a:solidFill>
                  <a:srgbClr val="002060"/>
                </a:solidFill>
                <a:latin typeface="Times New Roman" panose="02020603050405020304" pitchFamily="18" charset="0"/>
                <a:cs typeface="Times New Roman" panose="02020603050405020304" pitchFamily="18" charset="0"/>
              </a:rPr>
              <a:t>оид</a:t>
            </a:r>
            <a:r>
              <a:rPr lang="ru-RU" sz="1400" b="1" dirty="0" smtClean="0">
                <a:solidFill>
                  <a:srgbClr val="002060"/>
                </a:solidFill>
                <a:latin typeface="Times New Roman" panose="02020603050405020304" pitchFamily="18" charset="0"/>
                <a:cs typeface="Times New Roman" panose="02020603050405020304" pitchFamily="18" charset="0"/>
              </a:rPr>
              <a:t> </a:t>
            </a:r>
            <a:r>
              <a:rPr lang="ru-RU" sz="1400" b="1" dirty="0" err="1" smtClean="0">
                <a:solidFill>
                  <a:srgbClr val="002060"/>
                </a:solidFill>
                <a:latin typeface="Times New Roman" panose="02020603050405020304" pitchFamily="18" charset="0"/>
                <a:cs typeface="Times New Roman" panose="02020603050405020304" pitchFamily="18" charset="0"/>
              </a:rPr>
              <a:t>белгиланган</a:t>
            </a:r>
            <a:r>
              <a:rPr lang="ru-RU" sz="1400" b="1" dirty="0" smtClean="0">
                <a:solidFill>
                  <a:srgbClr val="002060"/>
                </a:solidFill>
                <a:latin typeface="Times New Roman" panose="02020603050405020304" pitchFamily="18" charset="0"/>
                <a:cs typeface="Times New Roman" panose="02020603050405020304" pitchFamily="18" charset="0"/>
              </a:rPr>
              <a:t> </a:t>
            </a:r>
            <a:r>
              <a:rPr lang="ru-RU" sz="1400" b="1" dirty="0" err="1" smtClean="0">
                <a:solidFill>
                  <a:srgbClr val="002060"/>
                </a:solidFill>
                <a:latin typeface="Times New Roman" panose="02020603050405020304" pitchFamily="18" charset="0"/>
                <a:cs typeface="Times New Roman" panose="02020603050405020304" pitchFamily="18" charset="0"/>
              </a:rPr>
              <a:t>тадбирлар</a:t>
            </a:r>
            <a:r>
              <a:rPr lang="ru-RU" sz="1400" b="1" dirty="0" smtClean="0">
                <a:solidFill>
                  <a:srgbClr val="002060"/>
                </a:solidFill>
                <a:latin typeface="Times New Roman" panose="02020603050405020304" pitchFamily="18" charset="0"/>
                <a:cs typeface="Times New Roman" panose="02020603050405020304" pitchFamily="18" charset="0"/>
              </a:rPr>
              <a:t> м</a:t>
            </a:r>
            <a:r>
              <a:rPr lang="uz-Cyrl-UZ" sz="1400" b="1" spc="100" dirty="0" smtClean="0">
                <a:solidFill>
                  <a:srgbClr val="002060"/>
                </a:solidFill>
                <a:latin typeface="Times New Roman" panose="02020603050405020304" pitchFamily="18" charset="0"/>
                <a:cs typeface="Times New Roman" panose="02020603050405020304" pitchFamily="18" charset="0"/>
              </a:rPr>
              <a:t>амлакатимизда ёшларга оид давлат сиёсатини мазмуни моҳиятини билан боғлиқ эканлигини ўқувчи ёшларга тушунтириш, Иқтисодий билим асослари, давлат ҳуқуқ асослари, Миллий истиқлол ғояси асосий тушунча ва тамоийллар туркумига кирувчи фанлар мазм унига сингдириб бориш  </a:t>
            </a:r>
            <a:endParaRPr lang="ru-RU" sz="1400" b="1" dirty="0">
              <a:solidFill>
                <a:srgbClr val="432003"/>
              </a:solidFill>
              <a:latin typeface="Times New Roman" pitchFamily="18" charset="0"/>
              <a:cs typeface="Times New Roman" pitchFamily="18" charset="0"/>
            </a:endParaRPr>
          </a:p>
        </p:txBody>
      </p:sp>
    </p:spTree>
    <p:extLst>
      <p:ext uri="{BB962C8B-B14F-4D97-AF65-F5344CB8AC3E}">
        <p14:creationId xmlns:p14="http://schemas.microsoft.com/office/powerpoint/2010/main" val="2374903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Заголовок 1"/>
          <p:cNvSpPr txBox="1">
            <a:spLocks/>
          </p:cNvSpPr>
          <p:nvPr/>
        </p:nvSpPr>
        <p:spPr bwMode="auto">
          <a:xfrm>
            <a:off x="179388" y="115888"/>
            <a:ext cx="8640762"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100">
                <a:solidFill>
                  <a:schemeClr val="tx1"/>
                </a:solidFill>
                <a:latin typeface="Calibri" pitchFamily="34" charset="0"/>
              </a:defRPr>
            </a:lvl1pPr>
            <a:lvl2pPr>
              <a:defRPr>
                <a:solidFill>
                  <a:schemeClr val="tx1"/>
                </a:solidFill>
                <a:latin typeface="Calibri" pitchFamily="34" charset="0"/>
              </a:defRPr>
            </a:lvl2pPr>
            <a:lvl3pPr>
              <a:defRPr sz="1500">
                <a:solidFill>
                  <a:schemeClr val="tx1"/>
                </a:solidFill>
                <a:latin typeface="Calibri" pitchFamily="34" charset="0"/>
              </a:defRPr>
            </a:lvl3pPr>
            <a:lvl4pPr>
              <a:defRPr sz="1300">
                <a:solidFill>
                  <a:schemeClr val="tx1"/>
                </a:solidFill>
                <a:latin typeface="Calibri" pitchFamily="34" charset="0"/>
              </a:defRPr>
            </a:lvl4pPr>
            <a:lvl5pPr>
              <a:defRPr sz="1300">
                <a:solidFill>
                  <a:schemeClr val="tx1"/>
                </a:solidFill>
                <a:latin typeface="Calibri" pitchFamily="34" charset="0"/>
              </a:defRPr>
            </a:lvl5pPr>
            <a:lvl6pPr marL="2000250" eaLnBrk="0" fontAlgn="base" hangingPunct="0">
              <a:spcAft>
                <a:spcPct val="0"/>
              </a:spcAft>
              <a:buFont typeface="Arial" charset="0"/>
              <a:defRPr sz="1300">
                <a:solidFill>
                  <a:schemeClr val="tx1"/>
                </a:solidFill>
                <a:latin typeface="Calibri" pitchFamily="34" charset="0"/>
              </a:defRPr>
            </a:lvl6pPr>
            <a:lvl7pPr marL="2457450" eaLnBrk="0" fontAlgn="base" hangingPunct="0">
              <a:spcAft>
                <a:spcPct val="0"/>
              </a:spcAft>
              <a:buFont typeface="Arial" charset="0"/>
              <a:defRPr sz="1300">
                <a:solidFill>
                  <a:schemeClr val="tx1"/>
                </a:solidFill>
                <a:latin typeface="Calibri" pitchFamily="34" charset="0"/>
              </a:defRPr>
            </a:lvl7pPr>
            <a:lvl8pPr marL="2914650" eaLnBrk="0" fontAlgn="base" hangingPunct="0">
              <a:spcAft>
                <a:spcPct val="0"/>
              </a:spcAft>
              <a:buFont typeface="Arial" charset="0"/>
              <a:defRPr sz="1300">
                <a:solidFill>
                  <a:schemeClr val="tx1"/>
                </a:solidFill>
                <a:latin typeface="Calibri" pitchFamily="34" charset="0"/>
              </a:defRPr>
            </a:lvl8pPr>
            <a:lvl9pPr marL="3371850" eaLnBrk="0" fontAlgn="base" hangingPunct="0">
              <a:spcAft>
                <a:spcPct val="0"/>
              </a:spcAft>
              <a:buFont typeface="Arial" charset="0"/>
              <a:defRPr sz="1300">
                <a:solidFill>
                  <a:schemeClr val="tx1"/>
                </a:solidFill>
                <a:latin typeface="Calibri" pitchFamily="34" charset="0"/>
              </a:defRPr>
            </a:lvl9pPr>
          </a:lstStyle>
          <a:p>
            <a:pPr algn="ctr"/>
            <a:r>
              <a:rPr lang="ru-RU" altLang="ru-RU" sz="2400" b="1" dirty="0" smtClean="0">
                <a:solidFill>
                  <a:srgbClr val="002060"/>
                </a:solidFill>
                <a:latin typeface="Times New Roman" pitchFamily="18" charset="0"/>
                <a:cs typeface="Times New Roman" pitchFamily="18" charset="0"/>
              </a:rPr>
              <a:t> I</a:t>
            </a:r>
            <a:r>
              <a:rPr lang="en-US" altLang="ru-RU" sz="2400" b="1" dirty="0">
                <a:solidFill>
                  <a:srgbClr val="002060"/>
                </a:solidFill>
                <a:latin typeface="Times New Roman" pitchFamily="18" charset="0"/>
                <a:cs typeface="Times New Roman" pitchFamily="18" charset="0"/>
              </a:rPr>
              <a:t>V</a:t>
            </a:r>
            <a:r>
              <a:rPr lang="ru-RU" altLang="ru-RU" sz="2400" b="1" dirty="0">
                <a:solidFill>
                  <a:srgbClr val="002060"/>
                </a:solidFill>
                <a:latin typeface="Times New Roman" pitchFamily="18" charset="0"/>
                <a:cs typeface="Times New Roman" pitchFamily="18" charset="0"/>
              </a:rPr>
              <a:t>.</a:t>
            </a:r>
            <a:r>
              <a:rPr lang="ru-RU" altLang="ru-RU" sz="2400" b="1" dirty="0">
                <a:solidFill>
                  <a:srgbClr val="FF0000"/>
                </a:solidFill>
                <a:latin typeface="Times New Roman" pitchFamily="18" charset="0"/>
                <a:cs typeface="Times New Roman" pitchFamily="18" charset="0"/>
              </a:rPr>
              <a:t> </a:t>
            </a:r>
            <a:r>
              <a:rPr lang="ru-RU" altLang="ru-RU" sz="2400" b="1" dirty="0">
                <a:solidFill>
                  <a:srgbClr val="002060"/>
                </a:solidFill>
                <a:latin typeface="Times New Roman" pitchFamily="18" charset="0"/>
                <a:cs typeface="Times New Roman" pitchFamily="18" charset="0"/>
              </a:rPr>
              <a:t> ИЖТИМОИЙ СОҲАНИ РИВОЖЛАНТИРИШ</a:t>
            </a:r>
          </a:p>
        </p:txBody>
      </p:sp>
      <p:graphicFrame>
        <p:nvGraphicFramePr>
          <p:cNvPr id="37" name="Схема 36"/>
          <p:cNvGraphicFramePr/>
          <p:nvPr/>
        </p:nvGraphicFramePr>
        <p:xfrm>
          <a:off x="76200" y="1317088"/>
          <a:ext cx="9067800" cy="53544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7108" name="Прямоугольник 37"/>
          <p:cNvSpPr>
            <a:spLocks noChangeArrowheads="1"/>
          </p:cNvSpPr>
          <p:nvPr/>
        </p:nvSpPr>
        <p:spPr bwMode="auto">
          <a:xfrm>
            <a:off x="271463" y="2741613"/>
            <a:ext cx="681037"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ru-RU" altLang="ru-RU" sz="2000" b="1">
                <a:solidFill>
                  <a:srgbClr val="002060"/>
                </a:solidFill>
              </a:rPr>
              <a:t>4.2. </a:t>
            </a:r>
            <a:endParaRPr lang="ru-RU" altLang="ru-RU" sz="2000">
              <a:solidFill>
                <a:srgbClr val="002060"/>
              </a:solidFill>
            </a:endParaRPr>
          </a:p>
        </p:txBody>
      </p:sp>
      <p:sp>
        <p:nvSpPr>
          <p:cNvPr id="47109" name="Прямоугольник 38"/>
          <p:cNvSpPr>
            <a:spLocks noChangeArrowheads="1"/>
          </p:cNvSpPr>
          <p:nvPr/>
        </p:nvSpPr>
        <p:spPr bwMode="auto">
          <a:xfrm>
            <a:off x="331788" y="1731963"/>
            <a:ext cx="668337"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ru-RU" altLang="ru-RU" sz="2000" b="1">
                <a:solidFill>
                  <a:srgbClr val="002060"/>
                </a:solidFill>
              </a:rPr>
              <a:t>4.1</a:t>
            </a:r>
            <a:r>
              <a:rPr lang="ru-RU" altLang="ru-RU" b="1">
                <a:solidFill>
                  <a:srgbClr val="002060"/>
                </a:solidFill>
              </a:rPr>
              <a:t>. </a:t>
            </a:r>
            <a:endParaRPr lang="ru-RU" altLang="ru-RU">
              <a:solidFill>
                <a:srgbClr val="002060"/>
              </a:solidFill>
            </a:endParaRPr>
          </a:p>
        </p:txBody>
      </p:sp>
      <p:sp>
        <p:nvSpPr>
          <p:cNvPr id="47110" name="Прямоугольник 39"/>
          <p:cNvSpPr>
            <a:spLocks noChangeArrowheads="1"/>
          </p:cNvSpPr>
          <p:nvPr/>
        </p:nvSpPr>
        <p:spPr bwMode="auto">
          <a:xfrm>
            <a:off x="269875" y="3754438"/>
            <a:ext cx="681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ru-RU" altLang="ru-RU" sz="2000" b="1">
                <a:solidFill>
                  <a:srgbClr val="002060"/>
                </a:solidFill>
              </a:rPr>
              <a:t>4.3. </a:t>
            </a:r>
            <a:endParaRPr lang="ru-RU" altLang="ru-RU" sz="2000">
              <a:solidFill>
                <a:srgbClr val="002060"/>
              </a:solidFill>
            </a:endParaRPr>
          </a:p>
        </p:txBody>
      </p:sp>
      <p:sp>
        <p:nvSpPr>
          <p:cNvPr id="47111" name="Прямоугольник 7"/>
          <p:cNvSpPr>
            <a:spLocks noChangeArrowheads="1"/>
          </p:cNvSpPr>
          <p:nvPr/>
        </p:nvSpPr>
        <p:spPr bwMode="auto">
          <a:xfrm>
            <a:off x="269875" y="4743450"/>
            <a:ext cx="681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ru-RU" altLang="ru-RU" sz="2000" b="1">
                <a:solidFill>
                  <a:srgbClr val="002060"/>
                </a:solidFill>
              </a:rPr>
              <a:t>4.4. </a:t>
            </a:r>
            <a:endParaRPr lang="ru-RU" altLang="ru-RU" sz="2000">
              <a:solidFill>
                <a:srgbClr val="002060"/>
              </a:solidFill>
            </a:endParaRPr>
          </a:p>
        </p:txBody>
      </p:sp>
      <p:sp>
        <p:nvSpPr>
          <p:cNvPr id="47112" name="Прямоугольник 8"/>
          <p:cNvSpPr>
            <a:spLocks noChangeArrowheads="1"/>
          </p:cNvSpPr>
          <p:nvPr/>
        </p:nvSpPr>
        <p:spPr bwMode="auto">
          <a:xfrm>
            <a:off x="236538" y="5748338"/>
            <a:ext cx="681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ru-RU" altLang="ru-RU" sz="2000" b="1">
                <a:solidFill>
                  <a:srgbClr val="002060"/>
                </a:solidFill>
              </a:rPr>
              <a:t>4.5. </a:t>
            </a:r>
            <a:endParaRPr lang="ru-RU" altLang="ru-RU" sz="2000">
              <a:solidFill>
                <a:srgbClr val="002060"/>
              </a:solidFill>
            </a:endParaRPr>
          </a:p>
        </p:txBody>
      </p:sp>
      <p:sp>
        <p:nvSpPr>
          <p:cNvPr id="9" name="Овал 8"/>
          <p:cNvSpPr/>
          <p:nvPr/>
        </p:nvSpPr>
        <p:spPr>
          <a:xfrm>
            <a:off x="254788" y="396940"/>
            <a:ext cx="572796" cy="611982"/>
          </a:xfrm>
          <a:prstGeom prst="ellipse">
            <a:avLst/>
          </a:prstGeom>
          <a:solidFill>
            <a:srgbClr val="F6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spTree>
    <p:extLst>
      <p:ext uri="{BB962C8B-B14F-4D97-AF65-F5344CB8AC3E}">
        <p14:creationId xmlns:p14="http://schemas.microsoft.com/office/powerpoint/2010/main" val="178189467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Прямоугольник с двумя скругленными противолежащими углами 18"/>
          <p:cNvSpPr/>
          <p:nvPr/>
        </p:nvSpPr>
        <p:spPr>
          <a:xfrm>
            <a:off x="66675" y="157936"/>
            <a:ext cx="8991600" cy="1110824"/>
          </a:xfrm>
          <a:prstGeom prst="round2DiagRect">
            <a:avLst>
              <a:gd name="adj1" fmla="val 31298"/>
              <a:gd name="adj2" fmla="val 0"/>
            </a:avLst>
          </a:prstGeom>
          <a:solidFill>
            <a:srgbClr val="00FFCC"/>
          </a:solidFill>
          <a:ln>
            <a:solidFill>
              <a:schemeClr val="accent2">
                <a:lumMod val="75000"/>
              </a:schemeClr>
            </a:solidFill>
          </a:ln>
          <a:scene3d>
            <a:camera prst="orthographicFront">
              <a:rot lat="0" lon="0" rev="0"/>
            </a:camera>
            <a:lightRig rig="threePt" dir="t">
              <a:rot lat="0" lon="0" rev="1200000"/>
            </a:lightRig>
          </a:scene3d>
          <a:sp3d>
            <a:bevelT w="63500" h="25400" prst="riblet"/>
          </a:sp3d>
        </p:spPr>
        <p:style>
          <a:lnRef idx="0">
            <a:schemeClr val="accent6"/>
          </a:lnRef>
          <a:fillRef idx="3">
            <a:schemeClr val="accent6"/>
          </a:fillRef>
          <a:effectRef idx="3">
            <a:schemeClr val="accent6"/>
          </a:effectRef>
          <a:fontRef idx="minor">
            <a:schemeClr val="lt1"/>
          </a:fontRef>
        </p:style>
        <p:txBody>
          <a:bodyPr anchor="ctr"/>
          <a:lstStyle/>
          <a:p>
            <a:pPr algn="r" eaLnBrk="1" hangingPunct="1">
              <a:defRPr/>
            </a:pPr>
            <a:endParaRPr kumimoji="1" lang="ru-RU" b="1" dirty="0">
              <a:solidFill>
                <a:schemeClr val="bg1"/>
              </a:solidFill>
            </a:endParaRPr>
          </a:p>
        </p:txBody>
      </p:sp>
      <p:sp>
        <p:nvSpPr>
          <p:cNvPr id="10247" name="Прямоугольник 21"/>
          <p:cNvSpPr>
            <a:spLocks noChangeArrowheads="1"/>
          </p:cNvSpPr>
          <p:nvPr/>
        </p:nvSpPr>
        <p:spPr bwMode="auto">
          <a:xfrm>
            <a:off x="467544" y="214313"/>
            <a:ext cx="799224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b="1" dirty="0" err="1">
                <a:solidFill>
                  <a:srgbClr val="0000FF"/>
                </a:solidFill>
                <a:latin typeface="Times New Roman" panose="02020603050405020304" pitchFamily="18" charset="0"/>
                <a:cs typeface="Times New Roman" panose="02020603050405020304" pitchFamily="18" charset="0"/>
              </a:rPr>
              <a:t>Ўзбекистон</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a:solidFill>
                  <a:srgbClr val="0000FF"/>
                </a:solidFill>
                <a:latin typeface="Times New Roman" panose="02020603050405020304" pitchFamily="18" charset="0"/>
                <a:cs typeface="Times New Roman" panose="02020603050405020304" pitchFamily="18" charset="0"/>
              </a:rPr>
              <a:t>Республикасини</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a:solidFill>
                  <a:srgbClr val="0000FF"/>
                </a:solidFill>
                <a:latin typeface="Times New Roman" panose="02020603050405020304" pitchFamily="18" charset="0"/>
                <a:cs typeface="Times New Roman" panose="02020603050405020304" pitchFamily="18" charset="0"/>
              </a:rPr>
              <a:t>янада</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a:solidFill>
                  <a:srgbClr val="0000FF"/>
                </a:solidFill>
                <a:latin typeface="Times New Roman" panose="02020603050405020304" pitchFamily="18" charset="0"/>
                <a:cs typeface="Times New Roman" panose="02020603050405020304" pitchFamily="18" charset="0"/>
              </a:rPr>
              <a:t>ривожлантириш</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a:solidFill>
                  <a:srgbClr val="0000FF"/>
                </a:solidFill>
                <a:latin typeface="Times New Roman" panose="02020603050405020304" pitchFamily="18" charset="0"/>
                <a:cs typeface="Times New Roman" panose="02020603050405020304" pitchFamily="18" charset="0"/>
              </a:rPr>
              <a:t>бўйича</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a:solidFill>
                  <a:srgbClr val="0000FF"/>
                </a:solidFill>
                <a:latin typeface="Times New Roman" panose="02020603050405020304" pitchFamily="18" charset="0"/>
                <a:cs typeface="Times New Roman" panose="02020603050405020304" pitchFamily="18" charset="0"/>
              </a:rPr>
              <a:t>ҳаракатлар</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a:solidFill>
                  <a:srgbClr val="0000FF"/>
                </a:solidFill>
                <a:latin typeface="Times New Roman" panose="02020603050405020304" pitchFamily="18" charset="0"/>
                <a:cs typeface="Times New Roman" panose="02020603050405020304" pitchFamily="18" charset="0"/>
              </a:rPr>
              <a:t>стратегиясининг</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a:solidFill>
                  <a:srgbClr val="0000FF"/>
                </a:solidFill>
                <a:latin typeface="Times New Roman" panose="02020603050405020304" pitchFamily="18" charset="0"/>
                <a:cs typeface="Times New Roman" panose="02020603050405020304" pitchFamily="18" charset="0"/>
              </a:rPr>
              <a:t>асосий</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a:solidFill>
                  <a:srgbClr val="0000FF"/>
                </a:solidFill>
                <a:latin typeface="Times New Roman" panose="02020603050405020304" pitchFamily="18" charset="0"/>
                <a:cs typeface="Times New Roman" panose="02020603050405020304" pitchFamily="18" charset="0"/>
              </a:rPr>
              <a:t>мазмун</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a:solidFill>
                  <a:srgbClr val="0000FF"/>
                </a:solidFill>
                <a:latin typeface="Times New Roman" panose="02020603050405020304" pitchFamily="18" charset="0"/>
                <a:cs typeface="Times New Roman" panose="02020603050405020304" pitchFamily="18" charset="0"/>
              </a:rPr>
              <a:t>ва</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a:solidFill>
                  <a:srgbClr val="0000FF"/>
                </a:solidFill>
                <a:latin typeface="Times New Roman" panose="02020603050405020304" pitchFamily="18" charset="0"/>
                <a:cs typeface="Times New Roman" panose="02020603050405020304" pitchFamily="18" charset="0"/>
              </a:rPr>
              <a:t>моҳиятини</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a:solidFill>
                  <a:srgbClr val="0000FF"/>
                </a:solidFill>
                <a:latin typeface="Times New Roman" panose="02020603050405020304" pitchFamily="18" charset="0"/>
                <a:cs typeface="Times New Roman" panose="02020603050405020304" pitchFamily="18" charset="0"/>
              </a:rPr>
              <a:t>педагогларга</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smtClean="0">
                <a:solidFill>
                  <a:srgbClr val="0000FF"/>
                </a:solidFill>
                <a:latin typeface="Times New Roman" panose="02020603050405020304" pitchFamily="18" charset="0"/>
                <a:cs typeface="Times New Roman" panose="02020603050405020304" pitchFamily="18" charset="0"/>
              </a:rPr>
              <a:t>етказиш</a:t>
            </a:r>
            <a:r>
              <a:rPr lang="ru-RU" altLang="ru-RU" b="1" dirty="0" smtClean="0">
                <a:solidFill>
                  <a:srgbClr val="0000FF"/>
                </a:solidFill>
                <a:latin typeface="Times New Roman" panose="02020603050405020304" pitchFamily="18" charset="0"/>
                <a:cs typeface="Times New Roman" panose="02020603050405020304" pitchFamily="18" charset="0"/>
              </a:rPr>
              <a:t> </a:t>
            </a:r>
            <a:r>
              <a:rPr lang="ru-RU" altLang="ru-RU" b="1" dirty="0" err="1" smtClean="0">
                <a:solidFill>
                  <a:srgbClr val="0000FF"/>
                </a:solidFill>
                <a:latin typeface="Times New Roman" panose="02020603050405020304" pitchFamily="18" charset="0"/>
                <a:cs typeface="Times New Roman" panose="02020603050405020304" pitchFamily="18" charset="0"/>
              </a:rPr>
              <a:t>ўқув</a:t>
            </a:r>
            <a:r>
              <a:rPr lang="ru-RU" altLang="ru-RU" b="1" dirty="0" smtClean="0">
                <a:solidFill>
                  <a:srgbClr val="0000FF"/>
                </a:solidFill>
                <a:latin typeface="Times New Roman" panose="02020603050405020304" pitchFamily="18" charset="0"/>
                <a:cs typeface="Times New Roman" panose="02020603050405020304" pitchFamily="18" charset="0"/>
              </a:rPr>
              <a:t> </a:t>
            </a:r>
            <a:r>
              <a:rPr lang="ru-RU" altLang="ru-RU" b="1" dirty="0" err="1" smtClean="0">
                <a:solidFill>
                  <a:srgbClr val="0000FF"/>
                </a:solidFill>
                <a:latin typeface="Times New Roman" panose="02020603050405020304" pitchFamily="18" charset="0"/>
                <a:cs typeface="Times New Roman" panose="02020603050405020304" pitchFamily="18" charset="0"/>
              </a:rPr>
              <a:t>машғулотлари</a:t>
            </a:r>
            <a:r>
              <a:rPr lang="ru-RU" altLang="ru-RU" b="1" dirty="0" smtClean="0">
                <a:solidFill>
                  <a:srgbClr val="0000FF"/>
                </a:solidFill>
                <a:latin typeface="Times New Roman" panose="02020603050405020304" pitchFamily="18" charset="0"/>
                <a:cs typeface="Times New Roman" panose="02020603050405020304" pitchFamily="18" charset="0"/>
              </a:rPr>
              <a:t> </a:t>
            </a:r>
            <a:r>
              <a:rPr lang="ru-RU" altLang="ru-RU" b="1" dirty="0" err="1" smtClean="0">
                <a:solidFill>
                  <a:srgbClr val="0000FF"/>
                </a:solidFill>
                <a:latin typeface="Times New Roman" panose="02020603050405020304" pitchFamily="18" charset="0"/>
                <a:cs typeface="Times New Roman" panose="02020603050405020304" pitchFamily="18" charset="0"/>
              </a:rPr>
              <a:t>мазмунининг</a:t>
            </a:r>
            <a:r>
              <a:rPr lang="ru-RU" altLang="ru-RU" b="1" dirty="0" smtClean="0">
                <a:solidFill>
                  <a:srgbClr val="0000FF"/>
                </a:solidFill>
                <a:latin typeface="Times New Roman" panose="02020603050405020304" pitchFamily="18" charset="0"/>
                <a:cs typeface="Times New Roman" panose="02020603050405020304" pitchFamily="18" charset="0"/>
              </a:rPr>
              <a:t> </a:t>
            </a:r>
            <a:r>
              <a:rPr lang="ru-RU" altLang="ru-RU" b="1" dirty="0" err="1" smtClean="0">
                <a:solidFill>
                  <a:srgbClr val="0000FF"/>
                </a:solidFill>
                <a:latin typeface="Times New Roman" panose="02020603050405020304" pitchFamily="18" charset="0"/>
                <a:cs typeface="Times New Roman" panose="02020603050405020304" pitchFamily="18" charset="0"/>
              </a:rPr>
              <a:t>тузилиши</a:t>
            </a:r>
            <a:endParaRPr lang="ru-RU" altLang="ru-RU" b="1" dirty="0">
              <a:solidFill>
                <a:srgbClr val="0000FF"/>
              </a:solidFill>
              <a:latin typeface="Times New Roman" panose="02020603050405020304" pitchFamily="18" charset="0"/>
              <a:cs typeface="Times New Roman" panose="02020603050405020304" pitchFamily="18" charset="0"/>
            </a:endParaRPr>
          </a:p>
        </p:txBody>
      </p:sp>
      <p:sp>
        <p:nvSpPr>
          <p:cNvPr id="24" name="Скругленный прямоугольник 23"/>
          <p:cNvSpPr/>
          <p:nvPr/>
        </p:nvSpPr>
        <p:spPr>
          <a:xfrm>
            <a:off x="174522" y="1592920"/>
            <a:ext cx="5621614" cy="899976"/>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ru-RU" b="1" dirty="0" err="1" smtClean="0">
                <a:solidFill>
                  <a:srgbClr val="0000FF"/>
                </a:solidFill>
                <a:latin typeface="Times New Roman" pitchFamily="18" charset="0"/>
                <a:cs typeface="Times New Roman" pitchFamily="18" charset="0"/>
              </a:rPr>
              <a:t>Ўзбекистон</a:t>
            </a:r>
            <a:r>
              <a:rPr lang="ru-RU" b="1" dirty="0" smtClean="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Республикасини</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янада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ривожлантиришнинг</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Ҳаракатлар</a:t>
            </a:r>
            <a:r>
              <a:rPr lang="ru-RU" b="1" dirty="0">
                <a:solidFill>
                  <a:srgbClr val="0000FF"/>
                </a:solidFill>
                <a:latin typeface="Times New Roman" pitchFamily="18" charset="0"/>
                <a:cs typeface="Times New Roman" pitchFamily="18" charset="0"/>
              </a:rPr>
              <a:t> </a:t>
            </a:r>
            <a:r>
              <a:rPr lang="ru-RU" b="1" dirty="0" err="1" smtClean="0">
                <a:solidFill>
                  <a:srgbClr val="0000FF"/>
                </a:solidFill>
                <a:latin typeface="Times New Roman" pitchFamily="18" charset="0"/>
                <a:cs typeface="Times New Roman" pitchFamily="18" charset="0"/>
              </a:rPr>
              <a:t>стратегияси</a:t>
            </a:r>
            <a:r>
              <a:rPr lang="ru-RU" b="1" dirty="0" smtClean="0">
                <a:solidFill>
                  <a:srgbClr val="0000FF"/>
                </a:solidFill>
                <a:latin typeface="Times New Roman" pitchFamily="18" charset="0"/>
                <a:cs typeface="Times New Roman" pitchFamily="18" charset="0"/>
              </a:rPr>
              <a:t> </a:t>
            </a:r>
            <a:r>
              <a:rPr lang="ru-RU" b="1" dirty="0" err="1" smtClean="0">
                <a:solidFill>
                  <a:srgbClr val="0000FF"/>
                </a:solidFill>
                <a:latin typeface="Times New Roman" pitchFamily="18" charset="0"/>
                <a:cs typeface="Times New Roman" pitchFamily="18" charset="0"/>
              </a:rPr>
              <a:t>мазмунини</a:t>
            </a:r>
            <a:r>
              <a:rPr lang="ru-RU" b="1" dirty="0" smtClean="0">
                <a:solidFill>
                  <a:srgbClr val="0000FF"/>
                </a:solidFill>
                <a:latin typeface="Times New Roman" pitchFamily="18" charset="0"/>
                <a:cs typeface="Times New Roman" pitchFamily="18" charset="0"/>
              </a:rPr>
              <a:t> </a:t>
            </a:r>
            <a:r>
              <a:rPr lang="ru-RU" b="1" dirty="0" err="1" smtClean="0">
                <a:solidFill>
                  <a:srgbClr val="0000FF"/>
                </a:solidFill>
                <a:latin typeface="Times New Roman" pitchFamily="18" charset="0"/>
                <a:cs typeface="Times New Roman" pitchFamily="18" charset="0"/>
              </a:rPr>
              <a:t>шаклланиши</a:t>
            </a:r>
            <a:endParaRPr lang="ru-RU" b="1" dirty="0">
              <a:solidFill>
                <a:srgbClr val="0000FF"/>
              </a:solidFill>
              <a:latin typeface="Times New Roman" pitchFamily="18" charset="0"/>
              <a:cs typeface="Times New Roman" pitchFamily="18" charset="0"/>
            </a:endParaRPr>
          </a:p>
        </p:txBody>
      </p:sp>
      <p:sp>
        <p:nvSpPr>
          <p:cNvPr id="25" name="Скругленный прямоугольник 24"/>
          <p:cNvSpPr/>
          <p:nvPr/>
        </p:nvSpPr>
        <p:spPr>
          <a:xfrm>
            <a:off x="730356" y="2636912"/>
            <a:ext cx="6721964" cy="936104"/>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ru-RU" b="1" dirty="0" err="1" smtClean="0">
                <a:solidFill>
                  <a:srgbClr val="0000FF"/>
                </a:solidFill>
                <a:latin typeface="Times New Roman" pitchFamily="18" charset="0"/>
                <a:cs typeface="Times New Roman" pitchFamily="18" charset="0"/>
              </a:rPr>
              <a:t>Ўзбекистон</a:t>
            </a:r>
            <a:r>
              <a:rPr lang="ru-RU" b="1" dirty="0" smtClean="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Республикаси</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Президентининг</a:t>
            </a:r>
            <a:r>
              <a:rPr lang="ru-RU" b="1" dirty="0">
                <a:solidFill>
                  <a:srgbClr val="0000FF"/>
                </a:solidFill>
                <a:latin typeface="Times New Roman" pitchFamily="18" charset="0"/>
                <a:cs typeface="Times New Roman" pitchFamily="18" charset="0"/>
              </a:rPr>
              <a:t> </a:t>
            </a:r>
            <a:endParaRPr lang="ru-RU" b="1" dirty="0" smtClean="0">
              <a:solidFill>
                <a:srgbClr val="0000FF"/>
              </a:solidFill>
              <a:latin typeface="Times New Roman" pitchFamily="18" charset="0"/>
              <a:cs typeface="Times New Roman" pitchFamily="18" charset="0"/>
            </a:endParaRPr>
          </a:p>
          <a:p>
            <a:pPr algn="ctr" fontAlgn="auto">
              <a:spcBef>
                <a:spcPts val="0"/>
              </a:spcBef>
              <a:spcAft>
                <a:spcPts val="0"/>
              </a:spcAft>
              <a:defRPr/>
            </a:pPr>
            <a:r>
              <a:rPr lang="ru-RU" b="1" dirty="0" smtClean="0">
                <a:solidFill>
                  <a:srgbClr val="0000FF"/>
                </a:solidFill>
                <a:latin typeface="Times New Roman" pitchFamily="18" charset="0"/>
                <a:cs typeface="Times New Roman" pitchFamily="18" charset="0"/>
              </a:rPr>
              <a:t>2017 </a:t>
            </a:r>
            <a:r>
              <a:rPr lang="ru-RU" b="1" dirty="0" err="1">
                <a:solidFill>
                  <a:srgbClr val="0000FF"/>
                </a:solidFill>
                <a:latin typeface="Times New Roman" pitchFamily="18" charset="0"/>
                <a:cs typeface="Times New Roman" pitchFamily="18" charset="0"/>
              </a:rPr>
              <a:t>йил</a:t>
            </a:r>
            <a:r>
              <a:rPr lang="ru-RU" b="1" dirty="0">
                <a:solidFill>
                  <a:srgbClr val="0000FF"/>
                </a:solidFill>
                <a:latin typeface="Times New Roman" pitchFamily="18" charset="0"/>
                <a:cs typeface="Times New Roman" pitchFamily="18" charset="0"/>
              </a:rPr>
              <a:t> 7 </a:t>
            </a:r>
            <a:r>
              <a:rPr lang="ru-RU" b="1" dirty="0" err="1">
                <a:solidFill>
                  <a:srgbClr val="0000FF"/>
                </a:solidFill>
                <a:latin typeface="Times New Roman" pitchFamily="18" charset="0"/>
                <a:cs typeface="Times New Roman" pitchFamily="18" charset="0"/>
              </a:rPr>
              <a:t>февралдаги</a:t>
            </a:r>
            <a:r>
              <a:rPr lang="ru-RU" b="1" dirty="0">
                <a:solidFill>
                  <a:srgbClr val="0000FF"/>
                </a:solidFill>
                <a:latin typeface="Times New Roman" pitchFamily="18" charset="0"/>
                <a:cs typeface="Times New Roman" pitchFamily="18" charset="0"/>
              </a:rPr>
              <a:t> </a:t>
            </a:r>
            <a:r>
              <a:rPr lang="ru-RU" b="1" dirty="0" smtClean="0">
                <a:solidFill>
                  <a:srgbClr val="0000FF"/>
                </a:solidFill>
                <a:latin typeface="Times New Roman" pitchFamily="18" charset="0"/>
                <a:cs typeface="Times New Roman" pitchFamily="18" charset="0"/>
              </a:rPr>
              <a:t>4958-Фармони </a:t>
            </a:r>
            <a:r>
              <a:rPr lang="ru-RU" b="1" dirty="0" err="1" smtClean="0">
                <a:solidFill>
                  <a:srgbClr val="0000FF"/>
                </a:solidFill>
                <a:latin typeface="Times New Roman" pitchFamily="18" charset="0"/>
                <a:cs typeface="Times New Roman" pitchFamily="18" charset="0"/>
              </a:rPr>
              <a:t>мазмуни</a:t>
            </a:r>
            <a:r>
              <a:rPr lang="ru-RU" b="1" dirty="0" smtClean="0">
                <a:solidFill>
                  <a:srgbClr val="0000FF"/>
                </a:solidFill>
                <a:latin typeface="Times New Roman" pitchFamily="18" charset="0"/>
                <a:cs typeface="Times New Roman" pitchFamily="18" charset="0"/>
              </a:rPr>
              <a:t> </a:t>
            </a:r>
            <a:r>
              <a:rPr lang="ru-RU" b="1" dirty="0" err="1" smtClean="0">
                <a:solidFill>
                  <a:srgbClr val="0000FF"/>
                </a:solidFill>
                <a:latin typeface="Times New Roman" pitchFamily="18" charset="0"/>
                <a:cs typeface="Times New Roman" pitchFamily="18" charset="0"/>
              </a:rPr>
              <a:t>ва</a:t>
            </a:r>
            <a:r>
              <a:rPr lang="ru-RU" b="1" dirty="0" smtClean="0">
                <a:solidFill>
                  <a:srgbClr val="0000FF"/>
                </a:solidFill>
                <a:latin typeface="Times New Roman" pitchFamily="18" charset="0"/>
                <a:cs typeface="Times New Roman" pitchFamily="18" charset="0"/>
              </a:rPr>
              <a:t> </a:t>
            </a:r>
            <a:r>
              <a:rPr lang="ru-RU" b="1" dirty="0" err="1" smtClean="0">
                <a:solidFill>
                  <a:srgbClr val="0000FF"/>
                </a:solidFill>
                <a:latin typeface="Times New Roman" pitchFamily="18" charset="0"/>
                <a:cs typeface="Times New Roman" pitchFamily="18" charset="0"/>
              </a:rPr>
              <a:t>Ҳаракатлар</a:t>
            </a:r>
            <a:r>
              <a:rPr lang="ru-RU" b="1" dirty="0" smtClean="0">
                <a:solidFill>
                  <a:srgbClr val="0000FF"/>
                </a:solidFill>
                <a:latin typeface="Times New Roman" pitchFamily="18" charset="0"/>
                <a:cs typeface="Times New Roman" pitchFamily="18" charset="0"/>
              </a:rPr>
              <a:t> </a:t>
            </a:r>
            <a:r>
              <a:rPr lang="ru-RU" b="1" dirty="0" err="1" smtClean="0">
                <a:solidFill>
                  <a:srgbClr val="0000FF"/>
                </a:solidFill>
                <a:latin typeface="Times New Roman" pitchFamily="18" charset="0"/>
                <a:cs typeface="Times New Roman" pitchFamily="18" charset="0"/>
              </a:rPr>
              <a:t>стратегиясини</a:t>
            </a:r>
            <a:r>
              <a:rPr lang="ru-RU" b="1" dirty="0" smtClean="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амалга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ошириш</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босқичлари</a:t>
            </a:r>
            <a:endParaRPr lang="ru-RU" b="1" dirty="0">
              <a:solidFill>
                <a:srgbClr val="0000FF"/>
              </a:solidFill>
              <a:latin typeface="Times New Roman" pitchFamily="18" charset="0"/>
              <a:cs typeface="Times New Roman" pitchFamily="18" charset="0"/>
            </a:endParaRPr>
          </a:p>
        </p:txBody>
      </p:sp>
      <p:sp>
        <p:nvSpPr>
          <p:cNvPr id="30" name="Скругленный прямоугольник 29"/>
          <p:cNvSpPr/>
          <p:nvPr/>
        </p:nvSpPr>
        <p:spPr>
          <a:xfrm>
            <a:off x="1403648" y="3717032"/>
            <a:ext cx="6721964" cy="765479"/>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ru-RU" b="1" dirty="0" err="1" smtClean="0">
                <a:solidFill>
                  <a:srgbClr val="0000FF"/>
                </a:solidFill>
                <a:latin typeface="Times New Roman" pitchFamily="18" charset="0"/>
                <a:cs typeface="Times New Roman" pitchFamily="18" charset="0"/>
              </a:rPr>
              <a:t>Ижтимоий</a:t>
            </a:r>
            <a:r>
              <a:rPr lang="ru-RU" b="1" dirty="0" smtClean="0">
                <a:solidFill>
                  <a:srgbClr val="0000FF"/>
                </a:solidFill>
                <a:latin typeface="Times New Roman" pitchFamily="18" charset="0"/>
                <a:cs typeface="Times New Roman" pitchFamily="18" charset="0"/>
              </a:rPr>
              <a:t> </a:t>
            </a:r>
            <a:r>
              <a:rPr lang="ru-RU" b="1" dirty="0" err="1" smtClean="0">
                <a:solidFill>
                  <a:srgbClr val="0000FF"/>
                </a:solidFill>
                <a:latin typeface="Times New Roman" pitchFamily="18" charset="0"/>
                <a:cs typeface="Times New Roman" pitchFamily="18" charset="0"/>
              </a:rPr>
              <a:t>соҳани</a:t>
            </a:r>
            <a:r>
              <a:rPr lang="ru-RU" b="1" dirty="0" smtClean="0">
                <a:solidFill>
                  <a:srgbClr val="0000FF"/>
                </a:solidFill>
                <a:latin typeface="Times New Roman" pitchFamily="18" charset="0"/>
                <a:cs typeface="Times New Roman" pitchFamily="18" charset="0"/>
              </a:rPr>
              <a:t> </a:t>
            </a:r>
            <a:r>
              <a:rPr lang="ru-RU" b="1" dirty="0" err="1" smtClean="0">
                <a:solidFill>
                  <a:srgbClr val="0000FF"/>
                </a:solidFill>
                <a:latin typeface="Times New Roman" pitchFamily="18" charset="0"/>
                <a:cs typeface="Times New Roman" pitchFamily="18" charset="0"/>
              </a:rPr>
              <a:t>ривожлантиришнинг</a:t>
            </a:r>
            <a:r>
              <a:rPr lang="ru-RU" b="1" dirty="0" smtClean="0">
                <a:solidFill>
                  <a:srgbClr val="0000FF"/>
                </a:solidFill>
                <a:latin typeface="Times New Roman" pitchFamily="18" charset="0"/>
                <a:cs typeface="Times New Roman" pitchFamily="18" charset="0"/>
              </a:rPr>
              <a:t> </a:t>
            </a:r>
            <a:r>
              <a:rPr lang="ru-RU" b="1" dirty="0" err="1" smtClean="0">
                <a:solidFill>
                  <a:srgbClr val="0000FF"/>
                </a:solidFill>
                <a:latin typeface="Times New Roman" pitchFamily="18" charset="0"/>
                <a:cs typeface="Times New Roman" pitchFamily="18" charset="0"/>
              </a:rPr>
              <a:t>устувор</a:t>
            </a:r>
            <a:r>
              <a:rPr lang="ru-RU" b="1" dirty="0" smtClean="0">
                <a:solidFill>
                  <a:srgbClr val="0000FF"/>
                </a:solidFill>
                <a:latin typeface="Times New Roman" pitchFamily="18" charset="0"/>
                <a:cs typeface="Times New Roman" pitchFamily="18" charset="0"/>
              </a:rPr>
              <a:t> </a:t>
            </a:r>
            <a:r>
              <a:rPr lang="ru-RU" b="1" dirty="0" err="1" smtClean="0">
                <a:solidFill>
                  <a:srgbClr val="0000FF"/>
                </a:solidFill>
                <a:latin typeface="Times New Roman" pitchFamily="18" charset="0"/>
                <a:cs typeface="Times New Roman" pitchFamily="18" charset="0"/>
              </a:rPr>
              <a:t>йўналиши</a:t>
            </a:r>
            <a:r>
              <a:rPr lang="ru-RU" b="1" dirty="0" smtClean="0">
                <a:solidFill>
                  <a:srgbClr val="0000FF"/>
                </a:solidFill>
                <a:latin typeface="Times New Roman" pitchFamily="18" charset="0"/>
                <a:cs typeface="Times New Roman" pitchFamily="18" charset="0"/>
              </a:rPr>
              <a:t> –</a:t>
            </a:r>
            <a:r>
              <a:rPr lang="ru-RU" b="1" dirty="0" err="1" smtClean="0">
                <a:solidFill>
                  <a:srgbClr val="0000FF"/>
                </a:solidFill>
                <a:latin typeface="Times New Roman" pitchFamily="18" charset="0"/>
                <a:cs typeface="Times New Roman" pitchFamily="18" charset="0"/>
              </a:rPr>
              <a:t>Таълим</a:t>
            </a:r>
            <a:r>
              <a:rPr lang="ru-RU" b="1" dirty="0" smtClean="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ва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фан</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соҳасини</a:t>
            </a:r>
            <a:r>
              <a:rPr lang="ru-RU" b="1" dirty="0">
                <a:solidFill>
                  <a:srgbClr val="0000FF"/>
                </a:solidFill>
                <a:latin typeface="Times New Roman" pitchFamily="18" charset="0"/>
                <a:cs typeface="Times New Roman" pitchFamily="18" charset="0"/>
              </a:rPr>
              <a:t> </a:t>
            </a:r>
            <a:r>
              <a:rPr lang="ru-RU" b="1" dirty="0" err="1" smtClean="0">
                <a:solidFill>
                  <a:srgbClr val="0000FF"/>
                </a:solidFill>
                <a:latin typeface="Times New Roman" pitchFamily="18" charset="0"/>
                <a:cs typeface="Times New Roman" pitchFamily="18" charset="0"/>
              </a:rPr>
              <a:t>ривожлантириш</a:t>
            </a:r>
            <a:r>
              <a:rPr lang="ru-RU" b="1" dirty="0" smtClean="0">
                <a:solidFill>
                  <a:srgbClr val="0000FF"/>
                </a:solidFill>
                <a:latin typeface="Times New Roman" pitchFamily="18" charset="0"/>
                <a:cs typeface="Times New Roman" pitchFamily="18" charset="0"/>
              </a:rPr>
              <a:t> (4.4)</a:t>
            </a:r>
            <a:endParaRPr lang="ru-RU" b="1" dirty="0">
              <a:solidFill>
                <a:srgbClr val="0000FF"/>
              </a:solidFill>
              <a:latin typeface="Times New Roman" pitchFamily="18" charset="0"/>
              <a:cs typeface="Times New Roman" pitchFamily="18" charset="0"/>
            </a:endParaRPr>
          </a:p>
        </p:txBody>
      </p:sp>
      <p:sp>
        <p:nvSpPr>
          <p:cNvPr id="31" name="Скругленный прямоугольник 30"/>
          <p:cNvSpPr/>
          <p:nvPr/>
        </p:nvSpPr>
        <p:spPr>
          <a:xfrm>
            <a:off x="2051720" y="4653136"/>
            <a:ext cx="6721964" cy="1008112"/>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ru-RU" b="1" dirty="0" smtClean="0">
                <a:solidFill>
                  <a:srgbClr val="0000FF"/>
                </a:solidFill>
                <a:latin typeface="Times New Roman" pitchFamily="18" charset="0"/>
                <a:cs typeface="Times New Roman" pitchFamily="18" charset="0"/>
              </a:rPr>
              <a:t>2017 </a:t>
            </a:r>
            <a:r>
              <a:rPr lang="ru-RU" b="1" dirty="0" err="1">
                <a:solidFill>
                  <a:srgbClr val="0000FF"/>
                </a:solidFill>
                <a:latin typeface="Times New Roman" pitchFamily="18" charset="0"/>
                <a:cs typeface="Times New Roman" pitchFamily="18" charset="0"/>
              </a:rPr>
              <a:t>йил</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Халқ</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билан</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мулоқот</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ва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инсон</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манфаатлари</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йили</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Давлат</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дастури</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ва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унда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Таълим</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ва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фан</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соҳасини</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ривожлантиришга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қаратилган</a:t>
            </a:r>
            <a:r>
              <a:rPr lang="ru-RU" b="1" dirty="0">
                <a:solidFill>
                  <a:srgbClr val="0000FF"/>
                </a:solidFill>
                <a:latin typeface="Times New Roman" pitchFamily="18" charset="0"/>
                <a:cs typeface="Times New Roman" pitchFamily="18" charset="0"/>
              </a:rPr>
              <a:t> </a:t>
            </a:r>
            <a:r>
              <a:rPr lang="ru-RU" b="1" dirty="0" err="1" smtClean="0">
                <a:solidFill>
                  <a:srgbClr val="0000FF"/>
                </a:solidFill>
                <a:latin typeface="Times New Roman" pitchFamily="18" charset="0"/>
                <a:cs typeface="Times New Roman" pitchFamily="18" charset="0"/>
              </a:rPr>
              <a:t>вазифалар</a:t>
            </a:r>
            <a:endParaRPr lang="ru-RU" b="1" dirty="0">
              <a:solidFill>
                <a:srgbClr val="0000FF"/>
              </a:solidFill>
              <a:latin typeface="Times New Roman" pitchFamily="18" charset="0"/>
              <a:cs typeface="Times New Roman" pitchFamily="18" charset="0"/>
            </a:endParaRPr>
          </a:p>
        </p:txBody>
      </p:sp>
      <p:sp>
        <p:nvSpPr>
          <p:cNvPr id="8" name="Скругленный прямоугольник 7"/>
          <p:cNvSpPr/>
          <p:nvPr/>
        </p:nvSpPr>
        <p:spPr>
          <a:xfrm>
            <a:off x="2267744" y="5805264"/>
            <a:ext cx="6721964" cy="1008112"/>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uz-Cyrl-UZ" b="1" dirty="0" smtClean="0">
                <a:solidFill>
                  <a:srgbClr val="0000FF"/>
                </a:solidFill>
                <a:latin typeface="Times New Roman" pitchFamily="18" charset="0"/>
                <a:cs typeface="Times New Roman" pitchFamily="18" charset="0"/>
              </a:rPr>
              <a:t>Ҳаракатлар стратегиясида белгилаб берилган вазифалардан келиб чиқиб бугунги кунда халқ таълими тизими муассасаларининг бажарадиган ишлар мазмуни</a:t>
            </a:r>
            <a:endParaRPr lang="ru-RU" b="1"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42859048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Прямоугольник с двумя скругленными противолежащими углами 18"/>
          <p:cNvSpPr/>
          <p:nvPr/>
        </p:nvSpPr>
        <p:spPr>
          <a:xfrm>
            <a:off x="66675" y="157936"/>
            <a:ext cx="8991600" cy="1256706"/>
          </a:xfrm>
          <a:prstGeom prst="round2DiagRect">
            <a:avLst>
              <a:gd name="adj1" fmla="val 31298"/>
              <a:gd name="adj2" fmla="val 0"/>
            </a:avLst>
          </a:prstGeom>
          <a:solidFill>
            <a:srgbClr val="00FFCC"/>
          </a:solidFill>
          <a:ln>
            <a:solidFill>
              <a:schemeClr val="accent2">
                <a:lumMod val="75000"/>
              </a:schemeClr>
            </a:solidFill>
          </a:ln>
          <a:scene3d>
            <a:camera prst="orthographicFront">
              <a:rot lat="0" lon="0" rev="0"/>
            </a:camera>
            <a:lightRig rig="threePt" dir="t">
              <a:rot lat="0" lon="0" rev="1200000"/>
            </a:lightRig>
          </a:scene3d>
          <a:sp3d>
            <a:bevelT w="63500" h="25400" prst="riblet"/>
          </a:sp3d>
        </p:spPr>
        <p:style>
          <a:lnRef idx="0">
            <a:schemeClr val="accent6"/>
          </a:lnRef>
          <a:fillRef idx="3">
            <a:schemeClr val="accent6"/>
          </a:fillRef>
          <a:effectRef idx="3">
            <a:schemeClr val="accent6"/>
          </a:effectRef>
          <a:fontRef idx="minor">
            <a:schemeClr val="lt1"/>
          </a:fontRef>
        </p:style>
        <p:txBody>
          <a:bodyPr anchor="ctr"/>
          <a:lstStyle/>
          <a:p>
            <a:pPr algn="r" eaLnBrk="1" hangingPunct="1">
              <a:defRPr/>
            </a:pPr>
            <a:endParaRPr kumimoji="1" lang="ru-RU" b="1" dirty="0">
              <a:solidFill>
                <a:schemeClr val="bg1"/>
              </a:solidFill>
            </a:endParaRPr>
          </a:p>
        </p:txBody>
      </p:sp>
      <p:sp>
        <p:nvSpPr>
          <p:cNvPr id="10247" name="Прямоугольник 21"/>
          <p:cNvSpPr>
            <a:spLocks noChangeArrowheads="1"/>
          </p:cNvSpPr>
          <p:nvPr/>
        </p:nvSpPr>
        <p:spPr bwMode="auto">
          <a:xfrm>
            <a:off x="227832" y="214313"/>
            <a:ext cx="859264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b="1" dirty="0" smtClean="0">
                <a:solidFill>
                  <a:srgbClr val="0000FF"/>
                </a:solidFill>
                <a:latin typeface="Times New Roman" panose="02020603050405020304" pitchFamily="18" charset="0"/>
                <a:cs typeface="Times New Roman" panose="02020603050405020304" pitchFamily="18" charset="0"/>
              </a:rPr>
              <a:t>«</a:t>
            </a:r>
            <a:r>
              <a:rPr lang="ru-RU" altLang="ru-RU" b="1" dirty="0" err="1" smtClean="0">
                <a:solidFill>
                  <a:srgbClr val="0000FF"/>
                </a:solidFill>
                <a:latin typeface="Times New Roman" panose="02020603050405020304" pitchFamily="18" charset="0"/>
                <a:cs typeface="Times New Roman" panose="02020603050405020304" pitchFamily="18" charset="0"/>
              </a:rPr>
              <a:t>Ўзбекистон</a:t>
            </a:r>
            <a:r>
              <a:rPr lang="ru-RU" altLang="ru-RU" b="1" dirty="0" smtClean="0">
                <a:solidFill>
                  <a:srgbClr val="0000FF"/>
                </a:solidFill>
                <a:latin typeface="Times New Roman" panose="02020603050405020304" pitchFamily="18" charset="0"/>
                <a:cs typeface="Times New Roman" panose="02020603050405020304" pitchFamily="18" charset="0"/>
              </a:rPr>
              <a:t> </a:t>
            </a:r>
            <a:r>
              <a:rPr lang="ru-RU" altLang="ru-RU" b="1" dirty="0" err="1">
                <a:solidFill>
                  <a:srgbClr val="0000FF"/>
                </a:solidFill>
                <a:latin typeface="Times New Roman" panose="02020603050405020304" pitchFamily="18" charset="0"/>
                <a:cs typeface="Times New Roman" panose="02020603050405020304" pitchFamily="18" charset="0"/>
              </a:rPr>
              <a:t>Республикаси</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a:solidFill>
                  <a:srgbClr val="0000FF"/>
                </a:solidFill>
                <a:latin typeface="Times New Roman" panose="02020603050405020304" pitchFamily="18" charset="0"/>
                <a:cs typeface="Times New Roman" panose="02020603050405020304" pitchFamily="18" charset="0"/>
              </a:rPr>
              <a:t>Президентининг</a:t>
            </a:r>
            <a:r>
              <a:rPr lang="ru-RU" altLang="ru-RU" b="1" dirty="0">
                <a:solidFill>
                  <a:srgbClr val="0000FF"/>
                </a:solidFill>
                <a:latin typeface="Times New Roman" panose="02020603050405020304" pitchFamily="18" charset="0"/>
                <a:cs typeface="Times New Roman" panose="02020603050405020304" pitchFamily="18" charset="0"/>
              </a:rPr>
              <a:t> 2017 </a:t>
            </a:r>
            <a:r>
              <a:rPr lang="ru-RU" altLang="ru-RU" b="1" dirty="0" err="1">
                <a:solidFill>
                  <a:srgbClr val="0000FF"/>
                </a:solidFill>
                <a:latin typeface="Times New Roman" panose="02020603050405020304" pitchFamily="18" charset="0"/>
                <a:cs typeface="Times New Roman" panose="02020603050405020304" pitchFamily="18" charset="0"/>
              </a:rPr>
              <a:t>йил</a:t>
            </a:r>
            <a:r>
              <a:rPr lang="ru-RU" altLang="ru-RU" b="1" dirty="0">
                <a:solidFill>
                  <a:srgbClr val="0000FF"/>
                </a:solidFill>
                <a:latin typeface="Times New Roman" panose="02020603050405020304" pitchFamily="18" charset="0"/>
                <a:cs typeface="Times New Roman" panose="02020603050405020304" pitchFamily="18" charset="0"/>
              </a:rPr>
              <a:t> 7 </a:t>
            </a:r>
            <a:r>
              <a:rPr lang="ru-RU" altLang="ru-RU" b="1" dirty="0" err="1">
                <a:solidFill>
                  <a:srgbClr val="0000FF"/>
                </a:solidFill>
                <a:latin typeface="Times New Roman" panose="02020603050405020304" pitchFamily="18" charset="0"/>
                <a:cs typeface="Times New Roman" panose="02020603050405020304" pitchFamily="18" charset="0"/>
              </a:rPr>
              <a:t>февралдаги</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a:solidFill>
                  <a:srgbClr val="0000FF"/>
                </a:solidFill>
                <a:latin typeface="Times New Roman" panose="02020603050405020304" pitchFamily="18" charset="0"/>
                <a:cs typeface="Times New Roman" panose="02020603050405020304" pitchFamily="18" charset="0"/>
              </a:rPr>
              <a:t>Ўзбекистон</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a:solidFill>
                  <a:srgbClr val="0000FF"/>
                </a:solidFill>
                <a:latin typeface="Times New Roman" panose="02020603050405020304" pitchFamily="18" charset="0"/>
                <a:cs typeface="Times New Roman" panose="02020603050405020304" pitchFamily="18" charset="0"/>
              </a:rPr>
              <a:t>Республикасини</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a:solidFill>
                  <a:srgbClr val="0000FF"/>
                </a:solidFill>
                <a:latin typeface="Times New Roman" panose="02020603050405020304" pitchFamily="18" charset="0"/>
                <a:cs typeface="Times New Roman" panose="02020603050405020304" pitchFamily="18" charset="0"/>
              </a:rPr>
              <a:t>янада</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a:solidFill>
                  <a:srgbClr val="0000FF"/>
                </a:solidFill>
                <a:latin typeface="Times New Roman" panose="02020603050405020304" pitchFamily="18" charset="0"/>
                <a:cs typeface="Times New Roman" panose="02020603050405020304" pitchFamily="18" charset="0"/>
              </a:rPr>
              <a:t>ривожлантиришнинг</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a:solidFill>
                  <a:srgbClr val="0000FF"/>
                </a:solidFill>
                <a:latin typeface="Times New Roman" panose="02020603050405020304" pitchFamily="18" charset="0"/>
                <a:cs typeface="Times New Roman" panose="02020603050405020304" pitchFamily="18" charset="0"/>
              </a:rPr>
              <a:t>Ҳаракатлар</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a:solidFill>
                  <a:srgbClr val="0000FF"/>
                </a:solidFill>
                <a:latin typeface="Times New Roman" panose="02020603050405020304" pitchFamily="18" charset="0"/>
                <a:cs typeface="Times New Roman" panose="02020603050405020304" pitchFamily="18" charset="0"/>
              </a:rPr>
              <a:t>стратегияси</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a:solidFill>
                  <a:srgbClr val="0000FF"/>
                </a:solidFill>
                <a:latin typeface="Times New Roman" panose="02020603050405020304" pitchFamily="18" charset="0"/>
                <a:cs typeface="Times New Roman" panose="02020603050405020304" pitchFamily="18" charset="0"/>
              </a:rPr>
              <a:t>тўғрисида”ги</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a:solidFill>
                  <a:srgbClr val="0000FF"/>
                </a:solidFill>
                <a:latin typeface="Times New Roman" panose="02020603050405020304" pitchFamily="18" charset="0"/>
                <a:cs typeface="Times New Roman" panose="02020603050405020304" pitchFamily="18" charset="0"/>
              </a:rPr>
              <a:t>Фармони</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a:solidFill>
                  <a:srgbClr val="0000FF"/>
                </a:solidFill>
                <a:latin typeface="Times New Roman" panose="02020603050405020304" pitchFamily="18" charset="0"/>
                <a:cs typeface="Times New Roman" panose="02020603050405020304" pitchFamily="18" charset="0"/>
              </a:rPr>
              <a:t>мазмун</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a:solidFill>
                  <a:srgbClr val="0000FF"/>
                </a:solidFill>
                <a:latin typeface="Times New Roman" panose="02020603050405020304" pitchFamily="18" charset="0"/>
                <a:cs typeface="Times New Roman" panose="02020603050405020304" pitchFamily="18" charset="0"/>
              </a:rPr>
              <a:t>ва</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smtClean="0">
                <a:solidFill>
                  <a:srgbClr val="0000FF"/>
                </a:solidFill>
                <a:latin typeface="Times New Roman" panose="02020603050405020304" pitchFamily="18" charset="0"/>
                <a:cs typeface="Times New Roman" panose="02020603050405020304" pitchFamily="18" charset="0"/>
              </a:rPr>
              <a:t>моҳияти</a:t>
            </a:r>
            <a:r>
              <a:rPr lang="ru-RU" altLang="ru-RU" b="1" dirty="0" smtClean="0">
                <a:solidFill>
                  <a:srgbClr val="0000FF"/>
                </a:solidFill>
                <a:latin typeface="Times New Roman" panose="02020603050405020304" pitchFamily="18" charset="0"/>
                <a:cs typeface="Times New Roman" panose="02020603050405020304" pitchFamily="18" charset="0"/>
              </a:rPr>
              <a:t>» </a:t>
            </a:r>
            <a:r>
              <a:rPr lang="ru-RU" altLang="ru-RU" b="1" dirty="0" err="1" smtClean="0">
                <a:solidFill>
                  <a:srgbClr val="0000FF"/>
                </a:solidFill>
                <a:latin typeface="Times New Roman" panose="02020603050405020304" pitchFamily="18" charset="0"/>
                <a:cs typeface="Times New Roman" panose="02020603050405020304" pitchFamily="18" charset="0"/>
              </a:rPr>
              <a:t>мавзусидаги</a:t>
            </a:r>
            <a:r>
              <a:rPr lang="ru-RU" altLang="ru-RU" b="1" dirty="0" smtClean="0">
                <a:solidFill>
                  <a:srgbClr val="0000FF"/>
                </a:solidFill>
                <a:latin typeface="Times New Roman" panose="02020603050405020304" pitchFamily="18" charset="0"/>
                <a:cs typeface="Times New Roman" panose="02020603050405020304" pitchFamily="18" charset="0"/>
              </a:rPr>
              <a:t> </a:t>
            </a:r>
            <a:r>
              <a:rPr lang="ru-RU" altLang="ru-RU" b="1" dirty="0" err="1" smtClean="0">
                <a:solidFill>
                  <a:srgbClr val="0000FF"/>
                </a:solidFill>
                <a:latin typeface="Times New Roman" panose="02020603050405020304" pitchFamily="18" charset="0"/>
                <a:cs typeface="Times New Roman" panose="02020603050405020304" pitchFamily="18" charset="0"/>
              </a:rPr>
              <a:t>амалий</a:t>
            </a:r>
            <a:r>
              <a:rPr lang="ru-RU" altLang="ru-RU" b="1" dirty="0" smtClean="0">
                <a:solidFill>
                  <a:srgbClr val="0000FF"/>
                </a:solidFill>
                <a:latin typeface="Times New Roman" panose="02020603050405020304" pitchFamily="18" charset="0"/>
                <a:cs typeface="Times New Roman" panose="02020603050405020304" pitchFamily="18" charset="0"/>
              </a:rPr>
              <a:t> </a:t>
            </a:r>
            <a:r>
              <a:rPr lang="ru-RU" altLang="ru-RU" b="1" dirty="0" err="1" smtClean="0">
                <a:solidFill>
                  <a:srgbClr val="0000FF"/>
                </a:solidFill>
                <a:latin typeface="Times New Roman" panose="02020603050405020304" pitchFamily="18" charset="0"/>
                <a:cs typeface="Times New Roman" panose="02020603050405020304" pitchFamily="18" charset="0"/>
              </a:rPr>
              <a:t>машғулот</a:t>
            </a:r>
            <a:r>
              <a:rPr lang="ru-RU" altLang="ru-RU" b="1" dirty="0" smtClean="0">
                <a:solidFill>
                  <a:srgbClr val="0000FF"/>
                </a:solidFill>
                <a:latin typeface="Times New Roman" panose="02020603050405020304" pitchFamily="18" charset="0"/>
                <a:cs typeface="Times New Roman" panose="02020603050405020304" pitchFamily="18" charset="0"/>
              </a:rPr>
              <a:t> </a:t>
            </a:r>
            <a:r>
              <a:rPr lang="ru-RU" altLang="ru-RU" b="1" dirty="0" err="1" smtClean="0">
                <a:solidFill>
                  <a:srgbClr val="0000FF"/>
                </a:solidFill>
                <a:latin typeface="Times New Roman" panose="02020603050405020304" pitchFamily="18" charset="0"/>
                <a:cs typeface="Times New Roman" panose="02020603050405020304" pitchFamily="18" charset="0"/>
              </a:rPr>
              <a:t>мазмунининг</a:t>
            </a:r>
            <a:r>
              <a:rPr lang="ru-RU" altLang="ru-RU" b="1" dirty="0" smtClean="0">
                <a:solidFill>
                  <a:srgbClr val="0000FF"/>
                </a:solidFill>
                <a:latin typeface="Times New Roman" panose="02020603050405020304" pitchFamily="18" charset="0"/>
                <a:cs typeface="Times New Roman" panose="02020603050405020304" pitchFamily="18" charset="0"/>
              </a:rPr>
              <a:t> </a:t>
            </a:r>
            <a:r>
              <a:rPr lang="ru-RU" altLang="ru-RU" b="1" dirty="0" err="1" smtClean="0">
                <a:solidFill>
                  <a:srgbClr val="0000FF"/>
                </a:solidFill>
                <a:latin typeface="Times New Roman" panose="02020603050405020304" pitchFamily="18" charset="0"/>
                <a:cs typeface="Times New Roman" panose="02020603050405020304" pitchFamily="18" charset="0"/>
              </a:rPr>
              <a:t>тузилмаси</a:t>
            </a:r>
            <a:endParaRPr lang="ru-RU" altLang="ru-RU" b="1" dirty="0">
              <a:solidFill>
                <a:srgbClr val="0000FF"/>
              </a:solidFill>
              <a:latin typeface="Times New Roman" panose="02020603050405020304" pitchFamily="18" charset="0"/>
              <a:cs typeface="Times New Roman" panose="02020603050405020304" pitchFamily="18" charset="0"/>
            </a:endParaRPr>
          </a:p>
        </p:txBody>
      </p:sp>
      <p:sp>
        <p:nvSpPr>
          <p:cNvPr id="24" name="Скругленный прямоугольник 23"/>
          <p:cNvSpPr/>
          <p:nvPr/>
        </p:nvSpPr>
        <p:spPr>
          <a:xfrm>
            <a:off x="174522" y="1556792"/>
            <a:ext cx="7416824" cy="899976"/>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ru-RU" b="1" dirty="0" err="1" smtClean="0">
                <a:solidFill>
                  <a:srgbClr val="0000FF"/>
                </a:solidFill>
                <a:latin typeface="Times New Roman" pitchFamily="18" charset="0"/>
                <a:cs typeface="Times New Roman" pitchFamily="18" charset="0"/>
              </a:rPr>
              <a:t>Ўзбекистонда</a:t>
            </a:r>
            <a:r>
              <a:rPr lang="ru-RU" b="1" dirty="0" smtClean="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демократик</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ислоҳотларни</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янада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чуқурлаштириш</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ва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фуқаролик</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жамиятини</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ривожлантириш</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босқичлари</a:t>
            </a:r>
            <a:endParaRPr lang="ru-RU" b="1" dirty="0">
              <a:solidFill>
                <a:srgbClr val="0000FF"/>
              </a:solidFill>
              <a:latin typeface="Times New Roman" pitchFamily="18" charset="0"/>
              <a:cs typeface="Times New Roman" pitchFamily="18" charset="0"/>
            </a:endParaRPr>
          </a:p>
        </p:txBody>
      </p:sp>
      <p:sp>
        <p:nvSpPr>
          <p:cNvPr id="8" name="Скругленный прямоугольник 7"/>
          <p:cNvSpPr/>
          <p:nvPr/>
        </p:nvSpPr>
        <p:spPr>
          <a:xfrm>
            <a:off x="467544" y="2548012"/>
            <a:ext cx="7416824" cy="1512168"/>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ru-RU" b="1" dirty="0" err="1" smtClean="0">
                <a:solidFill>
                  <a:srgbClr val="0000FF"/>
                </a:solidFill>
                <a:latin typeface="Times New Roman" pitchFamily="18" charset="0"/>
                <a:cs typeface="Times New Roman" pitchFamily="18" charset="0"/>
              </a:rPr>
              <a:t>Ўзбекистон</a:t>
            </a:r>
            <a:r>
              <a:rPr lang="ru-RU" b="1" dirty="0" smtClean="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Республикасининг</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Президенти</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Шавкат</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Мирзиёевнинг</a:t>
            </a:r>
            <a:r>
              <a:rPr lang="ru-RU" b="1" dirty="0">
                <a:solidFill>
                  <a:srgbClr val="0000FF"/>
                </a:solidFill>
                <a:latin typeface="Times New Roman" pitchFamily="18" charset="0"/>
                <a:cs typeface="Times New Roman" pitchFamily="18" charset="0"/>
              </a:rPr>
              <a:t> 2016 </a:t>
            </a:r>
            <a:r>
              <a:rPr lang="ru-RU" b="1" dirty="0" err="1">
                <a:solidFill>
                  <a:srgbClr val="0000FF"/>
                </a:solidFill>
                <a:latin typeface="Times New Roman" pitchFamily="18" charset="0"/>
                <a:cs typeface="Times New Roman" pitchFamily="18" charset="0"/>
              </a:rPr>
              <a:t>йил</a:t>
            </a:r>
            <a:r>
              <a:rPr lang="ru-RU" b="1" dirty="0">
                <a:solidFill>
                  <a:srgbClr val="0000FF"/>
                </a:solidFill>
                <a:latin typeface="Times New Roman" pitchFamily="18" charset="0"/>
                <a:cs typeface="Times New Roman" pitchFamily="18" charset="0"/>
              </a:rPr>
              <a:t> 7 </a:t>
            </a:r>
            <a:r>
              <a:rPr lang="ru-RU" b="1" dirty="0" err="1">
                <a:solidFill>
                  <a:srgbClr val="0000FF"/>
                </a:solidFill>
                <a:latin typeface="Times New Roman" pitchFamily="18" charset="0"/>
                <a:cs typeface="Times New Roman" pitchFamily="18" charset="0"/>
              </a:rPr>
              <a:t>декабрдаги</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Мамлакатимизни</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демократик</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янгилаш</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ва</a:t>
            </a:r>
            <a:r>
              <a:rPr lang="ru-RU" b="1" dirty="0">
                <a:solidFill>
                  <a:srgbClr val="0000FF"/>
                </a:solidFill>
                <a:latin typeface="Times New Roman" pitchFamily="18" charset="0"/>
                <a:cs typeface="Times New Roman" pitchFamily="18" charset="0"/>
              </a:rPr>
              <a:t> модернизация </a:t>
            </a:r>
            <a:r>
              <a:rPr lang="ru-RU" b="1" dirty="0" err="1">
                <a:solidFill>
                  <a:srgbClr val="0000FF"/>
                </a:solidFill>
                <a:latin typeface="Times New Roman" pitchFamily="18" charset="0"/>
                <a:cs typeface="Times New Roman" pitchFamily="18" charset="0"/>
              </a:rPr>
              <a:t>қилишга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қаратилган</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тараққиёт</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йўлимизни</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қатъият</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билан</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давом</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эттириш</a:t>
            </a:r>
            <a:r>
              <a:rPr lang="ru-RU" b="1" dirty="0">
                <a:solidFill>
                  <a:srgbClr val="0000FF"/>
                </a:solidFill>
                <a:latin typeface="Times New Roman" pitchFamily="18" charset="0"/>
                <a:cs typeface="Times New Roman" pitchFamily="18" charset="0"/>
              </a:rPr>
              <a:t> – бош </a:t>
            </a:r>
            <a:r>
              <a:rPr lang="ru-RU" b="1" dirty="0" err="1">
                <a:solidFill>
                  <a:srgbClr val="0000FF"/>
                </a:solidFill>
                <a:latin typeface="Times New Roman" pitchFamily="18" charset="0"/>
                <a:cs typeface="Times New Roman" pitchFamily="18" charset="0"/>
              </a:rPr>
              <a:t>мақсадимиздир</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мавзусидаги</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маърузасининг</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мазмуни</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ва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моҳияти</a:t>
            </a:r>
            <a:endParaRPr lang="ru-RU" b="1" dirty="0">
              <a:solidFill>
                <a:srgbClr val="0000FF"/>
              </a:solidFill>
              <a:latin typeface="Times New Roman" pitchFamily="18" charset="0"/>
              <a:cs typeface="Times New Roman" pitchFamily="18" charset="0"/>
            </a:endParaRPr>
          </a:p>
        </p:txBody>
      </p:sp>
      <p:sp>
        <p:nvSpPr>
          <p:cNvPr id="9" name="Скругленный прямоугольник 8"/>
          <p:cNvSpPr/>
          <p:nvPr/>
        </p:nvSpPr>
        <p:spPr>
          <a:xfrm>
            <a:off x="899592" y="4174480"/>
            <a:ext cx="7416824" cy="1152128"/>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ru-RU" b="1" dirty="0" smtClean="0">
                <a:solidFill>
                  <a:srgbClr val="0000FF"/>
                </a:solidFill>
                <a:latin typeface="Times New Roman" pitchFamily="18" charset="0"/>
                <a:cs typeface="Times New Roman" pitchFamily="18" charset="0"/>
              </a:rPr>
              <a:t>2017-2021 </a:t>
            </a:r>
            <a:r>
              <a:rPr lang="ru-RU" b="1" dirty="0" err="1">
                <a:solidFill>
                  <a:srgbClr val="0000FF"/>
                </a:solidFill>
                <a:latin typeface="Times New Roman" pitchFamily="18" charset="0"/>
                <a:cs typeface="Times New Roman" pitchFamily="18" charset="0"/>
              </a:rPr>
              <a:t>йилларда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Ўзбекистон</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Республикасини</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ривожлантиришнинг</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бешта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устувор</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йўналиши</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бўйича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Ҳаракатлар</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стратегияси</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Таълим</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ва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фан</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соҳасини</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ривожлантириш</a:t>
            </a:r>
            <a:endParaRPr lang="ru-RU" b="1" dirty="0">
              <a:solidFill>
                <a:srgbClr val="0000FF"/>
              </a:solidFill>
              <a:latin typeface="Times New Roman" pitchFamily="18" charset="0"/>
              <a:cs typeface="Times New Roman" pitchFamily="18" charset="0"/>
            </a:endParaRPr>
          </a:p>
        </p:txBody>
      </p:sp>
      <p:sp>
        <p:nvSpPr>
          <p:cNvPr id="10" name="Скругленный прямоугольник 9"/>
          <p:cNvSpPr/>
          <p:nvPr/>
        </p:nvSpPr>
        <p:spPr>
          <a:xfrm>
            <a:off x="1475656" y="5517232"/>
            <a:ext cx="7416824" cy="1152128"/>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ru-RU" b="1" dirty="0" err="1" smtClean="0">
                <a:solidFill>
                  <a:srgbClr val="0000FF"/>
                </a:solidFill>
                <a:latin typeface="Times New Roman" pitchFamily="18" charset="0"/>
                <a:cs typeface="Times New Roman" pitchFamily="18" charset="0"/>
              </a:rPr>
              <a:t>Ҳаракатлар</a:t>
            </a:r>
            <a:r>
              <a:rPr lang="ru-RU" b="1" dirty="0" smtClean="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стратегиясини</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Халқ</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билан</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мулоқот</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ва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инсон</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манфаатлари</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йили”да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амалга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оширишга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оид</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Давлат</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дастури</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ҳамда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унда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таълим</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ва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фан</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соҳасини</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ривожлантиришга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қаратилган</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устувор</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вазифалар</a:t>
            </a:r>
            <a:endParaRPr lang="ru-RU" b="1"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4373686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pic>
        <p:nvPicPr>
          <p:cNvPr id="1026" name="Picture 2" descr="C:\Users\ACER\Desktop\МАЛАКА 2020 март\4\200006000739_4909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876300"/>
            <a:ext cx="12192000" cy="861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141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pic>
        <p:nvPicPr>
          <p:cNvPr id="5" name="Рисунок 4"/>
          <p:cNvPicPr/>
          <p:nvPr/>
        </p:nvPicPr>
        <p:blipFill>
          <a:blip r:embed="rId2"/>
          <a:stretch>
            <a:fillRect/>
          </a:stretch>
        </p:blipFill>
        <p:spPr>
          <a:xfrm>
            <a:off x="0" y="22900"/>
            <a:ext cx="9143999" cy="6835100"/>
          </a:xfrm>
          <a:prstGeom prst="rect">
            <a:avLst/>
          </a:prstGeom>
        </p:spPr>
      </p:pic>
    </p:spTree>
    <p:extLst>
      <p:ext uri="{BB962C8B-B14F-4D97-AF65-F5344CB8AC3E}">
        <p14:creationId xmlns:p14="http://schemas.microsoft.com/office/powerpoint/2010/main" val="3268050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pic>
        <p:nvPicPr>
          <p:cNvPr id="4" name="Рисунок 3"/>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2160110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dirty="0"/>
          </a:p>
        </p:txBody>
      </p:sp>
      <p:pic>
        <p:nvPicPr>
          <p:cNvPr id="4" name="Рисунок 3"/>
          <p:cNvPicPr/>
          <p:nvPr/>
        </p:nvPicPr>
        <p:blipFill>
          <a:blip r:embed="rId2"/>
          <a:stretch>
            <a:fillRect/>
          </a:stretch>
        </p:blipFill>
        <p:spPr>
          <a:xfrm>
            <a:off x="-108520" y="0"/>
            <a:ext cx="9252520" cy="6858000"/>
          </a:xfrm>
          <a:prstGeom prst="rect">
            <a:avLst/>
          </a:prstGeom>
        </p:spPr>
      </p:pic>
    </p:spTree>
    <p:extLst>
      <p:ext uri="{BB962C8B-B14F-4D97-AF65-F5344CB8AC3E}">
        <p14:creationId xmlns:p14="http://schemas.microsoft.com/office/powerpoint/2010/main" val="1337279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pic>
        <p:nvPicPr>
          <p:cNvPr id="4" name="Рисунок 3"/>
          <p:cNvPicPr/>
          <p:nvPr/>
        </p:nvPicPr>
        <p:blipFill>
          <a:blip r:embed="rId2"/>
          <a:stretch>
            <a:fillRect/>
          </a:stretch>
        </p:blipFill>
        <p:spPr>
          <a:xfrm>
            <a:off x="0" y="0"/>
            <a:ext cx="9143999" cy="6858000"/>
          </a:xfrm>
          <a:prstGeom prst="rect">
            <a:avLst/>
          </a:prstGeom>
        </p:spPr>
      </p:pic>
    </p:spTree>
    <p:extLst>
      <p:ext uri="{BB962C8B-B14F-4D97-AF65-F5344CB8AC3E}">
        <p14:creationId xmlns:p14="http://schemas.microsoft.com/office/powerpoint/2010/main" val="1751897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вал 4"/>
          <p:cNvSpPr/>
          <p:nvPr/>
        </p:nvSpPr>
        <p:spPr>
          <a:xfrm>
            <a:off x="231775" y="2390775"/>
            <a:ext cx="287338" cy="287338"/>
          </a:xfrm>
          <a:prstGeom prst="ellipse">
            <a:avLst/>
          </a:prstGeom>
          <a:solidFill>
            <a:srgbClr val="6DA6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sp>
        <p:nvSpPr>
          <p:cNvPr id="6" name="Овал 5"/>
          <p:cNvSpPr/>
          <p:nvPr/>
        </p:nvSpPr>
        <p:spPr>
          <a:xfrm>
            <a:off x="222250" y="3319463"/>
            <a:ext cx="287338" cy="287337"/>
          </a:xfrm>
          <a:prstGeom prst="ellipse">
            <a:avLst/>
          </a:prstGeom>
          <a:solidFill>
            <a:srgbClr val="953B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sp>
        <p:nvSpPr>
          <p:cNvPr id="7" name="Овал 6"/>
          <p:cNvSpPr/>
          <p:nvPr/>
        </p:nvSpPr>
        <p:spPr>
          <a:xfrm>
            <a:off x="231782" y="4059728"/>
            <a:ext cx="288032" cy="288000"/>
          </a:xfrm>
          <a:prstGeom prst="ellipse">
            <a:avLst/>
          </a:prstGeom>
          <a:solidFill>
            <a:srgbClr val="FFD757"/>
          </a:solidFill>
          <a:ln>
            <a:noFill/>
          </a:ln>
          <a:effectLst>
            <a:innerShdw blurRad="63500" dist="50800">
              <a:schemeClr val="accent4">
                <a:lumMod val="7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sp>
        <p:nvSpPr>
          <p:cNvPr id="8" name="Овал 7"/>
          <p:cNvSpPr/>
          <p:nvPr/>
        </p:nvSpPr>
        <p:spPr>
          <a:xfrm>
            <a:off x="222250" y="5045075"/>
            <a:ext cx="287338" cy="287338"/>
          </a:xfrm>
          <a:prstGeom prst="ellipse">
            <a:avLst/>
          </a:prstGeom>
          <a:solidFill>
            <a:srgbClr val="F6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sp>
        <p:nvSpPr>
          <p:cNvPr id="9" name="Овал 8"/>
          <p:cNvSpPr/>
          <p:nvPr/>
        </p:nvSpPr>
        <p:spPr>
          <a:xfrm>
            <a:off x="231782" y="5805264"/>
            <a:ext cx="288032" cy="288000"/>
          </a:xfrm>
          <a:prstGeom prst="ellipse">
            <a:avLst/>
          </a:prstGeom>
          <a:solidFill>
            <a:schemeClr val="bg1"/>
          </a:solidFill>
          <a:ln w="9525">
            <a:solidFill>
              <a:schemeClr val="bg1">
                <a:lumMod val="85000"/>
              </a:schemeClr>
            </a:solidFill>
          </a:ln>
          <a:effectLst>
            <a:innerShdw blurRad="63500" dist="50800">
              <a:schemeClr val="bg1">
                <a:lumMod val="9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ln w="6350">
                <a:solidFill>
                  <a:schemeClr val="tx1"/>
                </a:solidFill>
              </a:ln>
            </a:endParaRPr>
          </a:p>
        </p:txBody>
      </p:sp>
      <p:sp>
        <p:nvSpPr>
          <p:cNvPr id="10" name="Прямоугольник 9"/>
          <p:cNvSpPr/>
          <p:nvPr/>
        </p:nvSpPr>
        <p:spPr>
          <a:xfrm>
            <a:off x="512763" y="2406650"/>
            <a:ext cx="8634412" cy="4024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91440" indent="-285750" eaLnBrk="1" hangingPunct="1">
              <a:spcBef>
                <a:spcPts val="0"/>
              </a:spcBef>
              <a:spcAft>
                <a:spcPts val="0"/>
              </a:spcAft>
              <a:buFontTx/>
              <a:buChar char="-"/>
              <a:defRPr/>
            </a:pPr>
            <a:r>
              <a:rPr lang="en-US" sz="1600" b="1" dirty="0">
                <a:solidFill>
                  <a:srgbClr val="002060"/>
                </a:solidFill>
                <a:latin typeface="Times New Roman" panose="02020603050405020304" pitchFamily="18" charset="0"/>
                <a:cs typeface="Times New Roman" panose="02020603050405020304" pitchFamily="18" charset="0"/>
              </a:rPr>
              <a:t>I. </a:t>
            </a:r>
            <a:r>
              <a:rPr lang="ru-RU" sz="1600" b="1" dirty="0" err="1">
                <a:solidFill>
                  <a:srgbClr val="002060"/>
                </a:solidFill>
                <a:latin typeface="Times New Roman" panose="02020603050405020304" pitchFamily="18" charset="0"/>
                <a:cs typeface="Times New Roman" panose="02020603050405020304" pitchFamily="18" charset="0"/>
              </a:rPr>
              <a:t>Давлат</a:t>
            </a:r>
            <a:r>
              <a:rPr lang="ru-RU" sz="1600" b="1" dirty="0">
                <a:solidFill>
                  <a:srgbClr val="002060"/>
                </a:solidFill>
                <a:latin typeface="Times New Roman" panose="02020603050405020304" pitchFamily="18" charset="0"/>
                <a:cs typeface="Times New Roman" panose="02020603050405020304" pitchFamily="18" charset="0"/>
              </a:rPr>
              <a:t> </a:t>
            </a:r>
            <a:r>
              <a:rPr lang="uz-Cyrl-UZ" sz="1600" b="1" dirty="0">
                <a:solidFill>
                  <a:srgbClr val="002060"/>
                </a:solidFill>
                <a:latin typeface="Times New Roman" panose="02020603050405020304" pitchFamily="18" charset="0"/>
                <a:cs typeface="Times New Roman" panose="02020603050405020304" pitchFamily="18" charset="0"/>
              </a:rPr>
              <a:t>ва жамият қурилиш тизимини такомиллаштириш </a:t>
            </a:r>
            <a:endParaRPr lang="ru-RU" sz="1600" b="1" dirty="0">
              <a:solidFill>
                <a:srgbClr val="002060"/>
              </a:solidFill>
              <a:latin typeface="Times New Roman" panose="02020603050405020304" pitchFamily="18" charset="0"/>
              <a:cs typeface="Times New Roman" panose="02020603050405020304" pitchFamily="18" charset="0"/>
            </a:endParaRPr>
          </a:p>
          <a:p>
            <a:pPr marL="91440" eaLnBrk="1" hangingPunct="1">
              <a:spcBef>
                <a:spcPts val="0"/>
              </a:spcBef>
              <a:spcAft>
                <a:spcPts val="0"/>
              </a:spcAft>
              <a:defRPr/>
            </a:pPr>
            <a:r>
              <a:rPr lang="uz-Cyrl-UZ" sz="1600"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70C0"/>
                </a:solidFill>
                <a:latin typeface="Times New Roman" panose="02020603050405020304" pitchFamily="18" charset="0"/>
                <a:cs typeface="Times New Roman" panose="02020603050405020304" pitchFamily="18" charset="0"/>
              </a:rPr>
              <a:t>Мовий</a:t>
            </a:r>
            <a:r>
              <a:rPr lang="ru-RU" sz="1600" b="1" dirty="0">
                <a:solidFill>
                  <a:srgbClr val="0070C0"/>
                </a:solidFill>
                <a:latin typeface="Times New Roman" panose="02020603050405020304" pitchFamily="18" charset="0"/>
                <a:cs typeface="Times New Roman" panose="02020603050405020304" pitchFamily="18" charset="0"/>
              </a:rPr>
              <a:t> </a:t>
            </a:r>
            <a:r>
              <a:rPr lang="ru-RU" sz="1600" b="1" dirty="0" err="1">
                <a:solidFill>
                  <a:srgbClr val="0070C0"/>
                </a:solidFill>
                <a:latin typeface="Times New Roman" panose="02020603050405020304" pitchFamily="18" charset="0"/>
                <a:cs typeface="Times New Roman" panose="02020603050405020304" pitchFamily="18" charset="0"/>
              </a:rPr>
              <a:t>ҳаворанг</a:t>
            </a:r>
            <a:r>
              <a:rPr lang="ru-RU" sz="1600" b="1" dirty="0">
                <a:solidFill>
                  <a:srgbClr val="0070C0"/>
                </a:solidFill>
                <a:latin typeface="Times New Roman" panose="02020603050405020304" pitchFamily="18" charset="0"/>
                <a:cs typeface="Times New Roman" panose="02020603050405020304" pitchFamily="18" charset="0"/>
              </a:rPr>
              <a:t> </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осмон</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ва</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тоза</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сув</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рамзи</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буюк</a:t>
            </a:r>
            <a:r>
              <a:rPr lang="ru-RU" sz="1600" dirty="0">
                <a:solidFill>
                  <a:srgbClr val="002060"/>
                </a:solidFill>
                <a:latin typeface="Times New Roman" panose="02020603050405020304" pitchFamily="18" charset="0"/>
                <a:cs typeface="Times New Roman" panose="02020603050405020304" pitchFamily="18" charset="0"/>
              </a:rPr>
              <a:t> Амир </a:t>
            </a:r>
            <a:r>
              <a:rPr lang="ru-RU" sz="1600" dirty="0" err="1">
                <a:solidFill>
                  <a:srgbClr val="002060"/>
                </a:solidFill>
                <a:latin typeface="Times New Roman" panose="02020603050405020304" pitchFamily="18" charset="0"/>
                <a:cs typeface="Times New Roman" panose="02020603050405020304" pitchFamily="18" charset="0"/>
              </a:rPr>
              <a:t>Темур</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давлатининг</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байроғининг</a:t>
            </a:r>
            <a:r>
              <a:rPr lang="ru-RU" sz="1600" dirty="0">
                <a:solidFill>
                  <a:srgbClr val="002060"/>
                </a:solidFill>
                <a:latin typeface="Times New Roman" panose="02020603050405020304" pitchFamily="18" charset="0"/>
                <a:cs typeface="Times New Roman" panose="02020603050405020304" pitchFamily="18" charset="0"/>
              </a:rPr>
              <a:t>       </a:t>
            </a:r>
          </a:p>
          <a:p>
            <a:pPr marL="91440" eaLnBrk="1" hangingPunct="1">
              <a:spcBef>
                <a:spcPts val="0"/>
              </a:spcBef>
              <a:spcAft>
                <a:spcPts val="0"/>
              </a:spcAft>
              <a:defRPr/>
            </a:pPr>
            <a:r>
              <a:rPr lang="ru-RU" sz="1600" dirty="0">
                <a:solidFill>
                  <a:srgbClr val="002060"/>
                </a:solidFill>
                <a:latin typeface="Times New Roman" panose="02020603050405020304" pitchFamily="18" charset="0"/>
                <a:cs typeface="Times New Roman" panose="02020603050405020304" pitchFamily="18" charset="0"/>
              </a:rPr>
              <a:t>     ранги)</a:t>
            </a:r>
          </a:p>
          <a:p>
            <a:pPr marL="91440" eaLnBrk="1" hangingPunct="1">
              <a:spcBef>
                <a:spcPts val="0"/>
              </a:spcBef>
              <a:spcAft>
                <a:spcPts val="0"/>
              </a:spcAft>
              <a:defRPr/>
            </a:pPr>
            <a:endParaRPr lang="ru-RU" sz="1600" dirty="0">
              <a:solidFill>
                <a:srgbClr val="002060"/>
              </a:solidFill>
              <a:latin typeface="Times New Roman" panose="02020603050405020304" pitchFamily="18" charset="0"/>
              <a:cs typeface="Times New Roman" panose="02020603050405020304" pitchFamily="18" charset="0"/>
            </a:endParaRPr>
          </a:p>
          <a:p>
            <a:pPr marL="91440" indent="-285750" eaLnBrk="1" hangingPunct="1">
              <a:spcBef>
                <a:spcPts val="0"/>
              </a:spcBef>
              <a:spcAft>
                <a:spcPts val="0"/>
              </a:spcAft>
              <a:buFontTx/>
              <a:buChar char="-"/>
              <a:defRPr/>
            </a:pPr>
            <a:r>
              <a:rPr lang="en-US" sz="1600" b="1" dirty="0">
                <a:solidFill>
                  <a:srgbClr val="002060"/>
                </a:solidFill>
                <a:latin typeface="Times New Roman" panose="02020603050405020304" pitchFamily="18" charset="0"/>
                <a:cs typeface="Times New Roman" panose="02020603050405020304" pitchFamily="18" charset="0"/>
              </a:rPr>
              <a:t>II.</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Қонун</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устуворлигини</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таъминлаш</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ва</a:t>
            </a:r>
            <a:r>
              <a:rPr lang="ru-RU" sz="1600" b="1" dirty="0">
                <a:solidFill>
                  <a:srgbClr val="002060"/>
                </a:solidFill>
                <a:latin typeface="Times New Roman" panose="02020603050405020304" pitchFamily="18" charset="0"/>
                <a:cs typeface="Times New Roman" panose="02020603050405020304" pitchFamily="18" charset="0"/>
              </a:rPr>
              <a:t> суд-</a:t>
            </a:r>
            <a:r>
              <a:rPr lang="ru-RU" sz="1600" b="1" dirty="0" err="1">
                <a:solidFill>
                  <a:srgbClr val="002060"/>
                </a:solidFill>
                <a:latin typeface="Times New Roman" panose="02020603050405020304" pitchFamily="18" charset="0"/>
                <a:cs typeface="Times New Roman" panose="02020603050405020304" pitchFamily="18" charset="0"/>
              </a:rPr>
              <a:t>ҳуқуқ</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тизимини</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янада</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ислоҳ</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қилиш</a:t>
            </a:r>
            <a:endParaRPr lang="ru-RU" sz="1600" b="1" dirty="0">
              <a:solidFill>
                <a:srgbClr val="002060"/>
              </a:solidFill>
              <a:latin typeface="Times New Roman" panose="02020603050405020304" pitchFamily="18" charset="0"/>
              <a:cs typeface="Times New Roman" panose="02020603050405020304" pitchFamily="18" charset="0"/>
            </a:endParaRPr>
          </a:p>
          <a:p>
            <a:pPr marL="91440" eaLnBrk="1" hangingPunct="1">
              <a:spcBef>
                <a:spcPts val="0"/>
              </a:spcBef>
              <a:spcAft>
                <a:spcPts val="0"/>
              </a:spcAft>
              <a:defRPr/>
            </a:pPr>
            <a:r>
              <a:rPr lang="ru-RU" sz="1600"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C00000"/>
                </a:solidFill>
                <a:latin typeface="Times New Roman" panose="02020603050405020304" pitchFamily="18" charset="0"/>
                <a:cs typeface="Times New Roman" panose="02020603050405020304" pitchFamily="18" charset="0"/>
              </a:rPr>
              <a:t>Сиёҳранг</a:t>
            </a:r>
            <a:r>
              <a:rPr lang="ru-RU" sz="1600" dirty="0">
                <a:solidFill>
                  <a:srgbClr val="002060"/>
                </a:solidFill>
                <a:latin typeface="Times New Roman" panose="02020603050405020304" pitchFamily="18" charset="0"/>
                <a:cs typeface="Times New Roman" panose="02020603050405020304" pitchFamily="18" charset="0"/>
              </a:rPr>
              <a:t>– </a:t>
            </a:r>
            <a:r>
              <a:rPr lang="uz-Cyrl-UZ" sz="1600" dirty="0">
                <a:solidFill>
                  <a:srgbClr val="002060"/>
                </a:solidFill>
                <a:latin typeface="Times New Roman" panose="02020603050405020304" pitchFamily="18" charset="0"/>
                <a:cs typeface="Times New Roman" panose="02020603050405020304" pitchFamily="18" charset="0"/>
              </a:rPr>
              <a:t>қонунийлик элементлари ҳисобланган устуворлик ва ор-номуслилик рамзи</a:t>
            </a:r>
            <a:r>
              <a:rPr lang="ru-RU" sz="1600" dirty="0">
                <a:solidFill>
                  <a:srgbClr val="002060"/>
                </a:solidFill>
                <a:latin typeface="Times New Roman" panose="02020603050405020304" pitchFamily="18" charset="0"/>
                <a:cs typeface="Times New Roman" panose="02020603050405020304" pitchFamily="18" charset="0"/>
              </a:rPr>
              <a:t>)</a:t>
            </a:r>
          </a:p>
          <a:p>
            <a:pPr marL="91440" eaLnBrk="1" hangingPunct="1">
              <a:spcBef>
                <a:spcPts val="0"/>
              </a:spcBef>
              <a:spcAft>
                <a:spcPts val="0"/>
              </a:spcAft>
              <a:defRPr/>
            </a:pPr>
            <a:endParaRPr lang="en-US" sz="1600" b="1" dirty="0">
              <a:solidFill>
                <a:srgbClr val="002060"/>
              </a:solidFill>
              <a:latin typeface="Times New Roman" panose="02020603050405020304" pitchFamily="18" charset="0"/>
              <a:cs typeface="Times New Roman" panose="02020603050405020304" pitchFamily="18" charset="0"/>
            </a:endParaRPr>
          </a:p>
          <a:p>
            <a:pPr marL="91440" eaLnBrk="1" hangingPunct="1">
              <a:spcBef>
                <a:spcPts val="0"/>
              </a:spcBef>
              <a:spcAft>
                <a:spcPts val="0"/>
              </a:spcAft>
              <a:defRPr/>
            </a:pPr>
            <a:r>
              <a:rPr lang="en-US" sz="1600" b="1" dirty="0">
                <a:solidFill>
                  <a:srgbClr val="002060"/>
                </a:solidFill>
                <a:latin typeface="Times New Roman" panose="02020603050405020304" pitchFamily="18" charset="0"/>
                <a:cs typeface="Times New Roman" panose="02020603050405020304" pitchFamily="18" charset="0"/>
              </a:rPr>
              <a:t>-  III.</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Иқтисодиётни</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ривожлантириш</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ва</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эркинлаштириш</a:t>
            </a:r>
            <a:endParaRPr lang="ru-RU" sz="1600" b="1" dirty="0">
              <a:solidFill>
                <a:srgbClr val="002060"/>
              </a:solidFill>
              <a:latin typeface="Times New Roman" panose="02020603050405020304" pitchFamily="18" charset="0"/>
              <a:cs typeface="Times New Roman" panose="02020603050405020304" pitchFamily="18" charset="0"/>
            </a:endParaRPr>
          </a:p>
          <a:p>
            <a:pPr marL="91440" eaLnBrk="1" hangingPunct="1">
              <a:spcBef>
                <a:spcPts val="0"/>
              </a:spcBef>
              <a:spcAft>
                <a:spcPts val="0"/>
              </a:spcAft>
              <a:defRPr/>
            </a:pPr>
            <a:r>
              <a:rPr lang="ru-RU" sz="1600"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FFC000"/>
                </a:solidFill>
                <a:latin typeface="Times New Roman" panose="02020603050405020304" pitchFamily="18" charset="0"/>
                <a:cs typeface="Times New Roman" panose="02020603050405020304" pitchFamily="18" charset="0"/>
              </a:rPr>
              <a:t>Тилларанг</a:t>
            </a:r>
            <a:r>
              <a:rPr lang="ru-RU" sz="1600" dirty="0">
                <a:solidFill>
                  <a:srgbClr val="002060"/>
                </a:solidFill>
                <a:latin typeface="Times New Roman" panose="02020603050405020304" pitchFamily="18" charset="0"/>
                <a:cs typeface="Times New Roman" panose="02020603050405020304" pitchFamily="18" charset="0"/>
              </a:rPr>
              <a:t> – </a:t>
            </a:r>
            <a:r>
              <a:rPr lang="ru-RU" sz="1600" dirty="0" err="1">
                <a:solidFill>
                  <a:srgbClr val="002060"/>
                </a:solidFill>
                <a:latin typeface="Times New Roman" panose="02020603050405020304" pitchFamily="18" charset="0"/>
                <a:cs typeface="Times New Roman" panose="02020603050405020304" pitchFamily="18" charset="0"/>
              </a:rPr>
              <a:t>иқтисодиётни</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ривожлантириш</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элементлари</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ҳисобланган</a:t>
            </a:r>
            <a:r>
              <a:rPr lang="ru-RU" sz="1600" dirty="0">
                <a:solidFill>
                  <a:srgbClr val="002060"/>
                </a:solidFill>
                <a:latin typeface="Times New Roman" panose="02020603050405020304" pitchFamily="18" charset="0"/>
                <a:cs typeface="Times New Roman" panose="02020603050405020304" pitchFamily="18" charset="0"/>
              </a:rPr>
              <a:t> куч-</a:t>
            </a:r>
            <a:r>
              <a:rPr lang="ru-RU" sz="1600" dirty="0" err="1">
                <a:solidFill>
                  <a:srgbClr val="002060"/>
                </a:solidFill>
                <a:latin typeface="Times New Roman" panose="02020603050405020304" pitchFamily="18" charset="0"/>
                <a:cs typeface="Times New Roman" panose="02020603050405020304" pitchFamily="18" charset="0"/>
              </a:rPr>
              <a:t>қудрат</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ва</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бойлик</a:t>
            </a:r>
            <a:r>
              <a:rPr lang="ru-RU" sz="1600" dirty="0">
                <a:solidFill>
                  <a:srgbClr val="002060"/>
                </a:solidFill>
                <a:latin typeface="Times New Roman" panose="02020603050405020304" pitchFamily="18" charset="0"/>
                <a:cs typeface="Times New Roman" panose="02020603050405020304" pitchFamily="18" charset="0"/>
              </a:rPr>
              <a:t>     </a:t>
            </a:r>
          </a:p>
          <a:p>
            <a:pPr marL="91440" eaLnBrk="1" hangingPunct="1">
              <a:spcBef>
                <a:spcPts val="0"/>
              </a:spcBef>
              <a:spcAft>
                <a:spcPts val="0"/>
              </a:spcAft>
              <a:defRPr/>
            </a:pP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рамзи</a:t>
            </a:r>
            <a:r>
              <a:rPr lang="ru-RU" sz="1600" dirty="0">
                <a:solidFill>
                  <a:srgbClr val="002060"/>
                </a:solidFill>
                <a:latin typeface="Times New Roman" panose="02020603050405020304" pitchFamily="18" charset="0"/>
                <a:cs typeface="Times New Roman" panose="02020603050405020304" pitchFamily="18" charset="0"/>
              </a:rPr>
              <a:t>,)</a:t>
            </a:r>
          </a:p>
          <a:p>
            <a:pPr marL="91440" eaLnBrk="1" hangingPunct="1">
              <a:spcBef>
                <a:spcPts val="0"/>
              </a:spcBef>
              <a:spcAft>
                <a:spcPts val="0"/>
              </a:spcAft>
              <a:defRPr/>
            </a:pPr>
            <a:endParaRPr lang="ru-RU" sz="1600" dirty="0">
              <a:solidFill>
                <a:srgbClr val="002060"/>
              </a:solidFill>
              <a:latin typeface="Times New Roman" panose="02020603050405020304" pitchFamily="18" charset="0"/>
              <a:cs typeface="Times New Roman" panose="02020603050405020304" pitchFamily="18" charset="0"/>
            </a:endParaRPr>
          </a:p>
          <a:p>
            <a:pPr marL="91440" eaLnBrk="1" hangingPunct="1">
              <a:spcBef>
                <a:spcPts val="0"/>
              </a:spcBef>
              <a:spcAft>
                <a:spcPts val="0"/>
              </a:spcAft>
              <a:defRPr/>
            </a:pPr>
            <a:r>
              <a:rPr lang="ru-RU" sz="1600" b="1" dirty="0">
                <a:solidFill>
                  <a:srgbClr val="002060"/>
                </a:solidFill>
                <a:latin typeface="Times New Roman" panose="02020603050405020304" pitchFamily="18" charset="0"/>
                <a:cs typeface="Times New Roman" panose="02020603050405020304" pitchFamily="18" charset="0"/>
              </a:rPr>
              <a:t>-  </a:t>
            </a:r>
            <a:r>
              <a:rPr lang="en-US" sz="1600" b="1" dirty="0">
                <a:solidFill>
                  <a:srgbClr val="002060"/>
                </a:solidFill>
                <a:latin typeface="Times New Roman" panose="02020603050405020304" pitchFamily="18" charset="0"/>
                <a:cs typeface="Times New Roman" panose="02020603050405020304" pitchFamily="18" charset="0"/>
              </a:rPr>
              <a:t>IV.</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Ижтимоий</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соҳани</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ривожлантириш</a:t>
            </a:r>
            <a:endParaRPr lang="ru-RU" sz="1600" b="1" dirty="0">
              <a:solidFill>
                <a:srgbClr val="002060"/>
              </a:solidFill>
              <a:latin typeface="Times New Roman" panose="02020603050405020304" pitchFamily="18" charset="0"/>
              <a:cs typeface="Times New Roman" panose="02020603050405020304" pitchFamily="18" charset="0"/>
            </a:endParaRPr>
          </a:p>
          <a:p>
            <a:pPr marL="91440" eaLnBrk="1" hangingPunct="1">
              <a:spcBef>
                <a:spcPts val="0"/>
              </a:spcBef>
              <a:spcAft>
                <a:spcPts val="0"/>
              </a:spcAft>
              <a:defRPr/>
            </a:pPr>
            <a:r>
              <a:rPr lang="ru-RU" sz="1600"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FF0000"/>
                </a:solidFill>
                <a:latin typeface="Times New Roman" panose="02020603050405020304" pitchFamily="18" charset="0"/>
                <a:cs typeface="Times New Roman" panose="02020603050405020304" pitchFamily="18" charset="0"/>
              </a:rPr>
              <a:t>Қизил</a:t>
            </a:r>
            <a:r>
              <a:rPr lang="ru-RU" sz="1600" b="1" dirty="0">
                <a:solidFill>
                  <a:srgbClr val="FF0000"/>
                </a:solidFill>
                <a:latin typeface="Times New Roman" panose="02020603050405020304" pitchFamily="18" charset="0"/>
                <a:cs typeface="Times New Roman" panose="02020603050405020304" pitchFamily="18" charset="0"/>
              </a:rPr>
              <a:t> ранг </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ҳаёт</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ва</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аҳолининг</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муносиб</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турмуш</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тарзини</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таъминлаш</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рамзи</a:t>
            </a:r>
            <a:r>
              <a:rPr lang="ru-RU" sz="1600" dirty="0">
                <a:solidFill>
                  <a:srgbClr val="002060"/>
                </a:solidFill>
                <a:latin typeface="Times New Roman" panose="02020603050405020304" pitchFamily="18" charset="0"/>
                <a:cs typeface="Times New Roman" panose="02020603050405020304" pitchFamily="18" charset="0"/>
              </a:rPr>
              <a:t>)</a:t>
            </a:r>
          </a:p>
          <a:p>
            <a:pPr marL="91440" eaLnBrk="1" hangingPunct="1">
              <a:spcBef>
                <a:spcPts val="0"/>
              </a:spcBef>
              <a:spcAft>
                <a:spcPts val="0"/>
              </a:spcAft>
              <a:defRPr/>
            </a:pPr>
            <a:endParaRPr lang="ru-RU" sz="1600" dirty="0">
              <a:solidFill>
                <a:srgbClr val="002060"/>
              </a:solidFill>
              <a:latin typeface="Times New Roman" panose="02020603050405020304" pitchFamily="18" charset="0"/>
              <a:cs typeface="Times New Roman" panose="02020603050405020304" pitchFamily="18" charset="0"/>
            </a:endParaRPr>
          </a:p>
          <a:p>
            <a:pPr marL="91440" indent="-285750" eaLnBrk="1" hangingPunct="1">
              <a:spcBef>
                <a:spcPts val="0"/>
              </a:spcBef>
              <a:spcAft>
                <a:spcPts val="0"/>
              </a:spcAft>
              <a:buFontTx/>
              <a:buChar char="-"/>
              <a:defRPr/>
            </a:pPr>
            <a:r>
              <a:rPr lang="en-US" sz="1600" b="1" dirty="0">
                <a:solidFill>
                  <a:srgbClr val="002060"/>
                </a:solidFill>
                <a:latin typeface="Times New Roman" panose="02020603050405020304" pitchFamily="18" charset="0"/>
                <a:cs typeface="Times New Roman" panose="02020603050405020304" pitchFamily="18" charset="0"/>
              </a:rPr>
              <a:t>V.</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Хавфсизлик</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диний</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бағрикенглик</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ва</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миллатлараро</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тотувлик</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ўзаро</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манфаатли</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ва</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амалий</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ташқи</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сиёсат</a:t>
            </a:r>
            <a:r>
              <a:rPr lang="ru-RU" sz="1600" b="1" dirty="0">
                <a:solidFill>
                  <a:srgbClr val="002060"/>
                </a:solidFill>
                <a:latin typeface="Times New Roman" panose="02020603050405020304" pitchFamily="18" charset="0"/>
                <a:cs typeface="Times New Roman" panose="02020603050405020304" pitchFamily="18" charset="0"/>
              </a:rPr>
              <a:t> </a:t>
            </a:r>
          </a:p>
          <a:p>
            <a:pPr marL="91440" eaLnBrk="1" hangingPunct="1">
              <a:spcBef>
                <a:spcPts val="0"/>
              </a:spcBef>
              <a:spcAft>
                <a:spcPts val="0"/>
              </a:spcAft>
              <a:defRPr/>
            </a:pPr>
            <a:r>
              <a:rPr lang="ru-RU" sz="1600" dirty="0">
                <a:solidFill>
                  <a:srgbClr val="002060"/>
                </a:solidFill>
                <a:latin typeface="Times New Roman" panose="02020603050405020304" pitchFamily="18" charset="0"/>
                <a:cs typeface="Times New Roman" panose="02020603050405020304" pitchFamily="18" charset="0"/>
              </a:rPr>
              <a:t>      (</a:t>
            </a:r>
            <a:r>
              <a:rPr lang="ru-RU" sz="1600" b="1" dirty="0" err="1">
                <a:solidFill>
                  <a:schemeClr val="tx1"/>
                </a:solidFill>
                <a:latin typeface="Times New Roman" panose="02020603050405020304" pitchFamily="18" charset="0"/>
                <a:cs typeface="Times New Roman" panose="02020603050405020304" pitchFamily="18" charset="0"/>
              </a:rPr>
              <a:t>Оқ</a:t>
            </a:r>
            <a:r>
              <a:rPr lang="ru-RU" sz="1600" b="1" dirty="0">
                <a:solidFill>
                  <a:schemeClr val="tx1"/>
                </a:solidFill>
                <a:latin typeface="Times New Roman" panose="02020603050405020304" pitchFamily="18" charset="0"/>
                <a:cs typeface="Times New Roman" panose="02020603050405020304" pitchFamily="18" charset="0"/>
              </a:rPr>
              <a:t> ранг </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тинчликсеварлик</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сиёсати</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элементлари</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ҳисобланган</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тинчлик</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ва</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софлик</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рамзи</a:t>
            </a:r>
            <a:r>
              <a:rPr lang="ru-RU" sz="1600" dirty="0">
                <a:solidFill>
                  <a:srgbClr val="002060"/>
                </a:solidFill>
                <a:latin typeface="Times New Roman" panose="02020603050405020304" pitchFamily="18" charset="0"/>
                <a:cs typeface="Times New Roman" panose="02020603050405020304" pitchFamily="18" charset="0"/>
              </a:rPr>
              <a:t>)</a:t>
            </a:r>
            <a:endParaRPr lang="ru-RU" sz="1600" dirty="0">
              <a:solidFill>
                <a:schemeClr val="tx1"/>
              </a:solidFill>
              <a:latin typeface="Times New Roman" panose="02020603050405020304" pitchFamily="18" charset="0"/>
              <a:cs typeface="Times New Roman" panose="02020603050405020304" pitchFamily="18" charset="0"/>
            </a:endParaRPr>
          </a:p>
        </p:txBody>
      </p:sp>
      <p:pic>
        <p:nvPicPr>
          <p:cNvPr id="46092" name="Рисунок 10"/>
          <p:cNvPicPr>
            <a:picLocks noChangeAspect="1"/>
          </p:cNvPicPr>
          <p:nvPr/>
        </p:nvPicPr>
        <p:blipFill>
          <a:blip r:embed="rId2">
            <a:extLst>
              <a:ext uri="{28A0092B-C50C-407E-A947-70E740481C1C}">
                <a14:useLocalDpi xmlns:a14="http://schemas.microsoft.com/office/drawing/2010/main" val="0"/>
              </a:ext>
            </a:extLst>
          </a:blip>
          <a:srcRect b="24942"/>
          <a:stretch>
            <a:fillRect/>
          </a:stretch>
        </p:blipFill>
        <p:spPr bwMode="auto">
          <a:xfrm>
            <a:off x="3776663" y="-158750"/>
            <a:ext cx="1925637" cy="171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Скругленный прямоугольник 11"/>
          <p:cNvSpPr/>
          <p:nvPr/>
        </p:nvSpPr>
        <p:spPr>
          <a:xfrm>
            <a:off x="3697288" y="1484313"/>
            <a:ext cx="2084387" cy="779462"/>
          </a:xfrm>
          <a:prstGeom prst="roundRect">
            <a:avLst/>
          </a:prstGeom>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eaLnBrk="1" hangingPunct="1">
              <a:defRPr/>
            </a:pPr>
            <a:r>
              <a:rPr lang="uz-Cyrl-UZ" sz="1400" b="1" dirty="0">
                <a:solidFill>
                  <a:schemeClr val="accent2">
                    <a:lumMod val="50000"/>
                  </a:schemeClr>
                </a:solidFill>
                <a:latin typeface="Times New Roman" panose="02020603050405020304" pitchFamily="18" charset="0"/>
                <a:cs typeface="Times New Roman" panose="02020603050405020304" pitchFamily="18" charset="0"/>
              </a:rPr>
              <a:t>2017-2021 ЙИЛЛАРДА</a:t>
            </a:r>
          </a:p>
          <a:p>
            <a:pPr algn="ctr" eaLnBrk="1" hangingPunct="1">
              <a:defRPr/>
            </a:pPr>
            <a:r>
              <a:rPr lang="uz-Cyrl-UZ" sz="1400" b="1" dirty="0">
                <a:solidFill>
                  <a:schemeClr val="accent2">
                    <a:lumMod val="50000"/>
                  </a:schemeClr>
                </a:solidFill>
                <a:latin typeface="Times New Roman" panose="02020603050405020304" pitchFamily="18" charset="0"/>
                <a:cs typeface="Times New Roman" panose="02020603050405020304" pitchFamily="18" charset="0"/>
              </a:rPr>
              <a:t>ҲАРАКАТЛАР СТРАТЕГИЯСИ</a:t>
            </a:r>
            <a:endParaRPr lang="ru-RU" sz="1400" b="1"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05046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ÐÐ·Ð±ÐµÐºÐ¸ÑÑÐ¾Ð½ Ð ÐµÑÐ¿ÑÐ±Ð»Ð¸ÐºÐ°ÑÐ¸ ÐÑÐµÐ·Ð¸Ð´ÐµÐ½ÑÐ¸ Ð¨Ð°Ð²ÐºÐ°Ñ ÐÐ¸ÑÐ·Ð¸ÑÐµÐ²Ð½Ð¸Ð½Ð³ ÐÐ»Ð¸Ð¹ ÐÐ°Ð¶Ð»Ð¸Ñ ÒÐ¾Ð½ÑÐ½ÑÐ¸Ð»Ð¸Ðº Ð¿Ð°Ð»Ð°ÑÐ°ÑÐ¸ Ð²Ð° Ð¡ÐµÐ½Ð°ÑÐ¸Ð½Ð¸Ð½Ð³ ÒÑÑÐ¼Ð° Ð¼Ð°Ð¶Ð»Ð¸ÑÐ¸Ð´Ð°Ð³Ð¸ Ð½ÑÑÒ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1030" y="1"/>
            <a:ext cx="3695560" cy="3318305"/>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1896035" y="3782627"/>
            <a:ext cx="5385548" cy="2640723"/>
          </a:xfrm>
          <a:prstGeom prst="rect">
            <a:avLst/>
          </a:prstGeom>
        </p:spPr>
        <p:txBody>
          <a:bodyPr wrap="square">
            <a:spAutoFit/>
          </a:bodyPr>
          <a:lstStyle/>
          <a:p>
            <a:pPr algn="ctr">
              <a:lnSpc>
                <a:spcPct val="115000"/>
              </a:lnSpc>
              <a:spcAft>
                <a:spcPts val="1000"/>
              </a:spcAft>
            </a:pPr>
            <a:r>
              <a:rPr lang="uz-Cyrl-UZ" sz="2400" dirty="0" smtClean="0">
                <a:latin typeface="OpenSansRegular"/>
                <a:ea typeface="Calibri" panose="020F0502020204030204" pitchFamily="34" charset="0"/>
                <a:cs typeface="Times New Roman" panose="02020603050405020304" pitchFamily="18" charset="0"/>
              </a:rPr>
              <a:t>Жорий йилнинг 22 январида Ўзбекистон </a:t>
            </a:r>
            <a:r>
              <a:rPr lang="uz-Cyrl-UZ" sz="2400" dirty="0">
                <a:latin typeface="OpenSansRegular"/>
                <a:ea typeface="Calibri" panose="020F0502020204030204" pitchFamily="34" charset="0"/>
                <a:cs typeface="Times New Roman" panose="02020603050405020304" pitchFamily="18" charset="0"/>
              </a:rPr>
              <a:t>Республикаси Президенти Шавкат </a:t>
            </a:r>
            <a:r>
              <a:rPr lang="uz-Cyrl-UZ" sz="2400" dirty="0" smtClean="0">
                <a:latin typeface="OpenSansRegular"/>
                <a:ea typeface="Calibri" panose="020F0502020204030204" pitchFamily="34" charset="0"/>
                <a:cs typeface="Times New Roman" panose="02020603050405020304" pitchFamily="18" charset="0"/>
              </a:rPr>
              <a:t>Мирзиёев</a:t>
            </a:r>
            <a:r>
              <a:rPr lang="en-US" sz="2400" dirty="0" smtClean="0">
                <a:latin typeface="OpenSansRegular"/>
                <a:ea typeface="Calibri" panose="020F0502020204030204" pitchFamily="34" charset="0"/>
                <a:cs typeface="Times New Roman" panose="02020603050405020304" pitchFamily="18" charset="0"/>
              </a:rPr>
              <a:t> </a:t>
            </a:r>
            <a:r>
              <a:rPr lang="uz-Cyrl-UZ" sz="2400" dirty="0" smtClean="0">
                <a:latin typeface="OpenSansRegular"/>
                <a:ea typeface="Calibri" panose="020F0502020204030204" pitchFamily="34" charset="0"/>
                <a:cs typeface="Times New Roman" panose="02020603050405020304" pitchFamily="18" charset="0"/>
              </a:rPr>
              <a:t>Олий </a:t>
            </a:r>
            <a:r>
              <a:rPr lang="uz-Cyrl-UZ" sz="2400" dirty="0">
                <a:latin typeface="OpenSansRegular"/>
                <a:ea typeface="Calibri" panose="020F0502020204030204" pitchFamily="34" charset="0"/>
                <a:cs typeface="Times New Roman" panose="02020603050405020304" pitchFamily="18" charset="0"/>
              </a:rPr>
              <a:t>Мажлис Қонунчилик палатаси ва Сенатининг қўшма </a:t>
            </a:r>
            <a:r>
              <a:rPr lang="uz-Cyrl-UZ" sz="2400" dirty="0" smtClean="0">
                <a:latin typeface="OpenSansRegular"/>
                <a:ea typeface="Calibri" panose="020F0502020204030204" pitchFamily="34" charset="0"/>
                <a:cs typeface="Times New Roman" panose="02020603050405020304" pitchFamily="18" charset="0"/>
              </a:rPr>
              <a:t>мажлисида</a:t>
            </a:r>
            <a:r>
              <a:rPr lang="en-US" sz="2400" dirty="0" smtClean="0">
                <a:latin typeface="OpenSansRegular"/>
                <a:ea typeface="Calibri" panose="020F0502020204030204" pitchFamily="34" charset="0"/>
                <a:cs typeface="Times New Roman" panose="02020603050405020304" pitchFamily="18" charset="0"/>
              </a:rPr>
              <a:t> </a:t>
            </a:r>
            <a:r>
              <a:rPr lang="uz-Cyrl-UZ" sz="2400" dirty="0" smtClean="0">
                <a:latin typeface="OpenSansRegular"/>
                <a:ea typeface="Calibri" panose="020F0502020204030204" pitchFamily="34" charset="0"/>
                <a:cs typeface="Times New Roman" panose="02020603050405020304" pitchFamily="18" charset="0"/>
              </a:rPr>
              <a:t>нутқ</a:t>
            </a:r>
            <a:r>
              <a:rPr lang="en-US" sz="2400" dirty="0" smtClean="0">
                <a:latin typeface="OpenSansRegular"/>
                <a:ea typeface="Calibri" panose="020F0502020204030204" pitchFamily="34" charset="0"/>
                <a:cs typeface="Times New Roman" panose="02020603050405020304" pitchFamily="18" charset="0"/>
              </a:rPr>
              <a:t> </a:t>
            </a:r>
            <a:r>
              <a:rPr lang="uz-Cyrl-UZ" sz="2400" dirty="0" smtClean="0">
                <a:latin typeface="OpenSansRegular"/>
                <a:ea typeface="Calibri" panose="020F0502020204030204" pitchFamily="34" charset="0"/>
                <a:cs typeface="Times New Roman" panose="02020603050405020304" pitchFamily="18" charset="0"/>
              </a:rPr>
              <a:t>сўзлади</a:t>
            </a:r>
            <a:endParaRPr lang="ru-RU"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77564759"/>
      </p:ext>
    </p:extLst>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0"/>
            <a:ext cx="9036496" cy="6381328"/>
          </a:xfrm>
        </p:spPr>
        <p:txBody>
          <a:bodyPr/>
          <a:lstStyle/>
          <a:p>
            <a:endParaRPr lang="ru-RU" dirty="0"/>
          </a:p>
        </p:txBody>
      </p:sp>
      <p:sp>
        <p:nvSpPr>
          <p:cNvPr id="4" name="Прямоугольник 3"/>
          <p:cNvSpPr/>
          <p:nvPr/>
        </p:nvSpPr>
        <p:spPr>
          <a:xfrm>
            <a:off x="539552" y="692696"/>
            <a:ext cx="7920880" cy="8032968"/>
          </a:xfrm>
          <a:prstGeom prst="rect">
            <a:avLst/>
          </a:prstGeom>
        </p:spPr>
        <p:txBody>
          <a:bodyPr wrap="square">
            <a:spAutoFit/>
          </a:bodyPr>
          <a:lstStyle/>
          <a:p>
            <a:pPr indent="363538" algn="just"/>
            <a:r>
              <a:rPr lang="uz-Cyrl-UZ" sz="2400" dirty="0">
                <a:latin typeface="OpenSansRegular"/>
                <a:ea typeface="Calibri" panose="020F0502020204030204" pitchFamily="34" charset="0"/>
                <a:cs typeface="Times New Roman" panose="02020603050405020304" pitchFamily="18" charset="0"/>
              </a:rPr>
              <a:t>Ўтган 3 йилда давлат бошқаруви самарадорлигини ошириш, барқарор бозор иқтисодиётини шакллантириш ва тадбиркорликни ривожлантириш, ижтимоий соҳалар, жумладан, тиббиёт, таълим ва илм-фан йўналишларидаги ишларни такомиллаштириш бўйича қатор ислоҳотлар бошланганлиги қайд этилди</a:t>
            </a:r>
            <a:r>
              <a:rPr lang="uz-Cyrl-UZ" sz="2400" dirty="0" smtClean="0">
                <a:latin typeface="OpenSansRegular"/>
                <a:ea typeface="Calibri" panose="020F0502020204030204" pitchFamily="34" charset="0"/>
                <a:cs typeface="Times New Roman" panose="02020603050405020304" pitchFamily="18" charset="0"/>
              </a:rPr>
              <a:t>.</a:t>
            </a:r>
          </a:p>
          <a:p>
            <a:pPr indent="363538" algn="just"/>
            <a:endParaRPr lang="uz-Cyrl-UZ" sz="2400" dirty="0">
              <a:latin typeface="OpenSansRegular"/>
              <a:cs typeface="Times New Roman" panose="02020603050405020304" pitchFamily="18" charset="0"/>
            </a:endParaRPr>
          </a:p>
          <a:p>
            <a:pPr indent="363538" algn="just"/>
            <a:endParaRPr lang="uz-Cyrl-UZ" sz="2400" dirty="0" smtClean="0">
              <a:latin typeface="OpenSansRegular"/>
              <a:cs typeface="Times New Roman" panose="02020603050405020304" pitchFamily="18" charset="0"/>
            </a:endParaRPr>
          </a:p>
          <a:p>
            <a:pPr indent="363538" algn="just"/>
            <a:r>
              <a:rPr lang="uz-Cyrl-UZ" sz="2400" dirty="0">
                <a:latin typeface="OpenSansRegular"/>
                <a:ea typeface="Times New Roman" panose="02020603050405020304" pitchFamily="18" charset="0"/>
              </a:rPr>
              <a:t>Маъмурий ислоҳотлар концепцияси доирасида, аввал эгаси бўлмаган соҳаларда </a:t>
            </a:r>
            <a:r>
              <a:rPr lang="uz-Cyrl-UZ" sz="2400" b="1" dirty="0">
                <a:latin typeface="OpenSansRegular"/>
                <a:ea typeface="Times New Roman" panose="02020603050405020304" pitchFamily="18" charset="0"/>
              </a:rPr>
              <a:t>12 та мутлақо янги давлат бошқаруви органлари </a:t>
            </a:r>
            <a:r>
              <a:rPr lang="uz-Cyrl-UZ" sz="2400" dirty="0">
                <a:latin typeface="OpenSansRegular"/>
                <a:ea typeface="Times New Roman" panose="02020603050405020304" pitchFamily="18" charset="0"/>
              </a:rPr>
              <a:t>ташкил этилди, </a:t>
            </a:r>
            <a:r>
              <a:rPr lang="uz-Cyrl-UZ" sz="2400" b="1" dirty="0">
                <a:latin typeface="OpenSansRegular"/>
                <a:ea typeface="Times New Roman" panose="02020603050405020304" pitchFamily="18" charset="0"/>
              </a:rPr>
              <a:t>20 та вазирлик ва идора </a:t>
            </a:r>
            <a:r>
              <a:rPr lang="uz-Cyrl-UZ" sz="2400" dirty="0">
                <a:latin typeface="OpenSansRegular"/>
                <a:ea typeface="Times New Roman" panose="02020603050405020304" pitchFamily="18" charset="0"/>
              </a:rPr>
              <a:t>фаолияти тубдан такомиллаштирилди.</a:t>
            </a:r>
            <a:endParaRPr lang="ru-RU" sz="2400" dirty="0">
              <a:latin typeface="Times New Roman" panose="02020603050405020304" pitchFamily="18" charset="0"/>
              <a:ea typeface="Times New Roman" panose="02020603050405020304" pitchFamily="18" charset="0"/>
            </a:endParaRPr>
          </a:p>
          <a:p>
            <a:pPr indent="363538" algn="just"/>
            <a:endParaRPr lang="uz-Cyrl-UZ" sz="2400" dirty="0">
              <a:latin typeface="OpenSansRegular"/>
              <a:cs typeface="Times New Roman" panose="02020603050405020304" pitchFamily="18" charset="0"/>
            </a:endParaRPr>
          </a:p>
          <a:p>
            <a:pPr indent="363538" algn="just"/>
            <a:endParaRPr lang="uz-Cyrl-UZ" sz="2400" dirty="0" smtClean="0">
              <a:latin typeface="OpenSansRegular"/>
              <a:cs typeface="Times New Roman" panose="02020603050405020304" pitchFamily="18" charset="0"/>
            </a:endParaRPr>
          </a:p>
          <a:p>
            <a:pPr indent="363538" algn="just"/>
            <a:endParaRPr lang="uz-Cyrl-UZ" sz="2400" dirty="0">
              <a:latin typeface="OpenSansRegular"/>
              <a:cs typeface="Times New Roman" panose="02020603050405020304" pitchFamily="18" charset="0"/>
            </a:endParaRPr>
          </a:p>
          <a:p>
            <a:pPr indent="363538" algn="just"/>
            <a:endParaRPr lang="uz-Cyrl-UZ" sz="2400" dirty="0" smtClean="0">
              <a:latin typeface="OpenSansRegular"/>
              <a:cs typeface="Times New Roman" panose="02020603050405020304" pitchFamily="18" charset="0"/>
            </a:endParaRPr>
          </a:p>
          <a:p>
            <a:pPr indent="363538" algn="just"/>
            <a:endParaRPr lang="uz-Cyrl-UZ" sz="2400" dirty="0">
              <a:latin typeface="OpenSansRegular"/>
              <a:cs typeface="Times New Roman" panose="02020603050405020304" pitchFamily="18" charset="0"/>
            </a:endParaRPr>
          </a:p>
          <a:p>
            <a:pPr indent="363538" algn="just"/>
            <a:endParaRPr lang="uz-Cyrl-UZ" sz="2400" dirty="0" smtClean="0">
              <a:latin typeface="OpenSansRegular"/>
              <a:cs typeface="Times New Roman" panose="02020603050405020304" pitchFamily="18" charset="0"/>
            </a:endParaRPr>
          </a:p>
          <a:p>
            <a:pPr indent="363538" algn="just"/>
            <a:endParaRPr lang="uz-Cyrl-UZ" dirty="0">
              <a:latin typeface="OpenSansRegular"/>
              <a:cs typeface="Times New Roman" panose="02020603050405020304" pitchFamily="18" charset="0"/>
            </a:endParaRPr>
          </a:p>
          <a:p>
            <a:pPr indent="363538" algn="just"/>
            <a:endParaRPr lang="ru-RU" dirty="0"/>
          </a:p>
        </p:txBody>
      </p:sp>
    </p:spTree>
    <p:extLst>
      <p:ext uri="{BB962C8B-B14F-4D97-AF65-F5344CB8AC3E}">
        <p14:creationId xmlns:p14="http://schemas.microsoft.com/office/powerpoint/2010/main" val="2227874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224768" y="657136"/>
            <a:ext cx="6543675" cy="1938992"/>
          </a:xfrm>
          <a:prstGeom prst="rect">
            <a:avLst/>
          </a:prstGeom>
          <a:solidFill>
            <a:schemeClr val="accent1">
              <a:alpha val="57000"/>
            </a:schemeClr>
          </a:solidFill>
          <a:effectLst>
            <a:outerShdw blurRad="50800" algn="ctr" rotWithShape="0">
              <a:srgbClr val="000000">
                <a:alpha val="43137"/>
              </a:srgbClr>
            </a:outerShdw>
          </a:effectLst>
        </p:spPr>
        <p:txBody>
          <a:bodyPr wrap="square">
            <a:spAutoFit/>
          </a:bodyPr>
          <a:lstStyle/>
          <a:p>
            <a:pPr algn="just">
              <a:spcAft>
                <a:spcPts val="750"/>
              </a:spcAft>
            </a:pPr>
            <a:r>
              <a:rPr lang="en-US" sz="2400" dirty="0" smtClean="0">
                <a:latin typeface="OpenSansRegular"/>
                <a:ea typeface="Times New Roman" panose="02020603050405020304" pitchFamily="18" charset="0"/>
              </a:rPr>
              <a:t>     </a:t>
            </a:r>
            <a:r>
              <a:rPr lang="uz-Cyrl-UZ" sz="2400" dirty="0" smtClean="0">
                <a:latin typeface="OpenSansRegular"/>
                <a:ea typeface="Times New Roman" panose="02020603050405020304" pitchFamily="18" charset="0"/>
              </a:rPr>
              <a:t>Ижтимоий-иқтисодий </a:t>
            </a:r>
            <a:r>
              <a:rPr lang="uz-Cyrl-UZ" sz="2400" dirty="0">
                <a:latin typeface="OpenSansRegular"/>
                <a:ea typeface="Times New Roman" panose="02020603050405020304" pitchFamily="18" charset="0"/>
              </a:rPr>
              <a:t>соҳанинг устувор йўналишларини ўрта ва узоқ муддатда жадал ривожлантириш бўйича </a:t>
            </a:r>
            <a:r>
              <a:rPr lang="en-US" sz="2400" dirty="0" smtClean="0">
                <a:latin typeface="OpenSansRegular"/>
                <a:ea typeface="Times New Roman" panose="02020603050405020304" pitchFamily="18" charset="0"/>
              </a:rPr>
              <a:t>         </a:t>
            </a:r>
            <a:r>
              <a:rPr lang="uz-Cyrl-UZ" sz="2400" b="1" dirty="0" smtClean="0">
                <a:latin typeface="OpenSansRegular"/>
                <a:ea typeface="Times New Roman" panose="02020603050405020304" pitchFamily="18" charset="0"/>
              </a:rPr>
              <a:t>3 </a:t>
            </a:r>
            <a:r>
              <a:rPr lang="uz-Cyrl-UZ" sz="2400" b="1" dirty="0">
                <a:latin typeface="OpenSansRegular"/>
                <a:ea typeface="Times New Roman" panose="02020603050405020304" pitchFamily="18" charset="0"/>
              </a:rPr>
              <a:t>йилда 30 дан</a:t>
            </a:r>
            <a:r>
              <a:rPr lang="uz-Cyrl-UZ" sz="2400" dirty="0">
                <a:latin typeface="OpenSansRegular"/>
                <a:ea typeface="Times New Roman" panose="02020603050405020304" pitchFamily="18" charset="0"/>
              </a:rPr>
              <a:t> ортиқ </a:t>
            </a:r>
            <a:r>
              <a:rPr lang="uz-Cyrl-UZ" sz="2400" b="1" dirty="0">
                <a:latin typeface="OpenSansRegular"/>
                <a:ea typeface="Times New Roman" panose="02020603050405020304" pitchFamily="18" charset="0"/>
              </a:rPr>
              <a:t>концепция</a:t>
            </a:r>
            <a:r>
              <a:rPr lang="uz-Cyrl-UZ" sz="2400" dirty="0">
                <a:latin typeface="OpenSansRegular"/>
                <a:ea typeface="Times New Roman" panose="02020603050405020304" pitchFamily="18" charset="0"/>
              </a:rPr>
              <a:t> ва </a:t>
            </a:r>
            <a:r>
              <a:rPr lang="uz-Cyrl-UZ" sz="2400" b="1" dirty="0">
                <a:latin typeface="OpenSansRegular"/>
                <a:ea typeface="Times New Roman" panose="02020603050405020304" pitchFamily="18" charset="0"/>
              </a:rPr>
              <a:t>стратегиялар</a:t>
            </a:r>
            <a:r>
              <a:rPr lang="uz-Cyrl-UZ" sz="2400" dirty="0">
                <a:latin typeface="OpenSansRegular"/>
                <a:ea typeface="Times New Roman" panose="02020603050405020304" pitchFamily="18" charset="0"/>
              </a:rPr>
              <a:t> қабул қилинди. </a:t>
            </a:r>
            <a:endParaRPr lang="ru-RU" sz="2400" dirty="0">
              <a:effectLst/>
              <a:latin typeface="Times New Roman" panose="02020603050405020304" pitchFamily="18" charset="0"/>
              <a:ea typeface="Times New Roman" panose="02020603050405020304" pitchFamily="18" charset="0"/>
            </a:endParaRPr>
          </a:p>
        </p:txBody>
      </p:sp>
      <p:sp>
        <p:nvSpPr>
          <p:cNvPr id="3" name="Прямоугольник 2"/>
          <p:cNvSpPr/>
          <p:nvPr/>
        </p:nvSpPr>
        <p:spPr>
          <a:xfrm>
            <a:off x="1849210" y="2862080"/>
            <a:ext cx="7294790" cy="2677656"/>
          </a:xfrm>
          <a:prstGeom prst="rect">
            <a:avLst/>
          </a:prstGeom>
          <a:solidFill>
            <a:srgbClr val="FFFF00"/>
          </a:solidFill>
        </p:spPr>
        <p:txBody>
          <a:bodyPr wrap="square">
            <a:spAutoFit/>
          </a:bodyPr>
          <a:lstStyle/>
          <a:p>
            <a:pPr algn="just">
              <a:spcAft>
                <a:spcPts val="750"/>
              </a:spcAft>
            </a:pPr>
            <a:r>
              <a:rPr lang="en-US" sz="2400" dirty="0" smtClean="0">
                <a:latin typeface="OpenSansRegular"/>
                <a:ea typeface="Times New Roman" panose="02020603050405020304" pitchFamily="18" charset="0"/>
              </a:rPr>
              <a:t>    </a:t>
            </a:r>
            <a:r>
              <a:rPr lang="uz-Cyrl-UZ" sz="2400" dirty="0" smtClean="0">
                <a:latin typeface="OpenSansRegular"/>
                <a:ea typeface="Times New Roman" panose="02020603050405020304" pitchFamily="18" charset="0"/>
              </a:rPr>
              <a:t>Ҳукуматнинг</a:t>
            </a:r>
            <a:r>
              <a:rPr lang="uz-Cyrl-UZ" sz="2400" dirty="0">
                <a:latin typeface="OpenSansRegular"/>
                <a:ea typeface="Times New Roman" panose="02020603050405020304" pitchFamily="18" charset="0"/>
              </a:rPr>
              <a:t>, вазирлик ва идоралар, жойлардаги ҳокимлар, бутун давлат бошқаруви тизимининг асосий вазифаси – ислоҳотлар доирасида қабул қилинган ушбу </a:t>
            </a:r>
            <a:r>
              <a:rPr lang="uz-Cyrl-UZ" sz="2400" b="1" dirty="0">
                <a:latin typeface="OpenSansRegular"/>
                <a:ea typeface="Times New Roman" panose="02020603050405020304" pitchFamily="18" charset="0"/>
              </a:rPr>
              <a:t>дастурий ҳужжатлар ижросини қатъий таъминлаш, реал натижадорликка эришиш</a:t>
            </a:r>
            <a:r>
              <a:rPr lang="uz-Cyrl-UZ" sz="2400" dirty="0">
                <a:latin typeface="OpenSansRegular"/>
                <a:ea typeface="Times New Roman" panose="02020603050405020304" pitchFamily="18" charset="0"/>
              </a:rPr>
              <a:t>дан </a:t>
            </a:r>
            <a:r>
              <a:rPr lang="uz-Cyrl-UZ" sz="2400" dirty="0" smtClean="0">
                <a:latin typeface="OpenSansRegular"/>
                <a:ea typeface="Times New Roman" panose="02020603050405020304" pitchFamily="18" charset="0"/>
              </a:rPr>
              <a:t>иборат</a:t>
            </a:r>
            <a:r>
              <a:rPr lang="en-US" sz="2400" dirty="0" smtClean="0">
                <a:latin typeface="OpenSansRegular"/>
                <a:ea typeface="Times New Roman" panose="02020603050405020304" pitchFamily="18" charset="0"/>
              </a:rPr>
              <a:t> </a:t>
            </a:r>
            <a:r>
              <a:rPr lang="uz-Cyrl-UZ" sz="2400" dirty="0" smtClean="0">
                <a:latin typeface="OpenSansRegular"/>
                <a:ea typeface="Times New Roman" panose="02020603050405020304" pitchFamily="18" charset="0"/>
              </a:rPr>
              <a:t>эканлиги белгланди.</a:t>
            </a:r>
            <a:endParaRPr lang="ru-RU" sz="2400" dirty="0">
              <a:effectLst/>
              <a:latin typeface="Times New Roman" panose="02020603050405020304" pitchFamily="18" charset="0"/>
              <a:ea typeface="Times New Roman" panose="02020603050405020304" pitchFamily="18" charset="0"/>
            </a:endParaRPr>
          </a:p>
        </p:txBody>
      </p:sp>
      <p:pic>
        <p:nvPicPr>
          <p:cNvPr id="3074" name="Picture 2" descr="https://media-public.canva.com/MACtQTAaQyk/1/thumbnail_larg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964" y="2819599"/>
            <a:ext cx="1278050" cy="197270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media-public.canva.com/MADQECF6JRg/1/thumbnail_lar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1485" y="424758"/>
            <a:ext cx="1351529" cy="1802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598744"/>
      </p:ext>
    </p:extLst>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67393" y="694488"/>
            <a:ext cx="8776607" cy="5755422"/>
          </a:xfrm>
          <a:prstGeom prst="rect">
            <a:avLst/>
          </a:prstGeom>
          <a:solidFill>
            <a:schemeClr val="bg1">
              <a:alpha val="76000"/>
            </a:schemeClr>
          </a:solidFill>
        </p:spPr>
        <p:txBody>
          <a:bodyPr wrap="square">
            <a:spAutoFit/>
          </a:bodyPr>
          <a:lstStyle/>
          <a:p>
            <a:pPr indent="538163" algn="just">
              <a:spcAft>
                <a:spcPts val="0"/>
              </a:spcAft>
            </a:pPr>
            <a:r>
              <a:rPr lang="uz-Cyrl-UZ" sz="2300" dirty="0">
                <a:latin typeface="OpenSansRegular"/>
                <a:ea typeface="Times New Roman" panose="02020603050405020304" pitchFamily="18" charset="0"/>
              </a:rPr>
              <a:t>Жойларда жуда кўплаб муаммо ва масалалар ўз ечимини топиши зарур. Одамларимизнинг талаб ва эҳтиёжлари кун сайин ўсиб бормоқда. Шунинг учун Вазирлар Маҳкамасининг барча янги аъзоларидан ўзлари масъул ва жавобгар бўлган соҳаларга танқидий ёндашиб, зиммаларидаги вазифаларни самарали бажаришлари талаб этилади.</a:t>
            </a:r>
            <a:endParaRPr lang="ru-RU" sz="2300" dirty="0">
              <a:latin typeface="Times New Roman" panose="02020603050405020304" pitchFamily="18" charset="0"/>
              <a:ea typeface="Times New Roman" panose="02020603050405020304" pitchFamily="18" charset="0"/>
            </a:endParaRPr>
          </a:p>
          <a:p>
            <a:pPr indent="538163" algn="just">
              <a:spcAft>
                <a:spcPts val="0"/>
              </a:spcAft>
            </a:pPr>
            <a:r>
              <a:rPr lang="uz-Cyrl-UZ" sz="2300" dirty="0">
                <a:latin typeface="OpenSansRegular"/>
                <a:ea typeface="Times New Roman" panose="02020603050405020304" pitchFamily="18" charset="0"/>
              </a:rPr>
              <a:t>Бир сўз билан айтганда, амалий натижадорлик ва халқ манфаатларини рўёбга чиқариш ҳар бир Ҳукумат аъзоси фаолиятини баҳолашнинг асосий мезони бўлиши шарт.</a:t>
            </a:r>
            <a:endParaRPr lang="ru-RU" sz="2300" dirty="0">
              <a:latin typeface="Times New Roman" panose="02020603050405020304" pitchFamily="18" charset="0"/>
              <a:ea typeface="Times New Roman" panose="02020603050405020304" pitchFamily="18" charset="0"/>
            </a:endParaRPr>
          </a:p>
          <a:p>
            <a:pPr indent="538163" algn="just">
              <a:spcAft>
                <a:spcPts val="750"/>
              </a:spcAft>
            </a:pPr>
            <a:r>
              <a:rPr lang="uz-Cyrl-UZ" sz="2300" dirty="0">
                <a:latin typeface="OpenSansRegular"/>
                <a:ea typeface="Times New Roman" panose="02020603050405020304" pitchFamily="18" charset="0"/>
              </a:rPr>
              <a:t>Биз келгуси беш йил учун юқори иқтисодий ўсишни таъминлаш, солиқ-бюджет сиёсатини такомиллаштириш, саноат тармоқлари, энергетика, транспорт, қишлоқ хўжалиги, уй-жой ва коммунал соҳаларни ривожлантириш борасида катта марраларни белгилаб олдик. Жумладан, </a:t>
            </a:r>
            <a:r>
              <a:rPr lang="uz-Cyrl-UZ" sz="2300" b="1" dirty="0">
                <a:latin typeface="OpenSansRegular"/>
                <a:ea typeface="Times New Roman" panose="02020603050405020304" pitchFamily="18" charset="0"/>
              </a:rPr>
              <a:t>ялпи ички маҳсулотни қарийб 2 баробар </a:t>
            </a:r>
            <a:r>
              <a:rPr lang="uz-Cyrl-UZ" sz="2300" dirty="0">
                <a:latin typeface="OpenSansRegular"/>
                <a:ea typeface="Times New Roman" panose="02020603050405020304" pitchFamily="18" charset="0"/>
              </a:rPr>
              <a:t>ошириш </a:t>
            </a:r>
            <a:r>
              <a:rPr lang="uz-Cyrl-UZ" sz="2300" b="1" dirty="0">
                <a:latin typeface="OpenSansRegular"/>
                <a:ea typeface="Times New Roman" panose="02020603050405020304" pitchFamily="18" charset="0"/>
              </a:rPr>
              <a:t>ёки 58 миллиард доллардан 100 миллиард доллар</a:t>
            </a:r>
            <a:r>
              <a:rPr lang="uz-Cyrl-UZ" sz="2300" dirty="0">
                <a:latin typeface="OpenSansRegular"/>
                <a:ea typeface="Times New Roman" panose="02020603050405020304" pitchFamily="18" charset="0"/>
              </a:rPr>
              <a:t>га етказиш зарур.</a:t>
            </a:r>
            <a:endParaRPr lang="ru-RU" sz="2300" dirty="0">
              <a:effectLst/>
              <a:latin typeface="Times New Roman" panose="02020603050405020304" pitchFamily="18" charset="0"/>
              <a:ea typeface="Times New Roman" panose="02020603050405020304" pitchFamily="18" charset="0"/>
            </a:endParaRPr>
          </a:p>
        </p:txBody>
      </p:sp>
      <p:pic>
        <p:nvPicPr>
          <p:cNvPr id="4098" name="Picture 2" descr="https://media-public.canva.com/MAAOAo-9Aec/1/thumbnai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645" y="710818"/>
            <a:ext cx="318748" cy="4249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s://media-public.canva.com/MAAOAo-9Aec/1/thumbnai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496075"/>
            <a:ext cx="318748" cy="42499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media-public.canva.com/MAAOAo-9Aec/1/thumbnai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22" y="3595532"/>
            <a:ext cx="318748" cy="424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963452"/>
      </p:ext>
    </p:extLst>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3486" y="9936"/>
            <a:ext cx="7690514" cy="6848065"/>
          </a:xfrm>
          <a:prstGeom prst="rect">
            <a:avLst/>
          </a:prstGeom>
        </p:spPr>
      </p:pic>
      <p:sp>
        <p:nvSpPr>
          <p:cNvPr id="4" name="Прямоугольник 3"/>
          <p:cNvSpPr/>
          <p:nvPr/>
        </p:nvSpPr>
        <p:spPr>
          <a:xfrm>
            <a:off x="0" y="0"/>
            <a:ext cx="1564943"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Прямоугольник 1"/>
          <p:cNvSpPr/>
          <p:nvPr/>
        </p:nvSpPr>
        <p:spPr>
          <a:xfrm>
            <a:off x="128587" y="3790951"/>
            <a:ext cx="9015413" cy="3631763"/>
          </a:xfrm>
          <a:prstGeom prst="rect">
            <a:avLst/>
          </a:prstGeom>
          <a:solidFill>
            <a:srgbClr val="FFC000">
              <a:alpha val="66000"/>
            </a:srgbClr>
          </a:solidFill>
        </p:spPr>
        <p:txBody>
          <a:bodyPr wrap="square">
            <a:spAutoFit/>
          </a:bodyPr>
          <a:lstStyle/>
          <a:p>
            <a:pPr indent="450850" algn="just"/>
            <a:r>
              <a:rPr lang="uz-Cyrl-UZ" sz="2300" i="1" dirty="0" smtClean="0">
                <a:latin typeface="Arial" panose="020B0604020202020204" pitchFamily="34" charset="0"/>
              </a:rPr>
              <a:t>Барчамиз бир фикрни чуқур тушуниб олишимиз керак: биз ўз олдимизга қўйган ана шундай устувор вазифалар – жуда мураккаб ва ҳақиқатан ҳам улкан марралардир.</a:t>
            </a:r>
          </a:p>
          <a:p>
            <a:pPr indent="450850" algn="just"/>
            <a:r>
              <a:rPr lang="uz-Cyrl-UZ" sz="2300" i="1" dirty="0" smtClean="0">
                <a:latin typeface="Arial" panose="020B0604020202020204" pitchFamily="34" charset="0"/>
              </a:rPr>
              <a:t>Шу билан бирга, вақт ўтгани сайин дунё ҳам ўзгармоқда, одамларимизнинг яхши яшашга бўлган талаблари ҳам ортиб бормоқда. Энди кечаги натижа билан халқимизни рози қила олмаймиз. Бугунги кун ҳар куни изланиш, янгилик яратишни талаб этмоқда. Фақат ана шундай талаблар асосида иш олиб бориб, халқимизнинг ҳаётини яхши томонга ўзгартириш мумкин.</a:t>
            </a:r>
            <a:endParaRPr lang="uz-Cyrl-UZ" sz="2300" i="1" dirty="0">
              <a:effectLst/>
              <a:latin typeface="Arial" panose="020B0604020202020204" pitchFamily="34" charset="0"/>
            </a:endParaRPr>
          </a:p>
        </p:txBody>
      </p:sp>
    </p:spTree>
    <p:extLst>
      <p:ext uri="{BB962C8B-B14F-4D97-AF65-F5344CB8AC3E}">
        <p14:creationId xmlns:p14="http://schemas.microsoft.com/office/powerpoint/2010/main" val="580090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273754" y="934721"/>
            <a:ext cx="6666140" cy="1508105"/>
          </a:xfrm>
          <a:prstGeom prst="rect">
            <a:avLst/>
          </a:prstGeom>
        </p:spPr>
        <p:txBody>
          <a:bodyPr wrap="square">
            <a:spAutoFit/>
          </a:bodyPr>
          <a:lstStyle/>
          <a:p>
            <a:pPr algn="just">
              <a:spcAft>
                <a:spcPts val="750"/>
              </a:spcAft>
            </a:pPr>
            <a:r>
              <a:rPr lang="uz-Cyrl-UZ" sz="2300" b="1" dirty="0">
                <a:latin typeface="OpenSansRegular"/>
                <a:ea typeface="Times New Roman" panose="02020603050405020304" pitchFamily="18" charset="0"/>
              </a:rPr>
              <a:t>Вазирлар Маҳкамаси</a:t>
            </a:r>
            <a:r>
              <a:rPr lang="uz-Cyrl-UZ" sz="2300" dirty="0">
                <a:latin typeface="OpenSansRegular"/>
                <a:ea typeface="Times New Roman" panose="02020603050405020304" pitchFamily="18" charset="0"/>
              </a:rPr>
              <a:t> ушбу вазифалар ижросини тўла таъминлаш учун иш услубини тубдан такомиллаштириши, ўз фаолиятини самарали ташкил этиши керак.</a:t>
            </a:r>
            <a:endParaRPr lang="ru-RU" sz="2300" dirty="0">
              <a:effectLst/>
              <a:latin typeface="Times New Roman" panose="02020603050405020304" pitchFamily="18" charset="0"/>
              <a:ea typeface="Times New Roman" panose="02020603050405020304" pitchFamily="18" charset="0"/>
            </a:endParaRPr>
          </a:p>
        </p:txBody>
      </p:sp>
      <p:pic>
        <p:nvPicPr>
          <p:cNvPr id="12290" name="Picture 2" descr="https://media-public.canva.com/MACzHLMWPrc/1/thumbnail_larg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1660" y="711655"/>
            <a:ext cx="480778" cy="1377229"/>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1611660" y="2690337"/>
            <a:ext cx="7328234" cy="1862048"/>
          </a:xfrm>
          <a:prstGeom prst="rect">
            <a:avLst/>
          </a:prstGeom>
        </p:spPr>
        <p:txBody>
          <a:bodyPr wrap="square">
            <a:spAutoFit/>
          </a:bodyPr>
          <a:lstStyle/>
          <a:p>
            <a:pPr indent="358775" algn="just">
              <a:spcAft>
                <a:spcPts val="750"/>
              </a:spcAft>
            </a:pPr>
            <a:r>
              <a:rPr lang="uz-Cyrl-UZ" sz="2300" b="1" dirty="0">
                <a:latin typeface="OpenSansRegular"/>
                <a:ea typeface="Times New Roman" panose="02020603050405020304" pitchFamily="18" charset="0"/>
              </a:rPr>
              <a:t>Биринчидан</a:t>
            </a:r>
            <a:r>
              <a:rPr lang="uz-Cyrl-UZ" sz="2300" dirty="0">
                <a:latin typeface="OpenSansRegular"/>
                <a:ea typeface="Times New Roman" panose="02020603050405020304" pitchFamily="18" charset="0"/>
              </a:rPr>
              <a:t>, Ҳукумат қонун, фармон ва қарорлар ижросини тўғри ташкил этиб, амалга оширилаётган ислоҳотларнинг ҳар бир туман ва қишлоққа, ҳатто олис ва чекка ҳудудларгача етиб боришини таъминлаши зарур.</a:t>
            </a:r>
            <a:endParaRPr lang="ru-RU" sz="2300" dirty="0">
              <a:effectLst/>
              <a:latin typeface="Times New Roman" panose="02020603050405020304" pitchFamily="18" charset="0"/>
              <a:ea typeface="Times New Roman" panose="02020603050405020304" pitchFamily="18" charset="0"/>
            </a:endParaRPr>
          </a:p>
        </p:txBody>
      </p:sp>
      <p:pic>
        <p:nvPicPr>
          <p:cNvPr id="12292" name="Picture 4" descr="https://template.canva.com/EADX7JIwXyg/1/0/800w-M8TC4xwLzT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6440" y="2841173"/>
            <a:ext cx="443746" cy="591661"/>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1734911" y="4198442"/>
            <a:ext cx="7204982" cy="2923877"/>
          </a:xfrm>
          <a:prstGeom prst="rect">
            <a:avLst/>
          </a:prstGeom>
        </p:spPr>
        <p:txBody>
          <a:bodyPr wrap="square">
            <a:spAutoFit/>
          </a:bodyPr>
          <a:lstStyle/>
          <a:p>
            <a:pPr indent="358775" algn="just">
              <a:spcAft>
                <a:spcPts val="750"/>
              </a:spcAft>
            </a:pPr>
            <a:r>
              <a:rPr lang="uz-Cyrl-UZ" sz="2300" dirty="0">
                <a:latin typeface="OpenSansRegular"/>
                <a:ea typeface="Times New Roman" panose="02020603050405020304" pitchFamily="18" charset="0"/>
              </a:rPr>
              <a:t>Биз қанча мукаммал қонун, фармон ва қарорлар қабул қилмайлик, агар улар жойларда етарлича амалга оширилмаса, шунча меҳнат ва саъй-ҳаракатимиз натижаси сезилмай қолаверади. Шунинг учун </a:t>
            </a:r>
            <a:r>
              <a:rPr lang="uz-Cyrl-UZ" sz="2300" u="sng" dirty="0">
                <a:latin typeface="OpenSansRegular"/>
                <a:ea typeface="Times New Roman" panose="02020603050405020304" pitchFamily="18" charset="0"/>
              </a:rPr>
              <a:t>вазирлик ва идоралар ҳамда жойлардаги ҳокимликлар ишини оқилона ва самарали йўлга қўйиш Вазирлар Маҳкамасининг </a:t>
            </a:r>
            <a:r>
              <a:rPr lang="uz-Cyrl-UZ" sz="2300" b="1" u="sng" dirty="0">
                <a:latin typeface="OpenSansRegular"/>
                <a:ea typeface="Times New Roman" panose="02020603050405020304" pitchFamily="18" charset="0"/>
              </a:rPr>
              <a:t>бош вазифаси</a:t>
            </a:r>
            <a:r>
              <a:rPr lang="uz-Cyrl-UZ" sz="2300" b="1" dirty="0">
                <a:latin typeface="OpenSansRegular"/>
                <a:ea typeface="Times New Roman" panose="02020603050405020304" pitchFamily="18" charset="0"/>
              </a:rPr>
              <a:t> </a:t>
            </a:r>
            <a:r>
              <a:rPr lang="uz-Cyrl-UZ" sz="2300" dirty="0">
                <a:latin typeface="OpenSansRegular"/>
                <a:ea typeface="Times New Roman" panose="02020603050405020304" pitchFamily="18" charset="0"/>
              </a:rPr>
              <a:t>бўлиши лозим.</a:t>
            </a:r>
            <a:endParaRPr lang="ru-RU" sz="2300" dirty="0">
              <a:effectLst/>
              <a:latin typeface="Times New Roman" panose="02020603050405020304" pitchFamily="18" charset="0"/>
              <a:ea typeface="Times New Roman" panose="02020603050405020304" pitchFamily="18" charset="0"/>
            </a:endParaRPr>
          </a:p>
        </p:txBody>
      </p:sp>
      <p:pic>
        <p:nvPicPr>
          <p:cNvPr id="7" name="Picture 4" descr="https://template.canva.com/EADX7JIwXyg/1/0/800w-M8TC4xwLzT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7268" y="4349233"/>
            <a:ext cx="443746" cy="591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656084"/>
      </p:ext>
    </p:extLst>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92111" y="723624"/>
            <a:ext cx="6760028" cy="3277820"/>
          </a:xfrm>
          <a:prstGeom prst="rect">
            <a:avLst/>
          </a:prstGeom>
        </p:spPr>
        <p:txBody>
          <a:bodyPr wrap="square">
            <a:spAutoFit/>
          </a:bodyPr>
          <a:lstStyle/>
          <a:p>
            <a:pPr indent="358775" algn="just">
              <a:spcAft>
                <a:spcPts val="750"/>
              </a:spcAft>
            </a:pPr>
            <a:r>
              <a:rPr lang="uz-Cyrl-UZ" sz="2300" b="1" dirty="0">
                <a:latin typeface="OpenSansRegular"/>
                <a:ea typeface="Times New Roman" panose="02020603050405020304" pitchFamily="18" charset="0"/>
              </a:rPr>
              <a:t>Яна бир масала </a:t>
            </a:r>
            <a:r>
              <a:rPr lang="uz-Cyrl-UZ" sz="2300" dirty="0">
                <a:latin typeface="OpenSansRegular"/>
                <a:ea typeface="Times New Roman" panose="02020603050405020304" pitchFamily="18" charset="0"/>
              </a:rPr>
              <a:t>– ижро ҳокимияти идоралари қабул қилинган қарорларнинг бажарилиши юзасидан ижтимоий сўровлар ўтказиш орқали ва бошқа шаклларда кенг жамоатчилик фикрини мунтазам равишда ўрганиб бориши керак. Шу билан бирга, электрон портал, ижтимоий тармоқларда махсус саҳифалар ташкил этиб, аҳоли билан </a:t>
            </a:r>
            <a:r>
              <a:rPr lang="uz-Cyrl-UZ" sz="2300" b="1" dirty="0">
                <a:latin typeface="OpenSansRegular"/>
                <a:ea typeface="Times New Roman" panose="02020603050405020304" pitchFamily="18" charset="0"/>
              </a:rPr>
              <a:t>“</a:t>
            </a:r>
            <a:r>
              <a:rPr lang="uz-Cyrl-UZ" sz="2300" b="1" u="sng" dirty="0">
                <a:latin typeface="OpenSansRegular"/>
                <a:ea typeface="Times New Roman" panose="02020603050405020304" pitchFamily="18" charset="0"/>
              </a:rPr>
              <a:t>қайта алоқа” </a:t>
            </a:r>
            <a:r>
              <a:rPr lang="uz-Cyrl-UZ" sz="2300" u="sng" dirty="0">
                <a:latin typeface="OpenSansRegular"/>
                <a:ea typeface="Times New Roman" panose="02020603050405020304" pitchFamily="18" charset="0"/>
              </a:rPr>
              <a:t>тизимини </a:t>
            </a:r>
            <a:r>
              <a:rPr lang="uz-Cyrl-UZ" sz="2300" dirty="0">
                <a:latin typeface="OpenSansRegular"/>
                <a:ea typeface="Times New Roman" panose="02020603050405020304" pitchFamily="18" charset="0"/>
              </a:rPr>
              <a:t>йўлга қўйиш лозим.</a:t>
            </a:r>
            <a:endParaRPr lang="ru-RU" sz="2300" dirty="0">
              <a:effectLst/>
              <a:latin typeface="Times New Roman" panose="02020603050405020304" pitchFamily="18" charset="0"/>
              <a:ea typeface="Times New Roman" panose="02020603050405020304" pitchFamily="18" charset="0"/>
            </a:endParaRPr>
          </a:p>
        </p:txBody>
      </p:sp>
      <p:sp>
        <p:nvSpPr>
          <p:cNvPr id="3" name="Прямоугольник 2"/>
          <p:cNvSpPr/>
          <p:nvPr/>
        </p:nvSpPr>
        <p:spPr>
          <a:xfrm>
            <a:off x="2192110" y="3293559"/>
            <a:ext cx="6760028" cy="4442242"/>
          </a:xfrm>
          <a:prstGeom prst="rect">
            <a:avLst/>
          </a:prstGeom>
        </p:spPr>
        <p:txBody>
          <a:bodyPr wrap="square">
            <a:spAutoFit/>
          </a:bodyPr>
          <a:lstStyle/>
          <a:p>
            <a:pPr indent="261938" algn="just">
              <a:spcAft>
                <a:spcPts val="750"/>
              </a:spcAft>
            </a:pPr>
            <a:r>
              <a:rPr lang="uz-Cyrl-UZ" sz="2300" b="1" dirty="0">
                <a:latin typeface="OpenSansRegular"/>
                <a:ea typeface="Times New Roman" panose="02020603050405020304" pitchFamily="18" charset="0"/>
              </a:rPr>
              <a:t>Иккинчидан</a:t>
            </a:r>
            <a:r>
              <a:rPr lang="uz-Cyrl-UZ" sz="2300" dirty="0">
                <a:latin typeface="OpenSansRegular"/>
                <a:ea typeface="Times New Roman" panose="02020603050405020304" pitchFamily="18" charset="0"/>
              </a:rPr>
              <a:t>, ҳар бир ижро органи ўзи масъул бўлган соҳани ўрта ва узоқ истиқболда ривожлантириш бўйича аниқ режа ва дастурларга эга бўлиши зарур.</a:t>
            </a:r>
            <a:endParaRPr lang="ru-RU" sz="2300" dirty="0">
              <a:latin typeface="Times New Roman" panose="02020603050405020304" pitchFamily="18" charset="0"/>
              <a:ea typeface="Times New Roman" panose="02020603050405020304" pitchFamily="18" charset="0"/>
            </a:endParaRPr>
          </a:p>
          <a:p>
            <a:pPr indent="261938" algn="just">
              <a:spcAft>
                <a:spcPts val="750"/>
              </a:spcAft>
            </a:pPr>
            <a:r>
              <a:rPr lang="uz-Cyrl-UZ" sz="2300" dirty="0">
                <a:latin typeface="OpenSansRegular"/>
                <a:ea typeface="Times New Roman" panose="02020603050405020304" pitchFamily="18" charset="0"/>
              </a:rPr>
              <a:t>Афсуски, ҳозирги кунда ҳамма раҳбарлар ҳам бу талабни тўлиқ тушунаётгани ва аҳамиятини чуқур англаб етаётгани йўқ, десак, бу ҳам тўғри бўлади. Аксарият мутасаддилар муаммоларнинг ўз вақтида олдини олиш ўрнига, бор куч ва ресурсларни уларнинг оқибатларини бартараф этишга самарасиз сарфламоқда. </a:t>
            </a:r>
            <a:endParaRPr lang="ru-RU" sz="2300" dirty="0">
              <a:effectLst/>
              <a:latin typeface="Times New Roman" panose="02020603050405020304" pitchFamily="18" charset="0"/>
              <a:ea typeface="Times New Roman" panose="02020603050405020304" pitchFamily="18" charset="0"/>
            </a:endParaRPr>
          </a:p>
        </p:txBody>
      </p:sp>
      <p:pic>
        <p:nvPicPr>
          <p:cNvPr id="13316" name="Picture 4" descr="https://media-public.canva.com/MADBgLgrG9Y/1/thumbnail_lar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541" y="1009915"/>
            <a:ext cx="1004088" cy="4306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802770"/>
      </p:ext>
    </p:extLst>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506312" y="2461221"/>
            <a:ext cx="7360103" cy="5858014"/>
          </a:xfrm>
          <a:prstGeom prst="rect">
            <a:avLst/>
          </a:prstGeom>
        </p:spPr>
        <p:txBody>
          <a:bodyPr wrap="square">
            <a:spAutoFit/>
          </a:bodyPr>
          <a:lstStyle/>
          <a:p>
            <a:pPr indent="358775" algn="just">
              <a:spcAft>
                <a:spcPts val="750"/>
              </a:spcAft>
            </a:pPr>
            <a:r>
              <a:rPr lang="uz-Cyrl-UZ" sz="2300" dirty="0" smtClean="0">
                <a:latin typeface="OpenSansRegular"/>
                <a:ea typeface="Times New Roman" panose="02020603050405020304" pitchFamily="18" charset="0"/>
              </a:rPr>
              <a:t>Ушбу </a:t>
            </a:r>
            <a:r>
              <a:rPr lang="uz-Cyrl-UZ" sz="2300" dirty="0">
                <a:latin typeface="OpenSansRegular"/>
                <a:ea typeface="Times New Roman" panose="02020603050405020304" pitchFamily="18" charset="0"/>
              </a:rPr>
              <a:t>тизимни халқаро рейтинг ва индекс кўрсаткичлари билан уйғунлаштириш талаб этилади. Бинобарин, улардаги баҳолаш мезонларининг барчаси халқимизнинг мушкулини осон этишга хизмат қилади. Ахир, биз учун энг муҳим, айтиш мумкинки, бирламчи вазифа айнан шу эмасми? </a:t>
            </a:r>
            <a:endParaRPr lang="ru-RU" sz="2300" dirty="0">
              <a:latin typeface="Times New Roman" panose="02020603050405020304" pitchFamily="18" charset="0"/>
              <a:ea typeface="Times New Roman" panose="02020603050405020304" pitchFamily="18" charset="0"/>
            </a:endParaRPr>
          </a:p>
          <a:p>
            <a:pPr indent="358775" algn="just">
              <a:spcAft>
                <a:spcPts val="750"/>
              </a:spcAft>
            </a:pPr>
            <a:r>
              <a:rPr lang="uz-Cyrl-UZ" sz="2300" dirty="0">
                <a:latin typeface="OpenSansRegular"/>
                <a:ea typeface="Times New Roman" panose="02020603050405020304" pitchFamily="18" charset="0"/>
              </a:rPr>
              <a:t>Мисол учун, Жаҳон банкининг ўтган йилги </a:t>
            </a:r>
            <a:r>
              <a:rPr lang="uz-Cyrl-UZ" sz="2300" b="1" dirty="0">
                <a:latin typeface="OpenSansRegular"/>
                <a:ea typeface="Times New Roman" panose="02020603050405020304" pitchFamily="18" charset="0"/>
              </a:rPr>
              <a:t>“Давлат бошқаруви индикатори”</a:t>
            </a:r>
            <a:r>
              <a:rPr lang="uz-Cyrl-UZ" sz="2300" dirty="0">
                <a:latin typeface="OpenSansRegular"/>
                <a:ea typeface="Times New Roman" panose="02020603050405020304" pitchFamily="18" charset="0"/>
              </a:rPr>
              <a:t>да мамлакатимиз </a:t>
            </a:r>
            <a:r>
              <a:rPr lang="uz-Cyrl-UZ" sz="2300" u="sng" dirty="0">
                <a:latin typeface="OpenSansRegular"/>
                <a:ea typeface="Times New Roman" panose="02020603050405020304" pitchFamily="18" charset="0"/>
              </a:rPr>
              <a:t>5 та кўрсаткич бўйича ўз ўрнини </a:t>
            </a:r>
            <a:r>
              <a:rPr lang="uz-Cyrl-UZ" sz="2300" dirty="0">
                <a:latin typeface="OpenSansRegular"/>
                <a:ea typeface="Times New Roman" panose="02020603050405020304" pitchFamily="18" charset="0"/>
              </a:rPr>
              <a:t>яхшилади. Бунга эришиш учун халқ дардини эшитадиган, унинг оғирини енгил қиладиган самарали тизим яратдик, матбуот эркинлиги ҳамда давлат идораларининг аҳоли олдидаги ҳисобдорлигини таъминлашга қаратилган кенг кўламли ислоҳотларни бошладик. </a:t>
            </a:r>
            <a:endParaRPr lang="ru-RU" sz="2300" dirty="0">
              <a:effectLst/>
              <a:latin typeface="Times New Roman" panose="02020603050405020304" pitchFamily="18" charset="0"/>
              <a:ea typeface="Times New Roman" panose="02020603050405020304" pitchFamily="18" charset="0"/>
            </a:endParaRPr>
          </a:p>
        </p:txBody>
      </p:sp>
      <p:pic>
        <p:nvPicPr>
          <p:cNvPr id="14342" name="Picture 6" descr="https://media-public.canva.com/MADWEf_AwR4/2/thumbnail_lar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270" y="1"/>
            <a:ext cx="2314604" cy="2575523"/>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3493887" y="472623"/>
            <a:ext cx="5372528" cy="2923877"/>
          </a:xfrm>
          <a:prstGeom prst="rect">
            <a:avLst/>
          </a:prstGeom>
        </p:spPr>
        <p:txBody>
          <a:bodyPr wrap="square">
            <a:spAutoFit/>
          </a:bodyPr>
          <a:lstStyle/>
          <a:p>
            <a:pPr indent="358775" algn="just">
              <a:spcAft>
                <a:spcPts val="750"/>
              </a:spcAft>
            </a:pPr>
            <a:r>
              <a:rPr lang="uz-Cyrl-UZ" sz="2300" b="1" u="sng" dirty="0">
                <a:latin typeface="OpenSansRegular"/>
                <a:ea typeface="Times New Roman" panose="02020603050405020304" pitchFamily="18" charset="0"/>
              </a:rPr>
              <a:t>Бош вазир ва Ҳукумат аъзолари</a:t>
            </a:r>
            <a:r>
              <a:rPr lang="uz-Cyrl-UZ" sz="2300" u="sng" dirty="0">
                <a:latin typeface="OpenSansRegular"/>
                <a:ea typeface="Times New Roman" panose="02020603050405020304" pitchFamily="18" charset="0"/>
              </a:rPr>
              <a:t>дан бошлаб ижро ҳокимияти органларининг барча даражадаги раҳбар ва ходимлари фаолиятига </a:t>
            </a:r>
            <a:r>
              <a:rPr lang="uz-Cyrl-UZ" sz="2300" b="1" dirty="0">
                <a:latin typeface="OpenSansRegular"/>
                <a:ea typeface="Times New Roman" panose="02020603050405020304" pitchFamily="18" charset="0"/>
              </a:rPr>
              <a:t>натижадорлик мезонлари (КРI) </a:t>
            </a:r>
            <a:r>
              <a:rPr lang="uz-Cyrl-UZ" sz="2300" dirty="0">
                <a:latin typeface="OpenSansRegular"/>
                <a:ea typeface="Times New Roman" panose="02020603050405020304" pitchFamily="18" charset="0"/>
              </a:rPr>
              <a:t>асосида </a:t>
            </a:r>
            <a:r>
              <a:rPr lang="uz-Cyrl-UZ" sz="2300" u="sng" dirty="0">
                <a:latin typeface="OpenSansRegular"/>
                <a:ea typeface="Times New Roman" panose="02020603050405020304" pitchFamily="18" charset="0"/>
              </a:rPr>
              <a:t>баҳолаш тизимини жорий этиш</a:t>
            </a:r>
            <a:r>
              <a:rPr lang="uz-Cyrl-UZ" sz="2300" dirty="0">
                <a:latin typeface="OpenSansRegular"/>
                <a:ea typeface="Times New Roman" panose="02020603050405020304" pitchFamily="18" charset="0"/>
              </a:rPr>
              <a:t> мақсадга мувофиқдир. </a:t>
            </a:r>
            <a:endParaRPr lang="ru-RU" sz="23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29598793"/>
      </p:ext>
    </p:extLst>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045154" y="363222"/>
            <a:ext cx="7098847" cy="1508105"/>
          </a:xfrm>
          <a:prstGeom prst="rect">
            <a:avLst/>
          </a:prstGeom>
          <a:solidFill>
            <a:srgbClr val="FFFF00"/>
          </a:solidFill>
        </p:spPr>
        <p:txBody>
          <a:bodyPr wrap="square">
            <a:spAutoFit/>
          </a:bodyPr>
          <a:lstStyle/>
          <a:p>
            <a:pPr indent="441325" algn="just">
              <a:spcAft>
                <a:spcPts val="750"/>
              </a:spcAft>
            </a:pPr>
            <a:r>
              <a:rPr lang="uz-Cyrl-UZ" sz="2300" b="1" dirty="0">
                <a:latin typeface="OpenSansRegular"/>
                <a:ea typeface="Times New Roman" panose="02020603050405020304" pitchFamily="18" charset="0"/>
              </a:rPr>
              <a:t>Учинчидан</a:t>
            </a:r>
            <a:r>
              <a:rPr lang="uz-Cyrl-UZ" sz="2300" dirty="0">
                <a:latin typeface="OpenSansRegular"/>
                <a:ea typeface="Times New Roman" panose="02020603050405020304" pitchFamily="18" charset="0"/>
              </a:rPr>
              <a:t>, давлат органлари фаолияти ҳамда амалга оширилаётган </a:t>
            </a:r>
            <a:r>
              <a:rPr lang="uz-Cyrl-UZ" sz="2300" u="sng" dirty="0">
                <a:latin typeface="OpenSansRegular"/>
                <a:ea typeface="Times New Roman" panose="02020603050405020304" pitchFamily="18" charset="0"/>
              </a:rPr>
              <a:t>ислоҳотлар оммавий ахборот воситаларида кенг ёритилиши</a:t>
            </a:r>
            <a:r>
              <a:rPr lang="uz-Cyrl-UZ" sz="2300" dirty="0">
                <a:latin typeface="OpenSansRegular"/>
                <a:ea typeface="Times New Roman" panose="02020603050405020304" pitchFamily="18" charset="0"/>
              </a:rPr>
              <a:t> устувор вазифага айланиши </a:t>
            </a:r>
            <a:r>
              <a:rPr lang="uz-Cyrl-UZ" sz="2300" dirty="0" smtClean="0">
                <a:latin typeface="OpenSansRegular"/>
                <a:ea typeface="Times New Roman" panose="02020603050405020304" pitchFamily="18" charset="0"/>
              </a:rPr>
              <a:t>керак.</a:t>
            </a:r>
            <a:endParaRPr lang="ru-RU" sz="2300" dirty="0">
              <a:effectLst/>
              <a:latin typeface="Times New Roman" panose="02020603050405020304" pitchFamily="18" charset="0"/>
              <a:ea typeface="Times New Roman" panose="02020603050405020304" pitchFamily="18" charset="0"/>
            </a:endParaRPr>
          </a:p>
        </p:txBody>
      </p:sp>
      <p:sp>
        <p:nvSpPr>
          <p:cNvPr id="3" name="Блок-схема: задержка 2"/>
          <p:cNvSpPr/>
          <p:nvPr/>
        </p:nvSpPr>
        <p:spPr>
          <a:xfrm rot="10800000">
            <a:off x="1751240" y="363222"/>
            <a:ext cx="342900" cy="1154162"/>
          </a:xfrm>
          <a:prstGeom prst="flowChartDelay">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Прямоугольник 3"/>
          <p:cNvSpPr/>
          <p:nvPr/>
        </p:nvSpPr>
        <p:spPr>
          <a:xfrm>
            <a:off x="1359354" y="1924768"/>
            <a:ext cx="7543800" cy="3277820"/>
          </a:xfrm>
          <a:prstGeom prst="rect">
            <a:avLst/>
          </a:prstGeom>
        </p:spPr>
        <p:txBody>
          <a:bodyPr wrap="square">
            <a:spAutoFit/>
          </a:bodyPr>
          <a:lstStyle/>
          <a:p>
            <a:pPr indent="358775" algn="just">
              <a:spcAft>
                <a:spcPts val="750"/>
              </a:spcAft>
            </a:pPr>
            <a:r>
              <a:rPr lang="uz-Cyrl-UZ" sz="2300" u="sng" dirty="0">
                <a:latin typeface="OpenSansRegular"/>
                <a:ea typeface="Times New Roman" panose="02020603050405020304" pitchFamily="18" charset="0"/>
              </a:rPr>
              <a:t>Ижро ҳокимияти органлари иқтисодий, ижтимоий ва маънавий соҳалардаги </a:t>
            </a:r>
            <a:r>
              <a:rPr lang="uz-Cyrl-UZ" sz="2300" dirty="0">
                <a:latin typeface="OpenSansRegular"/>
                <a:ea typeface="Times New Roman" panose="02020603050405020304" pitchFamily="18" charset="0"/>
              </a:rPr>
              <a:t>ислоҳотлар, қабул қилинаётган ҳужжатларнинг моҳияти ва аҳамияти ҳамда ижроси ҳақида халқимизга содда ва равон тилда тушунтириш бериб боришлари лозим. Бу борада оммавий ахборот воситаларидан, ижтимоий тармоқлар, веб-сайтлардан кенг фойдаланиш, матбуот анжуманлари, брифинглар, медиа-турлар ташкил этиш зарур. </a:t>
            </a:r>
            <a:endParaRPr lang="ru-RU" sz="2300" dirty="0">
              <a:effectLst/>
              <a:latin typeface="Times New Roman" panose="02020603050405020304" pitchFamily="18" charset="0"/>
              <a:ea typeface="Times New Roman" panose="02020603050405020304" pitchFamily="18" charset="0"/>
            </a:endParaRPr>
          </a:p>
        </p:txBody>
      </p:sp>
      <p:sp>
        <p:nvSpPr>
          <p:cNvPr id="5" name="Прямоугольник 4"/>
          <p:cNvSpPr/>
          <p:nvPr/>
        </p:nvSpPr>
        <p:spPr>
          <a:xfrm>
            <a:off x="1359354" y="4494703"/>
            <a:ext cx="7543800" cy="1862048"/>
          </a:xfrm>
          <a:prstGeom prst="rect">
            <a:avLst/>
          </a:prstGeom>
        </p:spPr>
        <p:txBody>
          <a:bodyPr wrap="square">
            <a:spAutoFit/>
          </a:bodyPr>
          <a:lstStyle/>
          <a:p>
            <a:pPr indent="358775" algn="just">
              <a:spcAft>
                <a:spcPts val="750"/>
              </a:spcAft>
            </a:pPr>
            <a:r>
              <a:rPr lang="uz-Cyrl-UZ" sz="2300" u="sng" dirty="0">
                <a:latin typeface="OpenSansRegular"/>
                <a:ea typeface="Times New Roman" panose="02020603050405020304" pitchFamily="18" charset="0"/>
              </a:rPr>
              <a:t>Ҳар бир вазирлик ва идора маълумотлар очиқлиги фаолиятини танқидий</a:t>
            </a:r>
            <a:r>
              <a:rPr lang="uz-Cyrl-UZ" sz="2300" dirty="0">
                <a:latin typeface="OpenSansRegular"/>
                <a:ea typeface="Times New Roman" panose="02020603050405020304" pitchFamily="18" charset="0"/>
              </a:rPr>
              <a:t> кўриб чиқиб, ўзининг веб-сайтлари ва ижтимоий тармоқлардаги саҳифаларида маълумотларни мунтазам жойлаштириши ва янгилаб бориши зарур. </a:t>
            </a:r>
            <a:endParaRPr lang="ru-RU" sz="2300" dirty="0">
              <a:effectLst/>
              <a:latin typeface="Times New Roman" panose="02020603050405020304" pitchFamily="18" charset="0"/>
              <a:ea typeface="Times New Roman" panose="02020603050405020304" pitchFamily="18" charset="0"/>
            </a:endParaRPr>
          </a:p>
        </p:txBody>
      </p:sp>
      <p:pic>
        <p:nvPicPr>
          <p:cNvPr id="6" name="Picture 2" descr="https://media-public.canva.com/MADX8SJKLj8/1/thumbnail_larg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7467" y="1988909"/>
            <a:ext cx="489858" cy="5771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media-public.canva.com/MADX8SJKLj8/1/thumbnail_larg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7467" y="4644765"/>
            <a:ext cx="489858" cy="577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22609"/>
      </p:ext>
    </p:extLst>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641023" y="1018125"/>
            <a:ext cx="7017204" cy="3985706"/>
          </a:xfrm>
          <a:prstGeom prst="rect">
            <a:avLst/>
          </a:prstGeom>
        </p:spPr>
        <p:txBody>
          <a:bodyPr wrap="square">
            <a:spAutoFit/>
          </a:bodyPr>
          <a:lstStyle/>
          <a:p>
            <a:pPr indent="358775" algn="just">
              <a:spcAft>
                <a:spcPts val="750"/>
              </a:spcAft>
            </a:pPr>
            <a:r>
              <a:rPr lang="uz-Cyrl-UZ" sz="2300" dirty="0">
                <a:latin typeface="OpenSansRegular"/>
                <a:ea typeface="Times New Roman" panose="02020603050405020304" pitchFamily="18" charset="0"/>
              </a:rPr>
              <a:t>Яна бир масала – ҳозирги вақтда </a:t>
            </a:r>
            <a:r>
              <a:rPr lang="uz-Cyrl-UZ" sz="2300" u="sng" dirty="0">
                <a:latin typeface="OpenSansRegular"/>
                <a:ea typeface="Times New Roman" panose="02020603050405020304" pitchFamily="18" charset="0"/>
              </a:rPr>
              <a:t>қарорлар лойиҳасини электрон портал орқали</a:t>
            </a:r>
            <a:r>
              <a:rPr lang="uz-Cyrl-UZ" sz="2300" dirty="0">
                <a:latin typeface="OpenSansRegular"/>
                <a:ea typeface="Times New Roman" panose="02020603050405020304" pitchFamily="18" charset="0"/>
              </a:rPr>
              <a:t> кенг жамоатчилик муҳокамасига қўйиш тизими ишлаётгани, бу жараёнда халқимиз ўз фикр-мулоҳазалари, таклиф ва ташаббуслари билан иштирок этаётгани ижобий натижа бермоқда. Жумладан, Норматив-ҳуқуқий ҳужжатлар лойиҳалари муҳокамаси порталига қўйилган 4 мингга яқин қонун ҳужжатлари лойиҳасига 17 мингдан зиёд таклиф киритилган бўлиб, мингдан ортиқ ҳужжатлар қайта ишланган.</a:t>
            </a:r>
            <a:endParaRPr lang="ru-RU" sz="2300" dirty="0">
              <a:effectLst/>
              <a:latin typeface="Times New Roman" panose="02020603050405020304" pitchFamily="18" charset="0"/>
              <a:ea typeface="Times New Roman" panose="02020603050405020304" pitchFamily="18" charset="0"/>
            </a:endParaRPr>
          </a:p>
        </p:txBody>
      </p:sp>
      <p:sp>
        <p:nvSpPr>
          <p:cNvPr id="3" name="Прямоугольник 2"/>
          <p:cNvSpPr/>
          <p:nvPr/>
        </p:nvSpPr>
        <p:spPr>
          <a:xfrm>
            <a:off x="1641023" y="3942001"/>
            <a:ext cx="7017204" cy="2215991"/>
          </a:xfrm>
          <a:prstGeom prst="rect">
            <a:avLst/>
          </a:prstGeom>
        </p:spPr>
        <p:txBody>
          <a:bodyPr wrap="square">
            <a:spAutoFit/>
          </a:bodyPr>
          <a:lstStyle/>
          <a:p>
            <a:pPr indent="358775" algn="just">
              <a:spcAft>
                <a:spcPts val="750"/>
              </a:spcAft>
            </a:pPr>
            <a:r>
              <a:rPr lang="uz-Cyrl-UZ" sz="2300" dirty="0">
                <a:latin typeface="OpenSansRegular"/>
                <a:ea typeface="Times New Roman" panose="02020603050405020304" pitchFamily="18" charset="0"/>
              </a:rPr>
              <a:t>Шу билан бирга, қабул қилинган қарорларнинг амалда қандай ишлаётганини баҳолаш тизими мавжуд эмас. Вазирлар Маҳкамаси қарорларнинг самарадорлиги ва натижадорлиги бўйича аҳоли фикрини ўрганиш тизимини амалиётда қўллаш юзасидан таклиф ишлаб чиқсин. </a:t>
            </a:r>
            <a:endParaRPr lang="ru-RU" sz="2300" dirty="0">
              <a:effectLst/>
              <a:latin typeface="Times New Roman" panose="02020603050405020304" pitchFamily="18" charset="0"/>
              <a:ea typeface="Times New Roman" panose="02020603050405020304" pitchFamily="18" charset="0"/>
            </a:endParaRPr>
          </a:p>
        </p:txBody>
      </p:sp>
      <p:pic>
        <p:nvPicPr>
          <p:cNvPr id="4" name="Picture 2" descr="https://media-public.canva.com/MADX8SJKLj8/1/thumbnail_large.png"/>
          <p:cNvPicPr>
            <a:picLocks noChangeAspect="1" noChangeArrowheads="1"/>
          </p:cNvPicPr>
          <p:nvPr/>
        </p:nvPicPr>
        <p:blipFill>
          <a:blip r:embed="rId2" cstate="print">
            <a:biLevel thresh="50000"/>
            <a:extLst>
              <a:ext uri="{28A0092B-C50C-407E-A947-70E740481C1C}">
                <a14:useLocalDpi xmlns:a14="http://schemas.microsoft.com/office/drawing/2010/main" val="0"/>
              </a:ext>
            </a:extLst>
          </a:blip>
          <a:srcRect/>
          <a:stretch>
            <a:fillRect/>
          </a:stretch>
        </p:blipFill>
        <p:spPr bwMode="auto">
          <a:xfrm>
            <a:off x="1175657" y="1083440"/>
            <a:ext cx="489858" cy="5771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media-public.canva.com/MADX8SJKLj8/1/thumbnail_large.png"/>
          <p:cNvPicPr>
            <a:picLocks noChangeAspect="1" noChangeArrowheads="1"/>
          </p:cNvPicPr>
          <p:nvPr/>
        </p:nvPicPr>
        <p:blipFill>
          <a:blip r:embed="rId2" cstate="print">
            <a:biLevel thresh="50000"/>
            <a:extLst>
              <a:ext uri="{28A0092B-C50C-407E-A947-70E740481C1C}">
                <a14:useLocalDpi xmlns:a14="http://schemas.microsoft.com/office/drawing/2010/main" val="0"/>
              </a:ext>
            </a:extLst>
          </a:blip>
          <a:srcRect/>
          <a:stretch>
            <a:fillRect/>
          </a:stretch>
        </p:blipFill>
        <p:spPr bwMode="auto">
          <a:xfrm>
            <a:off x="1151165" y="4007312"/>
            <a:ext cx="489858" cy="577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0304214"/>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076056" y="2878378"/>
            <a:ext cx="3670176" cy="750496"/>
          </a:xfrm>
          <a:ln w="25400">
            <a:solidFill>
              <a:srgbClr val="0070C0"/>
            </a:solidFill>
          </a:ln>
        </p:spPr>
        <p:txBody>
          <a:bodyPr>
            <a:normAutofit fontScale="90000"/>
          </a:bodyPr>
          <a:lstStyle/>
          <a:p>
            <a:r>
              <a:rPr lang="ru-RU" sz="1800" dirty="0" err="1" smtClean="0"/>
              <a:t>Давлат</a:t>
            </a:r>
            <a:r>
              <a:rPr lang="ru-RU" sz="1800" dirty="0" smtClean="0"/>
              <a:t> </a:t>
            </a:r>
            <a:r>
              <a:rPr lang="ru-RU" sz="1800" dirty="0" err="1" smtClean="0"/>
              <a:t>ва</a:t>
            </a:r>
            <a:r>
              <a:rPr lang="ru-RU" sz="1800" dirty="0" smtClean="0"/>
              <a:t> </a:t>
            </a:r>
            <a:r>
              <a:rPr lang="ru-RU" sz="1800" dirty="0" err="1"/>
              <a:t>жамиятнинг</a:t>
            </a:r>
            <a:r>
              <a:rPr lang="ru-RU" sz="1800" dirty="0"/>
              <a:t> </a:t>
            </a:r>
            <a:r>
              <a:rPr lang="ru-RU" sz="1800" dirty="0" err="1"/>
              <a:t>ҳар</a:t>
            </a:r>
            <a:r>
              <a:rPr lang="ru-RU" sz="1800" dirty="0"/>
              <a:t> </a:t>
            </a:r>
            <a:r>
              <a:rPr lang="ru-RU" sz="1800" dirty="0" err="1"/>
              <a:t>томонлама</a:t>
            </a:r>
            <a:r>
              <a:rPr lang="ru-RU" sz="1800" dirty="0"/>
              <a:t> </a:t>
            </a:r>
            <a:r>
              <a:rPr lang="ru-RU" sz="1800" dirty="0" err="1"/>
              <a:t>ва</a:t>
            </a:r>
            <a:r>
              <a:rPr lang="ru-RU" sz="1800" dirty="0"/>
              <a:t> </a:t>
            </a:r>
            <a:r>
              <a:rPr lang="ru-RU" sz="1800" dirty="0" err="1"/>
              <a:t>жадал</a:t>
            </a:r>
            <a:r>
              <a:rPr lang="ru-RU" sz="1800" dirty="0"/>
              <a:t> </a:t>
            </a:r>
            <a:r>
              <a:rPr lang="ru-RU" sz="1800" dirty="0" err="1"/>
              <a:t>ривожланиши</a:t>
            </a:r>
            <a:r>
              <a:rPr lang="ru-RU" sz="1800" dirty="0"/>
              <a:t> </a:t>
            </a:r>
            <a:r>
              <a:rPr lang="ru-RU" sz="1800" dirty="0" err="1"/>
              <a:t>учун</a:t>
            </a:r>
            <a:r>
              <a:rPr lang="ru-RU" sz="1800" dirty="0"/>
              <a:t> </a:t>
            </a:r>
            <a:r>
              <a:rPr lang="ru-RU" sz="1800" dirty="0" err="1"/>
              <a:t>шарт-шароитлар</a:t>
            </a:r>
            <a:r>
              <a:rPr lang="ru-RU" sz="1800" dirty="0"/>
              <a:t> </a:t>
            </a:r>
            <a:r>
              <a:rPr lang="ru-RU" sz="1800" dirty="0" err="1"/>
              <a:t>яратиш</a:t>
            </a:r>
            <a:r>
              <a:rPr lang="ru-RU" sz="1800" dirty="0"/>
              <a:t>, </a:t>
            </a:r>
          </a:p>
        </p:txBody>
      </p:sp>
      <p:grpSp>
        <p:nvGrpSpPr>
          <p:cNvPr id="12" name="Группа 11"/>
          <p:cNvGrpSpPr/>
          <p:nvPr/>
        </p:nvGrpSpPr>
        <p:grpSpPr>
          <a:xfrm>
            <a:off x="506176" y="496461"/>
            <a:ext cx="2375117" cy="1985673"/>
            <a:chOff x="611559" y="1884667"/>
            <a:chExt cx="1232654" cy="1985673"/>
          </a:xfrm>
        </p:grpSpPr>
        <p:pic>
          <p:nvPicPr>
            <p:cNvPr id="4" name="Рисунок 10"/>
            <p:cNvPicPr>
              <a:picLocks noChangeAspect="1"/>
            </p:cNvPicPr>
            <p:nvPr/>
          </p:nvPicPr>
          <p:blipFill>
            <a:blip r:embed="rId2" cstate="print">
              <a:extLst>
                <a:ext uri="{28A0092B-C50C-407E-A947-70E740481C1C}">
                  <a14:useLocalDpi xmlns:a14="http://schemas.microsoft.com/office/drawing/2010/main" val="0"/>
                </a:ext>
              </a:extLst>
            </a:blip>
            <a:srcRect b="24942"/>
            <a:stretch>
              <a:fillRect/>
            </a:stretch>
          </p:blipFill>
          <p:spPr bwMode="auto">
            <a:xfrm>
              <a:off x="611560" y="1884667"/>
              <a:ext cx="620585" cy="772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Скругленный прямоугольник 4"/>
            <p:cNvSpPr/>
            <p:nvPr/>
          </p:nvSpPr>
          <p:spPr>
            <a:xfrm>
              <a:off x="611559" y="2698740"/>
              <a:ext cx="620586" cy="606298"/>
            </a:xfrm>
            <a:prstGeom prst="roundRect">
              <a:avLst/>
            </a:prstGeom>
            <a:ln>
              <a:solidFill>
                <a:schemeClr val="bg1"/>
              </a:solidFill>
            </a:ln>
          </p:spPr>
          <p:style>
            <a:lnRef idx="2">
              <a:schemeClr val="accent3"/>
            </a:lnRef>
            <a:fillRef idx="1002">
              <a:schemeClr val="lt1"/>
            </a:fillRef>
            <a:effectRef idx="0">
              <a:schemeClr val="accent3"/>
            </a:effectRef>
            <a:fontRef idx="minor">
              <a:schemeClr val="dk1"/>
            </a:fontRef>
          </p:style>
          <p:txBody>
            <a:bodyPr anchor="ctr">
              <a:normAutofit fontScale="77500" lnSpcReduction="20000"/>
            </a:bodyPr>
            <a:lstStyle/>
            <a:p>
              <a:pPr algn="ctr" eaLnBrk="1" hangingPunct="1">
                <a:defRPr/>
              </a:pPr>
              <a:r>
                <a:rPr lang="uz-Cyrl-UZ" sz="1200" b="1" dirty="0">
                  <a:solidFill>
                    <a:schemeClr val="accent2">
                      <a:lumMod val="50000"/>
                    </a:schemeClr>
                  </a:solidFill>
                  <a:latin typeface="Times New Roman" panose="02020603050405020304" pitchFamily="18" charset="0"/>
                  <a:cs typeface="Times New Roman" panose="02020603050405020304" pitchFamily="18" charset="0"/>
                </a:rPr>
                <a:t>2017-2021 ЙИЛЛАРДА</a:t>
              </a:r>
            </a:p>
            <a:p>
              <a:pPr algn="ctr" eaLnBrk="1" hangingPunct="1">
                <a:defRPr/>
              </a:pPr>
              <a:r>
                <a:rPr lang="uz-Cyrl-UZ" sz="1200" b="1" dirty="0">
                  <a:solidFill>
                    <a:schemeClr val="accent2">
                      <a:lumMod val="50000"/>
                    </a:schemeClr>
                  </a:solidFill>
                  <a:latin typeface="Times New Roman" panose="02020603050405020304" pitchFamily="18" charset="0"/>
                  <a:cs typeface="Times New Roman" panose="02020603050405020304" pitchFamily="18" charset="0"/>
                </a:rPr>
                <a:t>ҲАРАКАТЛАР СТРАТЕГИЯСИ</a:t>
              </a:r>
              <a:endParaRPr lang="ru-RU" sz="12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620078" y="3501008"/>
              <a:ext cx="1224135" cy="369332"/>
            </a:xfrm>
            <a:prstGeom prst="rect">
              <a:avLst/>
            </a:prstGeom>
            <a:noFill/>
          </p:spPr>
          <p:txBody>
            <a:bodyPr wrap="square" rtlCol="0">
              <a:spAutoFit/>
            </a:bodyPr>
            <a:lstStyle/>
            <a:p>
              <a:r>
                <a:rPr lang="ru-RU" dirty="0" smtClean="0"/>
                <a:t>МА</a:t>
              </a:r>
              <a:r>
                <a:rPr lang="uz-Cyrl-UZ" dirty="0" smtClean="0"/>
                <a:t>ҚСАД</a:t>
              </a:r>
              <a:endParaRPr lang="ru-RU" dirty="0"/>
            </a:p>
          </p:txBody>
        </p:sp>
      </p:grpSp>
      <p:sp>
        <p:nvSpPr>
          <p:cNvPr id="8" name="Заголовок 1"/>
          <p:cNvSpPr txBox="1">
            <a:spLocks/>
          </p:cNvSpPr>
          <p:nvPr/>
        </p:nvSpPr>
        <p:spPr>
          <a:xfrm>
            <a:off x="5004048" y="1026479"/>
            <a:ext cx="3670176" cy="723454"/>
          </a:xfrm>
          <a:prstGeom prst="rect">
            <a:avLst/>
          </a:prstGeom>
          <a:ln w="25400">
            <a:solidFill>
              <a:srgbClr val="0070C0"/>
            </a:solidFill>
          </a:ln>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1800" dirty="0" err="1" smtClean="0"/>
              <a:t>Мамлакатимизда</a:t>
            </a:r>
            <a:r>
              <a:rPr lang="ru-RU" sz="1800" dirty="0" smtClean="0"/>
              <a:t> </a:t>
            </a:r>
            <a:r>
              <a:rPr lang="ru-RU" sz="1800" dirty="0" err="1" smtClean="0"/>
              <a:t>амалга</a:t>
            </a:r>
            <a:r>
              <a:rPr lang="ru-RU" sz="1800" dirty="0" smtClean="0"/>
              <a:t> </a:t>
            </a:r>
            <a:r>
              <a:rPr lang="ru-RU" sz="1800" dirty="0" err="1" smtClean="0"/>
              <a:t>оширилган</a:t>
            </a:r>
            <a:r>
              <a:rPr lang="ru-RU" sz="1800" dirty="0" smtClean="0"/>
              <a:t> </a:t>
            </a:r>
            <a:r>
              <a:rPr lang="ru-RU" sz="1800" dirty="0" err="1" smtClean="0"/>
              <a:t>ислоҳотлар</a:t>
            </a:r>
            <a:r>
              <a:rPr lang="ru-RU" sz="1800" dirty="0" smtClean="0"/>
              <a:t> </a:t>
            </a:r>
            <a:r>
              <a:rPr lang="ru-RU" sz="1800" dirty="0" err="1" smtClean="0"/>
              <a:t>самарасини</a:t>
            </a:r>
            <a:r>
              <a:rPr lang="ru-RU" sz="1800" dirty="0" smtClean="0"/>
              <a:t> </a:t>
            </a:r>
            <a:r>
              <a:rPr lang="ru-RU" sz="1800" dirty="0" err="1" smtClean="0"/>
              <a:t>янада</a:t>
            </a:r>
            <a:r>
              <a:rPr lang="ru-RU" sz="1800" dirty="0" smtClean="0"/>
              <a:t> </a:t>
            </a:r>
            <a:r>
              <a:rPr lang="ru-RU" sz="1800" dirty="0" err="1" smtClean="0"/>
              <a:t>ошириш</a:t>
            </a:r>
            <a:r>
              <a:rPr lang="ru-RU" sz="1800" dirty="0"/>
              <a:t>.</a:t>
            </a:r>
          </a:p>
        </p:txBody>
      </p:sp>
      <p:sp>
        <p:nvSpPr>
          <p:cNvPr id="9" name="Заголовок 1"/>
          <p:cNvSpPr txBox="1">
            <a:spLocks/>
          </p:cNvSpPr>
          <p:nvPr/>
        </p:nvSpPr>
        <p:spPr>
          <a:xfrm>
            <a:off x="5004048" y="4365104"/>
            <a:ext cx="3670176" cy="1440160"/>
          </a:xfrm>
          <a:prstGeom prst="rect">
            <a:avLst/>
          </a:prstGeom>
          <a:ln w="25400">
            <a:solidFill>
              <a:srgbClr val="0070C0"/>
            </a:solidFill>
          </a:ln>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1800" dirty="0" err="1" smtClean="0"/>
              <a:t>мамлакатимизни</a:t>
            </a:r>
            <a:r>
              <a:rPr lang="ru-RU" sz="1800" dirty="0" smtClean="0"/>
              <a:t> модернизация </a:t>
            </a:r>
            <a:r>
              <a:rPr lang="ru-RU" sz="1800" dirty="0" err="1" smtClean="0"/>
              <a:t>қилиш</a:t>
            </a:r>
            <a:r>
              <a:rPr lang="ru-RU" sz="1800" dirty="0" smtClean="0"/>
              <a:t> </a:t>
            </a:r>
            <a:r>
              <a:rPr lang="ru-RU" sz="1800" dirty="0" err="1" smtClean="0"/>
              <a:t>ҳамда</a:t>
            </a:r>
            <a:r>
              <a:rPr lang="ru-RU" sz="1800" dirty="0" smtClean="0"/>
              <a:t> </a:t>
            </a:r>
            <a:r>
              <a:rPr lang="ru-RU" sz="1800" dirty="0" err="1" smtClean="0"/>
              <a:t>ҳаётнинг</a:t>
            </a:r>
            <a:r>
              <a:rPr lang="ru-RU" sz="1800" dirty="0" smtClean="0"/>
              <a:t> </a:t>
            </a:r>
            <a:r>
              <a:rPr lang="ru-RU" sz="1800" dirty="0" err="1" smtClean="0"/>
              <a:t>барча</a:t>
            </a:r>
            <a:r>
              <a:rPr lang="ru-RU" sz="1800" dirty="0" smtClean="0"/>
              <a:t> </a:t>
            </a:r>
            <a:r>
              <a:rPr lang="ru-RU" sz="1800" dirty="0" err="1" smtClean="0"/>
              <a:t>соҳаларини</a:t>
            </a:r>
            <a:r>
              <a:rPr lang="ru-RU" sz="1800" dirty="0" smtClean="0"/>
              <a:t> </a:t>
            </a:r>
            <a:r>
              <a:rPr lang="ru-RU" sz="1800" dirty="0" err="1" smtClean="0"/>
              <a:t>либераллаштириш</a:t>
            </a:r>
            <a:r>
              <a:rPr lang="ru-RU" sz="1800" dirty="0" smtClean="0"/>
              <a:t> </a:t>
            </a:r>
            <a:r>
              <a:rPr lang="ru-RU" sz="1800" dirty="0" err="1" smtClean="0"/>
              <a:t>бўйича</a:t>
            </a:r>
            <a:r>
              <a:rPr lang="ru-RU" sz="1800" dirty="0" smtClean="0"/>
              <a:t> </a:t>
            </a:r>
            <a:r>
              <a:rPr lang="ru-RU" sz="1800" dirty="0" err="1" smtClean="0"/>
              <a:t>устувор</a:t>
            </a:r>
            <a:r>
              <a:rPr lang="ru-RU" sz="1800" dirty="0" smtClean="0"/>
              <a:t> </a:t>
            </a:r>
            <a:r>
              <a:rPr lang="ru-RU" sz="1800" dirty="0" err="1" smtClean="0"/>
              <a:t>йўналишларни</a:t>
            </a:r>
            <a:r>
              <a:rPr lang="ru-RU" sz="1800" dirty="0" smtClean="0"/>
              <a:t> </a:t>
            </a:r>
            <a:r>
              <a:rPr lang="ru-RU" sz="1800" dirty="0" err="1" smtClean="0"/>
              <a:t>амалга</a:t>
            </a:r>
            <a:r>
              <a:rPr lang="ru-RU" sz="1800" dirty="0" smtClean="0"/>
              <a:t> </a:t>
            </a:r>
            <a:r>
              <a:rPr lang="ru-RU" sz="1800" dirty="0" err="1" smtClean="0"/>
              <a:t>ошириш</a:t>
            </a:r>
            <a:endParaRPr lang="ru-RU" sz="1800" dirty="0"/>
          </a:p>
        </p:txBody>
      </p:sp>
      <p:sp>
        <p:nvSpPr>
          <p:cNvPr id="11" name="Правая фигурная скобка 10"/>
          <p:cNvSpPr/>
          <p:nvPr/>
        </p:nvSpPr>
        <p:spPr>
          <a:xfrm>
            <a:off x="2627784" y="764704"/>
            <a:ext cx="2376264" cy="5328592"/>
          </a:xfrm>
          <a:prstGeom prst="rightBrace">
            <a:avLst>
              <a:gd name="adj1" fmla="val 49758"/>
              <a:gd name="adj2" fmla="val 50000"/>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Tree>
    <p:extLst>
      <p:ext uri="{BB962C8B-B14F-4D97-AF65-F5344CB8AC3E}">
        <p14:creationId xmlns:p14="http://schemas.microsoft.com/office/powerpoint/2010/main" val="10750248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310368" y="831226"/>
            <a:ext cx="7335611" cy="5401479"/>
          </a:xfrm>
          <a:prstGeom prst="rect">
            <a:avLst/>
          </a:prstGeom>
          <a:solidFill>
            <a:schemeClr val="bg2">
              <a:alpha val="65000"/>
            </a:schemeClr>
          </a:solidFill>
        </p:spPr>
        <p:txBody>
          <a:bodyPr wrap="square">
            <a:spAutoFit/>
          </a:bodyPr>
          <a:lstStyle/>
          <a:p>
            <a:pPr indent="358775" algn="just">
              <a:spcAft>
                <a:spcPts val="750"/>
              </a:spcAft>
            </a:pPr>
            <a:r>
              <a:rPr lang="uz-Cyrl-UZ" sz="2300" dirty="0">
                <a:latin typeface="OpenSansRegular"/>
                <a:ea typeface="Times New Roman" panose="02020603050405020304" pitchFamily="18" charset="0"/>
              </a:rPr>
              <a:t>Яна бир муҳим масала – ижро ҳокимияти органлари раҳбарларининг Олий Мажлис палаталари олдидаги ҳисобдорлигини янада ошириш керак. Бу борада ҳар йили Давлат дастури ижроси юзасидан Ҳукумат ҳисоботини эшитиш тизими жорий этилди. Энди ижро ҳокимияти органлари муҳим ижтимоий-иқтисодий масалалар юзасидан парламент палаталари олдида мунтазам равишда ҳисобот бериши зарур. Мазкур ҳисоботлар жамоатчилик ва оммавий ахборот воситалари вакиллари иштирокида ўтказилиши лозим. Бу – қонун чиқарувчи ва ижро ҳокимияти ўртасидаги ўзига хос мулоқот майдони сифатида ижобий натижасини кўрсатишига менда ҳеч қандай шубҳа йўқ.</a:t>
            </a:r>
            <a:endParaRPr lang="ru-RU" sz="23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08517911"/>
      </p:ext>
    </p:extLst>
  </p:cSld>
  <p:clrMapOvr>
    <a:masterClrMapping/>
  </p:clrMapOvr>
  <p:transition spd="slow">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7687" y="754006"/>
            <a:ext cx="7323364" cy="6314549"/>
          </a:xfrm>
          <a:prstGeom prst="rect">
            <a:avLst/>
          </a:prstGeom>
        </p:spPr>
        <p:txBody>
          <a:bodyPr wrap="square">
            <a:spAutoFit/>
          </a:bodyPr>
          <a:lstStyle/>
          <a:p>
            <a:pPr algn="ctr">
              <a:spcAft>
                <a:spcPts val="750"/>
              </a:spcAft>
            </a:pPr>
            <a:r>
              <a:rPr lang="uz-Cyrl-UZ" sz="2300" b="1" dirty="0">
                <a:latin typeface="OpenSansRegular"/>
                <a:ea typeface="Times New Roman" panose="02020603050405020304" pitchFamily="18" charset="0"/>
              </a:rPr>
              <a:t>Ҳурматли депутат ва сенаторлар!</a:t>
            </a:r>
            <a:endParaRPr lang="ru-RU" sz="2300" b="1" dirty="0">
              <a:latin typeface="Times New Roman" panose="02020603050405020304" pitchFamily="18" charset="0"/>
              <a:ea typeface="Times New Roman" panose="02020603050405020304" pitchFamily="18" charset="0"/>
            </a:endParaRPr>
          </a:p>
          <a:p>
            <a:pPr indent="358775" algn="just">
              <a:spcAft>
                <a:spcPts val="750"/>
              </a:spcAft>
            </a:pPr>
            <a:r>
              <a:rPr lang="uz-Cyrl-UZ" sz="2300" dirty="0">
                <a:latin typeface="OpenSansRegular"/>
                <a:ea typeface="Times New Roman" panose="02020603050405020304" pitchFamily="18" charset="0"/>
              </a:rPr>
              <a:t>Ўзбекистон Республикаси Президентининг яқин кунларда парламентга тақдим этиладиган Мурожаатномасида Ўзбекистонни ижтимоий-иқтисодий ривожлантириш, давлат ва жамият қурилиши, суд-ҳуқуқ соҳалари ҳамда халқаро муносабатлардаги энг устувор вазифаларни батафсил муҳокама қилиб оламиз.</a:t>
            </a:r>
            <a:endParaRPr lang="ru-RU" sz="2300" dirty="0">
              <a:latin typeface="Times New Roman" panose="02020603050405020304" pitchFamily="18" charset="0"/>
              <a:ea typeface="Times New Roman" panose="02020603050405020304" pitchFamily="18" charset="0"/>
            </a:endParaRPr>
          </a:p>
          <a:p>
            <a:pPr indent="358775" algn="just">
              <a:spcAft>
                <a:spcPts val="750"/>
              </a:spcAft>
            </a:pPr>
            <a:r>
              <a:rPr lang="uz-Cyrl-UZ" sz="2300" b="1" dirty="0">
                <a:latin typeface="OpenSansRegular"/>
                <a:ea typeface="Times New Roman" panose="02020603050405020304" pitchFamily="18" charset="0"/>
              </a:rPr>
              <a:t>Хулоса сифатида </a:t>
            </a:r>
            <a:r>
              <a:rPr lang="uz-Cyrl-UZ" sz="2300" dirty="0">
                <a:latin typeface="OpenSansRegular"/>
                <a:ea typeface="Times New Roman" panose="02020603050405020304" pitchFamily="18" charset="0"/>
              </a:rPr>
              <a:t>шуни таъкидлаб айтмоқчиманки, </a:t>
            </a:r>
            <a:r>
              <a:rPr lang="uz-Cyrl-UZ" sz="2300" u="sng" dirty="0">
                <a:latin typeface="OpenSansRegular"/>
                <a:ea typeface="Times New Roman" panose="02020603050405020304" pitchFamily="18" charset="0"/>
              </a:rPr>
              <a:t>жонажон Ватанимиз тараққиёти йўлида бир тану бир жон бўлиб, белни маҳкам боғлаб ҳаракат қилиш, бошлаган ислоҳотларимизни жадал давом эттириш – келгуси 5 йилда Парламент учун ҳам, Ҳукумат учун ҳам ғоятда муҳим ва устувор вазифа бўлиб қолади</a:t>
            </a:r>
            <a:r>
              <a:rPr lang="uz-Cyrl-UZ" sz="2300" dirty="0">
                <a:latin typeface="OpenSansRegular"/>
                <a:ea typeface="Times New Roman" panose="02020603050405020304" pitchFamily="18" charset="0"/>
              </a:rPr>
              <a:t>. Шунинг учун барчангизни яқин ҳамкорликда иш олиб боришга чақираман.</a:t>
            </a:r>
            <a:endParaRPr lang="ru-RU" sz="23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21871926"/>
      </p:ext>
    </p:extLst>
  </p:cSld>
  <p:clrMapOvr>
    <a:masterClrMapping/>
  </p:clrMapOvr>
  <p:transition spd="slow">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7752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8978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spTree>
    <p:extLst>
      <p:ext uri="{BB962C8B-B14F-4D97-AF65-F5344CB8AC3E}">
        <p14:creationId xmlns:p14="http://schemas.microsoft.com/office/powerpoint/2010/main" val="4175610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92" name="Рисунок 10"/>
          <p:cNvPicPr>
            <a:picLocks noChangeAspect="1"/>
          </p:cNvPicPr>
          <p:nvPr/>
        </p:nvPicPr>
        <p:blipFill>
          <a:blip r:embed="rId2" cstate="print">
            <a:extLst>
              <a:ext uri="{28A0092B-C50C-407E-A947-70E740481C1C}">
                <a14:useLocalDpi xmlns:a14="http://schemas.microsoft.com/office/drawing/2010/main" val="0"/>
              </a:ext>
            </a:extLst>
          </a:blip>
          <a:srcRect b="24942"/>
          <a:stretch>
            <a:fillRect/>
          </a:stretch>
        </p:blipFill>
        <p:spPr bwMode="auto">
          <a:xfrm>
            <a:off x="-56124" y="29832"/>
            <a:ext cx="962818" cy="856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Скругленный прямоугольник 11"/>
          <p:cNvSpPr/>
          <p:nvPr/>
        </p:nvSpPr>
        <p:spPr>
          <a:xfrm rot="16200000">
            <a:off x="-1690209" y="3254335"/>
            <a:ext cx="4662918" cy="779460"/>
          </a:xfrm>
          <a:prstGeom prst="roundRect">
            <a:avLst/>
          </a:prstGeom>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eaLnBrk="1" hangingPunct="1">
              <a:defRPr/>
            </a:pPr>
            <a:r>
              <a:rPr lang="uz-Cyrl-UZ" sz="1400" b="1" dirty="0">
                <a:solidFill>
                  <a:schemeClr val="accent2">
                    <a:lumMod val="50000"/>
                  </a:schemeClr>
                </a:solidFill>
                <a:latin typeface="Times New Roman" panose="02020603050405020304" pitchFamily="18" charset="0"/>
                <a:cs typeface="Times New Roman" panose="02020603050405020304" pitchFamily="18" charset="0"/>
              </a:rPr>
              <a:t>2017-2021 ЙИЛЛАРДА</a:t>
            </a:r>
          </a:p>
          <a:p>
            <a:pPr algn="ctr" eaLnBrk="1" hangingPunct="1">
              <a:defRPr/>
            </a:pPr>
            <a:r>
              <a:rPr lang="uz-Cyrl-UZ" sz="1400" b="1" dirty="0">
                <a:solidFill>
                  <a:schemeClr val="accent2">
                    <a:lumMod val="50000"/>
                  </a:schemeClr>
                </a:solidFill>
                <a:latin typeface="Times New Roman" panose="02020603050405020304" pitchFamily="18" charset="0"/>
                <a:cs typeface="Times New Roman" panose="02020603050405020304" pitchFamily="18" charset="0"/>
              </a:rPr>
              <a:t>ҲАРАКАТЛАР СТРАТЕГИЯСИ</a:t>
            </a:r>
            <a:endParaRPr lang="ru-RU" sz="1400" b="1" dirty="0">
              <a:solidFill>
                <a:schemeClr val="accent2">
                  <a:lumMod val="50000"/>
                </a:schemeClr>
              </a:solidFill>
              <a:latin typeface="Times New Roman" panose="02020603050405020304" pitchFamily="18" charset="0"/>
              <a:cs typeface="Times New Roman" panose="02020603050405020304" pitchFamily="18" charset="0"/>
            </a:endParaRPr>
          </a:p>
        </p:txBody>
      </p:sp>
      <p:grpSp>
        <p:nvGrpSpPr>
          <p:cNvPr id="8" name="Группа 7"/>
          <p:cNvGrpSpPr/>
          <p:nvPr/>
        </p:nvGrpSpPr>
        <p:grpSpPr>
          <a:xfrm>
            <a:off x="1601877" y="4353524"/>
            <a:ext cx="4336030" cy="731660"/>
            <a:chOff x="3707904" y="2323541"/>
            <a:chExt cx="1944216" cy="1990128"/>
          </a:xfrm>
        </p:grpSpPr>
        <p:sp>
          <p:nvSpPr>
            <p:cNvPr id="11" name="Прямоугольник 10"/>
            <p:cNvSpPr/>
            <p:nvPr/>
          </p:nvSpPr>
          <p:spPr>
            <a:xfrm>
              <a:off x="3903794" y="2674869"/>
              <a:ext cx="1636163" cy="837159"/>
            </a:xfrm>
            <a:prstGeom prst="rect">
              <a:avLst/>
            </a:prstGeom>
            <a:ln>
              <a:noFill/>
            </a:ln>
          </p:spPr>
          <p:txBody>
            <a:bodyPr wrap="square">
              <a:spAutoFit/>
            </a:bodyPr>
            <a:lstStyle/>
            <a:p>
              <a:pPr marL="91440" algn="ctr">
                <a:defRPr/>
              </a:pPr>
              <a:r>
                <a:rPr lang="ru-RU" sz="1400" b="1" dirty="0" err="1" smtClean="0">
                  <a:solidFill>
                    <a:srgbClr val="002060"/>
                  </a:solidFill>
                  <a:latin typeface="Times New Roman" panose="02020603050405020304" pitchFamily="18" charset="0"/>
                  <a:cs typeface="Times New Roman" panose="02020603050405020304" pitchFamily="18" charset="0"/>
                </a:rPr>
                <a:t>Ижтимоий</a:t>
              </a:r>
              <a:r>
                <a:rPr lang="ru-RU" sz="1400" b="1" dirty="0" smtClean="0">
                  <a:solidFill>
                    <a:srgbClr val="002060"/>
                  </a:solidFill>
                  <a:latin typeface="Times New Roman" panose="02020603050405020304" pitchFamily="18" charset="0"/>
                  <a:cs typeface="Times New Roman" panose="02020603050405020304" pitchFamily="18" charset="0"/>
                </a:rPr>
                <a:t> </a:t>
              </a:r>
              <a:r>
                <a:rPr lang="ru-RU" sz="1400" b="1" dirty="0" err="1" smtClean="0">
                  <a:solidFill>
                    <a:srgbClr val="002060"/>
                  </a:solidFill>
                  <a:latin typeface="Times New Roman" panose="02020603050405020304" pitchFamily="18" charset="0"/>
                  <a:cs typeface="Times New Roman" panose="02020603050405020304" pitchFamily="18" charset="0"/>
                </a:rPr>
                <a:t>соҳани</a:t>
              </a:r>
              <a:r>
                <a:rPr lang="ru-RU" sz="1400" b="1" dirty="0" smtClean="0">
                  <a:solidFill>
                    <a:srgbClr val="002060"/>
                  </a:solidFill>
                  <a:latin typeface="Times New Roman" panose="02020603050405020304" pitchFamily="18" charset="0"/>
                  <a:cs typeface="Times New Roman" panose="02020603050405020304" pitchFamily="18" charset="0"/>
                </a:rPr>
                <a:t> </a:t>
              </a:r>
              <a:r>
                <a:rPr lang="ru-RU" sz="1400" b="1" dirty="0" err="1" smtClean="0">
                  <a:solidFill>
                    <a:srgbClr val="002060"/>
                  </a:solidFill>
                  <a:latin typeface="Times New Roman" panose="02020603050405020304" pitchFamily="18" charset="0"/>
                  <a:cs typeface="Times New Roman" panose="02020603050405020304" pitchFamily="18" charset="0"/>
                </a:rPr>
                <a:t>ривожлантириш</a:t>
              </a:r>
              <a:endParaRPr lang="ru-RU" sz="1400" b="1" dirty="0">
                <a:solidFill>
                  <a:srgbClr val="002060"/>
                </a:solidFill>
                <a:latin typeface="Times New Roman" panose="02020603050405020304" pitchFamily="18" charset="0"/>
                <a:cs typeface="Times New Roman" panose="02020603050405020304" pitchFamily="18" charset="0"/>
              </a:endParaRPr>
            </a:p>
          </p:txBody>
        </p:sp>
        <p:sp>
          <p:nvSpPr>
            <p:cNvPr id="21" name="Скругленный прямоугольник 20"/>
            <p:cNvSpPr/>
            <p:nvPr/>
          </p:nvSpPr>
          <p:spPr>
            <a:xfrm>
              <a:off x="3707904" y="2323541"/>
              <a:ext cx="1944216" cy="19901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16" name="Группа 15"/>
          <p:cNvGrpSpPr/>
          <p:nvPr/>
        </p:nvGrpSpPr>
        <p:grpSpPr>
          <a:xfrm rot="5400000">
            <a:off x="6644856" y="-1757712"/>
            <a:ext cx="690331" cy="4265419"/>
            <a:chOff x="-1692696" y="3259645"/>
            <a:chExt cx="690331" cy="3337707"/>
          </a:xfrm>
        </p:grpSpPr>
        <p:sp>
          <p:nvSpPr>
            <p:cNvPr id="14" name="Скругленный прямоугольник 13"/>
            <p:cNvSpPr/>
            <p:nvPr/>
          </p:nvSpPr>
          <p:spPr>
            <a:xfrm>
              <a:off x="-1692696" y="3259645"/>
              <a:ext cx="690331" cy="3337707"/>
            </a:xfrm>
            <a:prstGeom prst="roundRect">
              <a:avLst/>
            </a:prstGeom>
            <a:gradFill>
              <a:gsLst>
                <a:gs pos="14000">
                  <a:schemeClr val="bg1"/>
                </a:gs>
                <a:gs pos="25000">
                  <a:srgbClr val="FF0000"/>
                </a:gs>
                <a:gs pos="38000">
                  <a:schemeClr val="bg1"/>
                </a:gs>
                <a:gs pos="78000">
                  <a:schemeClr val="bg1"/>
                </a:gs>
                <a:gs pos="85000">
                  <a:srgbClr val="4D7FBB"/>
                </a:gs>
                <a:gs pos="63000">
                  <a:schemeClr val="bg1"/>
                </a:gs>
                <a:gs pos="70000">
                  <a:schemeClr val="accent2">
                    <a:lumMod val="75000"/>
                  </a:schemeClr>
                </a:gs>
                <a:gs pos="50000">
                  <a:srgbClr val="FFC0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TextBox 40"/>
            <p:cNvSpPr txBox="1"/>
            <p:nvPr/>
          </p:nvSpPr>
          <p:spPr>
            <a:xfrm rot="16200000">
              <a:off x="-2892404" y="4555403"/>
              <a:ext cx="3045749" cy="646331"/>
            </a:xfrm>
            <a:prstGeom prst="rect">
              <a:avLst/>
            </a:prstGeom>
            <a:noFill/>
          </p:spPr>
          <p:txBody>
            <a:bodyPr wrap="square" rtlCol="0">
              <a:spAutoFit/>
            </a:bodyPr>
            <a:lstStyle/>
            <a:p>
              <a:pPr algn="ctr"/>
              <a:r>
                <a:rPr lang="uz-Cyrl-UZ" b="1" dirty="0" smtClean="0">
                  <a:solidFill>
                    <a:srgbClr val="002060"/>
                  </a:solidFill>
                  <a:latin typeface="Times New Roman" pitchFamily="18" charset="0"/>
                </a:rPr>
                <a:t>Халқ таълими вазирлигига тегишли бандлар</a:t>
              </a:r>
              <a:endParaRPr lang="ru-RU" b="1" dirty="0">
                <a:solidFill>
                  <a:srgbClr val="002060"/>
                </a:solidFill>
                <a:latin typeface="Times New Roman" pitchFamily="18" charset="0"/>
              </a:endParaRPr>
            </a:p>
          </p:txBody>
        </p:sp>
      </p:grpSp>
      <p:grpSp>
        <p:nvGrpSpPr>
          <p:cNvPr id="10" name="Группа 9"/>
          <p:cNvGrpSpPr/>
          <p:nvPr/>
        </p:nvGrpSpPr>
        <p:grpSpPr>
          <a:xfrm>
            <a:off x="6402477" y="1956139"/>
            <a:ext cx="1590411" cy="1103423"/>
            <a:chOff x="8178566" y="765800"/>
            <a:chExt cx="1729962" cy="936104"/>
          </a:xfrm>
        </p:grpSpPr>
        <p:sp>
          <p:nvSpPr>
            <p:cNvPr id="17" name="Скругленный прямоугольник 16"/>
            <p:cNvSpPr/>
            <p:nvPr/>
          </p:nvSpPr>
          <p:spPr>
            <a:xfrm>
              <a:off x="8178566" y="765800"/>
              <a:ext cx="1729962" cy="9361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400">
                <a:latin typeface="Times New Roman" pitchFamily="18" charset="0"/>
                <a:cs typeface="Times New Roman" pitchFamily="18" charset="0"/>
              </a:endParaRPr>
            </a:p>
          </p:txBody>
        </p:sp>
        <p:sp>
          <p:nvSpPr>
            <p:cNvPr id="46" name="TextBox 45"/>
            <p:cNvSpPr txBox="1"/>
            <p:nvPr/>
          </p:nvSpPr>
          <p:spPr>
            <a:xfrm>
              <a:off x="8324056" y="1024694"/>
              <a:ext cx="1438982" cy="354546"/>
            </a:xfrm>
            <a:prstGeom prst="rect">
              <a:avLst/>
            </a:prstGeom>
            <a:noFill/>
          </p:spPr>
          <p:txBody>
            <a:bodyPr wrap="square" rtlCol="0">
              <a:spAutoFit/>
            </a:bodyPr>
            <a:lstStyle/>
            <a:p>
              <a:pPr algn="ctr"/>
              <a:r>
                <a:rPr lang="uz-Cyrl-UZ" sz="1400" dirty="0" smtClean="0">
                  <a:latin typeface="Times New Roman" pitchFamily="18" charset="0"/>
                  <a:cs typeface="Times New Roman" pitchFamily="18" charset="0"/>
                </a:rPr>
                <a:t>4 та банд (84,97,99,100)</a:t>
              </a:r>
              <a:endParaRPr lang="ru-RU" sz="1400" dirty="0">
                <a:latin typeface="Times New Roman" pitchFamily="18" charset="0"/>
                <a:cs typeface="Times New Roman" pitchFamily="18" charset="0"/>
              </a:endParaRPr>
            </a:p>
          </p:txBody>
        </p:sp>
      </p:grpSp>
      <p:grpSp>
        <p:nvGrpSpPr>
          <p:cNvPr id="15" name="Группа 14"/>
          <p:cNvGrpSpPr/>
          <p:nvPr/>
        </p:nvGrpSpPr>
        <p:grpSpPr>
          <a:xfrm>
            <a:off x="6362656" y="4200154"/>
            <a:ext cx="1652169" cy="1038400"/>
            <a:chOff x="7099331" y="4016880"/>
            <a:chExt cx="1944216" cy="1724750"/>
          </a:xfrm>
        </p:grpSpPr>
        <p:sp>
          <p:nvSpPr>
            <p:cNvPr id="19" name="Скругленный прямоугольник 18"/>
            <p:cNvSpPr/>
            <p:nvPr/>
          </p:nvSpPr>
          <p:spPr>
            <a:xfrm>
              <a:off x="7099331" y="4016880"/>
              <a:ext cx="1944216" cy="17247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400">
                <a:latin typeface="Times New Roman" pitchFamily="18" charset="0"/>
                <a:cs typeface="Times New Roman" pitchFamily="18" charset="0"/>
              </a:endParaRPr>
            </a:p>
          </p:txBody>
        </p:sp>
        <p:sp>
          <p:nvSpPr>
            <p:cNvPr id="50" name="TextBox 49"/>
            <p:cNvSpPr txBox="1"/>
            <p:nvPr/>
          </p:nvSpPr>
          <p:spPr>
            <a:xfrm>
              <a:off x="7275419" y="4103471"/>
              <a:ext cx="1622640" cy="1380260"/>
            </a:xfrm>
            <a:prstGeom prst="rect">
              <a:avLst/>
            </a:prstGeom>
            <a:noFill/>
          </p:spPr>
          <p:txBody>
            <a:bodyPr wrap="square" rtlCol="0">
              <a:spAutoFit/>
            </a:bodyPr>
            <a:lstStyle/>
            <a:p>
              <a:pPr algn="ctr"/>
              <a:r>
                <a:rPr lang="uz-Cyrl-UZ" sz="1200" dirty="0" smtClean="0">
                  <a:latin typeface="Times New Roman" pitchFamily="18" charset="0"/>
                  <a:cs typeface="Times New Roman" pitchFamily="18" charset="0"/>
                </a:rPr>
                <a:t>12 та банд (213, 226, 260, 261, 264, 265, 266, 271, 273, 279, 289, 292)</a:t>
              </a:r>
              <a:endParaRPr lang="ru-RU" sz="1200" dirty="0">
                <a:latin typeface="Times New Roman" pitchFamily="18" charset="0"/>
                <a:cs typeface="Times New Roman" pitchFamily="18" charset="0"/>
              </a:endParaRPr>
            </a:p>
          </p:txBody>
        </p:sp>
      </p:grpSp>
      <p:grpSp>
        <p:nvGrpSpPr>
          <p:cNvPr id="5" name="Группа 4"/>
          <p:cNvGrpSpPr/>
          <p:nvPr/>
        </p:nvGrpSpPr>
        <p:grpSpPr>
          <a:xfrm>
            <a:off x="1691680" y="886288"/>
            <a:ext cx="4260131" cy="900587"/>
            <a:chOff x="166219" y="1329847"/>
            <a:chExt cx="1792177" cy="1759053"/>
          </a:xfrm>
        </p:grpSpPr>
        <p:sp>
          <p:nvSpPr>
            <p:cNvPr id="2" name="Прямоугольник 1"/>
            <p:cNvSpPr/>
            <p:nvPr/>
          </p:nvSpPr>
          <p:spPr>
            <a:xfrm>
              <a:off x="352149" y="1537936"/>
              <a:ext cx="1420318" cy="1021969"/>
            </a:xfrm>
            <a:prstGeom prst="rect">
              <a:avLst/>
            </a:prstGeom>
            <a:ln>
              <a:noFill/>
            </a:ln>
          </p:spPr>
          <p:txBody>
            <a:bodyPr wrap="square">
              <a:spAutoFit/>
            </a:bodyPr>
            <a:lstStyle/>
            <a:p>
              <a:pPr algn="ctr">
                <a:defRPr/>
              </a:pPr>
              <a:r>
                <a:rPr lang="ru-RU" sz="1400" b="1" dirty="0" err="1" smtClean="0">
                  <a:solidFill>
                    <a:srgbClr val="002060"/>
                  </a:solidFill>
                  <a:latin typeface="Times New Roman" panose="02020603050405020304" pitchFamily="18" charset="0"/>
                  <a:cs typeface="Times New Roman" panose="02020603050405020304" pitchFamily="18" charset="0"/>
                </a:rPr>
                <a:t>Давлат</a:t>
              </a:r>
              <a:r>
                <a:rPr lang="ru-RU" sz="1400" b="1" dirty="0" smtClean="0">
                  <a:solidFill>
                    <a:srgbClr val="002060"/>
                  </a:solidFill>
                  <a:latin typeface="Times New Roman" panose="02020603050405020304" pitchFamily="18" charset="0"/>
                  <a:cs typeface="Times New Roman" panose="02020603050405020304" pitchFamily="18" charset="0"/>
                </a:rPr>
                <a:t> </a:t>
              </a:r>
              <a:r>
                <a:rPr lang="uz-Cyrl-UZ" sz="1400" b="1" dirty="0">
                  <a:solidFill>
                    <a:srgbClr val="002060"/>
                  </a:solidFill>
                  <a:latin typeface="Times New Roman" panose="02020603050405020304" pitchFamily="18" charset="0"/>
                  <a:cs typeface="Times New Roman" panose="02020603050405020304" pitchFamily="18" charset="0"/>
                </a:rPr>
                <a:t>ва жамият қурилиш тизимини такомиллаштириш </a:t>
              </a:r>
              <a:endParaRPr lang="ru-RU" sz="1400" b="1" dirty="0">
                <a:solidFill>
                  <a:srgbClr val="002060"/>
                </a:solidFill>
                <a:latin typeface="Times New Roman" panose="02020603050405020304" pitchFamily="18" charset="0"/>
                <a:cs typeface="Times New Roman" panose="02020603050405020304" pitchFamily="18" charset="0"/>
              </a:endParaRPr>
            </a:p>
          </p:txBody>
        </p:sp>
        <p:sp>
          <p:nvSpPr>
            <p:cNvPr id="53" name="Скругленный прямоугольник 52"/>
            <p:cNvSpPr/>
            <p:nvPr/>
          </p:nvSpPr>
          <p:spPr>
            <a:xfrm>
              <a:off x="166219" y="1329847"/>
              <a:ext cx="1792177" cy="17590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7" name="Группа 6"/>
          <p:cNvGrpSpPr/>
          <p:nvPr/>
        </p:nvGrpSpPr>
        <p:grpSpPr>
          <a:xfrm>
            <a:off x="1645604" y="2064289"/>
            <a:ext cx="4299073" cy="887124"/>
            <a:chOff x="2070448" y="3459505"/>
            <a:chExt cx="1792177" cy="1759053"/>
          </a:xfrm>
        </p:grpSpPr>
        <p:sp>
          <p:nvSpPr>
            <p:cNvPr id="3" name="Прямоугольник 2"/>
            <p:cNvSpPr/>
            <p:nvPr/>
          </p:nvSpPr>
          <p:spPr>
            <a:xfrm>
              <a:off x="2201656" y="3646533"/>
              <a:ext cx="1618425" cy="1037478"/>
            </a:xfrm>
            <a:prstGeom prst="rect">
              <a:avLst/>
            </a:prstGeom>
            <a:ln>
              <a:noFill/>
            </a:ln>
          </p:spPr>
          <p:txBody>
            <a:bodyPr wrap="square">
              <a:spAutoFit/>
            </a:bodyPr>
            <a:lstStyle/>
            <a:p>
              <a:pPr algn="ctr">
                <a:defRPr/>
              </a:pPr>
              <a:r>
                <a:rPr lang="en-US" sz="1400" b="1" dirty="0" smtClean="0">
                  <a:solidFill>
                    <a:srgbClr val="002060"/>
                  </a:solidFill>
                  <a:latin typeface="Times New Roman" panose="02020603050405020304" pitchFamily="18" charset="0"/>
                  <a:cs typeface="Times New Roman" panose="02020603050405020304" pitchFamily="18" charset="0"/>
                </a:rPr>
                <a:t> </a:t>
              </a:r>
              <a:r>
                <a:rPr lang="ru-RU" sz="1400" b="1" dirty="0" err="1" smtClean="0">
                  <a:solidFill>
                    <a:srgbClr val="002060"/>
                  </a:solidFill>
                  <a:latin typeface="Times New Roman" panose="02020603050405020304" pitchFamily="18" charset="0"/>
                  <a:cs typeface="Times New Roman" panose="02020603050405020304" pitchFamily="18" charset="0"/>
                </a:rPr>
                <a:t>Қонун</a:t>
              </a:r>
              <a:r>
                <a:rPr lang="ru-RU" sz="1400" b="1" dirty="0" smtClean="0">
                  <a:solidFill>
                    <a:srgbClr val="002060"/>
                  </a:solidFill>
                  <a:latin typeface="Times New Roman" panose="02020603050405020304" pitchFamily="18" charset="0"/>
                  <a:cs typeface="Times New Roman" panose="02020603050405020304" pitchFamily="18" charset="0"/>
                </a:rPr>
                <a:t> </a:t>
              </a:r>
              <a:r>
                <a:rPr lang="ru-RU" sz="1400" b="1" dirty="0" err="1">
                  <a:solidFill>
                    <a:srgbClr val="002060"/>
                  </a:solidFill>
                  <a:latin typeface="Times New Roman" panose="02020603050405020304" pitchFamily="18" charset="0"/>
                  <a:cs typeface="Times New Roman" panose="02020603050405020304" pitchFamily="18" charset="0"/>
                </a:rPr>
                <a:t>устуворлигини</a:t>
              </a:r>
              <a:r>
                <a:rPr lang="ru-RU" sz="1400" b="1" dirty="0">
                  <a:solidFill>
                    <a:srgbClr val="002060"/>
                  </a:solidFill>
                  <a:latin typeface="Times New Roman" panose="02020603050405020304" pitchFamily="18" charset="0"/>
                  <a:cs typeface="Times New Roman" panose="02020603050405020304" pitchFamily="18" charset="0"/>
                </a:rPr>
                <a:t> </a:t>
              </a:r>
              <a:r>
                <a:rPr lang="ru-RU" sz="1400" b="1" dirty="0" err="1">
                  <a:solidFill>
                    <a:srgbClr val="002060"/>
                  </a:solidFill>
                  <a:latin typeface="Times New Roman" panose="02020603050405020304" pitchFamily="18" charset="0"/>
                  <a:cs typeface="Times New Roman" panose="02020603050405020304" pitchFamily="18" charset="0"/>
                </a:rPr>
                <a:t>таъминлаш</a:t>
              </a:r>
              <a:r>
                <a:rPr lang="ru-RU" sz="1400" b="1" dirty="0">
                  <a:solidFill>
                    <a:srgbClr val="002060"/>
                  </a:solidFill>
                  <a:latin typeface="Times New Roman" panose="02020603050405020304" pitchFamily="18" charset="0"/>
                  <a:cs typeface="Times New Roman" panose="02020603050405020304" pitchFamily="18" charset="0"/>
                </a:rPr>
                <a:t> </a:t>
              </a:r>
              <a:r>
                <a:rPr lang="ru-RU" sz="1400" b="1" dirty="0" err="1">
                  <a:solidFill>
                    <a:srgbClr val="002060"/>
                  </a:solidFill>
                  <a:latin typeface="Times New Roman" panose="02020603050405020304" pitchFamily="18" charset="0"/>
                  <a:cs typeface="Times New Roman" panose="02020603050405020304" pitchFamily="18" charset="0"/>
                </a:rPr>
                <a:t>ва</a:t>
              </a:r>
              <a:r>
                <a:rPr lang="ru-RU" sz="1400" b="1" dirty="0">
                  <a:solidFill>
                    <a:srgbClr val="002060"/>
                  </a:solidFill>
                  <a:latin typeface="Times New Roman" panose="02020603050405020304" pitchFamily="18" charset="0"/>
                  <a:cs typeface="Times New Roman" panose="02020603050405020304" pitchFamily="18" charset="0"/>
                </a:rPr>
                <a:t> суд-</a:t>
              </a:r>
              <a:r>
                <a:rPr lang="ru-RU" sz="1400" b="1" dirty="0" err="1">
                  <a:solidFill>
                    <a:srgbClr val="002060"/>
                  </a:solidFill>
                  <a:latin typeface="Times New Roman" panose="02020603050405020304" pitchFamily="18" charset="0"/>
                  <a:cs typeface="Times New Roman" panose="02020603050405020304" pitchFamily="18" charset="0"/>
                </a:rPr>
                <a:t>ҳуқуқ</a:t>
              </a:r>
              <a:r>
                <a:rPr lang="ru-RU" sz="1400" b="1" dirty="0">
                  <a:solidFill>
                    <a:srgbClr val="002060"/>
                  </a:solidFill>
                  <a:latin typeface="Times New Roman" panose="02020603050405020304" pitchFamily="18" charset="0"/>
                  <a:cs typeface="Times New Roman" panose="02020603050405020304" pitchFamily="18" charset="0"/>
                </a:rPr>
                <a:t> </a:t>
              </a:r>
              <a:r>
                <a:rPr lang="ru-RU" sz="1400" b="1" dirty="0" err="1">
                  <a:solidFill>
                    <a:srgbClr val="002060"/>
                  </a:solidFill>
                  <a:latin typeface="Times New Roman" panose="02020603050405020304" pitchFamily="18" charset="0"/>
                  <a:cs typeface="Times New Roman" panose="02020603050405020304" pitchFamily="18" charset="0"/>
                </a:rPr>
                <a:t>тизимини</a:t>
              </a:r>
              <a:r>
                <a:rPr lang="ru-RU" sz="1400" b="1" dirty="0">
                  <a:solidFill>
                    <a:srgbClr val="002060"/>
                  </a:solidFill>
                  <a:latin typeface="Times New Roman" panose="02020603050405020304" pitchFamily="18" charset="0"/>
                  <a:cs typeface="Times New Roman" panose="02020603050405020304" pitchFamily="18" charset="0"/>
                </a:rPr>
                <a:t> </a:t>
              </a:r>
              <a:r>
                <a:rPr lang="ru-RU" sz="1400" b="1" dirty="0" err="1">
                  <a:solidFill>
                    <a:srgbClr val="002060"/>
                  </a:solidFill>
                  <a:latin typeface="Times New Roman" panose="02020603050405020304" pitchFamily="18" charset="0"/>
                  <a:cs typeface="Times New Roman" panose="02020603050405020304" pitchFamily="18" charset="0"/>
                </a:rPr>
                <a:t>янада</a:t>
              </a:r>
              <a:r>
                <a:rPr lang="ru-RU" sz="1400" b="1" dirty="0">
                  <a:solidFill>
                    <a:srgbClr val="002060"/>
                  </a:solidFill>
                  <a:latin typeface="Times New Roman" panose="02020603050405020304" pitchFamily="18" charset="0"/>
                  <a:cs typeface="Times New Roman" panose="02020603050405020304" pitchFamily="18" charset="0"/>
                </a:rPr>
                <a:t> </a:t>
              </a:r>
              <a:r>
                <a:rPr lang="ru-RU" sz="1400" b="1" dirty="0" err="1">
                  <a:solidFill>
                    <a:srgbClr val="002060"/>
                  </a:solidFill>
                  <a:latin typeface="Times New Roman" panose="02020603050405020304" pitchFamily="18" charset="0"/>
                  <a:cs typeface="Times New Roman" panose="02020603050405020304" pitchFamily="18" charset="0"/>
                </a:rPr>
                <a:t>ислоҳ</a:t>
              </a:r>
              <a:r>
                <a:rPr lang="ru-RU" sz="1400" b="1" dirty="0">
                  <a:solidFill>
                    <a:srgbClr val="002060"/>
                  </a:solidFill>
                  <a:latin typeface="Times New Roman" panose="02020603050405020304" pitchFamily="18" charset="0"/>
                  <a:cs typeface="Times New Roman" panose="02020603050405020304" pitchFamily="18" charset="0"/>
                </a:rPr>
                <a:t> </a:t>
              </a:r>
              <a:r>
                <a:rPr lang="ru-RU" sz="1400" b="1" dirty="0" err="1">
                  <a:solidFill>
                    <a:srgbClr val="002060"/>
                  </a:solidFill>
                  <a:latin typeface="Times New Roman" panose="02020603050405020304" pitchFamily="18" charset="0"/>
                  <a:cs typeface="Times New Roman" panose="02020603050405020304" pitchFamily="18" charset="0"/>
                </a:rPr>
                <a:t>қилиш</a:t>
              </a:r>
              <a:endParaRPr lang="ru-RU" sz="1400" b="1" dirty="0">
                <a:solidFill>
                  <a:srgbClr val="002060"/>
                </a:solidFill>
                <a:latin typeface="Times New Roman" panose="02020603050405020304" pitchFamily="18" charset="0"/>
                <a:cs typeface="Times New Roman" panose="02020603050405020304" pitchFamily="18" charset="0"/>
              </a:endParaRPr>
            </a:p>
          </p:txBody>
        </p:sp>
        <p:sp>
          <p:nvSpPr>
            <p:cNvPr id="54" name="Скругленный прямоугольник 53"/>
            <p:cNvSpPr/>
            <p:nvPr/>
          </p:nvSpPr>
          <p:spPr>
            <a:xfrm>
              <a:off x="2070448" y="3459505"/>
              <a:ext cx="1792177" cy="17590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6" name="Группа 5"/>
          <p:cNvGrpSpPr/>
          <p:nvPr/>
        </p:nvGrpSpPr>
        <p:grpSpPr>
          <a:xfrm>
            <a:off x="1616378" y="3259646"/>
            <a:ext cx="4323774" cy="879526"/>
            <a:chOff x="3957079" y="1313394"/>
            <a:chExt cx="1875558" cy="1759053"/>
          </a:xfrm>
        </p:grpSpPr>
        <p:sp>
          <p:nvSpPr>
            <p:cNvPr id="4" name="Прямоугольник 3"/>
            <p:cNvSpPr/>
            <p:nvPr/>
          </p:nvSpPr>
          <p:spPr>
            <a:xfrm>
              <a:off x="4129388" y="1537936"/>
              <a:ext cx="1594740" cy="1046441"/>
            </a:xfrm>
            <a:prstGeom prst="rect">
              <a:avLst/>
            </a:prstGeom>
            <a:ln>
              <a:noFill/>
            </a:ln>
          </p:spPr>
          <p:txBody>
            <a:bodyPr wrap="square">
              <a:spAutoFit/>
            </a:bodyPr>
            <a:lstStyle/>
            <a:p>
              <a:pPr marL="91440" algn="ctr">
                <a:defRPr/>
              </a:pPr>
              <a:r>
                <a:rPr lang="ru-RU" sz="1400" b="1" dirty="0" err="1" smtClean="0">
                  <a:solidFill>
                    <a:srgbClr val="002060"/>
                  </a:solidFill>
                  <a:latin typeface="Times New Roman" panose="02020603050405020304" pitchFamily="18" charset="0"/>
                  <a:cs typeface="Times New Roman" panose="02020603050405020304" pitchFamily="18" charset="0"/>
                </a:rPr>
                <a:t>Иқтисодиётни</a:t>
              </a:r>
              <a:r>
                <a:rPr lang="ru-RU" sz="1400" b="1" dirty="0" smtClean="0">
                  <a:solidFill>
                    <a:srgbClr val="002060"/>
                  </a:solidFill>
                  <a:latin typeface="Times New Roman" panose="02020603050405020304" pitchFamily="18" charset="0"/>
                  <a:cs typeface="Times New Roman" panose="02020603050405020304" pitchFamily="18" charset="0"/>
                </a:rPr>
                <a:t> </a:t>
              </a:r>
              <a:r>
                <a:rPr lang="ru-RU" sz="1400" b="1" dirty="0" err="1">
                  <a:solidFill>
                    <a:srgbClr val="002060"/>
                  </a:solidFill>
                  <a:latin typeface="Times New Roman" panose="02020603050405020304" pitchFamily="18" charset="0"/>
                  <a:cs typeface="Times New Roman" panose="02020603050405020304" pitchFamily="18" charset="0"/>
                </a:rPr>
                <a:t>ривожлантириш</a:t>
              </a:r>
              <a:r>
                <a:rPr lang="ru-RU" sz="1400" b="1" dirty="0">
                  <a:solidFill>
                    <a:srgbClr val="002060"/>
                  </a:solidFill>
                  <a:latin typeface="Times New Roman" panose="02020603050405020304" pitchFamily="18" charset="0"/>
                  <a:cs typeface="Times New Roman" panose="02020603050405020304" pitchFamily="18" charset="0"/>
                </a:rPr>
                <a:t> </a:t>
              </a:r>
              <a:r>
                <a:rPr lang="ru-RU" sz="1400" b="1" dirty="0" err="1">
                  <a:solidFill>
                    <a:srgbClr val="002060"/>
                  </a:solidFill>
                  <a:latin typeface="Times New Roman" panose="02020603050405020304" pitchFamily="18" charset="0"/>
                  <a:cs typeface="Times New Roman" panose="02020603050405020304" pitchFamily="18" charset="0"/>
                </a:rPr>
                <a:t>ва</a:t>
              </a:r>
              <a:r>
                <a:rPr lang="ru-RU" sz="1400" b="1" dirty="0">
                  <a:solidFill>
                    <a:srgbClr val="002060"/>
                  </a:solidFill>
                  <a:latin typeface="Times New Roman" panose="02020603050405020304" pitchFamily="18" charset="0"/>
                  <a:cs typeface="Times New Roman" panose="02020603050405020304" pitchFamily="18" charset="0"/>
                </a:rPr>
                <a:t> </a:t>
              </a:r>
              <a:r>
                <a:rPr lang="ru-RU" sz="1400" b="1" dirty="0" err="1">
                  <a:solidFill>
                    <a:srgbClr val="002060"/>
                  </a:solidFill>
                  <a:latin typeface="Times New Roman" panose="02020603050405020304" pitchFamily="18" charset="0"/>
                  <a:cs typeface="Times New Roman" panose="02020603050405020304" pitchFamily="18" charset="0"/>
                </a:rPr>
                <a:t>эркинлаштириш</a:t>
              </a:r>
              <a:endParaRPr lang="ru-RU" sz="1400" b="1" dirty="0">
                <a:solidFill>
                  <a:srgbClr val="002060"/>
                </a:solidFill>
                <a:latin typeface="Times New Roman" panose="02020603050405020304" pitchFamily="18" charset="0"/>
                <a:cs typeface="Times New Roman" panose="02020603050405020304" pitchFamily="18" charset="0"/>
              </a:endParaRPr>
            </a:p>
          </p:txBody>
        </p:sp>
        <p:sp>
          <p:nvSpPr>
            <p:cNvPr id="55" name="Скругленный прямоугольник 54"/>
            <p:cNvSpPr/>
            <p:nvPr/>
          </p:nvSpPr>
          <p:spPr>
            <a:xfrm>
              <a:off x="3957079" y="1313394"/>
              <a:ext cx="1875558" cy="17590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9" name="Группа 8"/>
          <p:cNvGrpSpPr/>
          <p:nvPr/>
        </p:nvGrpSpPr>
        <p:grpSpPr>
          <a:xfrm>
            <a:off x="1645604" y="5274174"/>
            <a:ext cx="4299073" cy="1035146"/>
            <a:chOff x="3995935" y="1762192"/>
            <a:chExt cx="3496553" cy="1810823"/>
          </a:xfrm>
        </p:grpSpPr>
        <p:sp>
          <p:nvSpPr>
            <p:cNvPr id="13" name="Прямоугольник 12"/>
            <p:cNvSpPr/>
            <p:nvPr/>
          </p:nvSpPr>
          <p:spPr>
            <a:xfrm>
              <a:off x="4103948" y="1916832"/>
              <a:ext cx="3301448" cy="1164112"/>
            </a:xfrm>
            <a:prstGeom prst="rect">
              <a:avLst/>
            </a:prstGeom>
            <a:ln>
              <a:noFill/>
            </a:ln>
          </p:spPr>
          <p:txBody>
            <a:bodyPr wrap="square">
              <a:spAutoFit/>
            </a:bodyPr>
            <a:lstStyle/>
            <a:p>
              <a:pPr algn="ctr">
                <a:defRPr/>
              </a:pPr>
              <a:r>
                <a:rPr lang="ru-RU" sz="1400" b="1" dirty="0" err="1" smtClean="0">
                  <a:solidFill>
                    <a:srgbClr val="002060"/>
                  </a:solidFill>
                  <a:latin typeface="Times New Roman" panose="02020603050405020304" pitchFamily="18" charset="0"/>
                  <a:cs typeface="Times New Roman" panose="02020603050405020304" pitchFamily="18" charset="0"/>
                </a:rPr>
                <a:t>Хавфсизлик</a:t>
              </a:r>
              <a:r>
                <a:rPr lang="ru-RU" sz="1400" b="1" dirty="0">
                  <a:solidFill>
                    <a:srgbClr val="002060"/>
                  </a:solidFill>
                  <a:latin typeface="Times New Roman" panose="02020603050405020304" pitchFamily="18" charset="0"/>
                  <a:cs typeface="Times New Roman" panose="02020603050405020304" pitchFamily="18" charset="0"/>
                </a:rPr>
                <a:t>, </a:t>
              </a:r>
              <a:r>
                <a:rPr lang="ru-RU" sz="1400" b="1" dirty="0" err="1">
                  <a:solidFill>
                    <a:srgbClr val="002060"/>
                  </a:solidFill>
                  <a:latin typeface="Times New Roman" panose="02020603050405020304" pitchFamily="18" charset="0"/>
                  <a:cs typeface="Times New Roman" panose="02020603050405020304" pitchFamily="18" charset="0"/>
                </a:rPr>
                <a:t>диний</a:t>
              </a:r>
              <a:r>
                <a:rPr lang="ru-RU" sz="1400" b="1" dirty="0">
                  <a:solidFill>
                    <a:srgbClr val="002060"/>
                  </a:solidFill>
                  <a:latin typeface="Times New Roman" panose="02020603050405020304" pitchFamily="18" charset="0"/>
                  <a:cs typeface="Times New Roman" panose="02020603050405020304" pitchFamily="18" charset="0"/>
                </a:rPr>
                <a:t> </a:t>
              </a:r>
              <a:r>
                <a:rPr lang="ru-RU" sz="1400" b="1" dirty="0" err="1">
                  <a:solidFill>
                    <a:srgbClr val="002060"/>
                  </a:solidFill>
                  <a:latin typeface="Times New Roman" panose="02020603050405020304" pitchFamily="18" charset="0"/>
                  <a:cs typeface="Times New Roman" panose="02020603050405020304" pitchFamily="18" charset="0"/>
                </a:rPr>
                <a:t>бағрикенглик</a:t>
              </a:r>
              <a:r>
                <a:rPr lang="ru-RU" sz="1400" b="1" dirty="0">
                  <a:solidFill>
                    <a:srgbClr val="002060"/>
                  </a:solidFill>
                  <a:latin typeface="Times New Roman" panose="02020603050405020304" pitchFamily="18" charset="0"/>
                  <a:cs typeface="Times New Roman" panose="02020603050405020304" pitchFamily="18" charset="0"/>
                </a:rPr>
                <a:t> </a:t>
              </a:r>
              <a:r>
                <a:rPr lang="ru-RU" sz="1400" b="1" dirty="0" err="1">
                  <a:solidFill>
                    <a:srgbClr val="002060"/>
                  </a:solidFill>
                  <a:latin typeface="Times New Roman" panose="02020603050405020304" pitchFamily="18" charset="0"/>
                  <a:cs typeface="Times New Roman" panose="02020603050405020304" pitchFamily="18" charset="0"/>
                </a:rPr>
                <a:t>ва</a:t>
              </a:r>
              <a:r>
                <a:rPr lang="ru-RU" sz="1400" b="1" dirty="0">
                  <a:solidFill>
                    <a:srgbClr val="002060"/>
                  </a:solidFill>
                  <a:latin typeface="Times New Roman" panose="02020603050405020304" pitchFamily="18" charset="0"/>
                  <a:cs typeface="Times New Roman" panose="02020603050405020304" pitchFamily="18" charset="0"/>
                </a:rPr>
                <a:t> </a:t>
              </a:r>
              <a:r>
                <a:rPr lang="ru-RU" sz="1400" b="1" dirty="0" err="1">
                  <a:solidFill>
                    <a:srgbClr val="002060"/>
                  </a:solidFill>
                  <a:latin typeface="Times New Roman" panose="02020603050405020304" pitchFamily="18" charset="0"/>
                  <a:cs typeface="Times New Roman" panose="02020603050405020304" pitchFamily="18" charset="0"/>
                </a:rPr>
                <a:t>миллатлараро</a:t>
              </a:r>
              <a:r>
                <a:rPr lang="ru-RU" sz="1400" b="1" dirty="0">
                  <a:solidFill>
                    <a:srgbClr val="002060"/>
                  </a:solidFill>
                  <a:latin typeface="Times New Roman" panose="02020603050405020304" pitchFamily="18" charset="0"/>
                  <a:cs typeface="Times New Roman" panose="02020603050405020304" pitchFamily="18" charset="0"/>
                </a:rPr>
                <a:t> </a:t>
              </a:r>
              <a:r>
                <a:rPr lang="ru-RU" sz="1400" b="1" dirty="0" err="1">
                  <a:solidFill>
                    <a:srgbClr val="002060"/>
                  </a:solidFill>
                  <a:latin typeface="Times New Roman" panose="02020603050405020304" pitchFamily="18" charset="0"/>
                  <a:cs typeface="Times New Roman" panose="02020603050405020304" pitchFamily="18" charset="0"/>
                </a:rPr>
                <a:t>тотувлик</a:t>
              </a:r>
              <a:r>
                <a:rPr lang="ru-RU" sz="1400" b="1" dirty="0">
                  <a:solidFill>
                    <a:srgbClr val="002060"/>
                  </a:solidFill>
                  <a:latin typeface="Times New Roman" panose="02020603050405020304" pitchFamily="18" charset="0"/>
                  <a:cs typeface="Times New Roman" panose="02020603050405020304" pitchFamily="18" charset="0"/>
                </a:rPr>
                <a:t>, </a:t>
              </a:r>
              <a:r>
                <a:rPr lang="ru-RU" sz="1400" b="1" dirty="0" err="1">
                  <a:solidFill>
                    <a:srgbClr val="002060"/>
                  </a:solidFill>
                  <a:latin typeface="Times New Roman" panose="02020603050405020304" pitchFamily="18" charset="0"/>
                  <a:cs typeface="Times New Roman" panose="02020603050405020304" pitchFamily="18" charset="0"/>
                </a:rPr>
                <a:t>ўзаро</a:t>
              </a:r>
              <a:r>
                <a:rPr lang="ru-RU" sz="1400" b="1" dirty="0">
                  <a:solidFill>
                    <a:srgbClr val="002060"/>
                  </a:solidFill>
                  <a:latin typeface="Times New Roman" panose="02020603050405020304" pitchFamily="18" charset="0"/>
                  <a:cs typeface="Times New Roman" panose="02020603050405020304" pitchFamily="18" charset="0"/>
                </a:rPr>
                <a:t> </a:t>
              </a:r>
              <a:r>
                <a:rPr lang="ru-RU" sz="1400" b="1" dirty="0" err="1">
                  <a:solidFill>
                    <a:srgbClr val="002060"/>
                  </a:solidFill>
                  <a:latin typeface="Times New Roman" panose="02020603050405020304" pitchFamily="18" charset="0"/>
                  <a:cs typeface="Times New Roman" panose="02020603050405020304" pitchFamily="18" charset="0"/>
                </a:rPr>
                <a:t>манфаатли</a:t>
              </a:r>
              <a:r>
                <a:rPr lang="ru-RU" sz="1400" b="1" dirty="0">
                  <a:solidFill>
                    <a:srgbClr val="002060"/>
                  </a:solidFill>
                  <a:latin typeface="Times New Roman" panose="02020603050405020304" pitchFamily="18" charset="0"/>
                  <a:cs typeface="Times New Roman" panose="02020603050405020304" pitchFamily="18" charset="0"/>
                </a:rPr>
                <a:t> </a:t>
              </a:r>
              <a:r>
                <a:rPr lang="ru-RU" sz="1400" b="1" dirty="0" err="1">
                  <a:solidFill>
                    <a:srgbClr val="002060"/>
                  </a:solidFill>
                  <a:latin typeface="Times New Roman" panose="02020603050405020304" pitchFamily="18" charset="0"/>
                  <a:cs typeface="Times New Roman" panose="02020603050405020304" pitchFamily="18" charset="0"/>
                </a:rPr>
                <a:t>ва</a:t>
              </a:r>
              <a:r>
                <a:rPr lang="ru-RU" sz="1400" b="1" dirty="0">
                  <a:solidFill>
                    <a:srgbClr val="002060"/>
                  </a:solidFill>
                  <a:latin typeface="Times New Roman" panose="02020603050405020304" pitchFamily="18" charset="0"/>
                  <a:cs typeface="Times New Roman" panose="02020603050405020304" pitchFamily="18" charset="0"/>
                </a:rPr>
                <a:t> </a:t>
              </a:r>
              <a:r>
                <a:rPr lang="ru-RU" sz="1400" b="1" dirty="0" err="1">
                  <a:solidFill>
                    <a:srgbClr val="002060"/>
                  </a:solidFill>
                  <a:latin typeface="Times New Roman" panose="02020603050405020304" pitchFamily="18" charset="0"/>
                  <a:cs typeface="Times New Roman" panose="02020603050405020304" pitchFamily="18" charset="0"/>
                </a:rPr>
                <a:t>амалий</a:t>
              </a:r>
              <a:r>
                <a:rPr lang="ru-RU" sz="1400" b="1" dirty="0">
                  <a:solidFill>
                    <a:srgbClr val="002060"/>
                  </a:solidFill>
                  <a:latin typeface="Times New Roman" panose="02020603050405020304" pitchFamily="18" charset="0"/>
                  <a:cs typeface="Times New Roman" panose="02020603050405020304" pitchFamily="18" charset="0"/>
                </a:rPr>
                <a:t> </a:t>
              </a:r>
              <a:r>
                <a:rPr lang="ru-RU" sz="1400" b="1" dirty="0" err="1">
                  <a:solidFill>
                    <a:srgbClr val="002060"/>
                  </a:solidFill>
                  <a:latin typeface="Times New Roman" panose="02020603050405020304" pitchFamily="18" charset="0"/>
                  <a:cs typeface="Times New Roman" panose="02020603050405020304" pitchFamily="18" charset="0"/>
                </a:rPr>
                <a:t>ташқи</a:t>
              </a:r>
              <a:r>
                <a:rPr lang="ru-RU" sz="1400" b="1" dirty="0">
                  <a:solidFill>
                    <a:srgbClr val="002060"/>
                  </a:solidFill>
                  <a:latin typeface="Times New Roman" panose="02020603050405020304" pitchFamily="18" charset="0"/>
                  <a:cs typeface="Times New Roman" panose="02020603050405020304" pitchFamily="18" charset="0"/>
                </a:rPr>
                <a:t> </a:t>
              </a:r>
              <a:r>
                <a:rPr lang="ru-RU" sz="1400" b="1" dirty="0" err="1">
                  <a:solidFill>
                    <a:srgbClr val="002060"/>
                  </a:solidFill>
                  <a:latin typeface="Times New Roman" panose="02020603050405020304" pitchFamily="18" charset="0"/>
                  <a:cs typeface="Times New Roman" panose="02020603050405020304" pitchFamily="18" charset="0"/>
                </a:rPr>
                <a:t>сиёсат</a:t>
              </a:r>
              <a:r>
                <a:rPr lang="ru-RU" sz="1400" b="1" dirty="0">
                  <a:solidFill>
                    <a:srgbClr val="002060"/>
                  </a:solidFill>
                  <a:latin typeface="Times New Roman" panose="02020603050405020304" pitchFamily="18" charset="0"/>
                  <a:cs typeface="Times New Roman" panose="02020603050405020304" pitchFamily="18" charset="0"/>
                </a:rPr>
                <a:t> </a:t>
              </a:r>
            </a:p>
          </p:txBody>
        </p:sp>
        <p:sp>
          <p:nvSpPr>
            <p:cNvPr id="24" name="Скругленный прямоугольник 23"/>
            <p:cNvSpPr/>
            <p:nvPr/>
          </p:nvSpPr>
          <p:spPr>
            <a:xfrm>
              <a:off x="3995935" y="1762192"/>
              <a:ext cx="3496553" cy="18108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33" name="Группа 32"/>
          <p:cNvGrpSpPr/>
          <p:nvPr/>
        </p:nvGrpSpPr>
        <p:grpSpPr>
          <a:xfrm rot="16200000">
            <a:off x="7553319" y="3353327"/>
            <a:ext cx="2364821" cy="694608"/>
            <a:chOff x="8178566" y="765800"/>
            <a:chExt cx="1729962" cy="936104"/>
          </a:xfrm>
        </p:grpSpPr>
        <p:sp>
          <p:nvSpPr>
            <p:cNvPr id="34" name="Скругленный прямоугольник 33"/>
            <p:cNvSpPr/>
            <p:nvPr/>
          </p:nvSpPr>
          <p:spPr>
            <a:xfrm>
              <a:off x="8178566" y="765800"/>
              <a:ext cx="1729962" cy="9361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400">
                <a:latin typeface="Times New Roman" pitchFamily="18" charset="0"/>
                <a:cs typeface="Times New Roman" pitchFamily="18" charset="0"/>
              </a:endParaRPr>
            </a:p>
          </p:txBody>
        </p:sp>
        <p:sp>
          <p:nvSpPr>
            <p:cNvPr id="35" name="TextBox 34"/>
            <p:cNvSpPr txBox="1"/>
            <p:nvPr/>
          </p:nvSpPr>
          <p:spPr>
            <a:xfrm>
              <a:off x="8324056" y="1024694"/>
              <a:ext cx="1438982" cy="443121"/>
            </a:xfrm>
            <a:prstGeom prst="rect">
              <a:avLst/>
            </a:prstGeom>
            <a:noFill/>
          </p:spPr>
          <p:txBody>
            <a:bodyPr wrap="square" rtlCol="0">
              <a:spAutoFit/>
            </a:bodyPr>
            <a:lstStyle/>
            <a:p>
              <a:pPr algn="ctr"/>
              <a:r>
                <a:rPr lang="uz-Cyrl-UZ" sz="1400" dirty="0" smtClean="0">
                  <a:solidFill>
                    <a:srgbClr val="002060"/>
                  </a:solidFill>
                  <a:latin typeface="Times New Roman" pitchFamily="18" charset="0"/>
                  <a:cs typeface="Times New Roman" pitchFamily="18" charset="0"/>
                </a:rPr>
                <a:t>Жами 16 та банд</a:t>
              </a:r>
              <a:endParaRPr lang="ru-RU" sz="1400" dirty="0" smtClean="0">
                <a:solidFill>
                  <a:srgbClr val="002060"/>
                </a:solidFill>
                <a:latin typeface="Times New Roman" pitchFamily="18" charset="0"/>
                <a:cs typeface="Times New Roman" pitchFamily="18" charset="0"/>
              </a:endParaRPr>
            </a:p>
            <a:p>
              <a:pPr algn="ctr"/>
              <a:endParaRPr lang="ru-RU" sz="1400" dirty="0">
                <a:latin typeface="Times New Roman" pitchFamily="18" charset="0"/>
                <a:cs typeface="Times New Roman" pitchFamily="18" charset="0"/>
              </a:endParaRPr>
            </a:p>
          </p:txBody>
        </p:sp>
      </p:grpSp>
      <p:cxnSp>
        <p:nvCxnSpPr>
          <p:cNvPr id="20" name="Прямая со стрелкой 19"/>
          <p:cNvCxnSpPr>
            <a:stCxn id="54" idx="3"/>
            <a:endCxn id="17" idx="1"/>
          </p:cNvCxnSpPr>
          <p:nvPr/>
        </p:nvCxnSpPr>
        <p:spPr>
          <a:xfrm>
            <a:off x="5944677" y="2507851"/>
            <a:ext cx="457800" cy="0"/>
          </a:xfrm>
          <a:prstGeom prst="straightConnector1">
            <a:avLst/>
          </a:prstGeom>
          <a:ln w="38100" cmpd="sng">
            <a:solidFill>
              <a:srgbClr val="002060"/>
            </a:solidFill>
            <a:tailEnd type="stealth"/>
          </a:ln>
        </p:spPr>
        <p:style>
          <a:lnRef idx="1">
            <a:schemeClr val="accent1"/>
          </a:lnRef>
          <a:fillRef idx="0">
            <a:schemeClr val="accent1"/>
          </a:fillRef>
          <a:effectRef idx="0">
            <a:schemeClr val="accent1"/>
          </a:effectRef>
          <a:fontRef idx="minor">
            <a:schemeClr val="tx1"/>
          </a:fontRef>
        </p:style>
      </p:cxnSp>
      <p:cxnSp>
        <p:nvCxnSpPr>
          <p:cNvPr id="40" name="Прямая со стрелкой 39"/>
          <p:cNvCxnSpPr>
            <a:stCxn id="21" idx="3"/>
            <a:endCxn id="19" idx="1"/>
          </p:cNvCxnSpPr>
          <p:nvPr/>
        </p:nvCxnSpPr>
        <p:spPr>
          <a:xfrm>
            <a:off x="5937907" y="4719354"/>
            <a:ext cx="424749" cy="0"/>
          </a:xfrm>
          <a:prstGeom prst="straightConnector1">
            <a:avLst/>
          </a:prstGeom>
          <a:ln w="38100" cmpd="sng">
            <a:solidFill>
              <a:srgbClr val="002060"/>
            </a:solidFill>
            <a:tailEnd type="stealth"/>
          </a:ln>
        </p:spPr>
        <p:style>
          <a:lnRef idx="1">
            <a:schemeClr val="accent1"/>
          </a:lnRef>
          <a:fillRef idx="0">
            <a:schemeClr val="accent1"/>
          </a:fillRef>
          <a:effectRef idx="0">
            <a:schemeClr val="accent1"/>
          </a:effectRef>
          <a:fontRef idx="minor">
            <a:schemeClr val="tx1"/>
          </a:fontRef>
        </p:style>
      </p:cxnSp>
      <p:sp>
        <p:nvSpPr>
          <p:cNvPr id="26" name="Правая фигурная скобка 25"/>
          <p:cNvSpPr/>
          <p:nvPr/>
        </p:nvSpPr>
        <p:spPr>
          <a:xfrm>
            <a:off x="7992888" y="2248583"/>
            <a:ext cx="395537" cy="2679915"/>
          </a:xfrm>
          <a:prstGeom prst="rightBrace">
            <a:avLst>
              <a:gd name="adj1" fmla="val 53519"/>
              <a:gd name="adj2" fmla="val 50000"/>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32" name="Правая круглая скобка 31"/>
          <p:cNvSpPr/>
          <p:nvPr/>
        </p:nvSpPr>
        <p:spPr>
          <a:xfrm>
            <a:off x="0" y="992824"/>
            <a:ext cx="1597945" cy="5604528"/>
          </a:xfrm>
          <a:prstGeom prst="rightBracket">
            <a:avLst>
              <a:gd name="adj" fmla="val 96769"/>
            </a:avLst>
          </a:prstGeom>
          <a:ln w="63500">
            <a:gradFill>
              <a:gsLst>
                <a:gs pos="0">
                  <a:srgbClr val="8488C4"/>
                </a:gs>
                <a:gs pos="53000">
                  <a:srgbClr val="D4DEFF"/>
                </a:gs>
                <a:gs pos="83000">
                  <a:srgbClr val="D4DEFF"/>
                </a:gs>
                <a:gs pos="100000">
                  <a:srgbClr val="96AB94"/>
                </a:gs>
              </a:gsLst>
              <a:lin ang="540000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7" name="Овал 26"/>
          <p:cNvSpPr/>
          <p:nvPr/>
        </p:nvSpPr>
        <p:spPr>
          <a:xfrm>
            <a:off x="1204831" y="1005212"/>
            <a:ext cx="881545" cy="69669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smtClean="0">
                <a:solidFill>
                  <a:schemeClr val="tx1"/>
                </a:solidFill>
                <a:latin typeface="Times New Roman" panose="02020603050405020304" pitchFamily="18" charset="0"/>
                <a:cs typeface="Times New Roman" panose="02020603050405020304" pitchFamily="18" charset="0"/>
              </a:rPr>
              <a:t>I </a:t>
            </a:r>
            <a:endParaRPr lang="ru-RU" dirty="0">
              <a:solidFill>
                <a:schemeClr val="tx1"/>
              </a:solidFill>
            </a:endParaRPr>
          </a:p>
        </p:txBody>
      </p:sp>
      <p:sp>
        <p:nvSpPr>
          <p:cNvPr id="28" name="Овал 27"/>
          <p:cNvSpPr/>
          <p:nvPr/>
        </p:nvSpPr>
        <p:spPr>
          <a:xfrm>
            <a:off x="1300704" y="2138513"/>
            <a:ext cx="781952" cy="678535"/>
          </a:xfrm>
          <a:prstGeom prst="ellipse">
            <a:avLst/>
          </a:prstGeom>
          <a:solidFill>
            <a:srgbClr val="953B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smtClean="0">
                <a:solidFill>
                  <a:srgbClr val="002060"/>
                </a:solidFill>
                <a:latin typeface="Times New Roman" panose="02020603050405020304" pitchFamily="18" charset="0"/>
                <a:cs typeface="Times New Roman" panose="02020603050405020304" pitchFamily="18" charset="0"/>
              </a:rPr>
              <a:t>II </a:t>
            </a:r>
            <a:endParaRPr lang="ru-RU" dirty="0"/>
          </a:p>
        </p:txBody>
      </p:sp>
      <p:sp>
        <p:nvSpPr>
          <p:cNvPr id="29" name="Овал 28"/>
          <p:cNvSpPr/>
          <p:nvPr/>
        </p:nvSpPr>
        <p:spPr>
          <a:xfrm>
            <a:off x="1313558" y="3311726"/>
            <a:ext cx="664091" cy="705155"/>
          </a:xfrm>
          <a:prstGeom prst="ellipse">
            <a:avLst/>
          </a:prstGeom>
          <a:solidFill>
            <a:srgbClr val="FFD757"/>
          </a:solidFill>
          <a:ln>
            <a:noFill/>
          </a:ln>
          <a:effectLst>
            <a:innerShdw blurRad="63500" dist="50800">
              <a:schemeClr val="accent4">
                <a:lumMod val="7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002060"/>
                </a:solidFill>
                <a:latin typeface="Times New Roman" panose="02020603050405020304" pitchFamily="18" charset="0"/>
                <a:cs typeface="Times New Roman" panose="02020603050405020304" pitchFamily="18" charset="0"/>
              </a:rPr>
              <a:t>III</a:t>
            </a:r>
            <a:endParaRPr lang="ru-RU" dirty="0"/>
          </a:p>
        </p:txBody>
      </p:sp>
      <p:sp>
        <p:nvSpPr>
          <p:cNvPr id="30" name="Овал 29"/>
          <p:cNvSpPr/>
          <p:nvPr/>
        </p:nvSpPr>
        <p:spPr>
          <a:xfrm>
            <a:off x="1300704" y="4353524"/>
            <a:ext cx="659641" cy="729760"/>
          </a:xfrm>
          <a:prstGeom prst="ellipse">
            <a:avLst/>
          </a:prstGeom>
          <a:solidFill>
            <a:srgbClr val="F6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smtClean="0">
                <a:solidFill>
                  <a:srgbClr val="002060"/>
                </a:solidFill>
                <a:latin typeface="Times New Roman" panose="02020603050405020304" pitchFamily="18" charset="0"/>
                <a:cs typeface="Times New Roman" panose="02020603050405020304" pitchFamily="18" charset="0"/>
              </a:rPr>
              <a:t>IV</a:t>
            </a:r>
            <a:r>
              <a:rPr lang="ru-RU" b="1" dirty="0" smtClean="0">
                <a:solidFill>
                  <a:srgbClr val="002060"/>
                </a:solidFill>
                <a:latin typeface="Times New Roman" panose="02020603050405020304" pitchFamily="18" charset="0"/>
                <a:cs typeface="Times New Roman" panose="02020603050405020304" pitchFamily="18" charset="0"/>
              </a:rPr>
              <a:t> </a:t>
            </a:r>
            <a:endParaRPr lang="ru-RU" dirty="0"/>
          </a:p>
        </p:txBody>
      </p:sp>
      <p:sp>
        <p:nvSpPr>
          <p:cNvPr id="31" name="Овал 30"/>
          <p:cNvSpPr/>
          <p:nvPr/>
        </p:nvSpPr>
        <p:spPr>
          <a:xfrm>
            <a:off x="1300044" y="5426724"/>
            <a:ext cx="595802" cy="720080"/>
          </a:xfrm>
          <a:prstGeom prst="ellipse">
            <a:avLst/>
          </a:prstGeom>
          <a:solidFill>
            <a:schemeClr val="bg1"/>
          </a:solidFill>
          <a:ln w="9525">
            <a:solidFill>
              <a:schemeClr val="bg1">
                <a:lumMod val="50000"/>
              </a:schemeClr>
            </a:solidFill>
          </a:ln>
          <a:effectLst>
            <a:innerShdw blurRad="63500" dist="50800">
              <a:schemeClr val="bg1">
                <a:lumMod val="9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smtClean="0">
                <a:solidFill>
                  <a:srgbClr val="002060"/>
                </a:solidFill>
                <a:latin typeface="Times New Roman" panose="02020603050405020304" pitchFamily="18" charset="0"/>
                <a:cs typeface="Times New Roman" panose="02020603050405020304" pitchFamily="18" charset="0"/>
              </a:rPr>
              <a:t>V</a:t>
            </a:r>
            <a:r>
              <a:rPr lang="ru-RU" b="1" dirty="0" smtClean="0">
                <a:solidFill>
                  <a:srgbClr val="002060"/>
                </a:solidFill>
                <a:latin typeface="Times New Roman" panose="02020603050405020304" pitchFamily="18" charset="0"/>
                <a:cs typeface="Times New Roman" panose="02020603050405020304" pitchFamily="18" charset="0"/>
              </a:rPr>
              <a:t> </a:t>
            </a:r>
            <a:endParaRPr lang="ru-RU" dirty="0">
              <a:ln w="6350">
                <a:solidFill>
                  <a:schemeClr val="tx1"/>
                </a:solidFill>
              </a:ln>
            </a:endParaRPr>
          </a:p>
        </p:txBody>
      </p:sp>
    </p:spTree>
    <p:extLst>
      <p:ext uri="{BB962C8B-B14F-4D97-AF65-F5344CB8AC3E}">
        <p14:creationId xmlns:p14="http://schemas.microsoft.com/office/powerpoint/2010/main" val="14603091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Скругленный прямоугольник 19"/>
          <p:cNvSpPr/>
          <p:nvPr/>
        </p:nvSpPr>
        <p:spPr>
          <a:xfrm>
            <a:off x="976392" y="1264705"/>
            <a:ext cx="7340024" cy="779460"/>
          </a:xfrm>
          <a:prstGeom prst="roundRect">
            <a:avLst/>
          </a:prstGeom>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400" dirty="0" smtClean="0">
                <a:solidFill>
                  <a:srgbClr val="432003"/>
                </a:solidFill>
                <a:latin typeface="Times New Roman" pitchFamily="18" charset="0"/>
                <a:cs typeface="Times New Roman" pitchFamily="18" charset="0"/>
              </a:rPr>
              <a:t>2.4. </a:t>
            </a:r>
            <a:r>
              <a:rPr lang="ru-RU" sz="1400" dirty="0" err="1" smtClean="0">
                <a:solidFill>
                  <a:srgbClr val="432003"/>
                </a:solidFill>
                <a:latin typeface="Times New Roman" pitchFamily="18" charset="0"/>
                <a:cs typeface="Times New Roman" pitchFamily="18" charset="0"/>
              </a:rPr>
              <a:t>Жиноятчиликка</a:t>
            </a:r>
            <a:r>
              <a:rPr lang="ru-RU" sz="1400" dirty="0" smtClean="0">
                <a:solidFill>
                  <a:srgbClr val="432003"/>
                </a:solidFill>
                <a:latin typeface="Times New Roman" pitchFamily="18" charset="0"/>
                <a:cs typeface="Times New Roman" pitchFamily="18" charset="0"/>
              </a:rPr>
              <a:t> </a:t>
            </a:r>
            <a:r>
              <a:rPr lang="ru-RU" sz="1400" dirty="0" err="1" smtClean="0">
                <a:solidFill>
                  <a:srgbClr val="432003"/>
                </a:solidFill>
                <a:latin typeface="Times New Roman" pitchFamily="18" charset="0"/>
                <a:cs typeface="Times New Roman" pitchFamily="18" charset="0"/>
              </a:rPr>
              <a:t>қарши</a:t>
            </a:r>
            <a:r>
              <a:rPr lang="ru-RU" sz="1400" dirty="0" smtClean="0">
                <a:solidFill>
                  <a:srgbClr val="432003"/>
                </a:solidFill>
                <a:latin typeface="Times New Roman" pitchFamily="18" charset="0"/>
                <a:cs typeface="Times New Roman" pitchFamily="18" charset="0"/>
              </a:rPr>
              <a:t> </a:t>
            </a:r>
            <a:r>
              <a:rPr lang="ru-RU" sz="1400" dirty="0" err="1" smtClean="0">
                <a:solidFill>
                  <a:srgbClr val="432003"/>
                </a:solidFill>
                <a:latin typeface="Times New Roman" pitchFamily="18" charset="0"/>
                <a:cs typeface="Times New Roman" pitchFamily="18" charset="0"/>
              </a:rPr>
              <a:t>курашиш</a:t>
            </a:r>
            <a:r>
              <a:rPr lang="ru-RU" sz="1400" dirty="0" smtClean="0">
                <a:solidFill>
                  <a:srgbClr val="432003"/>
                </a:solidFill>
                <a:latin typeface="Times New Roman" pitchFamily="18" charset="0"/>
                <a:cs typeface="Times New Roman" pitchFamily="18" charset="0"/>
              </a:rPr>
              <a:t> </a:t>
            </a:r>
            <a:r>
              <a:rPr lang="ru-RU" sz="1400" dirty="0" err="1" smtClean="0">
                <a:solidFill>
                  <a:srgbClr val="432003"/>
                </a:solidFill>
                <a:latin typeface="Times New Roman" pitchFamily="18" charset="0"/>
                <a:cs typeface="Times New Roman" pitchFamily="18" charset="0"/>
              </a:rPr>
              <a:t>ва</a:t>
            </a:r>
            <a:r>
              <a:rPr lang="ru-RU" sz="1400" dirty="0" smtClean="0">
                <a:solidFill>
                  <a:srgbClr val="432003"/>
                </a:solidFill>
                <a:latin typeface="Times New Roman" pitchFamily="18" charset="0"/>
                <a:cs typeface="Times New Roman" pitchFamily="18" charset="0"/>
              </a:rPr>
              <a:t> </a:t>
            </a:r>
            <a:r>
              <a:rPr lang="ru-RU" sz="1400" dirty="0" err="1" smtClean="0">
                <a:solidFill>
                  <a:srgbClr val="432003"/>
                </a:solidFill>
                <a:latin typeface="Times New Roman" pitchFamily="18" charset="0"/>
                <a:cs typeface="Times New Roman" pitchFamily="18" charset="0"/>
              </a:rPr>
              <a:t>ҳуқуқбузарликларнинг</a:t>
            </a:r>
            <a:r>
              <a:rPr lang="ru-RU" sz="1400" dirty="0" smtClean="0">
                <a:solidFill>
                  <a:srgbClr val="432003"/>
                </a:solidFill>
                <a:latin typeface="Times New Roman" pitchFamily="18" charset="0"/>
                <a:cs typeface="Times New Roman" pitchFamily="18" charset="0"/>
              </a:rPr>
              <a:t> </a:t>
            </a:r>
            <a:r>
              <a:rPr lang="ru-RU" sz="1400" dirty="0" err="1" smtClean="0">
                <a:solidFill>
                  <a:srgbClr val="432003"/>
                </a:solidFill>
                <a:latin typeface="Times New Roman" pitchFamily="18" charset="0"/>
                <a:cs typeface="Times New Roman" pitchFamily="18" charset="0"/>
              </a:rPr>
              <a:t>олдини</a:t>
            </a:r>
            <a:r>
              <a:rPr lang="ru-RU" sz="1400" dirty="0" smtClean="0">
                <a:solidFill>
                  <a:srgbClr val="432003"/>
                </a:solidFill>
                <a:latin typeface="Times New Roman" pitchFamily="18" charset="0"/>
                <a:cs typeface="Times New Roman" pitchFamily="18" charset="0"/>
              </a:rPr>
              <a:t> </a:t>
            </a:r>
            <a:r>
              <a:rPr lang="ru-RU" sz="1400" dirty="0" err="1" smtClean="0">
                <a:solidFill>
                  <a:srgbClr val="432003"/>
                </a:solidFill>
                <a:latin typeface="Times New Roman" pitchFamily="18" charset="0"/>
                <a:cs typeface="Times New Roman" pitchFamily="18" charset="0"/>
              </a:rPr>
              <a:t>олиш</a:t>
            </a:r>
            <a:r>
              <a:rPr lang="ru-RU" sz="1400" dirty="0" smtClean="0">
                <a:solidFill>
                  <a:srgbClr val="432003"/>
                </a:solidFill>
                <a:latin typeface="Times New Roman" pitchFamily="18" charset="0"/>
                <a:cs typeface="Times New Roman" pitchFamily="18" charset="0"/>
              </a:rPr>
              <a:t> </a:t>
            </a:r>
            <a:r>
              <a:rPr lang="ru-RU" sz="1400" dirty="0" err="1" smtClean="0">
                <a:solidFill>
                  <a:srgbClr val="432003"/>
                </a:solidFill>
                <a:latin typeface="Times New Roman" pitchFamily="18" charset="0"/>
                <a:cs typeface="Times New Roman" pitchFamily="18" charset="0"/>
              </a:rPr>
              <a:t>тизимини</a:t>
            </a:r>
            <a:r>
              <a:rPr lang="ru-RU" sz="1400" dirty="0" smtClean="0">
                <a:solidFill>
                  <a:srgbClr val="432003"/>
                </a:solidFill>
                <a:latin typeface="Times New Roman" pitchFamily="18" charset="0"/>
                <a:cs typeface="Times New Roman" pitchFamily="18" charset="0"/>
              </a:rPr>
              <a:t> </a:t>
            </a:r>
            <a:r>
              <a:rPr lang="ru-RU" sz="1400" dirty="0" err="1" smtClean="0">
                <a:solidFill>
                  <a:srgbClr val="432003"/>
                </a:solidFill>
                <a:latin typeface="Times New Roman" pitchFamily="18" charset="0"/>
                <a:cs typeface="Times New Roman" pitchFamily="18" charset="0"/>
              </a:rPr>
              <a:t>такомиллаштириш</a:t>
            </a:r>
            <a:endParaRPr lang="ru-RU" sz="1400" dirty="0">
              <a:solidFill>
                <a:srgbClr val="432003"/>
              </a:solidFill>
              <a:latin typeface="Times New Roman" pitchFamily="18" charset="0"/>
              <a:cs typeface="Times New Roman" pitchFamily="18" charset="0"/>
            </a:endParaRPr>
          </a:p>
        </p:txBody>
      </p:sp>
      <p:sp>
        <p:nvSpPr>
          <p:cNvPr id="22" name="Скругленный прямоугольник 21"/>
          <p:cNvSpPr/>
          <p:nvPr/>
        </p:nvSpPr>
        <p:spPr>
          <a:xfrm>
            <a:off x="0" y="2417160"/>
            <a:ext cx="2035228" cy="2879499"/>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just"/>
            <a:r>
              <a:rPr lang="ru-RU" sz="1050" dirty="0" err="1" smtClean="0">
                <a:solidFill>
                  <a:srgbClr val="432003"/>
                </a:solidFill>
                <a:latin typeface="Times New Roman" pitchFamily="18" charset="0"/>
                <a:cs typeface="Times New Roman" pitchFamily="18" charset="0"/>
              </a:rPr>
              <a:t>Давлат</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органлари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ходимлари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таълим</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муассасалари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ўқувчилари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ва</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жамоатчилик</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ўртасида</a:t>
            </a:r>
            <a:r>
              <a:rPr lang="ru-RU" sz="1050" dirty="0" smtClean="0">
                <a:solidFill>
                  <a:srgbClr val="432003"/>
                </a:solidFill>
                <a:latin typeface="Times New Roman" pitchFamily="18" charset="0"/>
                <a:cs typeface="Times New Roman" pitchFamily="18" charset="0"/>
              </a:rPr>
              <a:t> терроризм, экстремизм </a:t>
            </a:r>
            <a:r>
              <a:rPr lang="ru-RU" sz="1050" dirty="0" err="1" smtClean="0">
                <a:solidFill>
                  <a:srgbClr val="432003"/>
                </a:solidFill>
                <a:latin typeface="Times New Roman" pitchFamily="18" charset="0"/>
                <a:cs typeface="Times New Roman" pitchFamily="18" charset="0"/>
              </a:rPr>
              <a:t>ва</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бошқа</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жиноий</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фаолиятни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олдини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олишга</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қаратилган</a:t>
            </a:r>
            <a:r>
              <a:rPr lang="ru-RU" sz="1050" dirty="0" smtClean="0">
                <a:solidFill>
                  <a:srgbClr val="432003"/>
                </a:solidFill>
                <a:latin typeface="Times New Roman" pitchFamily="18" charset="0"/>
                <a:cs typeface="Times New Roman" pitchFamily="18" charset="0"/>
              </a:rPr>
              <a:t> комплекс профилактик-</a:t>
            </a:r>
            <a:r>
              <a:rPr lang="ru-RU" sz="1050" dirty="0" err="1" smtClean="0">
                <a:solidFill>
                  <a:srgbClr val="432003"/>
                </a:solidFill>
                <a:latin typeface="Times New Roman" pitchFamily="18" charset="0"/>
                <a:cs typeface="Times New Roman" pitchFamily="18" charset="0"/>
              </a:rPr>
              <a:t>тушунтириш</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тадбирларини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ўтказиш</a:t>
            </a:r>
            <a:r>
              <a:rPr lang="ru-RU" sz="1050" dirty="0" smtClean="0">
                <a:solidFill>
                  <a:srgbClr val="432003"/>
                </a:solidFill>
                <a:latin typeface="Times New Roman" pitchFamily="18" charset="0"/>
                <a:cs typeface="Times New Roman" pitchFamily="18" charset="0"/>
              </a:rPr>
              <a:t>. Ушбу </a:t>
            </a:r>
            <a:r>
              <a:rPr lang="ru-RU" sz="1050" dirty="0" err="1" smtClean="0">
                <a:solidFill>
                  <a:srgbClr val="432003"/>
                </a:solidFill>
                <a:latin typeface="Times New Roman" pitchFamily="18" charset="0"/>
                <a:cs typeface="Times New Roman" pitchFamily="18" charset="0"/>
              </a:rPr>
              <a:t>мавзуларда</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бир</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қатор</a:t>
            </a:r>
            <a:r>
              <a:rPr lang="ru-RU" sz="1050" dirty="0" smtClean="0">
                <a:solidFill>
                  <a:srgbClr val="432003"/>
                </a:solidFill>
                <a:latin typeface="Times New Roman" pitchFamily="18" charset="0"/>
                <a:cs typeface="Times New Roman" pitchFamily="18" charset="0"/>
              </a:rPr>
              <a:t> радио </a:t>
            </a:r>
            <a:r>
              <a:rPr lang="ru-RU" sz="1050" dirty="0" err="1" smtClean="0">
                <a:solidFill>
                  <a:srgbClr val="432003"/>
                </a:solidFill>
                <a:latin typeface="Times New Roman" pitchFamily="18" charset="0"/>
                <a:cs typeface="Times New Roman" pitchFamily="18" charset="0"/>
              </a:rPr>
              <a:t>ва</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теледастурлар</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ташкил</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этиш</a:t>
            </a:r>
            <a:endParaRPr lang="ru-RU" sz="1050" dirty="0">
              <a:solidFill>
                <a:srgbClr val="432003"/>
              </a:solidFill>
              <a:latin typeface="Times New Roman" pitchFamily="18" charset="0"/>
              <a:cs typeface="Times New Roman" pitchFamily="18" charset="0"/>
            </a:endParaRPr>
          </a:p>
        </p:txBody>
      </p:sp>
      <p:sp>
        <p:nvSpPr>
          <p:cNvPr id="23" name="Скругленный прямоугольник 22"/>
          <p:cNvSpPr/>
          <p:nvPr/>
        </p:nvSpPr>
        <p:spPr>
          <a:xfrm>
            <a:off x="2339752" y="2480854"/>
            <a:ext cx="2035228" cy="2879499"/>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200" dirty="0" err="1" smtClean="0">
                <a:solidFill>
                  <a:srgbClr val="432003"/>
                </a:solidFill>
                <a:latin typeface="Times New Roman" pitchFamily="18" charset="0"/>
                <a:cs typeface="Times New Roman" pitchFamily="18" charset="0"/>
              </a:rPr>
              <a:t>Ҳуқуқий</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таълим</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ва</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ҳуқуқий</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тарбия</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тизимини</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такомиллаштириш</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ва</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кучайтириш</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механизмини</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ўз</a:t>
            </a:r>
            <a:r>
              <a:rPr lang="ru-RU" sz="1200" dirty="0" smtClean="0">
                <a:solidFill>
                  <a:srgbClr val="432003"/>
                </a:solidFill>
                <a:latin typeface="Times New Roman" pitchFamily="18" charset="0"/>
                <a:cs typeface="Times New Roman" pitchFamily="18" charset="0"/>
              </a:rPr>
              <a:t> ичига </a:t>
            </a:r>
            <a:r>
              <a:rPr lang="ru-RU" sz="1200" dirty="0" err="1" smtClean="0">
                <a:solidFill>
                  <a:srgbClr val="432003"/>
                </a:solidFill>
                <a:latin typeface="Times New Roman" pitchFamily="18" charset="0"/>
                <a:cs typeface="Times New Roman" pitchFamily="18" charset="0"/>
              </a:rPr>
              <a:t>олган</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давлат</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таълим</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стандартлари</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ва</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ўқув</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дастурларини</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ишлаб</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чиқишни</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назарда</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тутувчи</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Вазирлар</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Маҳкамаси</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қарори</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лойиҳасини</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тайёрлаш</a:t>
            </a:r>
            <a:r>
              <a:rPr lang="ru-RU" sz="1200" dirty="0" smtClean="0">
                <a:solidFill>
                  <a:srgbClr val="432003"/>
                </a:solidFill>
                <a:latin typeface="Times New Roman" pitchFamily="18" charset="0"/>
                <a:cs typeface="Times New Roman" pitchFamily="18" charset="0"/>
              </a:rPr>
              <a:t>.</a:t>
            </a:r>
            <a:endParaRPr lang="ru-RU" sz="1200" dirty="0">
              <a:solidFill>
                <a:srgbClr val="432003"/>
              </a:solidFill>
              <a:latin typeface="Times New Roman" pitchFamily="18" charset="0"/>
              <a:cs typeface="Times New Roman" pitchFamily="18" charset="0"/>
            </a:endParaRPr>
          </a:p>
        </p:txBody>
      </p:sp>
      <p:sp>
        <p:nvSpPr>
          <p:cNvPr id="24" name="Скругленный прямоугольник 23"/>
          <p:cNvSpPr/>
          <p:nvPr/>
        </p:nvSpPr>
        <p:spPr>
          <a:xfrm>
            <a:off x="4644008" y="2480854"/>
            <a:ext cx="2035228" cy="2879499"/>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000" dirty="0" err="1" smtClean="0">
                <a:solidFill>
                  <a:srgbClr val="432003"/>
                </a:solidFill>
                <a:latin typeface="Times New Roman" pitchFamily="18" charset="0"/>
                <a:cs typeface="Times New Roman" pitchFamily="18" charset="0"/>
              </a:rPr>
              <a:t>Аҳолини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айниқса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ёшларни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диний</a:t>
            </a:r>
            <a:r>
              <a:rPr lang="ru-RU" sz="1000" dirty="0" smtClean="0">
                <a:solidFill>
                  <a:srgbClr val="432003"/>
                </a:solidFill>
                <a:latin typeface="Times New Roman" pitchFamily="18" charset="0"/>
                <a:cs typeface="Times New Roman" pitchFamily="18" charset="0"/>
              </a:rPr>
              <a:t> экстремизм, </a:t>
            </a:r>
            <a:r>
              <a:rPr lang="ru-RU" sz="1000" dirty="0" err="1" smtClean="0">
                <a:solidFill>
                  <a:srgbClr val="432003"/>
                </a:solidFill>
                <a:latin typeface="Times New Roman" pitchFamily="18" charset="0"/>
                <a:cs typeface="Times New Roman" pitchFamily="18" charset="0"/>
              </a:rPr>
              <a:t>ақидапарастлик</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каби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бузғунчи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ҳаракатлар</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таъсиридан</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асраш</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мақсадида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маҳаллаларда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ҳамда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таълим</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муассасаларида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Ислом</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маърифати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ақидапарастликни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қоралайди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Диний</a:t>
            </a:r>
            <a:r>
              <a:rPr lang="ru-RU" sz="1000" dirty="0" smtClean="0">
                <a:solidFill>
                  <a:srgbClr val="432003"/>
                </a:solidFill>
                <a:latin typeface="Times New Roman" pitchFamily="18" charset="0"/>
                <a:cs typeface="Times New Roman" pitchFamily="18" charset="0"/>
              </a:rPr>
              <a:t> экстремизм </a:t>
            </a:r>
            <a:r>
              <a:rPr lang="ru-RU" sz="1000" dirty="0" err="1" smtClean="0">
                <a:solidFill>
                  <a:srgbClr val="432003"/>
                </a:solidFill>
                <a:latin typeface="Times New Roman" pitchFamily="18" charset="0"/>
                <a:cs typeface="Times New Roman" pitchFamily="18" charset="0"/>
              </a:rPr>
              <a:t>ва</a:t>
            </a:r>
            <a:r>
              <a:rPr lang="ru-RU" sz="1000" dirty="0" smtClean="0">
                <a:solidFill>
                  <a:srgbClr val="432003"/>
                </a:solidFill>
                <a:latin typeface="Times New Roman" pitchFamily="18" charset="0"/>
                <a:cs typeface="Times New Roman" pitchFamily="18" charset="0"/>
              </a:rPr>
              <a:t> терроризм — </a:t>
            </a:r>
            <a:r>
              <a:rPr lang="ru-RU" sz="1000" dirty="0" err="1" smtClean="0">
                <a:solidFill>
                  <a:srgbClr val="432003"/>
                </a:solidFill>
                <a:latin typeface="Times New Roman" pitchFamily="18" charset="0"/>
                <a:cs typeface="Times New Roman" pitchFamily="18" charset="0"/>
              </a:rPr>
              <a:t>ёшлар</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келажагига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таҳдид</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мавзуларида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учрашув</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ва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давра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суҳбатларини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ташкил</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этиш</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бўйича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махсус</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дастур</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ишлаб</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чиқиш</a:t>
            </a:r>
            <a:endParaRPr lang="ru-RU" sz="1000" dirty="0">
              <a:solidFill>
                <a:srgbClr val="432003"/>
              </a:solidFill>
              <a:latin typeface="Times New Roman" pitchFamily="18" charset="0"/>
              <a:cs typeface="Times New Roman" pitchFamily="18" charset="0"/>
            </a:endParaRPr>
          </a:p>
        </p:txBody>
      </p:sp>
      <p:sp>
        <p:nvSpPr>
          <p:cNvPr id="25" name="Скругленный прямоугольник 24"/>
          <p:cNvSpPr/>
          <p:nvPr/>
        </p:nvSpPr>
        <p:spPr>
          <a:xfrm>
            <a:off x="7020272" y="2493717"/>
            <a:ext cx="2035228" cy="2879499"/>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100" dirty="0" err="1" smtClean="0">
                <a:solidFill>
                  <a:srgbClr val="432003"/>
                </a:solidFill>
                <a:latin typeface="Times New Roman" pitchFamily="18" charset="0"/>
                <a:cs typeface="Times New Roman" pitchFamily="18" charset="0"/>
              </a:rPr>
              <a:t>Таълим</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муассасалари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ўқувчи</a:t>
            </a:r>
            <a:r>
              <a:rPr lang="ru-RU" sz="1100" dirty="0" smtClean="0">
                <a:solidFill>
                  <a:srgbClr val="432003"/>
                </a:solidFill>
                <a:latin typeface="Times New Roman" pitchFamily="18" charset="0"/>
                <a:cs typeface="Times New Roman" pitchFamily="18" charset="0"/>
              </a:rPr>
              <a:t> </a:t>
            </a:r>
            <a:br>
              <a:rPr lang="ru-RU" sz="1100" dirty="0" smtClean="0">
                <a:solidFill>
                  <a:srgbClr val="432003"/>
                </a:solidFill>
                <a:latin typeface="Times New Roman" pitchFamily="18" charset="0"/>
                <a:cs typeface="Times New Roman" pitchFamily="18" charset="0"/>
              </a:rPr>
            </a:br>
            <a:r>
              <a:rPr lang="ru-RU" sz="1100" dirty="0" err="1" smtClean="0">
                <a:solidFill>
                  <a:srgbClr val="432003"/>
                </a:solidFill>
                <a:latin typeface="Times New Roman" pitchFamily="18" charset="0"/>
                <a:cs typeface="Times New Roman" pitchFamily="18" charset="0"/>
              </a:rPr>
              <a:t>ва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талабаларининг</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ҳуқуқий</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билимлари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саводхонлигини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янада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ошириш</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мустаҳкамлашга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қаратилган</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Ҳуқуқ</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билимдонлари</a:t>
            </a:r>
            <a:r>
              <a:rPr lang="ru-RU" sz="1100" dirty="0" smtClean="0">
                <a:solidFill>
                  <a:srgbClr val="432003"/>
                </a:solidFill>
                <a:latin typeface="Times New Roman" pitchFamily="18" charset="0"/>
                <a:cs typeface="Times New Roman" pitchFamily="18" charset="0"/>
              </a:rPr>
              <a:t>», «Сиз </a:t>
            </a:r>
            <a:r>
              <a:rPr lang="ru-RU" sz="1100" dirty="0" err="1" smtClean="0">
                <a:solidFill>
                  <a:srgbClr val="432003"/>
                </a:solidFill>
                <a:latin typeface="Times New Roman" pitchFamily="18" charset="0"/>
                <a:cs typeface="Times New Roman" pitchFamily="18" charset="0"/>
              </a:rPr>
              <a:t>қонунни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биласизми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Тафаккур</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синовлари</a:t>
            </a:r>
            <a:r>
              <a:rPr lang="ru-RU" sz="1100" dirty="0" smtClean="0">
                <a:solidFill>
                  <a:srgbClr val="432003"/>
                </a:solidFill>
                <a:latin typeface="Times New Roman" pitchFamily="18" charset="0"/>
                <a:cs typeface="Times New Roman" pitchFamily="18" charset="0"/>
              </a:rPr>
              <a:t>», «Конституция — </a:t>
            </a:r>
            <a:r>
              <a:rPr lang="ru-RU" sz="1100" dirty="0" err="1" smtClean="0">
                <a:solidFill>
                  <a:srgbClr val="432003"/>
                </a:solidFill>
                <a:latin typeface="Times New Roman" pitchFamily="18" charset="0"/>
                <a:cs typeface="Times New Roman" pitchFamily="18" charset="0"/>
              </a:rPr>
              <a:t>бахтимиз</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пойдевори</a:t>
            </a:r>
            <a:r>
              <a:rPr lang="ru-RU" sz="1100" dirty="0" smtClean="0">
                <a:solidFill>
                  <a:srgbClr val="432003"/>
                </a:solidFill>
                <a:latin typeface="Times New Roman" pitchFamily="18" charset="0"/>
                <a:cs typeface="Times New Roman" pitchFamily="18" charset="0"/>
              </a:rPr>
              <a:t>» республика </a:t>
            </a:r>
            <a:r>
              <a:rPr lang="ru-RU" sz="1100" dirty="0" err="1" smtClean="0">
                <a:solidFill>
                  <a:srgbClr val="432003"/>
                </a:solidFill>
                <a:latin typeface="Times New Roman" pitchFamily="18" charset="0"/>
                <a:cs typeface="Times New Roman" pitchFamily="18" charset="0"/>
              </a:rPr>
              <a:t>кўрик-танловларини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ўтказиш</a:t>
            </a:r>
            <a:endParaRPr lang="ru-RU" sz="1100" dirty="0">
              <a:solidFill>
                <a:srgbClr val="432003"/>
              </a:solidFill>
              <a:latin typeface="Times New Roman" pitchFamily="18" charset="0"/>
              <a:cs typeface="Times New Roman" pitchFamily="18" charset="0"/>
            </a:endParaRPr>
          </a:p>
        </p:txBody>
      </p:sp>
      <p:sp>
        <p:nvSpPr>
          <p:cNvPr id="26" name="Скругленный прямоугольник 25"/>
          <p:cNvSpPr/>
          <p:nvPr/>
        </p:nvSpPr>
        <p:spPr>
          <a:xfrm>
            <a:off x="-17734" y="5373216"/>
            <a:ext cx="2006214" cy="135446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050" dirty="0" smtClean="0">
                <a:latin typeface="Times New Roman" pitchFamily="18" charset="0"/>
                <a:cs typeface="Times New Roman" pitchFamily="18" charset="0"/>
              </a:rPr>
              <a:t>ИИВ, </a:t>
            </a:r>
            <a:r>
              <a:rPr lang="ru-RU" sz="1050" dirty="0" err="1" smtClean="0">
                <a:latin typeface="Times New Roman" pitchFamily="18" charset="0"/>
                <a:cs typeface="Times New Roman" pitchFamily="18" charset="0"/>
              </a:rPr>
              <a:t>ОваЎМТВ</a:t>
            </a:r>
            <a:r>
              <a:rPr lang="ru-RU" sz="1050" dirty="0" smtClean="0">
                <a:latin typeface="Times New Roman" pitchFamily="18" charset="0"/>
                <a:cs typeface="Times New Roman" pitchFamily="18" charset="0"/>
              </a:rPr>
              <a:t>, </a:t>
            </a:r>
            <a:br>
              <a:rPr lang="ru-RU" sz="1050" dirty="0" smtClean="0">
                <a:latin typeface="Times New Roman" pitchFamily="18" charset="0"/>
                <a:cs typeface="Times New Roman" pitchFamily="18" charset="0"/>
              </a:rPr>
            </a:br>
            <a:r>
              <a:rPr lang="ru-RU" sz="1050" dirty="0" smtClean="0">
                <a:latin typeface="Times New Roman" pitchFamily="18" charset="0"/>
                <a:cs typeface="Times New Roman" pitchFamily="18" charset="0"/>
              </a:rPr>
              <a:t>Бош прокуратура, </a:t>
            </a:r>
            <a:r>
              <a:rPr lang="ru-RU" sz="1050" dirty="0" err="1" smtClean="0">
                <a:latin typeface="Times New Roman" pitchFamily="18" charset="0"/>
                <a:cs typeface="Times New Roman" pitchFamily="18" charset="0"/>
              </a:rPr>
              <a:t>Халқ</a:t>
            </a:r>
            <a:r>
              <a:rPr lang="ru-RU" sz="1050" dirty="0" smtClean="0">
                <a:latin typeface="Times New Roman" pitchFamily="18" charset="0"/>
                <a:cs typeface="Times New Roman" pitchFamily="18" charset="0"/>
              </a:rPr>
              <a:t> </a:t>
            </a:r>
            <a:r>
              <a:rPr lang="ru-RU" sz="1050" dirty="0" err="1" smtClean="0">
                <a:latin typeface="Times New Roman" pitchFamily="18" charset="0"/>
                <a:cs typeface="Times New Roman" pitchFamily="18" charset="0"/>
              </a:rPr>
              <a:t>таълими</a:t>
            </a:r>
            <a:r>
              <a:rPr lang="ru-RU" sz="1050" dirty="0" smtClean="0">
                <a:latin typeface="Times New Roman" pitchFamily="18" charset="0"/>
                <a:cs typeface="Times New Roman" pitchFamily="18" charset="0"/>
              </a:rPr>
              <a:t> </a:t>
            </a:r>
            <a:r>
              <a:rPr lang="ru-RU" sz="1050" dirty="0" err="1" smtClean="0">
                <a:latin typeface="Times New Roman" pitchFamily="18" charset="0"/>
                <a:cs typeface="Times New Roman" pitchFamily="18" charset="0"/>
              </a:rPr>
              <a:t>вазирлиги</a:t>
            </a:r>
            <a:r>
              <a:rPr lang="ru-RU" sz="1050" dirty="0" smtClean="0">
                <a:latin typeface="Times New Roman" pitchFamily="18" charset="0"/>
                <a:cs typeface="Times New Roman" pitchFamily="18" charset="0"/>
              </a:rPr>
              <a:t>, </a:t>
            </a:r>
            <a:br>
              <a:rPr lang="ru-RU" sz="1050" dirty="0" smtClean="0">
                <a:latin typeface="Times New Roman" pitchFamily="18" charset="0"/>
                <a:cs typeface="Times New Roman" pitchFamily="18" charset="0"/>
              </a:rPr>
            </a:br>
            <a:r>
              <a:rPr lang="ru-RU" sz="1050" dirty="0" smtClean="0">
                <a:latin typeface="Times New Roman" pitchFamily="18" charset="0"/>
                <a:cs typeface="Times New Roman" pitchFamily="18" charset="0"/>
              </a:rPr>
              <a:t>МТРК, «</a:t>
            </a:r>
            <a:r>
              <a:rPr lang="ru-RU" sz="1050" dirty="0" err="1" smtClean="0">
                <a:latin typeface="Times New Roman" pitchFamily="18" charset="0"/>
                <a:cs typeface="Times New Roman" pitchFamily="18" charset="0"/>
              </a:rPr>
              <a:t>Маҳалла</a:t>
            </a:r>
            <a:r>
              <a:rPr lang="ru-RU" sz="1050" dirty="0" smtClean="0">
                <a:latin typeface="Times New Roman" pitchFamily="18" charset="0"/>
                <a:cs typeface="Times New Roman" pitchFamily="18" charset="0"/>
              </a:rPr>
              <a:t>» </a:t>
            </a:r>
            <a:r>
              <a:rPr lang="ru-RU" sz="1050" dirty="0" err="1" smtClean="0">
                <a:latin typeface="Times New Roman" pitchFamily="18" charset="0"/>
                <a:cs typeface="Times New Roman" pitchFamily="18" charset="0"/>
              </a:rPr>
              <a:t>жамғармаси</a:t>
            </a:r>
            <a:r>
              <a:rPr lang="ru-RU" sz="1050" dirty="0" smtClean="0">
                <a:latin typeface="Times New Roman" pitchFamily="18" charset="0"/>
                <a:cs typeface="Times New Roman" pitchFamily="18" charset="0"/>
              </a:rPr>
              <a:t>, «</a:t>
            </a:r>
            <a:r>
              <a:rPr lang="ru-RU" sz="1050" dirty="0" err="1" smtClean="0">
                <a:latin typeface="Times New Roman" pitchFamily="18" charset="0"/>
                <a:cs typeface="Times New Roman" pitchFamily="18" charset="0"/>
              </a:rPr>
              <a:t>Камолот</a:t>
            </a:r>
            <a:r>
              <a:rPr lang="ru-RU" sz="1050" dirty="0" smtClean="0">
                <a:latin typeface="Times New Roman" pitchFamily="18" charset="0"/>
                <a:cs typeface="Times New Roman" pitchFamily="18" charset="0"/>
              </a:rPr>
              <a:t>» ЁИҲ, </a:t>
            </a:r>
            <a:r>
              <a:rPr lang="ru-RU" sz="1050" dirty="0" err="1" smtClean="0">
                <a:latin typeface="Times New Roman" pitchFamily="18" charset="0"/>
                <a:cs typeface="Times New Roman" pitchFamily="18" charset="0"/>
              </a:rPr>
              <a:t>вазирлик</a:t>
            </a:r>
            <a:r>
              <a:rPr lang="ru-RU" sz="1050" dirty="0" smtClean="0">
                <a:latin typeface="Times New Roman" pitchFamily="18" charset="0"/>
                <a:cs typeface="Times New Roman" pitchFamily="18" charset="0"/>
              </a:rPr>
              <a:t> </a:t>
            </a:r>
            <a:r>
              <a:rPr lang="ru-RU" sz="1050" dirty="0" err="1" smtClean="0">
                <a:latin typeface="Times New Roman" pitchFamily="18" charset="0"/>
                <a:cs typeface="Times New Roman" pitchFamily="18" charset="0"/>
              </a:rPr>
              <a:t>ва</a:t>
            </a:r>
            <a:r>
              <a:rPr lang="ru-RU" sz="1050" dirty="0" smtClean="0">
                <a:latin typeface="Times New Roman" pitchFamily="18" charset="0"/>
                <a:cs typeface="Times New Roman" pitchFamily="18" charset="0"/>
              </a:rPr>
              <a:t> </a:t>
            </a:r>
            <a:r>
              <a:rPr lang="ru-RU" sz="1050" dirty="0" err="1" smtClean="0">
                <a:latin typeface="Times New Roman" pitchFamily="18" charset="0"/>
                <a:cs typeface="Times New Roman" pitchFamily="18" charset="0"/>
              </a:rPr>
              <a:t>идоралар</a:t>
            </a:r>
            <a:endParaRPr lang="ru-RU" sz="1050" dirty="0">
              <a:latin typeface="Times New Roman" pitchFamily="18" charset="0"/>
              <a:cs typeface="Times New Roman" pitchFamily="18" charset="0"/>
            </a:endParaRPr>
          </a:p>
        </p:txBody>
      </p:sp>
      <p:sp>
        <p:nvSpPr>
          <p:cNvPr id="27" name="Скругленный прямоугольник 26"/>
          <p:cNvSpPr/>
          <p:nvPr/>
        </p:nvSpPr>
        <p:spPr>
          <a:xfrm>
            <a:off x="2329005" y="5374278"/>
            <a:ext cx="2006214" cy="135446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050" b="1" dirty="0" err="1" smtClean="0">
                <a:solidFill>
                  <a:srgbClr val="C00000"/>
                </a:solidFill>
                <a:latin typeface="Times New Roman" pitchFamily="18" charset="0"/>
                <a:cs typeface="Times New Roman" pitchFamily="18" charset="0"/>
              </a:rPr>
              <a:t>Халқ</a:t>
            </a:r>
            <a:r>
              <a:rPr lang="ru-RU" sz="1050" b="1" dirty="0" smtClean="0">
                <a:solidFill>
                  <a:srgbClr val="C00000"/>
                </a:solidFill>
                <a:latin typeface="Times New Roman" pitchFamily="18" charset="0"/>
                <a:cs typeface="Times New Roman" pitchFamily="18" charset="0"/>
              </a:rPr>
              <a:t> </a:t>
            </a:r>
            <a:r>
              <a:rPr lang="ru-RU" sz="1050" b="1" dirty="0" err="1" smtClean="0">
                <a:solidFill>
                  <a:srgbClr val="C00000"/>
                </a:solidFill>
                <a:latin typeface="Times New Roman" pitchFamily="18" charset="0"/>
                <a:cs typeface="Times New Roman" pitchFamily="18" charset="0"/>
              </a:rPr>
              <a:t>таълими</a:t>
            </a:r>
            <a:r>
              <a:rPr lang="ru-RU" sz="1050" b="1" dirty="0" smtClean="0">
                <a:solidFill>
                  <a:srgbClr val="C00000"/>
                </a:solidFill>
                <a:latin typeface="Times New Roman" pitchFamily="18" charset="0"/>
                <a:cs typeface="Times New Roman" pitchFamily="18" charset="0"/>
              </a:rPr>
              <a:t> </a:t>
            </a:r>
            <a:r>
              <a:rPr lang="ru-RU" sz="1050" b="1" dirty="0" err="1" smtClean="0">
                <a:solidFill>
                  <a:srgbClr val="C00000"/>
                </a:solidFill>
                <a:latin typeface="Times New Roman" pitchFamily="18" charset="0"/>
                <a:cs typeface="Times New Roman" pitchFamily="18" charset="0"/>
              </a:rPr>
              <a:t>вазирлиги</a:t>
            </a:r>
            <a:r>
              <a:rPr lang="ru-RU" sz="1050" dirty="0" smtClean="0">
                <a:latin typeface="Times New Roman" pitchFamily="18" charset="0"/>
                <a:cs typeface="Times New Roman" pitchFamily="18" charset="0"/>
              </a:rPr>
              <a:t>, </a:t>
            </a:r>
            <a:br>
              <a:rPr lang="ru-RU" sz="1050" dirty="0" smtClean="0">
                <a:latin typeface="Times New Roman" pitchFamily="18" charset="0"/>
                <a:cs typeface="Times New Roman" pitchFamily="18" charset="0"/>
              </a:rPr>
            </a:br>
            <a:r>
              <a:rPr lang="ru-RU" sz="1050" dirty="0" err="1" smtClean="0">
                <a:latin typeface="Times New Roman" pitchFamily="18" charset="0"/>
                <a:cs typeface="Times New Roman" pitchFamily="18" charset="0"/>
              </a:rPr>
              <a:t>ОваЎМТВ</a:t>
            </a:r>
            <a:r>
              <a:rPr lang="ru-RU" sz="1050" dirty="0" smtClean="0">
                <a:latin typeface="Times New Roman" pitchFamily="18" charset="0"/>
                <a:cs typeface="Times New Roman" pitchFamily="18" charset="0"/>
              </a:rPr>
              <a:t>, ИИВ, </a:t>
            </a:r>
            <a:r>
              <a:rPr lang="ru-RU" sz="1050" dirty="0" err="1" smtClean="0">
                <a:latin typeface="Times New Roman" pitchFamily="18" charset="0"/>
                <a:cs typeface="Times New Roman" pitchFamily="18" charset="0"/>
              </a:rPr>
              <a:t>Адлия</a:t>
            </a:r>
            <a:r>
              <a:rPr lang="ru-RU" sz="1050" dirty="0" smtClean="0">
                <a:latin typeface="Times New Roman" pitchFamily="18" charset="0"/>
                <a:cs typeface="Times New Roman" pitchFamily="18" charset="0"/>
              </a:rPr>
              <a:t> </a:t>
            </a:r>
            <a:r>
              <a:rPr lang="ru-RU" sz="1050" dirty="0" err="1" smtClean="0">
                <a:latin typeface="Times New Roman" pitchFamily="18" charset="0"/>
                <a:cs typeface="Times New Roman" pitchFamily="18" charset="0"/>
              </a:rPr>
              <a:t>вазирлиги</a:t>
            </a:r>
            <a:r>
              <a:rPr lang="ru-RU" sz="1050" dirty="0" smtClean="0">
                <a:latin typeface="Times New Roman" pitchFamily="18" charset="0"/>
                <a:cs typeface="Times New Roman" pitchFamily="18" charset="0"/>
              </a:rPr>
              <a:t>, </a:t>
            </a:r>
            <a:br>
              <a:rPr lang="ru-RU" sz="1050" dirty="0" smtClean="0">
                <a:latin typeface="Times New Roman" pitchFamily="18" charset="0"/>
                <a:cs typeface="Times New Roman" pitchFamily="18" charset="0"/>
              </a:rPr>
            </a:br>
            <a:r>
              <a:rPr lang="ru-RU" sz="1050" dirty="0" smtClean="0">
                <a:latin typeface="Times New Roman" pitchFamily="18" charset="0"/>
                <a:cs typeface="Times New Roman" pitchFamily="18" charset="0"/>
              </a:rPr>
              <a:t>Бош прокуратура</a:t>
            </a:r>
            <a:endParaRPr lang="ru-RU" sz="1050" dirty="0">
              <a:latin typeface="Times New Roman" pitchFamily="18" charset="0"/>
              <a:cs typeface="Times New Roman" pitchFamily="18" charset="0"/>
            </a:endParaRPr>
          </a:p>
        </p:txBody>
      </p:sp>
      <p:sp>
        <p:nvSpPr>
          <p:cNvPr id="28" name="Скругленный прямоугольник 27"/>
          <p:cNvSpPr/>
          <p:nvPr/>
        </p:nvSpPr>
        <p:spPr>
          <a:xfrm>
            <a:off x="4639338" y="5392321"/>
            <a:ext cx="2006214" cy="135446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800" dirty="0" smtClean="0">
                <a:latin typeface="Times New Roman" pitchFamily="18" charset="0"/>
                <a:cs typeface="Times New Roman" pitchFamily="18" charset="0"/>
              </a:rPr>
              <a:t>Дин </a:t>
            </a:r>
            <a:r>
              <a:rPr lang="ru-RU" sz="800" dirty="0" err="1" smtClean="0">
                <a:latin typeface="Times New Roman" pitchFamily="18" charset="0"/>
                <a:cs typeface="Times New Roman" pitchFamily="18" charset="0"/>
              </a:rPr>
              <a:t>ишлари</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бўйича</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қўмита</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ОваЎМТВ</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Халқ</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таълими</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вазирлиги</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Ўрта</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махсус</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касб-ҳунар</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таълими</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маркази</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Ўзбекистон</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мусулмонлари</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идораси</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Тошкент</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ислом</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университети</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Камолот</a:t>
            </a:r>
            <a:r>
              <a:rPr lang="ru-RU" sz="800" dirty="0" smtClean="0">
                <a:latin typeface="Times New Roman" pitchFamily="18" charset="0"/>
                <a:cs typeface="Times New Roman" pitchFamily="18" charset="0"/>
              </a:rPr>
              <a:t>» ЁИҲ, «</a:t>
            </a:r>
            <a:r>
              <a:rPr lang="ru-RU" sz="800" dirty="0" err="1" smtClean="0">
                <a:latin typeface="Times New Roman" pitchFamily="18" charset="0"/>
                <a:cs typeface="Times New Roman" pitchFamily="18" charset="0"/>
              </a:rPr>
              <a:t>Маҳалла</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жамғармаси</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Миллий</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ғоя</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ва</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мафкура</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илмий-амалий</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маркази</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ЎзННТМА</a:t>
            </a:r>
            <a:endParaRPr lang="ru-RU" sz="800" dirty="0">
              <a:latin typeface="Times New Roman" pitchFamily="18" charset="0"/>
              <a:cs typeface="Times New Roman" pitchFamily="18" charset="0"/>
            </a:endParaRPr>
          </a:p>
        </p:txBody>
      </p:sp>
      <p:sp>
        <p:nvSpPr>
          <p:cNvPr id="29" name="Скругленный прямоугольник 28"/>
          <p:cNvSpPr/>
          <p:nvPr/>
        </p:nvSpPr>
        <p:spPr>
          <a:xfrm>
            <a:off x="7005031" y="5411426"/>
            <a:ext cx="2006214" cy="135446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050" b="1" dirty="0" err="1" smtClean="0">
                <a:solidFill>
                  <a:srgbClr val="C00000"/>
                </a:solidFill>
                <a:latin typeface="Times New Roman" pitchFamily="18" charset="0"/>
                <a:cs typeface="Times New Roman" pitchFamily="18" charset="0"/>
              </a:rPr>
              <a:t>Халқ</a:t>
            </a:r>
            <a:r>
              <a:rPr lang="ru-RU" sz="1050" b="1" dirty="0" smtClean="0">
                <a:solidFill>
                  <a:srgbClr val="C00000"/>
                </a:solidFill>
                <a:latin typeface="Times New Roman" pitchFamily="18" charset="0"/>
                <a:cs typeface="Times New Roman" pitchFamily="18" charset="0"/>
              </a:rPr>
              <a:t> </a:t>
            </a:r>
            <a:r>
              <a:rPr lang="ru-RU" sz="1050" b="1" dirty="0" err="1" smtClean="0">
                <a:solidFill>
                  <a:srgbClr val="C00000"/>
                </a:solidFill>
                <a:latin typeface="Times New Roman" pitchFamily="18" charset="0"/>
                <a:cs typeface="Times New Roman" pitchFamily="18" charset="0"/>
              </a:rPr>
              <a:t>таълими</a:t>
            </a:r>
            <a:r>
              <a:rPr lang="ru-RU" sz="1050" b="1" dirty="0" smtClean="0">
                <a:solidFill>
                  <a:srgbClr val="C00000"/>
                </a:solidFill>
                <a:latin typeface="Times New Roman" pitchFamily="18" charset="0"/>
                <a:cs typeface="Times New Roman" pitchFamily="18" charset="0"/>
              </a:rPr>
              <a:t> </a:t>
            </a:r>
            <a:r>
              <a:rPr lang="ru-RU" sz="1050" b="1" dirty="0" err="1" smtClean="0">
                <a:solidFill>
                  <a:srgbClr val="C00000"/>
                </a:solidFill>
                <a:latin typeface="Times New Roman" pitchFamily="18" charset="0"/>
                <a:cs typeface="Times New Roman" pitchFamily="18" charset="0"/>
              </a:rPr>
              <a:t>вазирлиги</a:t>
            </a:r>
            <a:r>
              <a:rPr lang="ru-RU" sz="1050" b="1" dirty="0" smtClean="0">
                <a:solidFill>
                  <a:srgbClr val="C00000"/>
                </a:solidFill>
                <a:latin typeface="Times New Roman" pitchFamily="18" charset="0"/>
                <a:cs typeface="Times New Roman" pitchFamily="18" charset="0"/>
              </a:rPr>
              <a:t>,</a:t>
            </a:r>
          </a:p>
          <a:p>
            <a:pPr algn="ctr"/>
            <a:r>
              <a:rPr lang="ru-RU" sz="1050" dirty="0" smtClean="0">
                <a:latin typeface="Times New Roman" pitchFamily="18" charset="0"/>
                <a:cs typeface="Times New Roman" pitchFamily="18" charset="0"/>
              </a:rPr>
              <a:t>«</a:t>
            </a:r>
            <a:r>
              <a:rPr lang="ru-RU" sz="1050" dirty="0" err="1" smtClean="0">
                <a:latin typeface="Times New Roman" pitchFamily="18" charset="0"/>
                <a:cs typeface="Times New Roman" pitchFamily="18" charset="0"/>
              </a:rPr>
              <a:t>Камолот</a:t>
            </a:r>
            <a:r>
              <a:rPr lang="ru-RU" sz="1050" dirty="0" smtClean="0">
                <a:latin typeface="Times New Roman" pitchFamily="18" charset="0"/>
                <a:cs typeface="Times New Roman" pitchFamily="18" charset="0"/>
              </a:rPr>
              <a:t>» ЁИҲ,</a:t>
            </a:r>
          </a:p>
          <a:p>
            <a:pPr algn="ctr"/>
            <a:r>
              <a:rPr lang="ru-RU" sz="1050" dirty="0" err="1" smtClean="0">
                <a:latin typeface="Times New Roman" pitchFamily="18" charset="0"/>
                <a:cs typeface="Times New Roman" pitchFamily="18" charset="0"/>
              </a:rPr>
              <a:t>Адлия</a:t>
            </a:r>
            <a:r>
              <a:rPr lang="ru-RU" sz="1050" dirty="0" smtClean="0">
                <a:latin typeface="Times New Roman" pitchFamily="18" charset="0"/>
                <a:cs typeface="Times New Roman" pitchFamily="18" charset="0"/>
              </a:rPr>
              <a:t> </a:t>
            </a:r>
            <a:r>
              <a:rPr lang="ru-RU" sz="1050" dirty="0" err="1" smtClean="0">
                <a:latin typeface="Times New Roman" pitchFamily="18" charset="0"/>
                <a:cs typeface="Times New Roman" pitchFamily="18" charset="0"/>
              </a:rPr>
              <a:t>вазирлиги</a:t>
            </a:r>
            <a:r>
              <a:rPr lang="ru-RU" sz="1050" dirty="0" smtClean="0">
                <a:latin typeface="Times New Roman" pitchFamily="18" charset="0"/>
                <a:cs typeface="Times New Roman" pitchFamily="18" charset="0"/>
              </a:rPr>
              <a:t>, </a:t>
            </a:r>
            <a:r>
              <a:rPr lang="ru-RU" sz="1050" dirty="0" err="1" smtClean="0">
                <a:latin typeface="Times New Roman" pitchFamily="18" charset="0"/>
                <a:cs typeface="Times New Roman" pitchFamily="18" charset="0"/>
              </a:rPr>
              <a:t>ОваЎМТВ</a:t>
            </a:r>
            <a:r>
              <a:rPr lang="ru-RU" sz="1050" dirty="0" smtClean="0">
                <a:latin typeface="Times New Roman" pitchFamily="18" charset="0"/>
                <a:cs typeface="Times New Roman" pitchFamily="18" charset="0"/>
              </a:rPr>
              <a:t>, </a:t>
            </a:r>
            <a:r>
              <a:rPr lang="ru-RU" sz="1050" dirty="0" err="1" smtClean="0">
                <a:latin typeface="Times New Roman" pitchFamily="18" charset="0"/>
                <a:cs typeface="Times New Roman" pitchFamily="18" charset="0"/>
              </a:rPr>
              <a:t>Ўрта</a:t>
            </a:r>
            <a:r>
              <a:rPr lang="ru-RU" sz="1050" dirty="0" smtClean="0">
                <a:latin typeface="Times New Roman" pitchFamily="18" charset="0"/>
                <a:cs typeface="Times New Roman" pitchFamily="18" charset="0"/>
              </a:rPr>
              <a:t> </a:t>
            </a:r>
            <a:r>
              <a:rPr lang="ru-RU" sz="1050" dirty="0" err="1" smtClean="0">
                <a:latin typeface="Times New Roman" pitchFamily="18" charset="0"/>
                <a:cs typeface="Times New Roman" pitchFamily="18" charset="0"/>
              </a:rPr>
              <a:t>махсус</a:t>
            </a:r>
            <a:r>
              <a:rPr lang="ru-RU" sz="1050" dirty="0" smtClean="0">
                <a:latin typeface="Times New Roman" pitchFamily="18" charset="0"/>
                <a:cs typeface="Times New Roman" pitchFamily="18" charset="0"/>
              </a:rPr>
              <a:t>, </a:t>
            </a:r>
            <a:r>
              <a:rPr lang="ru-RU" sz="1050" dirty="0" err="1" smtClean="0">
                <a:latin typeface="Times New Roman" pitchFamily="18" charset="0"/>
                <a:cs typeface="Times New Roman" pitchFamily="18" charset="0"/>
              </a:rPr>
              <a:t>касб-ҳунар</a:t>
            </a:r>
            <a:r>
              <a:rPr lang="ru-RU" sz="1050" dirty="0" smtClean="0">
                <a:latin typeface="Times New Roman" pitchFamily="18" charset="0"/>
                <a:cs typeface="Times New Roman" pitchFamily="18" charset="0"/>
              </a:rPr>
              <a:t> </a:t>
            </a:r>
            <a:r>
              <a:rPr lang="ru-RU" sz="1050" dirty="0" err="1" smtClean="0">
                <a:latin typeface="Times New Roman" pitchFamily="18" charset="0"/>
                <a:cs typeface="Times New Roman" pitchFamily="18" charset="0"/>
              </a:rPr>
              <a:t>таълими</a:t>
            </a:r>
            <a:r>
              <a:rPr lang="ru-RU" sz="1050" dirty="0" smtClean="0">
                <a:latin typeface="Times New Roman" pitchFamily="18" charset="0"/>
                <a:cs typeface="Times New Roman" pitchFamily="18" charset="0"/>
              </a:rPr>
              <a:t> </a:t>
            </a:r>
            <a:r>
              <a:rPr lang="ru-RU" sz="1050" dirty="0" err="1" smtClean="0">
                <a:latin typeface="Times New Roman" pitchFamily="18" charset="0"/>
                <a:cs typeface="Times New Roman" pitchFamily="18" charset="0"/>
              </a:rPr>
              <a:t>маркази</a:t>
            </a:r>
            <a:r>
              <a:rPr lang="ru-RU" sz="1050" dirty="0" smtClean="0">
                <a:latin typeface="Times New Roman" pitchFamily="18" charset="0"/>
                <a:cs typeface="Times New Roman" pitchFamily="18" charset="0"/>
              </a:rPr>
              <a:t>, ФЖШМҚМИ</a:t>
            </a:r>
            <a:endParaRPr lang="ru-RU" sz="1050" dirty="0">
              <a:latin typeface="Times New Roman" pitchFamily="18" charset="0"/>
              <a:cs typeface="Times New Roman" pitchFamily="18" charset="0"/>
            </a:endParaRPr>
          </a:p>
        </p:txBody>
      </p:sp>
      <p:sp>
        <p:nvSpPr>
          <p:cNvPr id="30" name="Скругленный прямоугольник 29"/>
          <p:cNvSpPr/>
          <p:nvPr/>
        </p:nvSpPr>
        <p:spPr>
          <a:xfrm>
            <a:off x="-26715" y="2277488"/>
            <a:ext cx="2006214" cy="43245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en-US" sz="1050" dirty="0" smtClean="0">
                <a:solidFill>
                  <a:srgbClr val="432003"/>
                </a:solidFill>
                <a:latin typeface="Times New Roman" pitchFamily="18" charset="0"/>
                <a:cs typeface="Times New Roman" pitchFamily="18" charset="0"/>
              </a:rPr>
              <a:t>84</a:t>
            </a:r>
            <a:r>
              <a:rPr lang="ru-RU" sz="1050" dirty="0" smtClean="0">
                <a:solidFill>
                  <a:srgbClr val="432003"/>
                </a:solidFill>
                <a:latin typeface="Times New Roman" pitchFamily="18" charset="0"/>
                <a:cs typeface="Times New Roman" pitchFamily="18" charset="0"/>
              </a:rPr>
              <a:t> банд</a:t>
            </a:r>
            <a:endParaRPr lang="ru-RU" sz="1050" dirty="0">
              <a:solidFill>
                <a:srgbClr val="432003"/>
              </a:solidFill>
              <a:latin typeface="Times New Roman" pitchFamily="18" charset="0"/>
              <a:cs typeface="Times New Roman" pitchFamily="18" charset="0"/>
            </a:endParaRPr>
          </a:p>
        </p:txBody>
      </p:sp>
      <p:sp>
        <p:nvSpPr>
          <p:cNvPr id="31" name="Скругленный прямоугольник 30"/>
          <p:cNvSpPr/>
          <p:nvPr/>
        </p:nvSpPr>
        <p:spPr>
          <a:xfrm>
            <a:off x="2312120" y="2282997"/>
            <a:ext cx="2006214" cy="43245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050" dirty="0" smtClean="0">
                <a:solidFill>
                  <a:srgbClr val="432003"/>
                </a:solidFill>
                <a:latin typeface="Times New Roman" pitchFamily="18" charset="0"/>
                <a:cs typeface="Times New Roman" pitchFamily="18" charset="0"/>
              </a:rPr>
              <a:t>97 банд</a:t>
            </a:r>
            <a:endParaRPr lang="ru-RU" sz="1050" dirty="0">
              <a:solidFill>
                <a:srgbClr val="432003"/>
              </a:solidFill>
              <a:latin typeface="Times New Roman" pitchFamily="18" charset="0"/>
              <a:cs typeface="Times New Roman" pitchFamily="18" charset="0"/>
            </a:endParaRPr>
          </a:p>
        </p:txBody>
      </p:sp>
      <p:sp>
        <p:nvSpPr>
          <p:cNvPr id="32" name="Скругленный прямоугольник 31"/>
          <p:cNvSpPr/>
          <p:nvPr/>
        </p:nvSpPr>
        <p:spPr>
          <a:xfrm>
            <a:off x="4673050" y="2264625"/>
            <a:ext cx="2006214" cy="43245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050" dirty="0" smtClean="0">
                <a:solidFill>
                  <a:srgbClr val="432003"/>
                </a:solidFill>
                <a:latin typeface="Times New Roman" pitchFamily="18" charset="0"/>
                <a:cs typeface="Times New Roman" pitchFamily="18" charset="0"/>
              </a:rPr>
              <a:t> 99 банд</a:t>
            </a:r>
            <a:endParaRPr lang="ru-RU" sz="1050" dirty="0">
              <a:solidFill>
                <a:srgbClr val="432003"/>
              </a:solidFill>
              <a:latin typeface="Times New Roman" pitchFamily="18" charset="0"/>
              <a:cs typeface="Times New Roman" pitchFamily="18" charset="0"/>
            </a:endParaRPr>
          </a:p>
        </p:txBody>
      </p:sp>
      <p:sp>
        <p:nvSpPr>
          <p:cNvPr id="33" name="Скругленный прямоугольник 32"/>
          <p:cNvSpPr/>
          <p:nvPr/>
        </p:nvSpPr>
        <p:spPr>
          <a:xfrm>
            <a:off x="7017142" y="2247767"/>
            <a:ext cx="2006214" cy="43245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050" dirty="0" smtClean="0">
                <a:solidFill>
                  <a:srgbClr val="432003"/>
                </a:solidFill>
                <a:latin typeface="Times New Roman" pitchFamily="18" charset="0"/>
                <a:cs typeface="Times New Roman" pitchFamily="18" charset="0"/>
              </a:rPr>
              <a:t>100 банд</a:t>
            </a:r>
            <a:endParaRPr lang="ru-RU" sz="1050" dirty="0">
              <a:solidFill>
                <a:srgbClr val="432003"/>
              </a:solidFill>
              <a:latin typeface="Times New Roman" pitchFamily="18" charset="0"/>
              <a:cs typeface="Times New Roman" pitchFamily="18" charset="0"/>
            </a:endParaRPr>
          </a:p>
        </p:txBody>
      </p:sp>
      <p:grpSp>
        <p:nvGrpSpPr>
          <p:cNvPr id="34" name="Группа 33"/>
          <p:cNvGrpSpPr/>
          <p:nvPr/>
        </p:nvGrpSpPr>
        <p:grpSpPr>
          <a:xfrm>
            <a:off x="1691680" y="260648"/>
            <a:ext cx="6120680" cy="887124"/>
            <a:chOff x="2070448" y="3459505"/>
            <a:chExt cx="1792177" cy="1759053"/>
          </a:xfrm>
        </p:grpSpPr>
        <p:sp>
          <p:nvSpPr>
            <p:cNvPr id="35" name="Прямоугольник 34"/>
            <p:cNvSpPr/>
            <p:nvPr/>
          </p:nvSpPr>
          <p:spPr>
            <a:xfrm>
              <a:off x="2201656" y="3646533"/>
              <a:ext cx="1618425" cy="1159534"/>
            </a:xfrm>
            <a:prstGeom prst="rect">
              <a:avLst/>
            </a:prstGeom>
            <a:ln>
              <a:noFill/>
            </a:ln>
          </p:spPr>
          <p:txBody>
            <a:bodyPr wrap="square">
              <a:spAutoFit/>
            </a:bodyPr>
            <a:lstStyle/>
            <a:p>
              <a:pPr algn="ctr">
                <a:defRPr/>
              </a:pPr>
              <a:r>
                <a:rPr lang="en-US" sz="1600" b="1" dirty="0" smtClean="0">
                  <a:solidFill>
                    <a:srgbClr val="002060"/>
                  </a:solidFill>
                  <a:latin typeface="Times New Roman" panose="02020603050405020304" pitchFamily="18" charset="0"/>
                  <a:cs typeface="Times New Roman" panose="02020603050405020304" pitchFamily="18" charset="0"/>
                </a:rPr>
                <a:t> </a:t>
              </a:r>
              <a:r>
                <a:rPr lang="ru-RU" sz="1600" b="1" dirty="0" err="1" smtClean="0">
                  <a:solidFill>
                    <a:srgbClr val="002060"/>
                  </a:solidFill>
                  <a:latin typeface="Times New Roman" panose="02020603050405020304" pitchFamily="18" charset="0"/>
                  <a:cs typeface="Times New Roman" panose="02020603050405020304" pitchFamily="18" charset="0"/>
                </a:rPr>
                <a:t>Қонун</a:t>
              </a:r>
              <a:r>
                <a:rPr lang="ru-RU" sz="1600" b="1" dirty="0" smtClean="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устуворлигини</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таъминлаш</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ва</a:t>
              </a:r>
              <a:r>
                <a:rPr lang="ru-RU" sz="1600" b="1" dirty="0">
                  <a:solidFill>
                    <a:srgbClr val="002060"/>
                  </a:solidFill>
                  <a:latin typeface="Times New Roman" panose="02020603050405020304" pitchFamily="18" charset="0"/>
                  <a:cs typeface="Times New Roman" panose="02020603050405020304" pitchFamily="18" charset="0"/>
                </a:rPr>
                <a:t> суд-</a:t>
              </a:r>
              <a:r>
                <a:rPr lang="ru-RU" sz="1600" b="1" dirty="0" err="1">
                  <a:solidFill>
                    <a:srgbClr val="002060"/>
                  </a:solidFill>
                  <a:latin typeface="Times New Roman" panose="02020603050405020304" pitchFamily="18" charset="0"/>
                  <a:cs typeface="Times New Roman" panose="02020603050405020304" pitchFamily="18" charset="0"/>
                </a:rPr>
                <a:t>ҳуқуқ</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тизимини</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янада</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ислоҳ</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қилиш</a:t>
              </a:r>
              <a:endParaRPr lang="ru-RU" sz="1600" b="1" dirty="0">
                <a:solidFill>
                  <a:srgbClr val="002060"/>
                </a:solidFill>
                <a:latin typeface="Times New Roman" panose="02020603050405020304" pitchFamily="18" charset="0"/>
                <a:cs typeface="Times New Roman" panose="02020603050405020304" pitchFamily="18" charset="0"/>
              </a:endParaRPr>
            </a:p>
          </p:txBody>
        </p:sp>
        <p:sp>
          <p:nvSpPr>
            <p:cNvPr id="36" name="Скругленный прямоугольник 35"/>
            <p:cNvSpPr/>
            <p:nvPr/>
          </p:nvSpPr>
          <p:spPr>
            <a:xfrm>
              <a:off x="2070448" y="3459505"/>
              <a:ext cx="1792177" cy="17590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37" name="Овал 36"/>
          <p:cNvSpPr/>
          <p:nvPr/>
        </p:nvSpPr>
        <p:spPr>
          <a:xfrm>
            <a:off x="1346779" y="334873"/>
            <a:ext cx="793005" cy="543318"/>
          </a:xfrm>
          <a:prstGeom prst="ellipse">
            <a:avLst/>
          </a:prstGeom>
          <a:solidFill>
            <a:srgbClr val="953B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smtClean="0">
                <a:solidFill>
                  <a:srgbClr val="002060"/>
                </a:solidFill>
                <a:latin typeface="Times New Roman" panose="02020603050405020304" pitchFamily="18" charset="0"/>
                <a:cs typeface="Times New Roman" panose="02020603050405020304" pitchFamily="18" charset="0"/>
              </a:rPr>
              <a:t>II </a:t>
            </a:r>
            <a:endParaRPr lang="ru-RU" dirty="0"/>
          </a:p>
        </p:txBody>
      </p:sp>
    </p:spTree>
    <p:extLst>
      <p:ext uri="{BB962C8B-B14F-4D97-AF65-F5344CB8AC3E}">
        <p14:creationId xmlns:p14="http://schemas.microsoft.com/office/powerpoint/2010/main" val="9341259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Скругленный прямоугольник 19"/>
          <p:cNvSpPr/>
          <p:nvPr/>
        </p:nvSpPr>
        <p:spPr>
          <a:xfrm>
            <a:off x="556483" y="980728"/>
            <a:ext cx="8208912" cy="779460"/>
          </a:xfrm>
          <a:prstGeom prst="roundRect">
            <a:avLst/>
          </a:prstGeom>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400" b="1" dirty="0" smtClean="0">
                <a:solidFill>
                  <a:srgbClr val="432003"/>
                </a:solidFill>
                <a:latin typeface="Times New Roman" pitchFamily="18" charset="0"/>
                <a:cs typeface="Times New Roman" pitchFamily="18" charset="0"/>
              </a:rPr>
              <a:t>4.2. </a:t>
            </a:r>
            <a:r>
              <a:rPr lang="ru-RU" sz="1400" b="1" dirty="0" err="1" smtClean="0">
                <a:solidFill>
                  <a:srgbClr val="432003"/>
                </a:solidFill>
                <a:latin typeface="Times New Roman" pitchFamily="18" charset="0"/>
                <a:cs typeface="Times New Roman" pitchFamily="18" charset="0"/>
              </a:rPr>
              <a:t>Аҳолини</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ижтимоий</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ҳимоя</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қилиш</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ва</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соғлиқни</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сақлаш</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тизимини</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такомиллаштириш</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хотин-қизларнинг</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ижтимоий-сиёсий</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фаоллигини</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ошириш</a:t>
            </a:r>
            <a:endParaRPr lang="ru-RU" sz="1400" b="1" dirty="0">
              <a:solidFill>
                <a:srgbClr val="432003"/>
              </a:solidFill>
              <a:latin typeface="Times New Roman" pitchFamily="18" charset="0"/>
              <a:cs typeface="Times New Roman" pitchFamily="18" charset="0"/>
            </a:endParaRPr>
          </a:p>
        </p:txBody>
      </p:sp>
      <p:sp>
        <p:nvSpPr>
          <p:cNvPr id="22" name="Скругленный прямоугольник 21"/>
          <p:cNvSpPr/>
          <p:nvPr/>
        </p:nvSpPr>
        <p:spPr>
          <a:xfrm>
            <a:off x="556483" y="2060848"/>
            <a:ext cx="2871289" cy="3337650"/>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050" dirty="0" smtClean="0">
                <a:solidFill>
                  <a:srgbClr val="432003"/>
                </a:solidFill>
                <a:latin typeface="Times New Roman" pitchFamily="18" charset="0"/>
                <a:cs typeface="Times New Roman" pitchFamily="18" charset="0"/>
              </a:rPr>
              <a:t>Кекса </a:t>
            </a:r>
            <a:r>
              <a:rPr lang="ru-RU" sz="1050" dirty="0" err="1" smtClean="0">
                <a:solidFill>
                  <a:srgbClr val="432003"/>
                </a:solidFill>
                <a:latin typeface="Times New Roman" pitchFamily="18" charset="0"/>
                <a:cs typeface="Times New Roman" pitchFamily="18" charset="0"/>
              </a:rPr>
              <a:t>авлод</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вакиллари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ҳамда</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Меҳрибонлик</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уйлари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махсус</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мактаб-интернатлар</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тарбия-ланувчилари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Саҳоват</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уйларида</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яшовчи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якка</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ёлғиз</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қариялар</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ва</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ижтимоий</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ҳимояга</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муҳтож</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оилалар</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фарзандлари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учун</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юртимиздаги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тарихий</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обидалар</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зиёратгоҳлар</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ва</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муқаддас</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қадамжоларга</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бепул</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саёҳатлар</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уюштириш</a:t>
            </a:r>
            <a:r>
              <a:rPr lang="ru-RU" sz="1050" dirty="0" smtClean="0">
                <a:solidFill>
                  <a:srgbClr val="432003"/>
                </a:solidFill>
                <a:latin typeface="Times New Roman" pitchFamily="18" charset="0"/>
                <a:cs typeface="Times New Roman" pitchFamily="18" charset="0"/>
              </a:rPr>
              <a:t>.</a:t>
            </a:r>
            <a:endParaRPr lang="ru-RU" sz="1050" dirty="0">
              <a:solidFill>
                <a:srgbClr val="432003"/>
              </a:solidFill>
              <a:latin typeface="Times New Roman" pitchFamily="18" charset="0"/>
              <a:cs typeface="Times New Roman" pitchFamily="18" charset="0"/>
            </a:endParaRPr>
          </a:p>
        </p:txBody>
      </p:sp>
      <p:sp>
        <p:nvSpPr>
          <p:cNvPr id="23" name="Скругленный прямоугольник 22"/>
          <p:cNvSpPr/>
          <p:nvPr/>
        </p:nvSpPr>
        <p:spPr>
          <a:xfrm>
            <a:off x="4031940" y="2128001"/>
            <a:ext cx="3187356" cy="3270497"/>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indent="358775" algn="ctr"/>
            <a:endParaRPr lang="ru-RU" sz="1100" dirty="0" smtClean="0">
              <a:solidFill>
                <a:srgbClr val="432003"/>
              </a:solidFill>
              <a:latin typeface="Times New Roman" pitchFamily="18" charset="0"/>
              <a:cs typeface="Times New Roman" pitchFamily="18" charset="0"/>
            </a:endParaRPr>
          </a:p>
          <a:p>
            <a:pPr algn="ctr"/>
            <a:r>
              <a:rPr lang="ru-RU" sz="1100" dirty="0" err="1" smtClean="0">
                <a:solidFill>
                  <a:srgbClr val="432003"/>
                </a:solidFill>
                <a:latin typeface="Times New Roman" pitchFamily="18" charset="0"/>
                <a:cs typeface="Times New Roman" pitchFamily="18" charset="0"/>
              </a:rPr>
              <a:t>Аёллар</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ҳамда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қизларнинг</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саломатлигини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мустаҳкамлаш</a:t>
            </a:r>
            <a:r>
              <a:rPr lang="ru-RU" sz="1100" dirty="0" smtClean="0">
                <a:solidFill>
                  <a:srgbClr val="432003"/>
                </a:solidFill>
                <a:latin typeface="Times New Roman" pitchFamily="18" charset="0"/>
                <a:cs typeface="Times New Roman" pitchFamily="18" charset="0"/>
              </a:rPr>
              <a:t>, улар </a:t>
            </a:r>
            <a:r>
              <a:rPr lang="ru-RU" sz="1100" dirty="0" err="1" smtClean="0">
                <a:solidFill>
                  <a:srgbClr val="432003"/>
                </a:solidFill>
                <a:latin typeface="Times New Roman" pitchFamily="18" charset="0"/>
                <a:cs typeface="Times New Roman" pitchFamily="18" charset="0"/>
              </a:rPr>
              <a:t>орасида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жисмоний</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тарбия</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спортни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оммалаштириш</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мақсадида</a:t>
            </a:r>
            <a:r>
              <a:rPr lang="ru-RU" sz="1100" dirty="0" smtClean="0">
                <a:solidFill>
                  <a:srgbClr val="432003"/>
                </a:solidFill>
                <a:latin typeface="Times New Roman" pitchFamily="18" charset="0"/>
                <a:cs typeface="Times New Roman" pitchFamily="18" charset="0"/>
              </a:rPr>
              <a:t>:</a:t>
            </a:r>
          </a:p>
          <a:p>
            <a:pPr indent="358775" algn="ctr"/>
            <a:r>
              <a:rPr lang="ru-RU" sz="1100" dirty="0" err="1" smtClean="0">
                <a:solidFill>
                  <a:srgbClr val="432003"/>
                </a:solidFill>
                <a:latin typeface="Times New Roman" pitchFamily="18" charset="0"/>
                <a:cs typeface="Times New Roman" pitchFamily="18" charset="0"/>
              </a:rPr>
              <a:t>Қорақалпоғистон</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Республикаси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вилоятлар</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Тошкент</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шаҳрида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Соғлом</a:t>
            </a:r>
            <a:r>
              <a:rPr lang="ru-RU" sz="1100" dirty="0" smtClean="0">
                <a:solidFill>
                  <a:srgbClr val="432003"/>
                </a:solidFill>
                <a:latin typeface="Times New Roman" pitchFamily="18" charset="0"/>
                <a:cs typeface="Times New Roman" pitchFamily="18" charset="0"/>
              </a:rPr>
              <a:t> она — </a:t>
            </a:r>
            <a:r>
              <a:rPr lang="ru-RU" sz="1100" dirty="0" err="1" smtClean="0">
                <a:solidFill>
                  <a:srgbClr val="432003"/>
                </a:solidFill>
                <a:latin typeface="Times New Roman" pitchFamily="18" charset="0"/>
                <a:cs typeface="Times New Roman" pitchFamily="18" charset="0"/>
              </a:rPr>
              <a:t>соғлом</a:t>
            </a:r>
            <a:r>
              <a:rPr lang="ru-RU" sz="1100" dirty="0" smtClean="0">
                <a:solidFill>
                  <a:srgbClr val="432003"/>
                </a:solidFill>
                <a:latin typeface="Times New Roman" pitchFamily="18" charset="0"/>
                <a:cs typeface="Times New Roman" pitchFamily="18" charset="0"/>
              </a:rPr>
              <a:t> бола» </a:t>
            </a:r>
            <a:r>
              <a:rPr lang="ru-RU" sz="1100" dirty="0" err="1" smtClean="0">
                <a:solidFill>
                  <a:srgbClr val="432003"/>
                </a:solidFill>
                <a:latin typeface="Times New Roman" pitchFamily="18" charset="0"/>
                <a:cs typeface="Times New Roman" pitchFamily="18" charset="0"/>
              </a:rPr>
              <a:t>шиори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остида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анъанавий</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минтақавий</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Аёллар</a:t>
            </a:r>
            <a:r>
              <a:rPr lang="ru-RU" sz="1100" dirty="0" smtClean="0">
                <a:solidFill>
                  <a:srgbClr val="432003"/>
                </a:solidFill>
                <a:latin typeface="Times New Roman" pitchFamily="18" charset="0"/>
                <a:cs typeface="Times New Roman" pitchFamily="18" charset="0"/>
              </a:rPr>
              <a:t> спорт фестивали»;</a:t>
            </a:r>
          </a:p>
          <a:p>
            <a:pPr indent="358775" algn="ctr"/>
            <a:r>
              <a:rPr lang="ru-RU" sz="1100" dirty="0" smtClean="0">
                <a:solidFill>
                  <a:srgbClr val="432003"/>
                </a:solidFill>
                <a:latin typeface="Times New Roman" pitchFamily="18" charset="0"/>
                <a:cs typeface="Times New Roman" pitchFamily="18" charset="0"/>
              </a:rPr>
              <a:t>«</a:t>
            </a:r>
            <a:r>
              <a:rPr lang="ru-RU" sz="1100" dirty="0" err="1" smtClean="0">
                <a:solidFill>
                  <a:srgbClr val="432003"/>
                </a:solidFill>
                <a:latin typeface="Times New Roman" pitchFamily="18" charset="0"/>
                <a:cs typeface="Times New Roman" pitchFamily="18" charset="0"/>
              </a:rPr>
              <a:t>Соғлом</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авлод</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учун</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кубоги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учун</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сузиш</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синхрон</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сузиш</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сувга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сакраш</a:t>
            </a:r>
            <a:r>
              <a:rPr lang="ru-RU" sz="1100" dirty="0" smtClean="0">
                <a:solidFill>
                  <a:srgbClr val="432003"/>
                </a:solidFill>
                <a:latin typeface="Times New Roman" pitchFamily="18" charset="0"/>
                <a:cs typeface="Times New Roman" pitchFamily="18" charset="0"/>
              </a:rPr>
              <a:t>, гимнастика, </a:t>
            </a:r>
            <a:r>
              <a:rPr lang="ru-RU" sz="1100" dirty="0" err="1" smtClean="0">
                <a:solidFill>
                  <a:srgbClr val="432003"/>
                </a:solidFill>
                <a:latin typeface="Times New Roman" pitchFamily="18" charset="0"/>
                <a:cs typeface="Times New Roman" pitchFamily="18" charset="0"/>
              </a:rPr>
              <a:t>бадиий</a:t>
            </a:r>
            <a:r>
              <a:rPr lang="ru-RU" sz="1100" dirty="0" smtClean="0">
                <a:solidFill>
                  <a:srgbClr val="432003"/>
                </a:solidFill>
                <a:latin typeface="Times New Roman" pitchFamily="18" charset="0"/>
                <a:cs typeface="Times New Roman" pitchFamily="18" charset="0"/>
              </a:rPr>
              <a:t> гимнастика, спорт </a:t>
            </a:r>
            <a:r>
              <a:rPr lang="ru-RU" sz="1100" dirty="0" err="1" smtClean="0">
                <a:solidFill>
                  <a:srgbClr val="432003"/>
                </a:solidFill>
                <a:latin typeface="Times New Roman" pitchFamily="18" charset="0"/>
                <a:cs typeface="Times New Roman" pitchFamily="18" charset="0"/>
              </a:rPr>
              <a:t>рақси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гимнастрада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каби</a:t>
            </a:r>
            <a:r>
              <a:rPr lang="ru-RU" sz="1100" dirty="0" smtClean="0">
                <a:solidFill>
                  <a:srgbClr val="432003"/>
                </a:solidFill>
                <a:latin typeface="Times New Roman" pitchFamily="18" charset="0"/>
                <a:cs typeface="Times New Roman" pitchFamily="18" charset="0"/>
              </a:rPr>
              <a:t> спорт </a:t>
            </a:r>
            <a:r>
              <a:rPr lang="ru-RU" sz="1100" dirty="0" err="1" smtClean="0">
                <a:solidFill>
                  <a:srgbClr val="432003"/>
                </a:solidFill>
                <a:latin typeface="Times New Roman" pitchFamily="18" charset="0"/>
                <a:cs typeface="Times New Roman" pitchFamily="18" charset="0"/>
              </a:rPr>
              <a:t>мусобақалари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ҳамда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бошқа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тадбирларни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ўтказиш</a:t>
            </a:r>
            <a:endParaRPr lang="ru-RU" sz="1100" dirty="0" smtClean="0">
              <a:solidFill>
                <a:srgbClr val="432003"/>
              </a:solidFill>
              <a:latin typeface="Times New Roman" pitchFamily="18" charset="0"/>
              <a:cs typeface="Times New Roman" pitchFamily="18" charset="0"/>
            </a:endParaRPr>
          </a:p>
          <a:p>
            <a:pPr algn="ctr"/>
            <a:r>
              <a:rPr lang="ru-RU" sz="1100" dirty="0" smtClean="0">
                <a:solidFill>
                  <a:srgbClr val="432003"/>
                </a:solidFill>
                <a:latin typeface="Times New Roman" pitchFamily="18" charset="0"/>
                <a:cs typeface="Times New Roman" pitchFamily="18" charset="0"/>
              </a:rPr>
              <a:t>.</a:t>
            </a:r>
            <a:endParaRPr lang="ru-RU" sz="1100" dirty="0">
              <a:solidFill>
                <a:srgbClr val="432003"/>
              </a:solidFill>
              <a:latin typeface="Times New Roman" pitchFamily="18" charset="0"/>
              <a:cs typeface="Times New Roman" pitchFamily="18" charset="0"/>
            </a:endParaRPr>
          </a:p>
        </p:txBody>
      </p:sp>
      <p:sp>
        <p:nvSpPr>
          <p:cNvPr id="26" name="Скругленный прямоугольник 25"/>
          <p:cNvSpPr/>
          <p:nvPr/>
        </p:nvSpPr>
        <p:spPr>
          <a:xfrm>
            <a:off x="288965" y="5447105"/>
            <a:ext cx="3354494" cy="1418162"/>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endParaRPr lang="ru-RU" sz="1050" dirty="0">
              <a:solidFill>
                <a:srgbClr val="432003"/>
              </a:solidFill>
              <a:latin typeface="Times New Roman" pitchFamily="18" charset="0"/>
              <a:cs typeface="Times New Roman" pitchFamily="18" charset="0"/>
            </a:endParaRPr>
          </a:p>
          <a:p>
            <a:pPr algn="ctr"/>
            <a:r>
              <a:rPr lang="ru-RU" sz="1050" dirty="0" smtClean="0">
                <a:solidFill>
                  <a:srgbClr val="432003"/>
                </a:solidFill>
                <a:latin typeface="Times New Roman" pitchFamily="18" charset="0"/>
                <a:cs typeface="Times New Roman" pitchFamily="18" charset="0"/>
              </a:rPr>
              <a:t>«</a:t>
            </a:r>
            <a:r>
              <a:rPr lang="ru-RU" sz="1050" dirty="0" err="1" smtClean="0">
                <a:solidFill>
                  <a:srgbClr val="432003"/>
                </a:solidFill>
                <a:latin typeface="Times New Roman" pitchFamily="18" charset="0"/>
                <a:cs typeface="Times New Roman" pitchFamily="18" charset="0"/>
              </a:rPr>
              <a:t>Камолот</a:t>
            </a:r>
            <a:r>
              <a:rPr lang="ru-RU" sz="1050" dirty="0" smtClean="0">
                <a:solidFill>
                  <a:srgbClr val="432003"/>
                </a:solidFill>
                <a:latin typeface="Times New Roman" pitchFamily="18" charset="0"/>
                <a:cs typeface="Times New Roman" pitchFamily="18" charset="0"/>
              </a:rPr>
              <a:t>» ЁИҲ,  </a:t>
            </a:r>
            <a:r>
              <a:rPr lang="ru-RU" sz="1050" dirty="0" err="1" smtClean="0">
                <a:solidFill>
                  <a:srgbClr val="432003"/>
                </a:solidFill>
                <a:latin typeface="Times New Roman" pitchFamily="18" charset="0"/>
                <a:cs typeface="Times New Roman" pitchFamily="18" charset="0"/>
              </a:rPr>
              <a:t>Халқ</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таълими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вазирлиги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Маданият</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ва</a:t>
            </a:r>
            <a:r>
              <a:rPr lang="ru-RU" sz="1050" dirty="0" smtClean="0">
                <a:solidFill>
                  <a:srgbClr val="432003"/>
                </a:solidFill>
                <a:latin typeface="Times New Roman" pitchFamily="18" charset="0"/>
                <a:cs typeface="Times New Roman" pitchFamily="18" charset="0"/>
              </a:rPr>
              <a:t> спорт </a:t>
            </a:r>
            <a:r>
              <a:rPr lang="ru-RU" sz="1050" dirty="0" err="1" smtClean="0">
                <a:solidFill>
                  <a:srgbClr val="432003"/>
                </a:solidFill>
                <a:latin typeface="Times New Roman" pitchFamily="18" charset="0"/>
                <a:cs typeface="Times New Roman" pitchFamily="18" charset="0"/>
              </a:rPr>
              <a:t>ишлари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вазирлиги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Туризмни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ривожлантириш</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давлат</a:t>
            </a:r>
            <a:r>
              <a:rPr lang="ru-RU" sz="1050" dirty="0" smtClean="0">
                <a:solidFill>
                  <a:srgbClr val="432003"/>
                </a:solidFill>
                <a:latin typeface="Times New Roman" pitchFamily="18" charset="0"/>
                <a:cs typeface="Times New Roman" pitchFamily="18" charset="0"/>
              </a:rPr>
              <a:t> </a:t>
            </a:r>
            <a:r>
              <a:rPr lang="uz-Cyrl-UZ" sz="1050" dirty="0" smtClean="0">
                <a:solidFill>
                  <a:srgbClr val="432003"/>
                </a:solidFill>
                <a:latin typeface="Times New Roman" pitchFamily="18" charset="0"/>
                <a:cs typeface="Times New Roman" pitchFamily="18" charset="0"/>
              </a:rPr>
              <a:t>қ</a:t>
            </a:r>
            <a:r>
              <a:rPr lang="ru-RU" sz="1050" dirty="0" err="1" smtClean="0">
                <a:solidFill>
                  <a:srgbClr val="432003"/>
                </a:solidFill>
                <a:latin typeface="Times New Roman" pitchFamily="18" charset="0"/>
                <a:cs typeface="Times New Roman" pitchFamily="18" charset="0"/>
              </a:rPr>
              <a:t>ўми-таси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Маҳалла</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жамғармаси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Нуроний</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жамғармаси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Ўзбекистон</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темир</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йўллари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Қорақалпоғистон</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Республикаси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Вазирлар</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кенгаши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вилоятлар</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ва</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Тошкент</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шаҳар</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ҳокимликлари</a:t>
            </a:r>
            <a:endParaRPr lang="ru-RU" sz="1050" dirty="0">
              <a:solidFill>
                <a:srgbClr val="432003"/>
              </a:solidFill>
              <a:latin typeface="Times New Roman" pitchFamily="18" charset="0"/>
              <a:cs typeface="Times New Roman" pitchFamily="18" charset="0"/>
            </a:endParaRPr>
          </a:p>
        </p:txBody>
      </p:sp>
      <p:sp>
        <p:nvSpPr>
          <p:cNvPr id="27" name="Скругленный прямоугольник 26"/>
          <p:cNvSpPr/>
          <p:nvPr/>
        </p:nvSpPr>
        <p:spPr>
          <a:xfrm>
            <a:off x="4067944" y="5447105"/>
            <a:ext cx="3115348" cy="1410895"/>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050" dirty="0" err="1" smtClean="0">
                <a:solidFill>
                  <a:srgbClr val="432003"/>
                </a:solidFill>
                <a:latin typeface="Times New Roman" pitchFamily="18" charset="0"/>
                <a:cs typeface="Times New Roman" pitchFamily="18" charset="0"/>
              </a:rPr>
              <a:t>Маданият</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ва</a:t>
            </a:r>
            <a:r>
              <a:rPr lang="ru-RU" sz="1050" dirty="0" smtClean="0">
                <a:solidFill>
                  <a:srgbClr val="432003"/>
                </a:solidFill>
                <a:latin typeface="Times New Roman" pitchFamily="18" charset="0"/>
                <a:cs typeface="Times New Roman" pitchFamily="18" charset="0"/>
              </a:rPr>
              <a:t> спорт </a:t>
            </a:r>
            <a:r>
              <a:rPr lang="ru-RU" sz="1050" dirty="0" err="1" smtClean="0">
                <a:solidFill>
                  <a:srgbClr val="432003"/>
                </a:solidFill>
                <a:latin typeface="Times New Roman" pitchFamily="18" charset="0"/>
                <a:cs typeface="Times New Roman" pitchFamily="18" charset="0"/>
              </a:rPr>
              <a:t>ишлари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вазирлиги</a:t>
            </a:r>
            <a:r>
              <a:rPr lang="ru-RU" sz="1050" dirty="0" smtClean="0">
                <a:solidFill>
                  <a:srgbClr val="432003"/>
                </a:solidFill>
                <a:latin typeface="Times New Roman" pitchFamily="18" charset="0"/>
                <a:cs typeface="Times New Roman" pitchFamily="18" charset="0"/>
              </a:rPr>
              <a:t>, </a:t>
            </a:r>
            <a:br>
              <a:rPr lang="ru-RU" sz="1050" dirty="0" smtClean="0">
                <a:solidFill>
                  <a:srgbClr val="432003"/>
                </a:solidFill>
                <a:latin typeface="Times New Roman" pitchFamily="18" charset="0"/>
                <a:cs typeface="Times New Roman" pitchFamily="18" charset="0"/>
              </a:rPr>
            </a:br>
            <a:r>
              <a:rPr lang="ru-RU" sz="1050" dirty="0" err="1" smtClean="0">
                <a:solidFill>
                  <a:srgbClr val="432003"/>
                </a:solidFill>
                <a:latin typeface="Times New Roman" pitchFamily="18" charset="0"/>
                <a:cs typeface="Times New Roman" pitchFamily="18" charset="0"/>
              </a:rPr>
              <a:t>Халқ</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таълими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вазирлиги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Соғлом</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авлод</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учун</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фонди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Болалар</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спортини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ривожлантириш</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жамғармаси</a:t>
            </a:r>
            <a:r>
              <a:rPr lang="ru-RU" sz="1050" dirty="0" smtClean="0">
                <a:solidFill>
                  <a:srgbClr val="432003"/>
                </a:solidFill>
                <a:latin typeface="Times New Roman" pitchFamily="18" charset="0"/>
                <a:cs typeface="Times New Roman" pitchFamily="18" charset="0"/>
              </a:rPr>
              <a:t>, Хотин-</a:t>
            </a:r>
            <a:r>
              <a:rPr lang="ru-RU" sz="1050" dirty="0" err="1" smtClean="0">
                <a:solidFill>
                  <a:srgbClr val="432003"/>
                </a:solidFill>
                <a:latin typeface="Times New Roman" pitchFamily="18" charset="0"/>
                <a:cs typeface="Times New Roman" pitchFamily="18" charset="0"/>
              </a:rPr>
              <a:t>қизлар</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қўмитаси</a:t>
            </a:r>
            <a:r>
              <a:rPr lang="ru-RU" sz="1050" dirty="0" smtClean="0">
                <a:solidFill>
                  <a:srgbClr val="432003"/>
                </a:solidFill>
                <a:latin typeface="Times New Roman" pitchFamily="18" charset="0"/>
                <a:cs typeface="Times New Roman" pitchFamily="18" charset="0"/>
              </a:rPr>
              <a:t>, </a:t>
            </a:r>
            <a:br>
              <a:rPr lang="ru-RU" sz="1050" dirty="0" smtClean="0">
                <a:solidFill>
                  <a:srgbClr val="432003"/>
                </a:solidFill>
                <a:latin typeface="Times New Roman" pitchFamily="18" charset="0"/>
                <a:cs typeface="Times New Roman" pitchFamily="18" charset="0"/>
              </a:rPr>
            </a:br>
            <a:r>
              <a:rPr lang="ru-RU" sz="1050" dirty="0" smtClean="0">
                <a:solidFill>
                  <a:srgbClr val="432003"/>
                </a:solidFill>
                <a:latin typeface="Times New Roman" pitchFamily="18" charset="0"/>
                <a:cs typeface="Times New Roman" pitchFamily="18" charset="0"/>
              </a:rPr>
              <a:t>«</a:t>
            </a:r>
            <a:r>
              <a:rPr lang="ru-RU" sz="1050" dirty="0" err="1" smtClean="0">
                <a:solidFill>
                  <a:srgbClr val="432003"/>
                </a:solidFill>
                <a:latin typeface="Times New Roman" pitchFamily="18" charset="0"/>
                <a:cs typeface="Times New Roman" pitchFamily="18" charset="0"/>
              </a:rPr>
              <a:t>Камолот</a:t>
            </a:r>
            <a:r>
              <a:rPr lang="ru-RU" sz="1050" dirty="0" smtClean="0">
                <a:solidFill>
                  <a:srgbClr val="432003"/>
                </a:solidFill>
                <a:latin typeface="Times New Roman" pitchFamily="18" charset="0"/>
                <a:cs typeface="Times New Roman" pitchFamily="18" charset="0"/>
              </a:rPr>
              <a:t>» ЁИҲ, </a:t>
            </a:r>
            <a:r>
              <a:rPr lang="ru-RU" sz="1050" dirty="0" err="1" smtClean="0">
                <a:solidFill>
                  <a:srgbClr val="432003"/>
                </a:solidFill>
                <a:latin typeface="Times New Roman" pitchFamily="18" charset="0"/>
                <a:cs typeface="Times New Roman" pitchFamily="18" charset="0"/>
              </a:rPr>
              <a:t>Тошкент</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шаҳар</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ҳокимлиги</a:t>
            </a:r>
            <a:endParaRPr lang="ru-RU" sz="1050" dirty="0">
              <a:solidFill>
                <a:srgbClr val="432003"/>
              </a:solidFill>
              <a:latin typeface="Times New Roman" pitchFamily="18" charset="0"/>
              <a:cs typeface="Times New Roman" pitchFamily="18" charset="0"/>
            </a:endParaRPr>
          </a:p>
        </p:txBody>
      </p:sp>
      <p:sp>
        <p:nvSpPr>
          <p:cNvPr id="30" name="Скругленный прямоугольник 29"/>
          <p:cNvSpPr/>
          <p:nvPr/>
        </p:nvSpPr>
        <p:spPr>
          <a:xfrm>
            <a:off x="742345" y="2181613"/>
            <a:ext cx="2448272" cy="43245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uz-Cyrl-UZ" sz="1050" dirty="0" smtClean="0">
                <a:solidFill>
                  <a:srgbClr val="432003"/>
                </a:solidFill>
                <a:latin typeface="Times New Roman" pitchFamily="18" charset="0"/>
                <a:cs typeface="Times New Roman" pitchFamily="18" charset="0"/>
              </a:rPr>
              <a:t>213- банд</a:t>
            </a:r>
            <a:endParaRPr lang="ru-RU" sz="1050" dirty="0">
              <a:solidFill>
                <a:srgbClr val="432003"/>
              </a:solidFill>
              <a:latin typeface="Times New Roman" pitchFamily="18" charset="0"/>
              <a:cs typeface="Times New Roman" pitchFamily="18" charset="0"/>
            </a:endParaRPr>
          </a:p>
        </p:txBody>
      </p:sp>
      <p:sp>
        <p:nvSpPr>
          <p:cNvPr id="31" name="Скругленный прямоугольник 30"/>
          <p:cNvSpPr/>
          <p:nvPr/>
        </p:nvSpPr>
        <p:spPr>
          <a:xfrm>
            <a:off x="4329474" y="2181613"/>
            <a:ext cx="2592288" cy="43245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uz-Cyrl-UZ" sz="1050" dirty="0" smtClean="0">
                <a:solidFill>
                  <a:srgbClr val="432003"/>
                </a:solidFill>
                <a:latin typeface="Times New Roman" pitchFamily="18" charset="0"/>
                <a:cs typeface="Times New Roman" pitchFamily="18" charset="0"/>
              </a:rPr>
              <a:t>226-банд</a:t>
            </a:r>
            <a:endParaRPr lang="ru-RU" sz="1050" dirty="0">
              <a:solidFill>
                <a:srgbClr val="432003"/>
              </a:solidFill>
              <a:latin typeface="Times New Roman" pitchFamily="18" charset="0"/>
              <a:cs typeface="Times New Roman" pitchFamily="18" charset="0"/>
            </a:endParaRPr>
          </a:p>
        </p:txBody>
      </p:sp>
      <p:grpSp>
        <p:nvGrpSpPr>
          <p:cNvPr id="2" name="Группа 1"/>
          <p:cNvGrpSpPr/>
          <p:nvPr/>
        </p:nvGrpSpPr>
        <p:grpSpPr>
          <a:xfrm>
            <a:off x="1522804" y="119975"/>
            <a:ext cx="6276269" cy="755373"/>
            <a:chOff x="1591551" y="152973"/>
            <a:chExt cx="6276269" cy="755373"/>
          </a:xfrm>
        </p:grpSpPr>
        <p:grpSp>
          <p:nvGrpSpPr>
            <p:cNvPr id="19" name="Группа 18"/>
            <p:cNvGrpSpPr/>
            <p:nvPr/>
          </p:nvGrpSpPr>
          <p:grpSpPr>
            <a:xfrm>
              <a:off x="2034959" y="176686"/>
              <a:ext cx="5832861" cy="731660"/>
              <a:chOff x="3707904" y="2323541"/>
              <a:chExt cx="1944216" cy="1990128"/>
            </a:xfrm>
          </p:grpSpPr>
          <p:sp>
            <p:nvSpPr>
              <p:cNvPr id="21" name="Прямоугольник 20"/>
              <p:cNvSpPr/>
              <p:nvPr/>
            </p:nvSpPr>
            <p:spPr>
              <a:xfrm>
                <a:off x="3903794" y="2674869"/>
                <a:ext cx="1636163" cy="1088306"/>
              </a:xfrm>
              <a:prstGeom prst="rect">
                <a:avLst/>
              </a:prstGeom>
              <a:ln>
                <a:noFill/>
              </a:ln>
            </p:spPr>
            <p:txBody>
              <a:bodyPr wrap="square">
                <a:spAutoFit/>
              </a:bodyPr>
              <a:lstStyle/>
              <a:p>
                <a:pPr marL="91440" algn="ctr">
                  <a:defRPr/>
                </a:pPr>
                <a:r>
                  <a:rPr lang="ru-RU" sz="2000" b="1" dirty="0" err="1" smtClean="0">
                    <a:solidFill>
                      <a:srgbClr val="002060"/>
                    </a:solidFill>
                    <a:latin typeface="Times New Roman" panose="02020603050405020304" pitchFamily="18" charset="0"/>
                    <a:cs typeface="Times New Roman" panose="02020603050405020304" pitchFamily="18" charset="0"/>
                  </a:rPr>
                  <a:t>Ижтимоий</a:t>
                </a:r>
                <a:r>
                  <a:rPr lang="ru-RU" sz="2000" b="1" dirty="0" smtClean="0">
                    <a:solidFill>
                      <a:srgbClr val="002060"/>
                    </a:solidFill>
                    <a:latin typeface="Times New Roman" panose="02020603050405020304" pitchFamily="18" charset="0"/>
                    <a:cs typeface="Times New Roman" panose="02020603050405020304" pitchFamily="18" charset="0"/>
                  </a:rPr>
                  <a:t> </a:t>
                </a:r>
                <a:r>
                  <a:rPr lang="ru-RU" sz="2000" b="1" dirty="0" err="1" smtClean="0">
                    <a:solidFill>
                      <a:srgbClr val="002060"/>
                    </a:solidFill>
                    <a:latin typeface="Times New Roman" panose="02020603050405020304" pitchFamily="18" charset="0"/>
                    <a:cs typeface="Times New Roman" panose="02020603050405020304" pitchFamily="18" charset="0"/>
                  </a:rPr>
                  <a:t>соҳани</a:t>
                </a:r>
                <a:r>
                  <a:rPr lang="ru-RU" sz="2000" b="1" dirty="0" smtClean="0">
                    <a:solidFill>
                      <a:srgbClr val="002060"/>
                    </a:solidFill>
                    <a:latin typeface="Times New Roman" panose="02020603050405020304" pitchFamily="18" charset="0"/>
                    <a:cs typeface="Times New Roman" panose="02020603050405020304" pitchFamily="18" charset="0"/>
                  </a:rPr>
                  <a:t> </a:t>
                </a:r>
                <a:r>
                  <a:rPr lang="ru-RU" sz="2000" b="1" dirty="0" err="1" smtClean="0">
                    <a:solidFill>
                      <a:srgbClr val="002060"/>
                    </a:solidFill>
                    <a:latin typeface="Times New Roman" panose="02020603050405020304" pitchFamily="18" charset="0"/>
                    <a:cs typeface="Times New Roman" panose="02020603050405020304" pitchFamily="18" charset="0"/>
                  </a:rPr>
                  <a:t>ривожлантириш</a:t>
                </a:r>
                <a:endParaRPr lang="ru-RU" sz="2000" b="1" dirty="0">
                  <a:solidFill>
                    <a:srgbClr val="002060"/>
                  </a:solidFill>
                  <a:latin typeface="Times New Roman" panose="02020603050405020304" pitchFamily="18" charset="0"/>
                  <a:cs typeface="Times New Roman" panose="02020603050405020304" pitchFamily="18" charset="0"/>
                </a:endParaRPr>
              </a:p>
            </p:txBody>
          </p:sp>
          <p:sp>
            <p:nvSpPr>
              <p:cNvPr id="38" name="Скругленный прямоугольник 37"/>
              <p:cNvSpPr/>
              <p:nvPr/>
            </p:nvSpPr>
            <p:spPr>
              <a:xfrm>
                <a:off x="3707904" y="2323541"/>
                <a:ext cx="1944216" cy="19901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39" name="Овал 38"/>
            <p:cNvSpPr/>
            <p:nvPr/>
          </p:nvSpPr>
          <p:spPr>
            <a:xfrm>
              <a:off x="1591551" y="152973"/>
              <a:ext cx="887354" cy="729760"/>
            </a:xfrm>
            <a:prstGeom prst="ellipse">
              <a:avLst/>
            </a:prstGeom>
            <a:solidFill>
              <a:srgbClr val="F6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smtClean="0">
                  <a:solidFill>
                    <a:srgbClr val="002060"/>
                  </a:solidFill>
                  <a:latin typeface="Times New Roman" panose="02020603050405020304" pitchFamily="18" charset="0"/>
                  <a:cs typeface="Times New Roman" panose="02020603050405020304" pitchFamily="18" charset="0"/>
                </a:rPr>
                <a:t>IV</a:t>
              </a:r>
              <a:r>
                <a:rPr lang="ru-RU" b="1" dirty="0" smtClean="0">
                  <a:solidFill>
                    <a:srgbClr val="002060"/>
                  </a:solidFill>
                  <a:latin typeface="Times New Roman" panose="02020603050405020304" pitchFamily="18" charset="0"/>
                  <a:cs typeface="Times New Roman" panose="02020603050405020304" pitchFamily="18" charset="0"/>
                </a:rPr>
                <a:t> </a:t>
              </a:r>
              <a:endParaRPr lang="ru-RU" dirty="0"/>
            </a:p>
          </p:txBody>
        </p:sp>
      </p:grpSp>
    </p:spTree>
    <p:extLst>
      <p:ext uri="{BB962C8B-B14F-4D97-AF65-F5344CB8AC3E}">
        <p14:creationId xmlns:p14="http://schemas.microsoft.com/office/powerpoint/2010/main" val="41888575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Скругленный прямоугольник 19"/>
          <p:cNvSpPr/>
          <p:nvPr/>
        </p:nvSpPr>
        <p:spPr>
          <a:xfrm>
            <a:off x="985272" y="1264705"/>
            <a:ext cx="7340024" cy="779460"/>
          </a:xfrm>
          <a:prstGeom prst="roundRect">
            <a:avLst/>
          </a:prstGeom>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2400" b="1" dirty="0" smtClean="0">
                <a:solidFill>
                  <a:srgbClr val="432003"/>
                </a:solidFill>
                <a:latin typeface="Times New Roman" pitchFamily="18" charset="0"/>
                <a:cs typeface="Times New Roman" pitchFamily="18" charset="0"/>
              </a:rPr>
              <a:t>4.4. </a:t>
            </a:r>
            <a:r>
              <a:rPr lang="ru-RU" sz="2400" b="1" dirty="0" err="1" smtClean="0">
                <a:solidFill>
                  <a:srgbClr val="432003"/>
                </a:solidFill>
                <a:latin typeface="Times New Roman" pitchFamily="18" charset="0"/>
                <a:cs typeface="Times New Roman" pitchFamily="18" charset="0"/>
              </a:rPr>
              <a:t>Таълим</a:t>
            </a:r>
            <a:r>
              <a:rPr lang="ru-RU" sz="2400" b="1" dirty="0" smtClean="0">
                <a:solidFill>
                  <a:srgbClr val="432003"/>
                </a:solidFill>
                <a:latin typeface="Times New Roman" pitchFamily="18" charset="0"/>
                <a:cs typeface="Times New Roman" pitchFamily="18" charset="0"/>
              </a:rPr>
              <a:t> </a:t>
            </a:r>
            <a:r>
              <a:rPr lang="ru-RU" sz="2400" b="1" dirty="0" err="1" smtClean="0">
                <a:solidFill>
                  <a:srgbClr val="432003"/>
                </a:solidFill>
                <a:latin typeface="Times New Roman" pitchFamily="18" charset="0"/>
                <a:cs typeface="Times New Roman" pitchFamily="18" charset="0"/>
              </a:rPr>
              <a:t>ва</a:t>
            </a:r>
            <a:r>
              <a:rPr lang="ru-RU" sz="2400" b="1" dirty="0" smtClean="0">
                <a:solidFill>
                  <a:srgbClr val="432003"/>
                </a:solidFill>
                <a:latin typeface="Times New Roman" pitchFamily="18" charset="0"/>
                <a:cs typeface="Times New Roman" pitchFamily="18" charset="0"/>
              </a:rPr>
              <a:t> </a:t>
            </a:r>
            <a:r>
              <a:rPr lang="ru-RU" sz="2400" b="1" dirty="0" err="1" smtClean="0">
                <a:solidFill>
                  <a:srgbClr val="432003"/>
                </a:solidFill>
                <a:latin typeface="Times New Roman" pitchFamily="18" charset="0"/>
                <a:cs typeface="Times New Roman" pitchFamily="18" charset="0"/>
              </a:rPr>
              <a:t>фан</a:t>
            </a:r>
            <a:r>
              <a:rPr lang="ru-RU" sz="2400" b="1" dirty="0" smtClean="0">
                <a:solidFill>
                  <a:srgbClr val="432003"/>
                </a:solidFill>
                <a:latin typeface="Times New Roman" pitchFamily="18" charset="0"/>
                <a:cs typeface="Times New Roman" pitchFamily="18" charset="0"/>
              </a:rPr>
              <a:t> </a:t>
            </a:r>
            <a:r>
              <a:rPr lang="ru-RU" sz="2400" b="1" dirty="0" err="1" smtClean="0">
                <a:solidFill>
                  <a:srgbClr val="432003"/>
                </a:solidFill>
                <a:latin typeface="Times New Roman" pitchFamily="18" charset="0"/>
                <a:cs typeface="Times New Roman" pitchFamily="18" charset="0"/>
              </a:rPr>
              <a:t>соҳасини</a:t>
            </a:r>
            <a:r>
              <a:rPr lang="ru-RU" sz="2400" b="1" dirty="0" smtClean="0">
                <a:solidFill>
                  <a:srgbClr val="432003"/>
                </a:solidFill>
                <a:latin typeface="Times New Roman" pitchFamily="18" charset="0"/>
                <a:cs typeface="Times New Roman" pitchFamily="18" charset="0"/>
              </a:rPr>
              <a:t> </a:t>
            </a:r>
            <a:r>
              <a:rPr lang="ru-RU" sz="2400" b="1" dirty="0" err="1" smtClean="0">
                <a:solidFill>
                  <a:srgbClr val="432003"/>
                </a:solidFill>
                <a:latin typeface="Times New Roman" pitchFamily="18" charset="0"/>
                <a:cs typeface="Times New Roman" pitchFamily="18" charset="0"/>
              </a:rPr>
              <a:t>ривожлантириш</a:t>
            </a:r>
            <a:endParaRPr lang="ru-RU" sz="2400" b="1" dirty="0">
              <a:solidFill>
                <a:srgbClr val="432003"/>
              </a:solidFill>
              <a:latin typeface="Times New Roman" pitchFamily="18" charset="0"/>
              <a:cs typeface="Times New Roman" pitchFamily="18" charset="0"/>
            </a:endParaRPr>
          </a:p>
        </p:txBody>
      </p:sp>
      <p:sp>
        <p:nvSpPr>
          <p:cNvPr id="22" name="Скругленный прямоугольник 21"/>
          <p:cNvSpPr/>
          <p:nvPr/>
        </p:nvSpPr>
        <p:spPr>
          <a:xfrm>
            <a:off x="1187624" y="2353464"/>
            <a:ext cx="2157506" cy="2879499"/>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100" dirty="0" err="1" smtClean="0">
                <a:solidFill>
                  <a:srgbClr val="432003"/>
                </a:solidFill>
                <a:latin typeface="Times New Roman" pitchFamily="18" charset="0"/>
                <a:cs typeface="Times New Roman" pitchFamily="18" charset="0"/>
              </a:rPr>
              <a:t>Мактабгача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таълим</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муассасаларининг</a:t>
            </a:r>
            <a:r>
              <a:rPr lang="ru-RU" sz="1100" dirty="0" smtClean="0">
                <a:solidFill>
                  <a:srgbClr val="432003"/>
                </a:solidFill>
                <a:latin typeface="Times New Roman" pitchFamily="18" charset="0"/>
                <a:cs typeface="Times New Roman" pitchFamily="18" charset="0"/>
              </a:rPr>
              <a:t> 106 </a:t>
            </a:r>
            <a:r>
              <a:rPr lang="ru-RU" sz="1100" dirty="0" err="1" smtClean="0">
                <a:solidFill>
                  <a:srgbClr val="432003"/>
                </a:solidFill>
                <a:latin typeface="Times New Roman" pitchFamily="18" charset="0"/>
                <a:cs typeface="Times New Roman" pitchFamily="18" charset="0"/>
              </a:rPr>
              <a:t>тасини</a:t>
            </a:r>
            <a:r>
              <a:rPr lang="ru-RU" sz="1100" dirty="0" smtClean="0">
                <a:solidFill>
                  <a:srgbClr val="432003"/>
                </a:solidFill>
                <a:latin typeface="Times New Roman" pitchFamily="18" charset="0"/>
                <a:cs typeface="Times New Roman" pitchFamily="18" charset="0"/>
              </a:rPr>
              <a:t> реконструкция </a:t>
            </a:r>
            <a:r>
              <a:rPr lang="ru-RU" sz="1100" dirty="0" err="1" smtClean="0">
                <a:solidFill>
                  <a:srgbClr val="432003"/>
                </a:solidFill>
                <a:latin typeface="Times New Roman" pitchFamily="18" charset="0"/>
                <a:cs typeface="Times New Roman" pitchFamily="18" charset="0"/>
              </a:rPr>
              <a:t>қилиш</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ва</a:t>
            </a:r>
            <a:r>
              <a:rPr lang="ru-RU" sz="1100" dirty="0" smtClean="0">
                <a:solidFill>
                  <a:srgbClr val="432003"/>
                </a:solidFill>
                <a:latin typeface="Times New Roman" pitchFamily="18" charset="0"/>
                <a:cs typeface="Times New Roman" pitchFamily="18" charset="0"/>
              </a:rPr>
              <a:t> 195 </a:t>
            </a:r>
            <a:r>
              <a:rPr lang="ru-RU" sz="1100" dirty="0" err="1" smtClean="0">
                <a:solidFill>
                  <a:srgbClr val="432003"/>
                </a:solidFill>
                <a:latin typeface="Times New Roman" pitchFamily="18" charset="0"/>
                <a:cs typeface="Times New Roman" pitchFamily="18" charset="0"/>
              </a:rPr>
              <a:t>тасини</a:t>
            </a:r>
            <a:r>
              <a:rPr lang="ru-RU" sz="1100" dirty="0" smtClean="0">
                <a:solidFill>
                  <a:srgbClr val="432003"/>
                </a:solidFill>
                <a:latin typeface="Times New Roman" pitchFamily="18" charset="0"/>
                <a:cs typeface="Times New Roman" pitchFamily="18" charset="0"/>
              </a:rPr>
              <a:t> капитал </a:t>
            </a:r>
            <a:r>
              <a:rPr lang="ru-RU" sz="1100" dirty="0" err="1" smtClean="0">
                <a:solidFill>
                  <a:srgbClr val="432003"/>
                </a:solidFill>
                <a:latin typeface="Times New Roman" pitchFamily="18" charset="0"/>
                <a:cs typeface="Times New Roman" pitchFamily="18" charset="0"/>
              </a:rPr>
              <a:t>таъмирлаш</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шунингдек</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уларни</a:t>
            </a:r>
            <a:r>
              <a:rPr lang="ru-RU" sz="1100" dirty="0" smtClean="0">
                <a:solidFill>
                  <a:srgbClr val="432003"/>
                </a:solidFill>
                <a:latin typeface="Times New Roman" pitchFamily="18" charset="0"/>
                <a:cs typeface="Times New Roman" pitchFamily="18" charset="0"/>
              </a:rPr>
              <a:t> мебель </a:t>
            </a:r>
            <a:r>
              <a:rPr lang="ru-RU" sz="1100" dirty="0" err="1" smtClean="0">
                <a:solidFill>
                  <a:srgbClr val="432003"/>
                </a:solidFill>
                <a:latin typeface="Times New Roman" pitchFamily="18" charset="0"/>
                <a:cs typeface="Times New Roman" pitchFamily="18" charset="0"/>
              </a:rPr>
              <a:t>ва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бошқа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инвентарлар</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билан</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таъминлаш</a:t>
            </a:r>
            <a:r>
              <a:rPr lang="ru-RU" sz="1100" dirty="0" smtClean="0">
                <a:solidFill>
                  <a:srgbClr val="432003"/>
                </a:solidFill>
                <a:latin typeface="Times New Roman" pitchFamily="18" charset="0"/>
                <a:cs typeface="Times New Roman" pitchFamily="18" charset="0"/>
              </a:rPr>
              <a:t>.</a:t>
            </a:r>
            <a:endParaRPr lang="ru-RU" sz="1100" dirty="0">
              <a:solidFill>
                <a:srgbClr val="432003"/>
              </a:solidFill>
              <a:latin typeface="Times New Roman" pitchFamily="18" charset="0"/>
              <a:cs typeface="Times New Roman" pitchFamily="18" charset="0"/>
            </a:endParaRPr>
          </a:p>
        </p:txBody>
      </p:sp>
      <p:sp>
        <p:nvSpPr>
          <p:cNvPr id="23" name="Скругленный прямоугольник 22"/>
          <p:cNvSpPr/>
          <p:nvPr/>
        </p:nvSpPr>
        <p:spPr>
          <a:xfrm>
            <a:off x="3705382" y="2417160"/>
            <a:ext cx="2090753" cy="2815804"/>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r>
              <a:rPr lang="ru-RU" sz="1100" dirty="0" err="1" smtClean="0">
                <a:solidFill>
                  <a:srgbClr val="432003"/>
                </a:solidFill>
                <a:latin typeface="Times New Roman" pitchFamily="18" charset="0"/>
                <a:cs typeface="Times New Roman" pitchFamily="18" charset="0"/>
              </a:rPr>
              <a:t>Республикадаги</a:t>
            </a:r>
            <a:r>
              <a:rPr lang="ru-RU" sz="1100" dirty="0" smtClean="0">
                <a:solidFill>
                  <a:srgbClr val="432003"/>
                </a:solidFill>
                <a:latin typeface="Times New Roman" pitchFamily="18" charset="0"/>
                <a:cs typeface="Times New Roman" pitchFamily="18" charset="0"/>
              </a:rPr>
              <a:t> 367 та </a:t>
            </a:r>
            <a:r>
              <a:rPr lang="ru-RU" sz="1100" dirty="0" err="1" smtClean="0">
                <a:solidFill>
                  <a:srgbClr val="432003"/>
                </a:solidFill>
                <a:latin typeface="Times New Roman" pitchFamily="18" charset="0"/>
                <a:cs typeface="Times New Roman" pitchFamily="18" charset="0"/>
              </a:rPr>
              <a:t>умумтаълим</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мактабининг</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моддий</a:t>
            </a:r>
            <a:r>
              <a:rPr lang="ru-RU" sz="1100" dirty="0" smtClean="0">
                <a:solidFill>
                  <a:srgbClr val="432003"/>
                </a:solidFill>
                <a:latin typeface="Times New Roman" pitchFamily="18" charset="0"/>
                <a:cs typeface="Times New Roman" pitchFamily="18" charset="0"/>
              </a:rPr>
              <a:t>-техника </a:t>
            </a:r>
            <a:r>
              <a:rPr lang="ru-RU" sz="1100" dirty="0" err="1" smtClean="0">
                <a:solidFill>
                  <a:srgbClr val="432003"/>
                </a:solidFill>
                <a:latin typeface="Times New Roman" pitchFamily="18" charset="0"/>
                <a:cs typeface="Times New Roman" pitchFamily="18" charset="0"/>
              </a:rPr>
              <a:t>базасини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мустаҳкамлаш</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жумладан</a:t>
            </a:r>
            <a:r>
              <a:rPr lang="ru-RU" sz="1100" dirty="0" smtClean="0">
                <a:solidFill>
                  <a:srgbClr val="432003"/>
                </a:solidFill>
                <a:latin typeface="Times New Roman" pitchFamily="18" charset="0"/>
                <a:cs typeface="Times New Roman" pitchFamily="18" charset="0"/>
              </a:rPr>
              <a:t>:</a:t>
            </a:r>
          </a:p>
          <a:p>
            <a:r>
              <a:rPr lang="ru-RU" sz="1100" dirty="0" smtClean="0">
                <a:solidFill>
                  <a:srgbClr val="432003"/>
                </a:solidFill>
                <a:latin typeface="Times New Roman" pitchFamily="18" charset="0"/>
                <a:cs typeface="Times New Roman" pitchFamily="18" charset="0"/>
              </a:rPr>
              <a:t>9 та </a:t>
            </a:r>
            <a:r>
              <a:rPr lang="ru-RU" sz="1100" dirty="0" err="1" smtClean="0">
                <a:solidFill>
                  <a:srgbClr val="432003"/>
                </a:solidFill>
                <a:latin typeface="Times New Roman" pitchFamily="18" charset="0"/>
                <a:cs typeface="Times New Roman" pitchFamily="18" charset="0"/>
              </a:rPr>
              <a:t>янги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мактаб</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қуриш</a:t>
            </a:r>
            <a:r>
              <a:rPr lang="ru-RU" sz="1100" dirty="0" smtClean="0">
                <a:solidFill>
                  <a:srgbClr val="432003"/>
                </a:solidFill>
                <a:latin typeface="Times New Roman" pitchFamily="18" charset="0"/>
                <a:cs typeface="Times New Roman" pitchFamily="18" charset="0"/>
              </a:rPr>
              <a:t>;</a:t>
            </a:r>
          </a:p>
          <a:p>
            <a:r>
              <a:rPr lang="ru-RU" sz="1100" dirty="0" smtClean="0">
                <a:solidFill>
                  <a:srgbClr val="432003"/>
                </a:solidFill>
                <a:latin typeface="Times New Roman" pitchFamily="18" charset="0"/>
                <a:cs typeface="Times New Roman" pitchFamily="18" charset="0"/>
              </a:rPr>
              <a:t>268 та </a:t>
            </a:r>
            <a:r>
              <a:rPr lang="ru-RU" sz="1100" dirty="0" err="1" smtClean="0">
                <a:solidFill>
                  <a:srgbClr val="432003"/>
                </a:solidFill>
                <a:latin typeface="Times New Roman" pitchFamily="18" charset="0"/>
                <a:cs typeface="Times New Roman" pitchFamily="18" charset="0"/>
              </a:rPr>
              <a:t>мактабни</a:t>
            </a:r>
            <a:r>
              <a:rPr lang="ru-RU" sz="1100" dirty="0" smtClean="0">
                <a:solidFill>
                  <a:srgbClr val="432003"/>
                </a:solidFill>
                <a:latin typeface="Times New Roman" pitchFamily="18" charset="0"/>
                <a:cs typeface="Times New Roman" pitchFamily="18" charset="0"/>
              </a:rPr>
              <a:t> реконструкция </a:t>
            </a:r>
            <a:r>
              <a:rPr lang="ru-RU" sz="1100" dirty="0" err="1" smtClean="0">
                <a:solidFill>
                  <a:srgbClr val="432003"/>
                </a:solidFill>
                <a:latin typeface="Times New Roman" pitchFamily="18" charset="0"/>
                <a:cs typeface="Times New Roman" pitchFamily="18" charset="0"/>
              </a:rPr>
              <a:t>қилиш</a:t>
            </a:r>
            <a:r>
              <a:rPr lang="ru-RU" sz="1100" dirty="0" smtClean="0">
                <a:solidFill>
                  <a:srgbClr val="432003"/>
                </a:solidFill>
                <a:latin typeface="Times New Roman" pitchFamily="18" charset="0"/>
                <a:cs typeface="Times New Roman" pitchFamily="18" charset="0"/>
              </a:rPr>
              <a:t>;</a:t>
            </a:r>
          </a:p>
          <a:p>
            <a:r>
              <a:rPr lang="ru-RU" sz="1100" dirty="0" smtClean="0">
                <a:solidFill>
                  <a:srgbClr val="432003"/>
                </a:solidFill>
                <a:latin typeface="Times New Roman" pitchFamily="18" charset="0"/>
                <a:cs typeface="Times New Roman" pitchFamily="18" charset="0"/>
              </a:rPr>
              <a:t>90 та </a:t>
            </a:r>
            <a:r>
              <a:rPr lang="ru-RU" sz="1100" dirty="0" err="1" smtClean="0">
                <a:solidFill>
                  <a:srgbClr val="432003"/>
                </a:solidFill>
                <a:latin typeface="Times New Roman" pitchFamily="18" charset="0"/>
                <a:cs typeface="Times New Roman" pitchFamily="18" charset="0"/>
              </a:rPr>
              <a:t>мактабни</a:t>
            </a:r>
            <a:r>
              <a:rPr lang="ru-RU" sz="1100" dirty="0" smtClean="0">
                <a:solidFill>
                  <a:srgbClr val="432003"/>
                </a:solidFill>
                <a:latin typeface="Times New Roman" pitchFamily="18" charset="0"/>
                <a:cs typeface="Times New Roman" pitchFamily="18" charset="0"/>
              </a:rPr>
              <a:t> капитал </a:t>
            </a:r>
            <a:r>
              <a:rPr lang="ru-RU" sz="1100" dirty="0" err="1" smtClean="0">
                <a:solidFill>
                  <a:srgbClr val="432003"/>
                </a:solidFill>
                <a:latin typeface="Times New Roman" pitchFamily="18" charset="0"/>
                <a:cs typeface="Times New Roman" pitchFamily="18" charset="0"/>
              </a:rPr>
              <a:t>таъмирлаш</a:t>
            </a:r>
            <a:r>
              <a:rPr lang="ru-RU" sz="1100" dirty="0" smtClean="0">
                <a:solidFill>
                  <a:srgbClr val="432003"/>
                </a:solidFill>
                <a:latin typeface="Times New Roman" pitchFamily="18" charset="0"/>
                <a:cs typeface="Times New Roman" pitchFamily="18" charset="0"/>
              </a:rPr>
              <a:t>;</a:t>
            </a:r>
          </a:p>
          <a:p>
            <a:r>
              <a:rPr lang="ru-RU" sz="1100" dirty="0" err="1" smtClean="0">
                <a:solidFill>
                  <a:srgbClr val="432003"/>
                </a:solidFill>
                <a:latin typeface="Times New Roman" pitchFamily="18" charset="0"/>
                <a:cs typeface="Times New Roman" pitchFamily="18" charset="0"/>
              </a:rPr>
              <a:t>мактабларни</a:t>
            </a:r>
            <a:r>
              <a:rPr lang="ru-RU" sz="1100" dirty="0" smtClean="0">
                <a:solidFill>
                  <a:srgbClr val="432003"/>
                </a:solidFill>
                <a:latin typeface="Times New Roman" pitchFamily="18" charset="0"/>
                <a:cs typeface="Times New Roman" pitchFamily="18" charset="0"/>
              </a:rPr>
              <a:t> мебель, </a:t>
            </a:r>
            <a:r>
              <a:rPr lang="ru-RU" sz="1100" dirty="0" err="1" smtClean="0">
                <a:solidFill>
                  <a:srgbClr val="432003"/>
                </a:solidFill>
                <a:latin typeface="Times New Roman" pitchFamily="18" charset="0"/>
                <a:cs typeface="Times New Roman" pitchFamily="18" charset="0"/>
              </a:rPr>
              <a:t>ўқув</a:t>
            </a:r>
            <a:r>
              <a:rPr lang="ru-RU" sz="1100" dirty="0" smtClean="0">
                <a:solidFill>
                  <a:srgbClr val="432003"/>
                </a:solidFill>
                <a:latin typeface="Times New Roman" pitchFamily="18" charset="0"/>
                <a:cs typeface="Times New Roman" pitchFamily="18" charset="0"/>
              </a:rPr>
              <a:t>-лаборатория </a:t>
            </a:r>
            <a:r>
              <a:rPr lang="ru-RU" sz="1100" dirty="0" err="1" smtClean="0">
                <a:solidFill>
                  <a:srgbClr val="432003"/>
                </a:solidFill>
                <a:latin typeface="Times New Roman" pitchFamily="18" charset="0"/>
                <a:cs typeface="Times New Roman" pitchFamily="18" charset="0"/>
              </a:rPr>
              <a:t>жиҳозлари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бошқа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инвентарлар</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билан</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таъминлаш</a:t>
            </a:r>
            <a:r>
              <a:rPr lang="ru-RU" sz="1100" dirty="0" smtClean="0">
                <a:solidFill>
                  <a:srgbClr val="432003"/>
                </a:solidFill>
                <a:latin typeface="Times New Roman" pitchFamily="18" charset="0"/>
                <a:cs typeface="Times New Roman" pitchFamily="18" charset="0"/>
              </a:rPr>
              <a:t>.</a:t>
            </a:r>
            <a:endParaRPr lang="ru-RU" sz="1100" dirty="0">
              <a:solidFill>
                <a:srgbClr val="432003"/>
              </a:solidFill>
              <a:latin typeface="Times New Roman" pitchFamily="18" charset="0"/>
              <a:cs typeface="Times New Roman" pitchFamily="18" charset="0"/>
            </a:endParaRPr>
          </a:p>
        </p:txBody>
      </p:sp>
      <p:sp>
        <p:nvSpPr>
          <p:cNvPr id="24" name="Скругленный прямоугольник 23"/>
          <p:cNvSpPr/>
          <p:nvPr/>
        </p:nvSpPr>
        <p:spPr>
          <a:xfrm>
            <a:off x="6009638" y="2417160"/>
            <a:ext cx="2234769" cy="2815804"/>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100" dirty="0" err="1" smtClean="0">
                <a:solidFill>
                  <a:srgbClr val="432003"/>
                </a:solidFill>
                <a:latin typeface="Times New Roman" pitchFamily="18" charset="0"/>
                <a:cs typeface="Times New Roman" pitchFamily="18" charset="0"/>
              </a:rPr>
              <a:t>Умумий</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ўрта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таълим</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муассасаларидаги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ўқув</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синфлари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гуруҳларидаги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ўқувчиларнинг</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сонини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оптималлаштириш</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бўйича</a:t>
            </a:r>
            <a:r>
              <a:rPr lang="ru-RU" sz="1100" dirty="0" smtClean="0">
                <a:solidFill>
                  <a:srgbClr val="432003"/>
                </a:solidFill>
                <a:latin typeface="Times New Roman" pitchFamily="18" charset="0"/>
                <a:cs typeface="Times New Roman" pitchFamily="18" charset="0"/>
              </a:rPr>
              <a:t> комплекс </a:t>
            </a:r>
            <a:r>
              <a:rPr lang="ru-RU" sz="1100" dirty="0" err="1" smtClean="0">
                <a:solidFill>
                  <a:srgbClr val="432003"/>
                </a:solidFill>
                <a:latin typeface="Times New Roman" pitchFamily="18" charset="0"/>
                <a:cs typeface="Times New Roman" pitchFamily="18" charset="0"/>
              </a:rPr>
              <a:t>чора-тадбирларни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амалга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ошириш</a:t>
            </a:r>
            <a:r>
              <a:rPr lang="ru-RU" sz="1100" dirty="0" smtClean="0">
                <a:solidFill>
                  <a:srgbClr val="432003"/>
                </a:solidFill>
                <a:latin typeface="Times New Roman" pitchFamily="18" charset="0"/>
                <a:cs typeface="Times New Roman" pitchFamily="18" charset="0"/>
              </a:rPr>
              <a:t>.</a:t>
            </a:r>
            <a:endParaRPr lang="ru-RU" sz="1100" dirty="0">
              <a:solidFill>
                <a:srgbClr val="432003"/>
              </a:solidFill>
              <a:latin typeface="Times New Roman" pitchFamily="18" charset="0"/>
              <a:cs typeface="Times New Roman" pitchFamily="18" charset="0"/>
            </a:endParaRPr>
          </a:p>
        </p:txBody>
      </p:sp>
      <p:sp>
        <p:nvSpPr>
          <p:cNvPr id="26" name="Скругленный прямоугольник 25"/>
          <p:cNvSpPr/>
          <p:nvPr/>
        </p:nvSpPr>
        <p:spPr>
          <a:xfrm>
            <a:off x="1081957" y="5309521"/>
            <a:ext cx="2368839" cy="135446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100" dirty="0" smtClean="0">
                <a:solidFill>
                  <a:srgbClr val="432003"/>
                </a:solidFill>
                <a:latin typeface="Times New Roman" pitchFamily="18" charset="0"/>
                <a:cs typeface="Times New Roman" pitchFamily="18" charset="0"/>
              </a:rPr>
              <a:t>«</a:t>
            </a:r>
            <a:r>
              <a:rPr lang="ru-RU" sz="1100" dirty="0" err="1" smtClean="0">
                <a:solidFill>
                  <a:srgbClr val="432003"/>
                </a:solidFill>
                <a:latin typeface="Times New Roman" pitchFamily="18" charset="0"/>
                <a:cs typeface="Times New Roman" pitchFamily="18" charset="0"/>
              </a:rPr>
              <a:t>Қорақалпоғистон</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Республикаси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Вазирлар</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Кенгаши,вилоятлар</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Тошкент</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шаҳар</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ҳокимликлари,Халқ</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таълими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вазирлиги,Молия</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вазирлиги,Иқтисодиёт</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вазирлиги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Давархитектқурилиш</a:t>
            </a:r>
            <a:endParaRPr lang="ru-RU" sz="1100" dirty="0">
              <a:solidFill>
                <a:srgbClr val="432003"/>
              </a:solidFill>
              <a:latin typeface="Times New Roman" pitchFamily="18" charset="0"/>
              <a:cs typeface="Times New Roman" pitchFamily="18" charset="0"/>
            </a:endParaRPr>
          </a:p>
        </p:txBody>
      </p:sp>
      <p:sp>
        <p:nvSpPr>
          <p:cNvPr id="27" name="Скругленный прямоугольник 26"/>
          <p:cNvSpPr/>
          <p:nvPr/>
        </p:nvSpPr>
        <p:spPr>
          <a:xfrm>
            <a:off x="3563888" y="5310583"/>
            <a:ext cx="2232248" cy="135446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100" dirty="0" err="1" smtClean="0">
                <a:solidFill>
                  <a:srgbClr val="432003"/>
                </a:solidFill>
                <a:latin typeface="Times New Roman" pitchFamily="18" charset="0"/>
                <a:cs typeface="Times New Roman" pitchFamily="18" charset="0"/>
              </a:rPr>
              <a:t>Қорақалпоғистон</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Республикаси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Вазирлар</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Кенгаши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вилоятлар</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Тошкент</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шаҳар</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ҳокимликлари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Халқ</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таълими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вазирлиги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Молия</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вазирлиги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Иқтисодиёт</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вазирлиги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Давархитектқурилиш</a:t>
            </a:r>
            <a:endParaRPr lang="ru-RU" sz="1100" dirty="0">
              <a:solidFill>
                <a:srgbClr val="432003"/>
              </a:solidFill>
              <a:latin typeface="Times New Roman" pitchFamily="18" charset="0"/>
              <a:cs typeface="Times New Roman" pitchFamily="18" charset="0"/>
            </a:endParaRPr>
          </a:p>
        </p:txBody>
      </p:sp>
      <p:sp>
        <p:nvSpPr>
          <p:cNvPr id="28" name="Скругленный прямоугольник 27"/>
          <p:cNvSpPr/>
          <p:nvPr/>
        </p:nvSpPr>
        <p:spPr>
          <a:xfrm>
            <a:off x="6004968" y="5328626"/>
            <a:ext cx="2239440" cy="135446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100" dirty="0" err="1" smtClean="0">
                <a:solidFill>
                  <a:srgbClr val="432003"/>
                </a:solidFill>
                <a:latin typeface="Times New Roman" pitchFamily="18" charset="0"/>
                <a:cs typeface="Times New Roman" pitchFamily="18" charset="0"/>
              </a:rPr>
              <a:t>Қорақалпоғистон</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Республикаси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Вазирлар</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Кенгаш</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вилоятлар</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Тошкент</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шаҳар</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ҳокимликлари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Халқ</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таълими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вазирлиги</a:t>
            </a:r>
            <a:r>
              <a:rPr lang="ru-RU" sz="1100" dirty="0" smtClean="0">
                <a:solidFill>
                  <a:srgbClr val="432003"/>
                </a:solidFill>
                <a:latin typeface="Times New Roman" pitchFamily="18" charset="0"/>
                <a:cs typeface="Times New Roman" pitchFamily="18" charset="0"/>
              </a:rPr>
              <a:t>, </a:t>
            </a:r>
            <a:br>
              <a:rPr lang="ru-RU" sz="1100" dirty="0" smtClean="0">
                <a:solidFill>
                  <a:srgbClr val="432003"/>
                </a:solidFill>
                <a:latin typeface="Times New Roman" pitchFamily="18" charset="0"/>
                <a:cs typeface="Times New Roman" pitchFamily="18" charset="0"/>
              </a:rPr>
            </a:br>
            <a:r>
              <a:rPr lang="ru-RU" sz="1100" dirty="0" err="1" smtClean="0">
                <a:solidFill>
                  <a:srgbClr val="432003"/>
                </a:solidFill>
                <a:latin typeface="Times New Roman" pitchFamily="18" charset="0"/>
                <a:cs typeface="Times New Roman" pitchFamily="18" charset="0"/>
              </a:rPr>
              <a:t>Молия</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вазирлиги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Иқтисодиёт</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вазирлиги</a:t>
            </a:r>
            <a:endParaRPr lang="ru-RU" sz="1100" dirty="0">
              <a:solidFill>
                <a:srgbClr val="432003"/>
              </a:solidFill>
              <a:latin typeface="Times New Roman" pitchFamily="18" charset="0"/>
              <a:cs typeface="Times New Roman" pitchFamily="18" charset="0"/>
            </a:endParaRPr>
          </a:p>
        </p:txBody>
      </p:sp>
      <p:sp>
        <p:nvSpPr>
          <p:cNvPr id="30" name="Скругленный прямоугольник 29"/>
          <p:cNvSpPr/>
          <p:nvPr/>
        </p:nvSpPr>
        <p:spPr>
          <a:xfrm>
            <a:off x="1187624" y="2213793"/>
            <a:ext cx="2157506" cy="43245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uz-Cyrl-UZ" sz="1050" dirty="0" smtClean="0">
                <a:solidFill>
                  <a:srgbClr val="432003"/>
                </a:solidFill>
                <a:latin typeface="Times New Roman" pitchFamily="18" charset="0"/>
                <a:cs typeface="Times New Roman" pitchFamily="18" charset="0"/>
              </a:rPr>
              <a:t>260-</a:t>
            </a:r>
            <a:r>
              <a:rPr lang="ru-RU" sz="1050" dirty="0" smtClean="0">
                <a:solidFill>
                  <a:srgbClr val="432003"/>
                </a:solidFill>
                <a:latin typeface="Times New Roman" pitchFamily="18" charset="0"/>
                <a:cs typeface="Times New Roman" pitchFamily="18" charset="0"/>
              </a:rPr>
              <a:t> банд</a:t>
            </a:r>
            <a:endParaRPr lang="ru-RU" sz="1050" dirty="0">
              <a:solidFill>
                <a:srgbClr val="432003"/>
              </a:solidFill>
              <a:latin typeface="Times New Roman" pitchFamily="18" charset="0"/>
              <a:cs typeface="Times New Roman" pitchFamily="18" charset="0"/>
            </a:endParaRPr>
          </a:p>
        </p:txBody>
      </p:sp>
      <p:sp>
        <p:nvSpPr>
          <p:cNvPr id="31" name="Скругленный прямоугольник 30"/>
          <p:cNvSpPr/>
          <p:nvPr/>
        </p:nvSpPr>
        <p:spPr>
          <a:xfrm>
            <a:off x="3705381" y="2219302"/>
            <a:ext cx="2090753" cy="43245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050" dirty="0" smtClean="0">
                <a:solidFill>
                  <a:srgbClr val="432003"/>
                </a:solidFill>
                <a:latin typeface="Times New Roman" pitchFamily="18" charset="0"/>
                <a:cs typeface="Times New Roman" pitchFamily="18" charset="0"/>
              </a:rPr>
              <a:t>261-банд</a:t>
            </a:r>
            <a:endParaRPr lang="ru-RU" sz="1050" dirty="0">
              <a:solidFill>
                <a:srgbClr val="432003"/>
              </a:solidFill>
              <a:latin typeface="Times New Roman" pitchFamily="18" charset="0"/>
              <a:cs typeface="Times New Roman" pitchFamily="18" charset="0"/>
            </a:endParaRPr>
          </a:p>
        </p:txBody>
      </p:sp>
      <p:sp>
        <p:nvSpPr>
          <p:cNvPr id="32" name="Скругленный прямоугольник 31"/>
          <p:cNvSpPr/>
          <p:nvPr/>
        </p:nvSpPr>
        <p:spPr>
          <a:xfrm>
            <a:off x="6038681" y="2200930"/>
            <a:ext cx="2205726" cy="43245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050" dirty="0" smtClean="0">
                <a:solidFill>
                  <a:srgbClr val="432003"/>
                </a:solidFill>
                <a:latin typeface="Times New Roman" pitchFamily="18" charset="0"/>
                <a:cs typeface="Times New Roman" pitchFamily="18" charset="0"/>
              </a:rPr>
              <a:t> 264-банд</a:t>
            </a:r>
            <a:endParaRPr lang="ru-RU" sz="1050" dirty="0">
              <a:solidFill>
                <a:srgbClr val="432003"/>
              </a:solidFill>
              <a:latin typeface="Times New Roman" pitchFamily="18" charset="0"/>
              <a:cs typeface="Times New Roman" pitchFamily="18" charset="0"/>
            </a:endParaRPr>
          </a:p>
        </p:txBody>
      </p:sp>
      <p:grpSp>
        <p:nvGrpSpPr>
          <p:cNvPr id="19" name="Группа 18"/>
          <p:cNvGrpSpPr/>
          <p:nvPr/>
        </p:nvGrpSpPr>
        <p:grpSpPr>
          <a:xfrm>
            <a:off x="1522804" y="119975"/>
            <a:ext cx="6276269" cy="755373"/>
            <a:chOff x="1591551" y="152973"/>
            <a:chExt cx="6276269" cy="755373"/>
          </a:xfrm>
        </p:grpSpPr>
        <p:grpSp>
          <p:nvGrpSpPr>
            <p:cNvPr id="21" name="Группа 20"/>
            <p:cNvGrpSpPr/>
            <p:nvPr/>
          </p:nvGrpSpPr>
          <p:grpSpPr>
            <a:xfrm>
              <a:off x="2034959" y="176686"/>
              <a:ext cx="5832861" cy="731660"/>
              <a:chOff x="3707904" y="2323541"/>
              <a:chExt cx="1944216" cy="1990128"/>
            </a:xfrm>
          </p:grpSpPr>
          <p:sp>
            <p:nvSpPr>
              <p:cNvPr id="39" name="Прямоугольник 38"/>
              <p:cNvSpPr/>
              <p:nvPr/>
            </p:nvSpPr>
            <p:spPr>
              <a:xfrm>
                <a:off x="3903794" y="2674869"/>
                <a:ext cx="1636163" cy="1088306"/>
              </a:xfrm>
              <a:prstGeom prst="rect">
                <a:avLst/>
              </a:prstGeom>
              <a:ln>
                <a:noFill/>
              </a:ln>
            </p:spPr>
            <p:txBody>
              <a:bodyPr wrap="square">
                <a:spAutoFit/>
              </a:bodyPr>
              <a:lstStyle/>
              <a:p>
                <a:pPr marL="91440" algn="ctr">
                  <a:defRPr/>
                </a:pPr>
                <a:r>
                  <a:rPr lang="ru-RU" sz="2000" b="1" dirty="0" err="1" smtClean="0">
                    <a:solidFill>
                      <a:srgbClr val="002060"/>
                    </a:solidFill>
                    <a:latin typeface="Times New Roman" panose="02020603050405020304" pitchFamily="18" charset="0"/>
                    <a:cs typeface="Times New Roman" panose="02020603050405020304" pitchFamily="18" charset="0"/>
                  </a:rPr>
                  <a:t>Ижтимоий</a:t>
                </a:r>
                <a:r>
                  <a:rPr lang="ru-RU" sz="2000" b="1" dirty="0" smtClean="0">
                    <a:solidFill>
                      <a:srgbClr val="002060"/>
                    </a:solidFill>
                    <a:latin typeface="Times New Roman" panose="02020603050405020304" pitchFamily="18" charset="0"/>
                    <a:cs typeface="Times New Roman" panose="02020603050405020304" pitchFamily="18" charset="0"/>
                  </a:rPr>
                  <a:t> </a:t>
                </a:r>
                <a:r>
                  <a:rPr lang="ru-RU" sz="2000" b="1" dirty="0" err="1" smtClean="0">
                    <a:solidFill>
                      <a:srgbClr val="002060"/>
                    </a:solidFill>
                    <a:latin typeface="Times New Roman" panose="02020603050405020304" pitchFamily="18" charset="0"/>
                    <a:cs typeface="Times New Roman" panose="02020603050405020304" pitchFamily="18" charset="0"/>
                  </a:rPr>
                  <a:t>соҳани</a:t>
                </a:r>
                <a:r>
                  <a:rPr lang="ru-RU" sz="2000" b="1" dirty="0" smtClean="0">
                    <a:solidFill>
                      <a:srgbClr val="002060"/>
                    </a:solidFill>
                    <a:latin typeface="Times New Roman" panose="02020603050405020304" pitchFamily="18" charset="0"/>
                    <a:cs typeface="Times New Roman" panose="02020603050405020304" pitchFamily="18" charset="0"/>
                  </a:rPr>
                  <a:t> </a:t>
                </a:r>
                <a:r>
                  <a:rPr lang="ru-RU" sz="2000" b="1" dirty="0" err="1" smtClean="0">
                    <a:solidFill>
                      <a:srgbClr val="002060"/>
                    </a:solidFill>
                    <a:latin typeface="Times New Roman" panose="02020603050405020304" pitchFamily="18" charset="0"/>
                    <a:cs typeface="Times New Roman" panose="02020603050405020304" pitchFamily="18" charset="0"/>
                  </a:rPr>
                  <a:t>ривожлантириш</a:t>
                </a:r>
                <a:endParaRPr lang="ru-RU" sz="2000" b="1" dirty="0">
                  <a:solidFill>
                    <a:srgbClr val="002060"/>
                  </a:solidFill>
                  <a:latin typeface="Times New Roman" panose="02020603050405020304" pitchFamily="18" charset="0"/>
                  <a:cs typeface="Times New Roman" panose="02020603050405020304" pitchFamily="18" charset="0"/>
                </a:endParaRPr>
              </a:p>
            </p:txBody>
          </p:sp>
          <p:sp>
            <p:nvSpPr>
              <p:cNvPr id="40" name="Скругленный прямоугольник 39"/>
              <p:cNvSpPr/>
              <p:nvPr/>
            </p:nvSpPr>
            <p:spPr>
              <a:xfrm>
                <a:off x="3707904" y="2323541"/>
                <a:ext cx="1944216" cy="19901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38" name="Овал 37"/>
            <p:cNvSpPr/>
            <p:nvPr/>
          </p:nvSpPr>
          <p:spPr>
            <a:xfrm>
              <a:off x="1591551" y="152973"/>
              <a:ext cx="887354" cy="729760"/>
            </a:xfrm>
            <a:prstGeom prst="ellipse">
              <a:avLst/>
            </a:prstGeom>
            <a:solidFill>
              <a:srgbClr val="F6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smtClean="0">
                  <a:solidFill>
                    <a:srgbClr val="002060"/>
                  </a:solidFill>
                  <a:latin typeface="Times New Roman" panose="02020603050405020304" pitchFamily="18" charset="0"/>
                  <a:cs typeface="Times New Roman" panose="02020603050405020304" pitchFamily="18" charset="0"/>
                </a:rPr>
                <a:t>IV</a:t>
              </a:r>
              <a:r>
                <a:rPr lang="ru-RU" b="1" dirty="0" smtClean="0">
                  <a:solidFill>
                    <a:srgbClr val="002060"/>
                  </a:solidFill>
                  <a:latin typeface="Times New Roman" panose="02020603050405020304" pitchFamily="18" charset="0"/>
                  <a:cs typeface="Times New Roman" panose="02020603050405020304" pitchFamily="18" charset="0"/>
                </a:rPr>
                <a:t> </a:t>
              </a:r>
              <a:endParaRPr lang="ru-RU" dirty="0"/>
            </a:p>
          </p:txBody>
        </p:sp>
      </p:grpSp>
    </p:spTree>
    <p:extLst>
      <p:ext uri="{BB962C8B-B14F-4D97-AF65-F5344CB8AC3E}">
        <p14:creationId xmlns:p14="http://schemas.microsoft.com/office/powerpoint/2010/main" val="30691457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Скругленный прямоугольник 19"/>
          <p:cNvSpPr/>
          <p:nvPr/>
        </p:nvSpPr>
        <p:spPr>
          <a:xfrm>
            <a:off x="985272" y="1264705"/>
            <a:ext cx="7340024" cy="779460"/>
          </a:xfrm>
          <a:prstGeom prst="roundRect">
            <a:avLst/>
          </a:prstGeom>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2400" b="1" dirty="0" smtClean="0">
                <a:solidFill>
                  <a:srgbClr val="432003"/>
                </a:solidFill>
                <a:latin typeface="Times New Roman" pitchFamily="18" charset="0"/>
                <a:cs typeface="Times New Roman" pitchFamily="18" charset="0"/>
              </a:rPr>
              <a:t>4.4. </a:t>
            </a:r>
            <a:r>
              <a:rPr lang="ru-RU" sz="2400" b="1" dirty="0" err="1" smtClean="0">
                <a:solidFill>
                  <a:srgbClr val="432003"/>
                </a:solidFill>
                <a:latin typeface="Times New Roman" pitchFamily="18" charset="0"/>
                <a:cs typeface="Times New Roman" pitchFamily="18" charset="0"/>
              </a:rPr>
              <a:t>Таълим</a:t>
            </a:r>
            <a:r>
              <a:rPr lang="ru-RU" sz="2400" b="1" dirty="0" smtClean="0">
                <a:solidFill>
                  <a:srgbClr val="432003"/>
                </a:solidFill>
                <a:latin typeface="Times New Roman" pitchFamily="18" charset="0"/>
                <a:cs typeface="Times New Roman" pitchFamily="18" charset="0"/>
              </a:rPr>
              <a:t> </a:t>
            </a:r>
            <a:r>
              <a:rPr lang="ru-RU" sz="2400" b="1" dirty="0" err="1" smtClean="0">
                <a:solidFill>
                  <a:srgbClr val="432003"/>
                </a:solidFill>
                <a:latin typeface="Times New Roman" pitchFamily="18" charset="0"/>
                <a:cs typeface="Times New Roman" pitchFamily="18" charset="0"/>
              </a:rPr>
              <a:t>ва</a:t>
            </a:r>
            <a:r>
              <a:rPr lang="ru-RU" sz="2400" b="1" dirty="0" smtClean="0">
                <a:solidFill>
                  <a:srgbClr val="432003"/>
                </a:solidFill>
                <a:latin typeface="Times New Roman" pitchFamily="18" charset="0"/>
                <a:cs typeface="Times New Roman" pitchFamily="18" charset="0"/>
              </a:rPr>
              <a:t> </a:t>
            </a:r>
            <a:r>
              <a:rPr lang="ru-RU" sz="2400" b="1" dirty="0" err="1" smtClean="0">
                <a:solidFill>
                  <a:srgbClr val="432003"/>
                </a:solidFill>
                <a:latin typeface="Times New Roman" pitchFamily="18" charset="0"/>
                <a:cs typeface="Times New Roman" pitchFamily="18" charset="0"/>
              </a:rPr>
              <a:t>фан</a:t>
            </a:r>
            <a:r>
              <a:rPr lang="ru-RU" sz="2400" b="1" dirty="0" smtClean="0">
                <a:solidFill>
                  <a:srgbClr val="432003"/>
                </a:solidFill>
                <a:latin typeface="Times New Roman" pitchFamily="18" charset="0"/>
                <a:cs typeface="Times New Roman" pitchFamily="18" charset="0"/>
              </a:rPr>
              <a:t> </a:t>
            </a:r>
            <a:r>
              <a:rPr lang="ru-RU" sz="2400" b="1" dirty="0" err="1" smtClean="0">
                <a:solidFill>
                  <a:srgbClr val="432003"/>
                </a:solidFill>
                <a:latin typeface="Times New Roman" pitchFamily="18" charset="0"/>
                <a:cs typeface="Times New Roman" pitchFamily="18" charset="0"/>
              </a:rPr>
              <a:t>соҳасини</a:t>
            </a:r>
            <a:r>
              <a:rPr lang="ru-RU" sz="2400" b="1" dirty="0" smtClean="0">
                <a:solidFill>
                  <a:srgbClr val="432003"/>
                </a:solidFill>
                <a:latin typeface="Times New Roman" pitchFamily="18" charset="0"/>
                <a:cs typeface="Times New Roman" pitchFamily="18" charset="0"/>
              </a:rPr>
              <a:t> </a:t>
            </a:r>
            <a:r>
              <a:rPr lang="ru-RU" sz="2400" b="1" dirty="0" err="1" smtClean="0">
                <a:solidFill>
                  <a:srgbClr val="432003"/>
                </a:solidFill>
                <a:latin typeface="Times New Roman" pitchFamily="18" charset="0"/>
                <a:cs typeface="Times New Roman" pitchFamily="18" charset="0"/>
              </a:rPr>
              <a:t>ривожлантириш</a:t>
            </a:r>
            <a:endParaRPr lang="ru-RU" sz="2400" b="1" dirty="0">
              <a:solidFill>
                <a:srgbClr val="432003"/>
              </a:solidFill>
              <a:latin typeface="Times New Roman" pitchFamily="18" charset="0"/>
              <a:cs typeface="Times New Roman" pitchFamily="18" charset="0"/>
            </a:endParaRPr>
          </a:p>
        </p:txBody>
      </p:sp>
      <p:sp>
        <p:nvSpPr>
          <p:cNvPr id="22" name="Скругленный прямоугольник 21"/>
          <p:cNvSpPr/>
          <p:nvPr/>
        </p:nvSpPr>
        <p:spPr>
          <a:xfrm>
            <a:off x="1187623" y="2353464"/>
            <a:ext cx="2454735" cy="2879499"/>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050" b="1" dirty="0" err="1" smtClean="0">
                <a:solidFill>
                  <a:srgbClr val="432003"/>
                </a:solidFill>
                <a:latin typeface="Times New Roman" pitchFamily="18" charset="0"/>
                <a:cs typeface="Times New Roman" pitchFamily="18" charset="0"/>
              </a:rPr>
              <a:t>Болалар</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спортининг</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оммавийлигини</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ошириш</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ҳамда</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мусиқа</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ва</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санъат</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таълимини</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ривожлантириш</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учун</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қулай</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шароитлар</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яратиш</a:t>
            </a:r>
            <a:r>
              <a:rPr lang="ru-RU" sz="1050" b="1" dirty="0" smtClean="0">
                <a:solidFill>
                  <a:srgbClr val="432003"/>
                </a:solidFill>
                <a:latin typeface="Times New Roman" pitchFamily="18" charset="0"/>
                <a:cs typeface="Times New Roman" pitchFamily="18" charset="0"/>
              </a:rPr>
              <a:t>.</a:t>
            </a:r>
          </a:p>
          <a:p>
            <a:pPr algn="ctr"/>
            <a:r>
              <a:rPr lang="ru-RU" sz="1050" b="1" dirty="0" smtClean="0">
                <a:solidFill>
                  <a:srgbClr val="432003"/>
                </a:solidFill>
                <a:latin typeface="Times New Roman" pitchFamily="18" charset="0"/>
                <a:cs typeface="Times New Roman" pitchFamily="18" charset="0"/>
              </a:rPr>
              <a:t>251 та </a:t>
            </a:r>
            <a:r>
              <a:rPr lang="ru-RU" sz="1050" b="1" dirty="0" err="1" smtClean="0">
                <a:solidFill>
                  <a:srgbClr val="432003"/>
                </a:solidFill>
                <a:latin typeface="Times New Roman" pitchFamily="18" charset="0"/>
                <a:cs typeface="Times New Roman" pitchFamily="18" charset="0"/>
              </a:rPr>
              <a:t>умумтаълим</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мактаби</a:t>
            </a:r>
            <a:r>
              <a:rPr lang="ru-RU" sz="1050" b="1" dirty="0" smtClean="0">
                <a:solidFill>
                  <a:srgbClr val="432003"/>
                </a:solidFill>
                <a:latin typeface="Times New Roman" pitchFamily="18" charset="0"/>
                <a:cs typeface="Times New Roman" pitchFamily="18" charset="0"/>
              </a:rPr>
              <a:t>, 12 та </a:t>
            </a:r>
            <a:r>
              <a:rPr lang="ru-RU" sz="1050" b="1" dirty="0" err="1" smtClean="0">
                <a:solidFill>
                  <a:srgbClr val="432003"/>
                </a:solidFill>
                <a:latin typeface="Times New Roman" pitchFamily="18" charset="0"/>
                <a:cs typeface="Times New Roman" pitchFamily="18" charset="0"/>
              </a:rPr>
              <a:t>болалар</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ва</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ўсмирлар</a:t>
            </a:r>
            <a:r>
              <a:rPr lang="ru-RU" sz="1050" b="1" dirty="0" smtClean="0">
                <a:solidFill>
                  <a:srgbClr val="432003"/>
                </a:solidFill>
                <a:latin typeface="Times New Roman" pitchFamily="18" charset="0"/>
                <a:cs typeface="Times New Roman" pitchFamily="18" charset="0"/>
              </a:rPr>
              <a:t> спорт </a:t>
            </a:r>
            <a:r>
              <a:rPr lang="ru-RU" sz="1050" b="1" dirty="0" err="1" smtClean="0">
                <a:solidFill>
                  <a:srgbClr val="432003"/>
                </a:solidFill>
                <a:latin typeface="Times New Roman" pitchFamily="18" charset="0"/>
                <a:cs typeface="Times New Roman" pitchFamily="18" charset="0"/>
              </a:rPr>
              <a:t>мактабида</a:t>
            </a:r>
            <a:r>
              <a:rPr lang="ru-RU" sz="1050" b="1" dirty="0" smtClean="0">
                <a:solidFill>
                  <a:srgbClr val="432003"/>
                </a:solidFill>
                <a:latin typeface="Times New Roman" pitchFamily="18" charset="0"/>
                <a:cs typeface="Times New Roman" pitchFamily="18" charset="0"/>
              </a:rPr>
              <a:t> спорт </a:t>
            </a:r>
            <a:r>
              <a:rPr lang="ru-RU" sz="1050" b="1" dirty="0" err="1" smtClean="0">
                <a:solidFill>
                  <a:srgbClr val="432003"/>
                </a:solidFill>
                <a:latin typeface="Times New Roman" pitchFamily="18" charset="0"/>
                <a:cs typeface="Times New Roman" pitchFamily="18" charset="0"/>
              </a:rPr>
              <a:t>залларини</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қуриш</a:t>
            </a:r>
            <a:r>
              <a:rPr lang="ru-RU" sz="1050" b="1" dirty="0" smtClean="0">
                <a:solidFill>
                  <a:srgbClr val="432003"/>
                </a:solidFill>
                <a:latin typeface="Times New Roman" pitchFamily="18" charset="0"/>
                <a:cs typeface="Times New Roman" pitchFamily="18" charset="0"/>
              </a:rPr>
              <a:t>, 9 та </a:t>
            </a:r>
            <a:r>
              <a:rPr lang="ru-RU" sz="1050" b="1" dirty="0" err="1" smtClean="0">
                <a:solidFill>
                  <a:srgbClr val="432003"/>
                </a:solidFill>
                <a:latin typeface="Times New Roman" pitchFamily="18" charset="0"/>
                <a:cs typeface="Times New Roman" pitchFamily="18" charset="0"/>
              </a:rPr>
              <a:t>ёпиқ</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сузиш</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ҳавзасини</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қуриш</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ва</a:t>
            </a:r>
            <a:r>
              <a:rPr lang="ru-RU" sz="1050" b="1" dirty="0" smtClean="0">
                <a:solidFill>
                  <a:srgbClr val="432003"/>
                </a:solidFill>
                <a:latin typeface="Times New Roman" pitchFamily="18" charset="0"/>
                <a:cs typeface="Times New Roman" pitchFamily="18" charset="0"/>
              </a:rPr>
              <a:t> 2 </a:t>
            </a:r>
            <a:r>
              <a:rPr lang="ru-RU" sz="1050" b="1" dirty="0" err="1" smtClean="0">
                <a:solidFill>
                  <a:srgbClr val="432003"/>
                </a:solidFill>
                <a:latin typeface="Times New Roman" pitchFamily="18" charset="0"/>
                <a:cs typeface="Times New Roman" pitchFamily="18" charset="0"/>
              </a:rPr>
              <a:t>тасини</a:t>
            </a:r>
            <a:r>
              <a:rPr lang="ru-RU" sz="1050" b="1" dirty="0" smtClean="0">
                <a:solidFill>
                  <a:srgbClr val="432003"/>
                </a:solidFill>
                <a:latin typeface="Times New Roman" pitchFamily="18" charset="0"/>
                <a:cs typeface="Times New Roman" pitchFamily="18" charset="0"/>
              </a:rPr>
              <a:t> реконструкция </a:t>
            </a:r>
            <a:r>
              <a:rPr lang="ru-RU" sz="1050" b="1" dirty="0" err="1" smtClean="0">
                <a:solidFill>
                  <a:srgbClr val="432003"/>
                </a:solidFill>
                <a:latin typeface="Times New Roman" pitchFamily="18" charset="0"/>
                <a:cs typeface="Times New Roman" pitchFamily="18" charset="0"/>
              </a:rPr>
              <a:t>қилиш</a:t>
            </a:r>
            <a:r>
              <a:rPr lang="ru-RU" sz="1050" b="1" dirty="0" smtClean="0">
                <a:solidFill>
                  <a:srgbClr val="432003"/>
                </a:solidFill>
                <a:latin typeface="Times New Roman" pitchFamily="18" charset="0"/>
                <a:cs typeface="Times New Roman" pitchFamily="18" charset="0"/>
              </a:rPr>
              <a:t>, 8 та </a:t>
            </a:r>
            <a:r>
              <a:rPr lang="ru-RU" sz="1050" b="1" dirty="0" err="1" smtClean="0">
                <a:solidFill>
                  <a:srgbClr val="432003"/>
                </a:solidFill>
                <a:latin typeface="Times New Roman" pitchFamily="18" charset="0"/>
                <a:cs typeface="Times New Roman" pitchFamily="18" charset="0"/>
              </a:rPr>
              <a:t>болалар</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мусиқа</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ва</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санъат</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мактабини</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янгидан</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қуриш</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ва</a:t>
            </a:r>
            <a:r>
              <a:rPr lang="ru-RU" sz="1050" b="1" dirty="0" smtClean="0">
                <a:solidFill>
                  <a:srgbClr val="432003"/>
                </a:solidFill>
                <a:latin typeface="Times New Roman" pitchFamily="18" charset="0"/>
                <a:cs typeface="Times New Roman" pitchFamily="18" charset="0"/>
              </a:rPr>
              <a:t> 12 </a:t>
            </a:r>
            <a:r>
              <a:rPr lang="ru-RU" sz="1050" b="1" dirty="0" err="1" smtClean="0">
                <a:solidFill>
                  <a:srgbClr val="432003"/>
                </a:solidFill>
                <a:latin typeface="Times New Roman" pitchFamily="18" charset="0"/>
                <a:cs typeface="Times New Roman" pitchFamily="18" charset="0"/>
              </a:rPr>
              <a:t>тасини</a:t>
            </a:r>
            <a:r>
              <a:rPr lang="ru-RU" sz="1050" b="1" dirty="0" smtClean="0">
                <a:solidFill>
                  <a:srgbClr val="432003"/>
                </a:solidFill>
                <a:latin typeface="Times New Roman" pitchFamily="18" charset="0"/>
                <a:cs typeface="Times New Roman" pitchFamily="18" charset="0"/>
              </a:rPr>
              <a:t> реконструкция </a:t>
            </a:r>
            <a:r>
              <a:rPr lang="ru-RU" sz="1050" b="1" dirty="0" err="1" smtClean="0">
                <a:solidFill>
                  <a:srgbClr val="432003"/>
                </a:solidFill>
                <a:latin typeface="Times New Roman" pitchFamily="18" charset="0"/>
                <a:cs typeface="Times New Roman" pitchFamily="18" charset="0"/>
              </a:rPr>
              <a:t>қилиш</a:t>
            </a:r>
            <a:r>
              <a:rPr lang="ru-RU" sz="1050" b="1" dirty="0" smtClean="0">
                <a:solidFill>
                  <a:srgbClr val="432003"/>
                </a:solidFill>
                <a:latin typeface="Times New Roman" pitchFamily="18" charset="0"/>
                <a:cs typeface="Times New Roman" pitchFamily="18" charset="0"/>
              </a:rPr>
              <a:t>.</a:t>
            </a:r>
            <a:endParaRPr lang="ru-RU" sz="1050" b="1" dirty="0">
              <a:solidFill>
                <a:srgbClr val="432003"/>
              </a:solidFill>
              <a:latin typeface="Times New Roman" pitchFamily="18" charset="0"/>
              <a:cs typeface="Times New Roman" pitchFamily="18" charset="0"/>
            </a:endParaRPr>
          </a:p>
        </p:txBody>
      </p:sp>
      <p:sp>
        <p:nvSpPr>
          <p:cNvPr id="23" name="Скругленный прямоугольник 22"/>
          <p:cNvSpPr/>
          <p:nvPr/>
        </p:nvSpPr>
        <p:spPr>
          <a:xfrm>
            <a:off x="4427984" y="2435531"/>
            <a:ext cx="2378786" cy="2815804"/>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r>
              <a:rPr lang="ru-RU" sz="1200" b="1" dirty="0" err="1" smtClean="0">
                <a:solidFill>
                  <a:srgbClr val="432003"/>
                </a:solidFill>
                <a:latin typeface="Times New Roman" pitchFamily="18" charset="0"/>
                <a:cs typeface="Times New Roman" pitchFamily="18" charset="0"/>
              </a:rPr>
              <a:t>Республикадаги</a:t>
            </a:r>
            <a:r>
              <a:rPr lang="ru-RU" sz="1200" b="1" dirty="0" smtClean="0">
                <a:solidFill>
                  <a:srgbClr val="432003"/>
                </a:solidFill>
                <a:latin typeface="Times New Roman" pitchFamily="18" charset="0"/>
                <a:cs typeface="Times New Roman" pitchFamily="18" charset="0"/>
              </a:rPr>
              <a:t> 367 та </a:t>
            </a:r>
            <a:r>
              <a:rPr lang="ru-RU" sz="1200" b="1" dirty="0" err="1" smtClean="0">
                <a:solidFill>
                  <a:srgbClr val="432003"/>
                </a:solidFill>
                <a:latin typeface="Times New Roman" pitchFamily="18" charset="0"/>
                <a:cs typeface="Times New Roman" pitchFamily="18" charset="0"/>
              </a:rPr>
              <a:t>умумтаълим</a:t>
            </a:r>
            <a:r>
              <a:rPr lang="ru-RU" sz="1200" b="1" dirty="0" smtClean="0">
                <a:solidFill>
                  <a:srgbClr val="432003"/>
                </a:solidFill>
                <a:latin typeface="Times New Roman" pitchFamily="18" charset="0"/>
                <a:cs typeface="Times New Roman" pitchFamily="18" charset="0"/>
              </a:rPr>
              <a:t> </a:t>
            </a:r>
            <a:r>
              <a:rPr lang="ru-RU" sz="1200" b="1" dirty="0" err="1" smtClean="0">
                <a:solidFill>
                  <a:srgbClr val="432003"/>
                </a:solidFill>
                <a:latin typeface="Times New Roman" pitchFamily="18" charset="0"/>
                <a:cs typeface="Times New Roman" pitchFamily="18" charset="0"/>
              </a:rPr>
              <a:t>мактабининг</a:t>
            </a:r>
            <a:r>
              <a:rPr lang="ru-RU" sz="1200" b="1" dirty="0" smtClean="0">
                <a:solidFill>
                  <a:srgbClr val="432003"/>
                </a:solidFill>
                <a:latin typeface="Times New Roman" pitchFamily="18" charset="0"/>
                <a:cs typeface="Times New Roman" pitchFamily="18" charset="0"/>
              </a:rPr>
              <a:t> </a:t>
            </a:r>
            <a:r>
              <a:rPr lang="ru-RU" sz="1200" b="1" dirty="0" err="1" smtClean="0">
                <a:solidFill>
                  <a:srgbClr val="432003"/>
                </a:solidFill>
                <a:latin typeface="Times New Roman" pitchFamily="18" charset="0"/>
                <a:cs typeface="Times New Roman" pitchFamily="18" charset="0"/>
              </a:rPr>
              <a:t>моддий</a:t>
            </a:r>
            <a:r>
              <a:rPr lang="ru-RU" sz="1200" b="1" dirty="0" smtClean="0">
                <a:solidFill>
                  <a:srgbClr val="432003"/>
                </a:solidFill>
                <a:latin typeface="Times New Roman" pitchFamily="18" charset="0"/>
                <a:cs typeface="Times New Roman" pitchFamily="18" charset="0"/>
              </a:rPr>
              <a:t>-техника </a:t>
            </a:r>
            <a:r>
              <a:rPr lang="ru-RU" sz="1200" b="1" dirty="0" err="1" smtClean="0">
                <a:solidFill>
                  <a:srgbClr val="432003"/>
                </a:solidFill>
                <a:latin typeface="Times New Roman" pitchFamily="18" charset="0"/>
                <a:cs typeface="Times New Roman" pitchFamily="18" charset="0"/>
              </a:rPr>
              <a:t>базасини</a:t>
            </a:r>
            <a:r>
              <a:rPr lang="ru-RU" sz="1200" b="1" dirty="0" smtClean="0">
                <a:solidFill>
                  <a:srgbClr val="432003"/>
                </a:solidFill>
                <a:latin typeface="Times New Roman" pitchFamily="18" charset="0"/>
                <a:cs typeface="Times New Roman" pitchFamily="18" charset="0"/>
              </a:rPr>
              <a:t> </a:t>
            </a:r>
            <a:r>
              <a:rPr lang="ru-RU" sz="1200" b="1" dirty="0" err="1" smtClean="0">
                <a:solidFill>
                  <a:srgbClr val="432003"/>
                </a:solidFill>
                <a:latin typeface="Times New Roman" pitchFamily="18" charset="0"/>
                <a:cs typeface="Times New Roman" pitchFamily="18" charset="0"/>
              </a:rPr>
              <a:t>мустаҳкамлаш</a:t>
            </a:r>
            <a:r>
              <a:rPr lang="ru-RU" sz="1200" b="1" dirty="0" smtClean="0">
                <a:solidFill>
                  <a:srgbClr val="432003"/>
                </a:solidFill>
                <a:latin typeface="Times New Roman" pitchFamily="18" charset="0"/>
                <a:cs typeface="Times New Roman" pitchFamily="18" charset="0"/>
              </a:rPr>
              <a:t>, </a:t>
            </a:r>
            <a:r>
              <a:rPr lang="ru-RU" sz="1200" b="1" dirty="0" err="1" smtClean="0">
                <a:solidFill>
                  <a:srgbClr val="432003"/>
                </a:solidFill>
                <a:latin typeface="Times New Roman" pitchFamily="18" charset="0"/>
                <a:cs typeface="Times New Roman" pitchFamily="18" charset="0"/>
              </a:rPr>
              <a:t>жумладан</a:t>
            </a:r>
            <a:r>
              <a:rPr lang="ru-RU" sz="1200" b="1" dirty="0" smtClean="0">
                <a:solidFill>
                  <a:srgbClr val="432003"/>
                </a:solidFill>
                <a:latin typeface="Times New Roman" pitchFamily="18" charset="0"/>
                <a:cs typeface="Times New Roman" pitchFamily="18" charset="0"/>
              </a:rPr>
              <a:t>:</a:t>
            </a:r>
          </a:p>
          <a:p>
            <a:r>
              <a:rPr lang="ru-RU" sz="1200" b="1" dirty="0" smtClean="0">
                <a:solidFill>
                  <a:srgbClr val="432003"/>
                </a:solidFill>
                <a:latin typeface="Times New Roman" pitchFamily="18" charset="0"/>
                <a:cs typeface="Times New Roman" pitchFamily="18" charset="0"/>
              </a:rPr>
              <a:t>9 та </a:t>
            </a:r>
            <a:r>
              <a:rPr lang="ru-RU" sz="1200" b="1" dirty="0" err="1" smtClean="0">
                <a:solidFill>
                  <a:srgbClr val="432003"/>
                </a:solidFill>
                <a:latin typeface="Times New Roman" pitchFamily="18" charset="0"/>
                <a:cs typeface="Times New Roman" pitchFamily="18" charset="0"/>
              </a:rPr>
              <a:t>янги</a:t>
            </a:r>
            <a:r>
              <a:rPr lang="ru-RU" sz="1200" b="1" dirty="0" smtClean="0">
                <a:solidFill>
                  <a:srgbClr val="432003"/>
                </a:solidFill>
                <a:latin typeface="Times New Roman" pitchFamily="18" charset="0"/>
                <a:cs typeface="Times New Roman" pitchFamily="18" charset="0"/>
              </a:rPr>
              <a:t> </a:t>
            </a:r>
            <a:r>
              <a:rPr lang="ru-RU" sz="1200" b="1" dirty="0" err="1" smtClean="0">
                <a:solidFill>
                  <a:srgbClr val="432003"/>
                </a:solidFill>
                <a:latin typeface="Times New Roman" pitchFamily="18" charset="0"/>
                <a:cs typeface="Times New Roman" pitchFamily="18" charset="0"/>
              </a:rPr>
              <a:t>мактаб</a:t>
            </a:r>
            <a:r>
              <a:rPr lang="ru-RU" sz="1200" b="1" dirty="0" smtClean="0">
                <a:solidFill>
                  <a:srgbClr val="432003"/>
                </a:solidFill>
                <a:latin typeface="Times New Roman" pitchFamily="18" charset="0"/>
                <a:cs typeface="Times New Roman" pitchFamily="18" charset="0"/>
              </a:rPr>
              <a:t> </a:t>
            </a:r>
            <a:r>
              <a:rPr lang="ru-RU" sz="1200" b="1" dirty="0" err="1" smtClean="0">
                <a:solidFill>
                  <a:srgbClr val="432003"/>
                </a:solidFill>
                <a:latin typeface="Times New Roman" pitchFamily="18" charset="0"/>
                <a:cs typeface="Times New Roman" pitchFamily="18" charset="0"/>
              </a:rPr>
              <a:t>қуриш</a:t>
            </a:r>
            <a:r>
              <a:rPr lang="ru-RU" sz="1200" b="1" dirty="0" smtClean="0">
                <a:solidFill>
                  <a:srgbClr val="432003"/>
                </a:solidFill>
                <a:latin typeface="Times New Roman" pitchFamily="18" charset="0"/>
                <a:cs typeface="Times New Roman" pitchFamily="18" charset="0"/>
              </a:rPr>
              <a:t>;</a:t>
            </a:r>
          </a:p>
          <a:p>
            <a:r>
              <a:rPr lang="ru-RU" sz="1200" b="1" dirty="0" smtClean="0">
                <a:solidFill>
                  <a:srgbClr val="432003"/>
                </a:solidFill>
                <a:latin typeface="Times New Roman" pitchFamily="18" charset="0"/>
                <a:cs typeface="Times New Roman" pitchFamily="18" charset="0"/>
              </a:rPr>
              <a:t>268 та </a:t>
            </a:r>
            <a:r>
              <a:rPr lang="ru-RU" sz="1200" b="1" dirty="0" err="1" smtClean="0">
                <a:solidFill>
                  <a:srgbClr val="432003"/>
                </a:solidFill>
                <a:latin typeface="Times New Roman" pitchFamily="18" charset="0"/>
                <a:cs typeface="Times New Roman" pitchFamily="18" charset="0"/>
              </a:rPr>
              <a:t>мактабни</a:t>
            </a:r>
            <a:r>
              <a:rPr lang="ru-RU" sz="1200" b="1" dirty="0" smtClean="0">
                <a:solidFill>
                  <a:srgbClr val="432003"/>
                </a:solidFill>
                <a:latin typeface="Times New Roman" pitchFamily="18" charset="0"/>
                <a:cs typeface="Times New Roman" pitchFamily="18" charset="0"/>
              </a:rPr>
              <a:t> реконструкция </a:t>
            </a:r>
            <a:r>
              <a:rPr lang="ru-RU" sz="1200" b="1" dirty="0" err="1" smtClean="0">
                <a:solidFill>
                  <a:srgbClr val="432003"/>
                </a:solidFill>
                <a:latin typeface="Times New Roman" pitchFamily="18" charset="0"/>
                <a:cs typeface="Times New Roman" pitchFamily="18" charset="0"/>
              </a:rPr>
              <a:t>қилиш</a:t>
            </a:r>
            <a:r>
              <a:rPr lang="ru-RU" sz="1200" b="1" dirty="0" smtClean="0">
                <a:solidFill>
                  <a:srgbClr val="432003"/>
                </a:solidFill>
                <a:latin typeface="Times New Roman" pitchFamily="18" charset="0"/>
                <a:cs typeface="Times New Roman" pitchFamily="18" charset="0"/>
              </a:rPr>
              <a:t>;</a:t>
            </a:r>
          </a:p>
          <a:p>
            <a:r>
              <a:rPr lang="ru-RU" sz="1200" b="1" dirty="0" smtClean="0">
                <a:solidFill>
                  <a:srgbClr val="432003"/>
                </a:solidFill>
                <a:latin typeface="Times New Roman" pitchFamily="18" charset="0"/>
                <a:cs typeface="Times New Roman" pitchFamily="18" charset="0"/>
              </a:rPr>
              <a:t>90 та </a:t>
            </a:r>
            <a:r>
              <a:rPr lang="ru-RU" sz="1200" b="1" dirty="0" err="1" smtClean="0">
                <a:solidFill>
                  <a:srgbClr val="432003"/>
                </a:solidFill>
                <a:latin typeface="Times New Roman" pitchFamily="18" charset="0"/>
                <a:cs typeface="Times New Roman" pitchFamily="18" charset="0"/>
              </a:rPr>
              <a:t>мактабни</a:t>
            </a:r>
            <a:r>
              <a:rPr lang="ru-RU" sz="1200" b="1" dirty="0" smtClean="0">
                <a:solidFill>
                  <a:srgbClr val="432003"/>
                </a:solidFill>
                <a:latin typeface="Times New Roman" pitchFamily="18" charset="0"/>
                <a:cs typeface="Times New Roman" pitchFamily="18" charset="0"/>
              </a:rPr>
              <a:t> капитал </a:t>
            </a:r>
            <a:r>
              <a:rPr lang="ru-RU" sz="1200" b="1" dirty="0" err="1" smtClean="0">
                <a:solidFill>
                  <a:srgbClr val="432003"/>
                </a:solidFill>
                <a:latin typeface="Times New Roman" pitchFamily="18" charset="0"/>
                <a:cs typeface="Times New Roman" pitchFamily="18" charset="0"/>
              </a:rPr>
              <a:t>таъмирлаш</a:t>
            </a:r>
            <a:r>
              <a:rPr lang="ru-RU" sz="1200" b="1" dirty="0" smtClean="0">
                <a:solidFill>
                  <a:srgbClr val="432003"/>
                </a:solidFill>
                <a:latin typeface="Times New Roman" pitchFamily="18" charset="0"/>
                <a:cs typeface="Times New Roman" pitchFamily="18" charset="0"/>
              </a:rPr>
              <a:t>;</a:t>
            </a:r>
          </a:p>
          <a:p>
            <a:r>
              <a:rPr lang="ru-RU" sz="1200" b="1" dirty="0" err="1" smtClean="0">
                <a:solidFill>
                  <a:srgbClr val="432003"/>
                </a:solidFill>
                <a:latin typeface="Times New Roman" pitchFamily="18" charset="0"/>
                <a:cs typeface="Times New Roman" pitchFamily="18" charset="0"/>
              </a:rPr>
              <a:t>мактабларни</a:t>
            </a:r>
            <a:r>
              <a:rPr lang="ru-RU" sz="1200" b="1" dirty="0" smtClean="0">
                <a:solidFill>
                  <a:srgbClr val="432003"/>
                </a:solidFill>
                <a:latin typeface="Times New Roman" pitchFamily="18" charset="0"/>
                <a:cs typeface="Times New Roman" pitchFamily="18" charset="0"/>
              </a:rPr>
              <a:t> мебель, </a:t>
            </a:r>
            <a:r>
              <a:rPr lang="ru-RU" sz="1200" b="1" dirty="0" err="1" smtClean="0">
                <a:solidFill>
                  <a:srgbClr val="432003"/>
                </a:solidFill>
                <a:latin typeface="Times New Roman" pitchFamily="18" charset="0"/>
                <a:cs typeface="Times New Roman" pitchFamily="18" charset="0"/>
              </a:rPr>
              <a:t>ўқув</a:t>
            </a:r>
            <a:r>
              <a:rPr lang="ru-RU" sz="1200" b="1" dirty="0" smtClean="0">
                <a:solidFill>
                  <a:srgbClr val="432003"/>
                </a:solidFill>
                <a:latin typeface="Times New Roman" pitchFamily="18" charset="0"/>
                <a:cs typeface="Times New Roman" pitchFamily="18" charset="0"/>
              </a:rPr>
              <a:t>-лаборатория </a:t>
            </a:r>
            <a:r>
              <a:rPr lang="ru-RU" sz="1200" b="1" dirty="0" err="1" smtClean="0">
                <a:solidFill>
                  <a:srgbClr val="432003"/>
                </a:solidFill>
                <a:latin typeface="Times New Roman" pitchFamily="18" charset="0"/>
                <a:cs typeface="Times New Roman" pitchFamily="18" charset="0"/>
              </a:rPr>
              <a:t>жиҳозлари</a:t>
            </a:r>
            <a:r>
              <a:rPr lang="ru-RU" sz="1200" b="1" dirty="0" smtClean="0">
                <a:solidFill>
                  <a:srgbClr val="432003"/>
                </a:solidFill>
                <a:latin typeface="Times New Roman" pitchFamily="18" charset="0"/>
                <a:cs typeface="Times New Roman" pitchFamily="18" charset="0"/>
              </a:rPr>
              <a:t> </a:t>
            </a:r>
            <a:r>
              <a:rPr lang="ru-RU" sz="1200" b="1" dirty="0" err="1" smtClean="0">
                <a:solidFill>
                  <a:srgbClr val="432003"/>
                </a:solidFill>
                <a:latin typeface="Times New Roman" pitchFamily="18" charset="0"/>
                <a:cs typeface="Times New Roman" pitchFamily="18" charset="0"/>
              </a:rPr>
              <a:t>ва</a:t>
            </a:r>
            <a:r>
              <a:rPr lang="ru-RU" sz="1200" b="1" dirty="0" smtClean="0">
                <a:solidFill>
                  <a:srgbClr val="432003"/>
                </a:solidFill>
                <a:latin typeface="Times New Roman" pitchFamily="18" charset="0"/>
                <a:cs typeface="Times New Roman" pitchFamily="18" charset="0"/>
              </a:rPr>
              <a:t> </a:t>
            </a:r>
            <a:r>
              <a:rPr lang="ru-RU" sz="1200" b="1" dirty="0" err="1" smtClean="0">
                <a:solidFill>
                  <a:srgbClr val="432003"/>
                </a:solidFill>
                <a:latin typeface="Times New Roman" pitchFamily="18" charset="0"/>
                <a:cs typeface="Times New Roman" pitchFamily="18" charset="0"/>
              </a:rPr>
              <a:t>бошқа</a:t>
            </a:r>
            <a:r>
              <a:rPr lang="ru-RU" sz="1200" b="1" dirty="0" smtClean="0">
                <a:solidFill>
                  <a:srgbClr val="432003"/>
                </a:solidFill>
                <a:latin typeface="Times New Roman" pitchFamily="18" charset="0"/>
                <a:cs typeface="Times New Roman" pitchFamily="18" charset="0"/>
              </a:rPr>
              <a:t> </a:t>
            </a:r>
            <a:r>
              <a:rPr lang="ru-RU" sz="1200" b="1" dirty="0" err="1" smtClean="0">
                <a:solidFill>
                  <a:srgbClr val="432003"/>
                </a:solidFill>
                <a:latin typeface="Times New Roman" pitchFamily="18" charset="0"/>
                <a:cs typeface="Times New Roman" pitchFamily="18" charset="0"/>
              </a:rPr>
              <a:t>инвентарлар</a:t>
            </a:r>
            <a:r>
              <a:rPr lang="ru-RU" sz="1200" b="1" dirty="0" smtClean="0">
                <a:solidFill>
                  <a:srgbClr val="432003"/>
                </a:solidFill>
                <a:latin typeface="Times New Roman" pitchFamily="18" charset="0"/>
                <a:cs typeface="Times New Roman" pitchFamily="18" charset="0"/>
              </a:rPr>
              <a:t> </a:t>
            </a:r>
            <a:r>
              <a:rPr lang="ru-RU" sz="1200" b="1" dirty="0" err="1" smtClean="0">
                <a:solidFill>
                  <a:srgbClr val="432003"/>
                </a:solidFill>
                <a:latin typeface="Times New Roman" pitchFamily="18" charset="0"/>
                <a:cs typeface="Times New Roman" pitchFamily="18" charset="0"/>
              </a:rPr>
              <a:t>билан</a:t>
            </a:r>
            <a:r>
              <a:rPr lang="ru-RU" sz="1200" b="1" dirty="0" smtClean="0">
                <a:solidFill>
                  <a:srgbClr val="432003"/>
                </a:solidFill>
                <a:latin typeface="Times New Roman" pitchFamily="18" charset="0"/>
                <a:cs typeface="Times New Roman" pitchFamily="18" charset="0"/>
              </a:rPr>
              <a:t> </a:t>
            </a:r>
            <a:r>
              <a:rPr lang="ru-RU" sz="1200" b="1" dirty="0" err="1" smtClean="0">
                <a:solidFill>
                  <a:srgbClr val="432003"/>
                </a:solidFill>
                <a:latin typeface="Times New Roman" pitchFamily="18" charset="0"/>
                <a:cs typeface="Times New Roman" pitchFamily="18" charset="0"/>
              </a:rPr>
              <a:t>таъминлаш</a:t>
            </a:r>
            <a:r>
              <a:rPr lang="ru-RU" sz="1200" b="1" dirty="0" smtClean="0">
                <a:solidFill>
                  <a:srgbClr val="432003"/>
                </a:solidFill>
                <a:latin typeface="Times New Roman" pitchFamily="18" charset="0"/>
                <a:cs typeface="Times New Roman" pitchFamily="18" charset="0"/>
              </a:rPr>
              <a:t>.</a:t>
            </a:r>
            <a:endParaRPr lang="ru-RU" sz="1200" b="1" dirty="0">
              <a:solidFill>
                <a:srgbClr val="432003"/>
              </a:solidFill>
              <a:latin typeface="Times New Roman" pitchFamily="18" charset="0"/>
              <a:cs typeface="Times New Roman" pitchFamily="18" charset="0"/>
            </a:endParaRPr>
          </a:p>
        </p:txBody>
      </p:sp>
      <p:sp>
        <p:nvSpPr>
          <p:cNvPr id="26" name="Скругленный прямоугольник 25"/>
          <p:cNvSpPr/>
          <p:nvPr/>
        </p:nvSpPr>
        <p:spPr>
          <a:xfrm>
            <a:off x="1081956" y="5309521"/>
            <a:ext cx="2769963" cy="135446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100" b="1" dirty="0" err="1" smtClean="0">
                <a:solidFill>
                  <a:srgbClr val="432003"/>
                </a:solidFill>
                <a:latin typeface="Times New Roman" pitchFamily="18" charset="0"/>
                <a:cs typeface="Times New Roman" pitchFamily="18" charset="0"/>
              </a:rPr>
              <a:t>Қорақалпоғистон</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Республикаси</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Вазирлар</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Кенгаши</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вилоятлар</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ва</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Тошкент</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шаҳар</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ҳокимликлари</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Халқ</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таълими</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вазирлиги</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Маданият</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ва</a:t>
            </a:r>
            <a:r>
              <a:rPr lang="ru-RU" sz="1100" b="1" dirty="0" smtClean="0">
                <a:solidFill>
                  <a:srgbClr val="432003"/>
                </a:solidFill>
                <a:latin typeface="Times New Roman" pitchFamily="18" charset="0"/>
                <a:cs typeface="Times New Roman" pitchFamily="18" charset="0"/>
              </a:rPr>
              <a:t> спорт </a:t>
            </a:r>
            <a:r>
              <a:rPr lang="ru-RU" sz="1100" b="1" dirty="0" err="1" smtClean="0">
                <a:solidFill>
                  <a:srgbClr val="432003"/>
                </a:solidFill>
                <a:latin typeface="Times New Roman" pitchFamily="18" charset="0"/>
                <a:cs typeface="Times New Roman" pitchFamily="18" charset="0"/>
              </a:rPr>
              <a:t>вазирлиги</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Болалар</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спортини</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ривожлантириш</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жамғармаси</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Молия</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вазирлиги,Иқтисодиёт</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вазирлиги</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Давархитектқурилиш</a:t>
            </a:r>
            <a:endParaRPr lang="ru-RU" sz="1100" b="1" dirty="0">
              <a:solidFill>
                <a:srgbClr val="432003"/>
              </a:solidFill>
              <a:latin typeface="Times New Roman" pitchFamily="18" charset="0"/>
              <a:cs typeface="Times New Roman" pitchFamily="18" charset="0"/>
            </a:endParaRPr>
          </a:p>
        </p:txBody>
      </p:sp>
      <p:sp>
        <p:nvSpPr>
          <p:cNvPr id="27" name="Скругленный прямоугольник 26"/>
          <p:cNvSpPr/>
          <p:nvPr/>
        </p:nvSpPr>
        <p:spPr>
          <a:xfrm>
            <a:off x="4286490" y="5328954"/>
            <a:ext cx="2520280" cy="135446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100" b="1" dirty="0" err="1" smtClean="0">
                <a:solidFill>
                  <a:srgbClr val="432003"/>
                </a:solidFill>
                <a:latin typeface="Times New Roman" pitchFamily="18" charset="0"/>
                <a:cs typeface="Times New Roman" pitchFamily="18" charset="0"/>
              </a:rPr>
              <a:t>Халқ</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таълими</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вазирлиги</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ОваЎМТВ</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Молия</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вазирлиги</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Давлат</a:t>
            </a:r>
            <a:r>
              <a:rPr lang="ru-RU" sz="1100" b="1" dirty="0" smtClean="0">
                <a:solidFill>
                  <a:srgbClr val="432003"/>
                </a:solidFill>
                <a:latin typeface="Times New Roman" pitchFamily="18" charset="0"/>
                <a:cs typeface="Times New Roman" pitchFamily="18" charset="0"/>
              </a:rPr>
              <a:t> тест </a:t>
            </a:r>
            <a:r>
              <a:rPr lang="ru-RU" sz="1100" b="1" dirty="0" err="1" smtClean="0">
                <a:solidFill>
                  <a:srgbClr val="432003"/>
                </a:solidFill>
                <a:latin typeface="Times New Roman" pitchFamily="18" charset="0"/>
                <a:cs typeface="Times New Roman" pitchFamily="18" charset="0"/>
              </a:rPr>
              <a:t>маркази</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ЎзННТМА</a:t>
            </a:r>
            <a:endParaRPr lang="ru-RU" sz="1100" b="1" dirty="0">
              <a:solidFill>
                <a:srgbClr val="432003"/>
              </a:solidFill>
              <a:latin typeface="Times New Roman" pitchFamily="18" charset="0"/>
              <a:cs typeface="Times New Roman" pitchFamily="18" charset="0"/>
            </a:endParaRPr>
          </a:p>
        </p:txBody>
      </p:sp>
      <p:sp>
        <p:nvSpPr>
          <p:cNvPr id="30" name="Скругленный прямоугольник 29"/>
          <p:cNvSpPr/>
          <p:nvPr/>
        </p:nvSpPr>
        <p:spPr>
          <a:xfrm>
            <a:off x="1341532" y="2137235"/>
            <a:ext cx="2157506" cy="43245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uz-Cyrl-UZ" sz="1050" dirty="0" smtClean="0">
                <a:solidFill>
                  <a:srgbClr val="432003"/>
                </a:solidFill>
                <a:latin typeface="Times New Roman" pitchFamily="18" charset="0"/>
                <a:cs typeface="Times New Roman" pitchFamily="18" charset="0"/>
              </a:rPr>
              <a:t>265-</a:t>
            </a:r>
            <a:r>
              <a:rPr lang="ru-RU" sz="1050" dirty="0" smtClean="0">
                <a:solidFill>
                  <a:srgbClr val="432003"/>
                </a:solidFill>
                <a:latin typeface="Times New Roman" pitchFamily="18" charset="0"/>
                <a:cs typeface="Times New Roman" pitchFamily="18" charset="0"/>
              </a:rPr>
              <a:t> банд</a:t>
            </a:r>
            <a:endParaRPr lang="ru-RU" sz="1050" dirty="0">
              <a:solidFill>
                <a:srgbClr val="432003"/>
              </a:solidFill>
              <a:latin typeface="Times New Roman" pitchFamily="18" charset="0"/>
              <a:cs typeface="Times New Roman" pitchFamily="18" charset="0"/>
            </a:endParaRPr>
          </a:p>
        </p:txBody>
      </p:sp>
      <p:sp>
        <p:nvSpPr>
          <p:cNvPr id="31" name="Скругленный прямоугольник 30"/>
          <p:cNvSpPr/>
          <p:nvPr/>
        </p:nvSpPr>
        <p:spPr>
          <a:xfrm>
            <a:off x="4572000" y="2137235"/>
            <a:ext cx="2090753" cy="43245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050" dirty="0" smtClean="0">
                <a:solidFill>
                  <a:srgbClr val="432003"/>
                </a:solidFill>
                <a:latin typeface="Times New Roman" pitchFamily="18" charset="0"/>
                <a:cs typeface="Times New Roman" pitchFamily="18" charset="0"/>
              </a:rPr>
              <a:t>266-банд</a:t>
            </a:r>
            <a:endParaRPr lang="ru-RU" sz="1050" dirty="0">
              <a:solidFill>
                <a:srgbClr val="432003"/>
              </a:solidFill>
              <a:latin typeface="Times New Roman" pitchFamily="18" charset="0"/>
              <a:cs typeface="Times New Roman" pitchFamily="18" charset="0"/>
            </a:endParaRPr>
          </a:p>
        </p:txBody>
      </p:sp>
      <p:grpSp>
        <p:nvGrpSpPr>
          <p:cNvPr id="19" name="Группа 18"/>
          <p:cNvGrpSpPr/>
          <p:nvPr/>
        </p:nvGrpSpPr>
        <p:grpSpPr>
          <a:xfrm>
            <a:off x="1522804" y="119975"/>
            <a:ext cx="6276269" cy="755373"/>
            <a:chOff x="1591551" y="152973"/>
            <a:chExt cx="6276269" cy="755373"/>
          </a:xfrm>
        </p:grpSpPr>
        <p:grpSp>
          <p:nvGrpSpPr>
            <p:cNvPr id="21" name="Группа 20"/>
            <p:cNvGrpSpPr/>
            <p:nvPr/>
          </p:nvGrpSpPr>
          <p:grpSpPr>
            <a:xfrm>
              <a:off x="2034959" y="176686"/>
              <a:ext cx="5832861" cy="731660"/>
              <a:chOff x="3707904" y="2323541"/>
              <a:chExt cx="1944216" cy="1990128"/>
            </a:xfrm>
          </p:grpSpPr>
          <p:sp>
            <p:nvSpPr>
              <p:cNvPr id="39" name="Прямоугольник 38"/>
              <p:cNvSpPr/>
              <p:nvPr/>
            </p:nvSpPr>
            <p:spPr>
              <a:xfrm>
                <a:off x="3903794" y="2674869"/>
                <a:ext cx="1636163" cy="1088306"/>
              </a:xfrm>
              <a:prstGeom prst="rect">
                <a:avLst/>
              </a:prstGeom>
              <a:ln>
                <a:noFill/>
              </a:ln>
            </p:spPr>
            <p:txBody>
              <a:bodyPr wrap="square">
                <a:spAutoFit/>
              </a:bodyPr>
              <a:lstStyle/>
              <a:p>
                <a:pPr marL="91440" algn="ctr">
                  <a:defRPr/>
                </a:pPr>
                <a:r>
                  <a:rPr lang="ru-RU" sz="2000" b="1" dirty="0" err="1" smtClean="0">
                    <a:solidFill>
                      <a:srgbClr val="002060"/>
                    </a:solidFill>
                    <a:latin typeface="Times New Roman" panose="02020603050405020304" pitchFamily="18" charset="0"/>
                    <a:cs typeface="Times New Roman" panose="02020603050405020304" pitchFamily="18" charset="0"/>
                  </a:rPr>
                  <a:t>Ижтимоий</a:t>
                </a:r>
                <a:r>
                  <a:rPr lang="ru-RU" sz="2000" b="1" dirty="0" smtClean="0">
                    <a:solidFill>
                      <a:srgbClr val="002060"/>
                    </a:solidFill>
                    <a:latin typeface="Times New Roman" panose="02020603050405020304" pitchFamily="18" charset="0"/>
                    <a:cs typeface="Times New Roman" panose="02020603050405020304" pitchFamily="18" charset="0"/>
                  </a:rPr>
                  <a:t> </a:t>
                </a:r>
                <a:r>
                  <a:rPr lang="ru-RU" sz="2000" b="1" dirty="0" err="1" smtClean="0">
                    <a:solidFill>
                      <a:srgbClr val="002060"/>
                    </a:solidFill>
                    <a:latin typeface="Times New Roman" panose="02020603050405020304" pitchFamily="18" charset="0"/>
                    <a:cs typeface="Times New Roman" panose="02020603050405020304" pitchFamily="18" charset="0"/>
                  </a:rPr>
                  <a:t>соҳани</a:t>
                </a:r>
                <a:r>
                  <a:rPr lang="ru-RU" sz="2000" b="1" dirty="0" smtClean="0">
                    <a:solidFill>
                      <a:srgbClr val="002060"/>
                    </a:solidFill>
                    <a:latin typeface="Times New Roman" panose="02020603050405020304" pitchFamily="18" charset="0"/>
                    <a:cs typeface="Times New Roman" panose="02020603050405020304" pitchFamily="18" charset="0"/>
                  </a:rPr>
                  <a:t> </a:t>
                </a:r>
                <a:r>
                  <a:rPr lang="ru-RU" sz="2000" b="1" dirty="0" err="1" smtClean="0">
                    <a:solidFill>
                      <a:srgbClr val="002060"/>
                    </a:solidFill>
                    <a:latin typeface="Times New Roman" panose="02020603050405020304" pitchFamily="18" charset="0"/>
                    <a:cs typeface="Times New Roman" panose="02020603050405020304" pitchFamily="18" charset="0"/>
                  </a:rPr>
                  <a:t>ривожлантириш</a:t>
                </a:r>
                <a:endParaRPr lang="ru-RU" sz="2000" b="1" dirty="0">
                  <a:solidFill>
                    <a:srgbClr val="002060"/>
                  </a:solidFill>
                  <a:latin typeface="Times New Roman" panose="02020603050405020304" pitchFamily="18" charset="0"/>
                  <a:cs typeface="Times New Roman" panose="02020603050405020304" pitchFamily="18" charset="0"/>
                </a:endParaRPr>
              </a:p>
            </p:txBody>
          </p:sp>
          <p:sp>
            <p:nvSpPr>
              <p:cNvPr id="40" name="Скругленный прямоугольник 39"/>
              <p:cNvSpPr/>
              <p:nvPr/>
            </p:nvSpPr>
            <p:spPr>
              <a:xfrm>
                <a:off x="3707904" y="2323541"/>
                <a:ext cx="1944216" cy="19901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38" name="Овал 37"/>
            <p:cNvSpPr/>
            <p:nvPr/>
          </p:nvSpPr>
          <p:spPr>
            <a:xfrm>
              <a:off x="1591551" y="152973"/>
              <a:ext cx="887354" cy="729760"/>
            </a:xfrm>
            <a:prstGeom prst="ellipse">
              <a:avLst/>
            </a:prstGeom>
            <a:solidFill>
              <a:srgbClr val="F6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smtClean="0">
                  <a:solidFill>
                    <a:srgbClr val="002060"/>
                  </a:solidFill>
                  <a:latin typeface="Times New Roman" panose="02020603050405020304" pitchFamily="18" charset="0"/>
                  <a:cs typeface="Times New Roman" panose="02020603050405020304" pitchFamily="18" charset="0"/>
                </a:rPr>
                <a:t>IV</a:t>
              </a:r>
              <a:r>
                <a:rPr lang="ru-RU" b="1" dirty="0" smtClean="0">
                  <a:solidFill>
                    <a:srgbClr val="002060"/>
                  </a:solidFill>
                  <a:latin typeface="Times New Roman" panose="02020603050405020304" pitchFamily="18" charset="0"/>
                  <a:cs typeface="Times New Roman" panose="02020603050405020304" pitchFamily="18" charset="0"/>
                </a:rPr>
                <a:t> </a:t>
              </a:r>
              <a:endParaRPr lang="ru-RU" dirty="0"/>
            </a:p>
          </p:txBody>
        </p:sp>
      </p:grpSp>
    </p:spTree>
    <p:extLst>
      <p:ext uri="{BB962C8B-B14F-4D97-AF65-F5344CB8AC3E}">
        <p14:creationId xmlns:p14="http://schemas.microsoft.com/office/powerpoint/2010/main" val="10627146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Скругленный прямоугольник 13"/>
          <p:cNvSpPr/>
          <p:nvPr/>
        </p:nvSpPr>
        <p:spPr>
          <a:xfrm>
            <a:off x="3928612" y="2109455"/>
            <a:ext cx="2515596" cy="3337650"/>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r>
              <a:rPr lang="ru-RU" sz="1000" dirty="0" err="1">
                <a:solidFill>
                  <a:srgbClr val="432003"/>
                </a:solidFill>
                <a:latin typeface="Times New Roman" pitchFamily="18" charset="0"/>
                <a:cs typeface="Times New Roman" pitchFamily="18" charset="0"/>
              </a:rPr>
              <a:t>Юртимизнинг</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чекка</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ҳудудларида</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Бадиий</a:t>
            </a:r>
            <a:r>
              <a:rPr lang="ru-RU" sz="1000" dirty="0">
                <a:solidFill>
                  <a:srgbClr val="432003"/>
                </a:solidFill>
                <a:latin typeface="Times New Roman" pitchFamily="18" charset="0"/>
                <a:cs typeface="Times New Roman" pitchFamily="18" charset="0"/>
              </a:rPr>
              <a:t> академия </a:t>
            </a:r>
            <a:r>
              <a:rPr lang="ru-RU" sz="1000" dirty="0" err="1">
                <a:solidFill>
                  <a:srgbClr val="432003"/>
                </a:solidFill>
                <a:latin typeface="Times New Roman" pitchFamily="18" charset="0"/>
                <a:cs typeface="Times New Roman" pitchFamily="18" charset="0"/>
              </a:rPr>
              <a:t>тизими</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ташкилотлари</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ва</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таълим</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муассасалари</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ҳамкорлигида</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халқ</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рассомлари</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халқ</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усталари</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билан</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болалар</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ёшлар</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ва</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уларнинг</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ота-оналари</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учун</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Бунёдкор</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халқим</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билан</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мулоқот</a:t>
            </a:r>
            <a:r>
              <a:rPr lang="ru-RU" sz="1000" dirty="0">
                <a:solidFill>
                  <a:srgbClr val="432003"/>
                </a:solidFill>
                <a:latin typeface="Times New Roman" pitchFamily="18" charset="0"/>
                <a:cs typeface="Times New Roman" pitchFamily="18" charset="0"/>
              </a:rPr>
              <a:t> — </a:t>
            </a:r>
            <a:r>
              <a:rPr lang="ru-RU" sz="1000" dirty="0" err="1">
                <a:solidFill>
                  <a:srgbClr val="432003"/>
                </a:solidFill>
                <a:latin typeface="Times New Roman" pitchFamily="18" charset="0"/>
                <a:cs typeface="Times New Roman" pitchFamily="18" charset="0"/>
              </a:rPr>
              <a:t>ижодим</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илҳоми</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мавзусида</a:t>
            </a:r>
            <a:r>
              <a:rPr lang="ru-RU" sz="1000" dirty="0">
                <a:solidFill>
                  <a:srgbClr val="432003"/>
                </a:solidFill>
                <a:latin typeface="Times New Roman" pitchFamily="18" charset="0"/>
                <a:cs typeface="Times New Roman" pitchFamily="18" charset="0"/>
              </a:rPr>
              <a:t> мастер-</a:t>
            </a:r>
            <a:r>
              <a:rPr lang="ru-RU" sz="1000" dirty="0" err="1">
                <a:solidFill>
                  <a:srgbClr val="432003"/>
                </a:solidFill>
                <a:latin typeface="Times New Roman" pitchFamily="18" charset="0"/>
                <a:cs typeface="Times New Roman" pitchFamily="18" charset="0"/>
              </a:rPr>
              <a:t>класслар</a:t>
            </a:r>
            <a:r>
              <a:rPr lang="ru-RU" sz="1000" dirty="0">
                <a:solidFill>
                  <a:srgbClr val="432003"/>
                </a:solidFill>
                <a:latin typeface="Times New Roman" pitchFamily="18" charset="0"/>
                <a:cs typeface="Times New Roman" pitchFamily="18" charset="0"/>
              </a:rPr>
              <a:t> </a:t>
            </a:r>
            <a:br>
              <a:rPr lang="ru-RU" sz="1000" dirty="0">
                <a:solidFill>
                  <a:srgbClr val="432003"/>
                </a:solidFill>
                <a:latin typeface="Times New Roman" pitchFamily="18" charset="0"/>
                <a:cs typeface="Times New Roman" pitchFamily="18" charset="0"/>
              </a:rPr>
            </a:br>
            <a:r>
              <a:rPr lang="ru-RU" sz="1000" dirty="0" err="1">
                <a:solidFill>
                  <a:srgbClr val="432003"/>
                </a:solidFill>
                <a:latin typeface="Times New Roman" pitchFamily="18" charset="0"/>
                <a:cs typeface="Times New Roman" pitchFamily="18" charset="0"/>
              </a:rPr>
              <a:t>ва</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ижодий</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учрашувлар</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ташкил</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этиш</a:t>
            </a:r>
            <a:r>
              <a:rPr lang="ru-RU" sz="1000" dirty="0">
                <a:solidFill>
                  <a:srgbClr val="432003"/>
                </a:solidFill>
                <a:latin typeface="Times New Roman" pitchFamily="18" charset="0"/>
                <a:cs typeface="Times New Roman" pitchFamily="18" charset="0"/>
              </a:rPr>
              <a:t>.</a:t>
            </a:r>
          </a:p>
          <a:p>
            <a:pPr algn="ctr"/>
            <a:r>
              <a:rPr lang="ru-RU" sz="1000" dirty="0" smtClean="0">
                <a:solidFill>
                  <a:srgbClr val="432003"/>
                </a:solidFill>
                <a:latin typeface="Times New Roman" pitchFamily="18" charset="0"/>
                <a:cs typeface="Times New Roman" pitchFamily="18" charset="0"/>
              </a:rPr>
              <a:t>.</a:t>
            </a:r>
            <a:endParaRPr lang="ru-RU" sz="1000" dirty="0">
              <a:solidFill>
                <a:srgbClr val="432003"/>
              </a:solidFill>
              <a:latin typeface="Times New Roman" pitchFamily="18" charset="0"/>
              <a:cs typeface="Times New Roman" pitchFamily="18" charset="0"/>
            </a:endParaRPr>
          </a:p>
        </p:txBody>
      </p:sp>
      <p:sp>
        <p:nvSpPr>
          <p:cNvPr id="20" name="Скругленный прямоугольник 19"/>
          <p:cNvSpPr/>
          <p:nvPr/>
        </p:nvSpPr>
        <p:spPr>
          <a:xfrm>
            <a:off x="556483" y="980728"/>
            <a:ext cx="8208912" cy="779460"/>
          </a:xfrm>
          <a:prstGeom prst="roundRect">
            <a:avLst/>
          </a:prstGeom>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400" b="1" dirty="0" smtClean="0">
                <a:solidFill>
                  <a:srgbClr val="432003"/>
                </a:solidFill>
                <a:latin typeface="Times New Roman" pitchFamily="18" charset="0"/>
                <a:cs typeface="Times New Roman" pitchFamily="18" charset="0"/>
              </a:rPr>
              <a:t>4,4. </a:t>
            </a:r>
            <a:r>
              <a:rPr lang="ru-RU" sz="1400" b="1" dirty="0" err="1" smtClean="0">
                <a:solidFill>
                  <a:srgbClr val="432003"/>
                </a:solidFill>
                <a:latin typeface="Times New Roman" pitchFamily="18" charset="0"/>
                <a:cs typeface="Times New Roman" pitchFamily="18" charset="0"/>
              </a:rPr>
              <a:t>Аҳолини</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ижтимоий</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ҳимоя</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қилиш</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ва</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соғлиқни</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сақлаш</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тизимини</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такомиллаштириш</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хотин-қизларнинг</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ижтимоий-сиёсий</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фаоллигини</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ошириш</a:t>
            </a:r>
            <a:endParaRPr lang="ru-RU" sz="1400" b="1" dirty="0">
              <a:solidFill>
                <a:srgbClr val="432003"/>
              </a:solidFill>
              <a:latin typeface="Times New Roman" pitchFamily="18" charset="0"/>
              <a:cs typeface="Times New Roman" pitchFamily="18" charset="0"/>
            </a:endParaRPr>
          </a:p>
        </p:txBody>
      </p:sp>
      <p:sp>
        <p:nvSpPr>
          <p:cNvPr id="22" name="Скругленный прямоугольник 21"/>
          <p:cNvSpPr/>
          <p:nvPr/>
        </p:nvSpPr>
        <p:spPr>
          <a:xfrm>
            <a:off x="556483" y="2060848"/>
            <a:ext cx="3086976" cy="3337650"/>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r>
              <a:rPr lang="ru-RU" sz="1000" dirty="0" err="1" smtClean="0">
                <a:solidFill>
                  <a:srgbClr val="432003"/>
                </a:solidFill>
                <a:latin typeface="Times New Roman" pitchFamily="18" charset="0"/>
                <a:cs typeface="Times New Roman" pitchFamily="18" charset="0"/>
              </a:rPr>
              <a:t>Аҳолининг</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айниқса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ёшларнинг</a:t>
            </a:r>
            <a:r>
              <a:rPr lang="ru-RU" sz="1000" dirty="0" smtClean="0">
                <a:solidFill>
                  <a:srgbClr val="432003"/>
                </a:solidFill>
                <a:latin typeface="Times New Roman" pitchFamily="18" charset="0"/>
                <a:cs typeface="Times New Roman" pitchFamily="18" charset="0"/>
              </a:rPr>
              <a:t> интеллектуал </a:t>
            </a:r>
            <a:r>
              <a:rPr lang="ru-RU" sz="1000" dirty="0" err="1" smtClean="0">
                <a:solidFill>
                  <a:srgbClr val="432003"/>
                </a:solidFill>
                <a:latin typeface="Times New Roman" pitchFamily="18" charset="0"/>
                <a:cs typeface="Times New Roman" pitchFamily="18" charset="0"/>
              </a:rPr>
              <a:t>ва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маънавий</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эҳтиёжларини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янада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тўлароқ</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қондириш</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мақсадида</a:t>
            </a:r>
            <a:r>
              <a:rPr lang="ru-RU" sz="1000" dirty="0" smtClean="0">
                <a:solidFill>
                  <a:srgbClr val="432003"/>
                </a:solidFill>
                <a:latin typeface="Times New Roman" pitchFamily="18" charset="0"/>
                <a:cs typeface="Times New Roman" pitchFamily="18" charset="0"/>
              </a:rPr>
              <a:t>:</a:t>
            </a:r>
          </a:p>
          <a:p>
            <a:r>
              <a:rPr lang="ru-RU" sz="1000" dirty="0" smtClean="0">
                <a:solidFill>
                  <a:srgbClr val="432003"/>
                </a:solidFill>
                <a:latin typeface="Times New Roman" pitchFamily="18" charset="0"/>
                <a:cs typeface="Times New Roman" pitchFamily="18" charset="0"/>
              </a:rPr>
              <a:t>«</a:t>
            </a:r>
            <a:r>
              <a:rPr lang="ru-RU" sz="1000" dirty="0" err="1" smtClean="0">
                <a:solidFill>
                  <a:srgbClr val="432003"/>
                </a:solidFill>
                <a:latin typeface="Times New Roman" pitchFamily="18" charset="0"/>
                <a:cs typeface="Times New Roman" pitchFamily="18" charset="0"/>
              </a:rPr>
              <a:t>Адабиётга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эътибор</a:t>
            </a:r>
            <a:r>
              <a:rPr lang="ru-RU" sz="1000" dirty="0" smtClean="0">
                <a:solidFill>
                  <a:srgbClr val="432003"/>
                </a:solidFill>
                <a:latin typeface="Times New Roman" pitchFamily="18" charset="0"/>
                <a:cs typeface="Times New Roman" pitchFamily="18" charset="0"/>
              </a:rPr>
              <a:t> — </a:t>
            </a:r>
            <a:r>
              <a:rPr lang="ru-RU" sz="1000" dirty="0" err="1" smtClean="0">
                <a:solidFill>
                  <a:srgbClr val="432003"/>
                </a:solidFill>
                <a:latin typeface="Times New Roman" pitchFamily="18" charset="0"/>
                <a:cs typeface="Times New Roman" pitchFamily="18" charset="0"/>
              </a:rPr>
              <a:t>маънавиятга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келажакка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эътибор</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шиори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остида</a:t>
            </a:r>
            <a:r>
              <a:rPr lang="ru-RU" sz="1000" dirty="0" smtClean="0">
                <a:solidFill>
                  <a:srgbClr val="432003"/>
                </a:solidFill>
                <a:latin typeface="Times New Roman" pitchFamily="18" charset="0"/>
                <a:cs typeface="Times New Roman" pitchFamily="18" charset="0"/>
              </a:rPr>
              <a:t> Республика «</a:t>
            </a:r>
            <a:r>
              <a:rPr lang="ru-RU" sz="1000" dirty="0" err="1" smtClean="0">
                <a:solidFill>
                  <a:srgbClr val="432003"/>
                </a:solidFill>
                <a:latin typeface="Times New Roman" pitchFamily="18" charset="0"/>
                <a:cs typeface="Times New Roman" pitchFamily="18" charset="0"/>
              </a:rPr>
              <a:t>Китоб</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байрами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анъанавий</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тадбири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ва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унинг</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доирасида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Китоб</a:t>
            </a:r>
            <a:r>
              <a:rPr lang="ru-RU" sz="1000" dirty="0" smtClean="0">
                <a:solidFill>
                  <a:srgbClr val="432003"/>
                </a:solidFill>
                <a:latin typeface="Times New Roman" pitchFamily="18" charset="0"/>
                <a:cs typeface="Times New Roman" pitchFamily="18" charset="0"/>
              </a:rPr>
              <a:t> — </a:t>
            </a:r>
            <a:r>
              <a:rPr lang="ru-RU" sz="1000" dirty="0" err="1" smtClean="0">
                <a:solidFill>
                  <a:srgbClr val="432003"/>
                </a:solidFill>
                <a:latin typeface="Times New Roman" pitchFamily="18" charset="0"/>
                <a:cs typeface="Times New Roman" pitchFamily="18" charset="0"/>
              </a:rPr>
              <a:t>миллатнинг</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бебаҳо</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маънавий</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ва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маданий</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мероси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мавзуида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илмий-амалий</a:t>
            </a:r>
            <a:r>
              <a:rPr lang="ru-RU" sz="1000" dirty="0" smtClean="0">
                <a:solidFill>
                  <a:srgbClr val="432003"/>
                </a:solidFill>
                <a:latin typeface="Times New Roman" pitchFamily="18" charset="0"/>
                <a:cs typeface="Times New Roman" pitchFamily="18" charset="0"/>
              </a:rPr>
              <a:t> конференция </a:t>
            </a:r>
            <a:r>
              <a:rPr lang="ru-RU" sz="1000" dirty="0" err="1" smtClean="0">
                <a:solidFill>
                  <a:srgbClr val="432003"/>
                </a:solidFill>
                <a:latin typeface="Times New Roman" pitchFamily="18" charset="0"/>
                <a:cs typeface="Times New Roman" pitchFamily="18" charset="0"/>
              </a:rPr>
              <a:t>ташкил</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этиш</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ва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ўтказиш</a:t>
            </a:r>
            <a:r>
              <a:rPr lang="ru-RU" sz="1000" dirty="0" smtClean="0">
                <a:solidFill>
                  <a:srgbClr val="432003"/>
                </a:solidFill>
                <a:latin typeface="Times New Roman" pitchFamily="18" charset="0"/>
                <a:cs typeface="Times New Roman" pitchFamily="18" charset="0"/>
              </a:rPr>
              <a:t>; </a:t>
            </a:r>
          </a:p>
          <a:p>
            <a:r>
              <a:rPr lang="ru-RU" sz="1000" dirty="0" smtClean="0">
                <a:solidFill>
                  <a:srgbClr val="432003"/>
                </a:solidFill>
                <a:latin typeface="Times New Roman" pitchFamily="18" charset="0"/>
                <a:cs typeface="Times New Roman" pitchFamily="18" charset="0"/>
              </a:rPr>
              <a:t>«</a:t>
            </a:r>
            <a:r>
              <a:rPr lang="ru-RU" sz="1000" dirty="0" err="1" smtClean="0">
                <a:solidFill>
                  <a:srgbClr val="432003"/>
                </a:solidFill>
                <a:latin typeface="Times New Roman" pitchFamily="18" charset="0"/>
                <a:cs typeface="Times New Roman" pitchFamily="18" charset="0"/>
              </a:rPr>
              <a:t>Болалар</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китоблари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анъанавий</a:t>
            </a:r>
            <a:r>
              <a:rPr lang="ru-RU" sz="1000" dirty="0" smtClean="0">
                <a:solidFill>
                  <a:srgbClr val="432003"/>
                </a:solidFill>
                <a:latin typeface="Times New Roman" pitchFamily="18" charset="0"/>
                <a:cs typeface="Times New Roman" pitchFamily="18" charset="0"/>
              </a:rPr>
              <a:t> республика </a:t>
            </a:r>
            <a:r>
              <a:rPr lang="ru-RU" sz="1000" dirty="0" err="1" smtClean="0">
                <a:solidFill>
                  <a:srgbClr val="432003"/>
                </a:solidFill>
                <a:latin typeface="Times New Roman" pitchFamily="18" charset="0"/>
                <a:cs typeface="Times New Roman" pitchFamily="18" charset="0"/>
              </a:rPr>
              <a:t>фестивалини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ташкил</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этиш</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ва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ўтказиш</a:t>
            </a:r>
            <a:r>
              <a:rPr lang="ru-RU" sz="1000" dirty="0" smtClean="0">
                <a:solidFill>
                  <a:srgbClr val="432003"/>
                </a:solidFill>
                <a:latin typeface="Times New Roman" pitchFamily="18" charset="0"/>
                <a:cs typeface="Times New Roman" pitchFamily="18" charset="0"/>
              </a:rPr>
              <a:t>;</a:t>
            </a:r>
          </a:p>
          <a:p>
            <a:r>
              <a:rPr lang="ru-RU" sz="1000" dirty="0" err="1" smtClean="0">
                <a:solidFill>
                  <a:srgbClr val="432003"/>
                </a:solidFill>
                <a:latin typeface="Times New Roman" pitchFamily="18" charset="0"/>
                <a:cs typeface="Times New Roman" pitchFamily="18" charset="0"/>
              </a:rPr>
              <a:t>ҳар</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бир</a:t>
            </a:r>
            <a:r>
              <a:rPr lang="ru-RU" sz="1000" dirty="0" smtClean="0">
                <a:solidFill>
                  <a:srgbClr val="432003"/>
                </a:solidFill>
                <a:latin typeface="Times New Roman" pitchFamily="18" charset="0"/>
                <a:cs typeface="Times New Roman" pitchFamily="18" charset="0"/>
              </a:rPr>
              <a:t> туман </a:t>
            </a:r>
            <a:r>
              <a:rPr lang="ru-RU" sz="1000" dirty="0" err="1" smtClean="0">
                <a:solidFill>
                  <a:srgbClr val="432003"/>
                </a:solidFill>
                <a:latin typeface="Times New Roman" pitchFamily="18" charset="0"/>
                <a:cs typeface="Times New Roman" pitchFamily="18" charset="0"/>
              </a:rPr>
              <a:t>марказида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китоб</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дўконларини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очиш</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ва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уларни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янги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асарлар</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билан</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бойитиш</a:t>
            </a:r>
            <a:r>
              <a:rPr lang="ru-RU" sz="1000" dirty="0" smtClean="0">
                <a:solidFill>
                  <a:srgbClr val="432003"/>
                </a:solidFill>
                <a:latin typeface="Times New Roman" pitchFamily="18" charset="0"/>
                <a:cs typeface="Times New Roman" pitchFamily="18" charset="0"/>
              </a:rPr>
              <a:t>;</a:t>
            </a:r>
          </a:p>
          <a:p>
            <a:r>
              <a:rPr lang="ru-RU" sz="1000" dirty="0" smtClean="0">
                <a:solidFill>
                  <a:srgbClr val="432003"/>
                </a:solidFill>
                <a:latin typeface="Times New Roman" pitchFamily="18" charset="0"/>
                <a:cs typeface="Times New Roman" pitchFamily="18" charset="0"/>
              </a:rPr>
              <a:t>40 га </a:t>
            </a:r>
            <a:r>
              <a:rPr lang="ru-RU" sz="1000" dirty="0" err="1" smtClean="0">
                <a:solidFill>
                  <a:srgbClr val="432003"/>
                </a:solidFill>
                <a:latin typeface="Times New Roman" pitchFamily="18" charset="0"/>
                <a:cs typeface="Times New Roman" pitchFamily="18" charset="0"/>
              </a:rPr>
              <a:t>яқин</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номдаги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ўзбек</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мумтоз</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ва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ҳозирги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замон</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адабиёти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жаҳон</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мумтоз</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адабиёти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дурдоналарини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нашр</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этиш</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ва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ҳудудларда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хусусан</a:t>
            </a:r>
            <a:r>
              <a:rPr lang="ru-RU" sz="1000" dirty="0" smtClean="0">
                <a:solidFill>
                  <a:srgbClr val="432003"/>
                </a:solidFill>
                <a:latin typeface="Times New Roman" pitchFamily="18" charset="0"/>
                <a:cs typeface="Times New Roman" pitchFamily="18" charset="0"/>
              </a:rPr>
              <a:t>, республика </a:t>
            </a:r>
            <a:r>
              <a:rPr lang="ru-RU" sz="1000" dirty="0" err="1" smtClean="0">
                <a:solidFill>
                  <a:srgbClr val="432003"/>
                </a:solidFill>
                <a:latin typeface="Times New Roman" pitchFamily="18" charset="0"/>
                <a:cs typeface="Times New Roman" pitchFamily="18" charset="0"/>
              </a:rPr>
              <a:t>ахборот</a:t>
            </a:r>
            <a:r>
              <a:rPr lang="ru-RU" sz="1000" dirty="0" smtClean="0">
                <a:solidFill>
                  <a:srgbClr val="432003"/>
                </a:solidFill>
                <a:latin typeface="Times New Roman" pitchFamily="18" charset="0"/>
                <a:cs typeface="Times New Roman" pitchFamily="18" charset="0"/>
              </a:rPr>
              <a:t>-ресурс </a:t>
            </a:r>
            <a:r>
              <a:rPr lang="ru-RU" sz="1000" dirty="0" err="1" smtClean="0">
                <a:solidFill>
                  <a:srgbClr val="432003"/>
                </a:solidFill>
                <a:latin typeface="Times New Roman" pitchFamily="18" charset="0"/>
                <a:cs typeface="Times New Roman" pitchFamily="18" charset="0"/>
              </a:rPr>
              <a:t>марказларида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уларнинг</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тақдимотини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ўтказиш</a:t>
            </a:r>
            <a:r>
              <a:rPr lang="ru-RU" sz="1000" dirty="0" smtClean="0">
                <a:solidFill>
                  <a:srgbClr val="432003"/>
                </a:solidFill>
                <a:latin typeface="Times New Roman" pitchFamily="18" charset="0"/>
                <a:cs typeface="Times New Roman" pitchFamily="18" charset="0"/>
              </a:rPr>
              <a:t>.</a:t>
            </a:r>
            <a:endParaRPr lang="ru-RU" sz="1000" dirty="0">
              <a:solidFill>
                <a:srgbClr val="432003"/>
              </a:solidFill>
              <a:latin typeface="Times New Roman" pitchFamily="18" charset="0"/>
              <a:cs typeface="Times New Roman" pitchFamily="18" charset="0"/>
            </a:endParaRPr>
          </a:p>
        </p:txBody>
      </p:sp>
      <p:sp>
        <p:nvSpPr>
          <p:cNvPr id="26" name="Скругленный прямоугольник 25"/>
          <p:cNvSpPr/>
          <p:nvPr/>
        </p:nvSpPr>
        <p:spPr>
          <a:xfrm>
            <a:off x="556483" y="5368439"/>
            <a:ext cx="3120868" cy="1418162"/>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000" dirty="0" err="1">
                <a:solidFill>
                  <a:srgbClr val="432003"/>
                </a:solidFill>
                <a:latin typeface="Times New Roman" pitchFamily="18" charset="0"/>
                <a:cs typeface="Times New Roman" pitchFamily="18" charset="0"/>
              </a:rPr>
              <a:t>ЎзМАА</a:t>
            </a:r>
            <a:r>
              <a:rPr lang="ru-RU" sz="1000" dirty="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Халқ</a:t>
            </a:r>
            <a:r>
              <a:rPr lang="ru-RU" sz="1000" dirty="0" smtClean="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таълими</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вазирлиги</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ОваЎМТВ</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Маданият</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ва</a:t>
            </a:r>
            <a:r>
              <a:rPr lang="ru-RU" sz="1000" dirty="0">
                <a:solidFill>
                  <a:srgbClr val="432003"/>
                </a:solidFill>
                <a:latin typeface="Times New Roman" pitchFamily="18" charset="0"/>
                <a:cs typeface="Times New Roman" pitchFamily="18" charset="0"/>
              </a:rPr>
              <a:t> спорт </a:t>
            </a:r>
            <a:r>
              <a:rPr lang="ru-RU" sz="1000" dirty="0" err="1">
                <a:solidFill>
                  <a:srgbClr val="432003"/>
                </a:solidFill>
                <a:latin typeface="Times New Roman" pitchFamily="18" charset="0"/>
                <a:cs typeface="Times New Roman" pitchFamily="18" charset="0"/>
              </a:rPr>
              <a:t>ишлари</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вазирлиги</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Маънавият</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тарғибот</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маркази</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Ўзбекистон</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Ёзувчилар</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уюшмаси</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Тасвирий</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ойина</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Камолот</a:t>
            </a:r>
            <a:r>
              <a:rPr lang="ru-RU" sz="1000" dirty="0">
                <a:solidFill>
                  <a:srgbClr val="432003"/>
                </a:solidFill>
                <a:latin typeface="Times New Roman" pitchFamily="18" charset="0"/>
                <a:cs typeface="Times New Roman" pitchFamily="18" charset="0"/>
              </a:rPr>
              <a:t>» ЁИҲ, </a:t>
            </a:r>
            <a:r>
              <a:rPr lang="ru-RU" sz="1000" dirty="0" err="1">
                <a:solidFill>
                  <a:srgbClr val="432003"/>
                </a:solidFill>
                <a:latin typeface="Times New Roman" pitchFamily="18" charset="0"/>
                <a:cs typeface="Times New Roman" pitchFamily="18" charset="0"/>
              </a:rPr>
              <a:t>Қорақалпоғистон</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Республикаси</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Вазирлар</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Кенгаши</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вилоятлар</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ва</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Тошкент</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шаҳар</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ҳокимликлари</a:t>
            </a:r>
            <a:endParaRPr lang="ru-RU" sz="1000" dirty="0">
              <a:solidFill>
                <a:srgbClr val="432003"/>
              </a:solidFill>
              <a:latin typeface="Times New Roman" pitchFamily="18" charset="0"/>
              <a:cs typeface="Times New Roman" pitchFamily="18" charset="0"/>
            </a:endParaRPr>
          </a:p>
        </p:txBody>
      </p:sp>
      <p:sp>
        <p:nvSpPr>
          <p:cNvPr id="27" name="Скругленный прямоугольник 26"/>
          <p:cNvSpPr/>
          <p:nvPr/>
        </p:nvSpPr>
        <p:spPr>
          <a:xfrm>
            <a:off x="3928612" y="5368439"/>
            <a:ext cx="2515596" cy="1410895"/>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000" dirty="0" err="1">
                <a:solidFill>
                  <a:srgbClr val="432003"/>
                </a:solidFill>
                <a:latin typeface="Times New Roman" pitchFamily="18" charset="0"/>
                <a:cs typeface="Times New Roman" pitchFamily="18" charset="0"/>
              </a:rPr>
              <a:t>Ўзбекистон</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Бадиий</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академияси</a:t>
            </a:r>
            <a:r>
              <a:rPr lang="ru-RU" sz="1000" dirty="0">
                <a:solidFill>
                  <a:srgbClr val="432003"/>
                </a:solidFill>
                <a:latin typeface="Times New Roman" pitchFamily="18" charset="0"/>
                <a:cs typeface="Times New Roman" pitchFamily="18" charset="0"/>
              </a:rPr>
              <a:t>,</a:t>
            </a:r>
          </a:p>
          <a:p>
            <a:pPr algn="ctr"/>
            <a:r>
              <a:rPr lang="ru-RU" sz="1000" dirty="0" err="1">
                <a:solidFill>
                  <a:srgbClr val="432003"/>
                </a:solidFill>
                <a:latin typeface="Times New Roman" pitchFamily="18" charset="0"/>
                <a:cs typeface="Times New Roman" pitchFamily="18" charset="0"/>
              </a:rPr>
              <a:t>Ова</a:t>
            </a:r>
            <a:r>
              <a:rPr lang="ru-RU" sz="1000" dirty="0">
                <a:solidFill>
                  <a:srgbClr val="432003"/>
                </a:solidFill>
                <a:latin typeface="Times New Roman" pitchFamily="18" charset="0"/>
                <a:cs typeface="Times New Roman" pitchFamily="18" charset="0"/>
              </a:rPr>
              <a:t> ЎМТВ, </a:t>
            </a:r>
            <a:r>
              <a:rPr lang="ru-RU" sz="1000" dirty="0" err="1">
                <a:solidFill>
                  <a:srgbClr val="432003"/>
                </a:solidFill>
                <a:latin typeface="Times New Roman" pitchFamily="18" charset="0"/>
                <a:cs typeface="Times New Roman" pitchFamily="18" charset="0"/>
              </a:rPr>
              <a:t>Халқ</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таълими</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вазирлиги</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Маданият</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ва</a:t>
            </a:r>
            <a:r>
              <a:rPr lang="ru-RU" sz="1000" dirty="0">
                <a:solidFill>
                  <a:srgbClr val="432003"/>
                </a:solidFill>
                <a:latin typeface="Times New Roman" pitchFamily="18" charset="0"/>
                <a:cs typeface="Times New Roman" pitchFamily="18" charset="0"/>
              </a:rPr>
              <a:t> спорт </a:t>
            </a:r>
            <a:r>
              <a:rPr lang="ru-RU" sz="1000" dirty="0" err="1">
                <a:solidFill>
                  <a:srgbClr val="432003"/>
                </a:solidFill>
                <a:latin typeface="Times New Roman" pitchFamily="18" charset="0"/>
                <a:cs typeface="Times New Roman" pitchFamily="18" charset="0"/>
              </a:rPr>
              <a:t>ишлари</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вазирлиги</a:t>
            </a:r>
            <a:endParaRPr lang="ru-RU" sz="1000" dirty="0">
              <a:solidFill>
                <a:srgbClr val="432003"/>
              </a:solidFill>
              <a:latin typeface="Times New Roman" pitchFamily="18" charset="0"/>
              <a:cs typeface="Times New Roman" pitchFamily="18" charset="0"/>
            </a:endParaRPr>
          </a:p>
        </p:txBody>
      </p:sp>
      <p:sp>
        <p:nvSpPr>
          <p:cNvPr id="30" name="Скругленный прямоугольник 29"/>
          <p:cNvSpPr/>
          <p:nvPr/>
        </p:nvSpPr>
        <p:spPr>
          <a:xfrm>
            <a:off x="755576" y="1774703"/>
            <a:ext cx="2664296" cy="43245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uz-Cyrl-UZ" sz="1050" dirty="0" smtClean="0">
                <a:solidFill>
                  <a:srgbClr val="432003"/>
                </a:solidFill>
                <a:latin typeface="Times New Roman" pitchFamily="18" charset="0"/>
                <a:cs typeface="Times New Roman" pitchFamily="18" charset="0"/>
              </a:rPr>
              <a:t>271- банд</a:t>
            </a:r>
            <a:endParaRPr lang="ru-RU" sz="1050" dirty="0">
              <a:solidFill>
                <a:srgbClr val="432003"/>
              </a:solidFill>
              <a:latin typeface="Times New Roman" pitchFamily="18" charset="0"/>
              <a:cs typeface="Times New Roman" pitchFamily="18" charset="0"/>
            </a:endParaRPr>
          </a:p>
        </p:txBody>
      </p:sp>
      <p:grpSp>
        <p:nvGrpSpPr>
          <p:cNvPr id="2" name="Группа 1"/>
          <p:cNvGrpSpPr/>
          <p:nvPr/>
        </p:nvGrpSpPr>
        <p:grpSpPr>
          <a:xfrm>
            <a:off x="1522804" y="119975"/>
            <a:ext cx="6276269" cy="755373"/>
            <a:chOff x="1591551" y="152973"/>
            <a:chExt cx="6276269" cy="755373"/>
          </a:xfrm>
        </p:grpSpPr>
        <p:grpSp>
          <p:nvGrpSpPr>
            <p:cNvPr id="19" name="Группа 18"/>
            <p:cNvGrpSpPr/>
            <p:nvPr/>
          </p:nvGrpSpPr>
          <p:grpSpPr>
            <a:xfrm>
              <a:off x="2034959" y="176686"/>
              <a:ext cx="5832861" cy="731660"/>
              <a:chOff x="3707904" y="2323541"/>
              <a:chExt cx="1944216" cy="1990128"/>
            </a:xfrm>
          </p:grpSpPr>
          <p:sp>
            <p:nvSpPr>
              <p:cNvPr id="21" name="Прямоугольник 20"/>
              <p:cNvSpPr/>
              <p:nvPr/>
            </p:nvSpPr>
            <p:spPr>
              <a:xfrm>
                <a:off x="3903794" y="2674869"/>
                <a:ext cx="1636163" cy="1088306"/>
              </a:xfrm>
              <a:prstGeom prst="rect">
                <a:avLst/>
              </a:prstGeom>
              <a:ln>
                <a:noFill/>
              </a:ln>
            </p:spPr>
            <p:txBody>
              <a:bodyPr wrap="square">
                <a:spAutoFit/>
              </a:bodyPr>
              <a:lstStyle/>
              <a:p>
                <a:pPr marL="91440" algn="ctr">
                  <a:defRPr/>
                </a:pPr>
                <a:r>
                  <a:rPr lang="ru-RU" sz="2000" b="1" dirty="0" err="1" smtClean="0">
                    <a:solidFill>
                      <a:srgbClr val="002060"/>
                    </a:solidFill>
                    <a:latin typeface="Times New Roman" panose="02020603050405020304" pitchFamily="18" charset="0"/>
                    <a:cs typeface="Times New Roman" panose="02020603050405020304" pitchFamily="18" charset="0"/>
                  </a:rPr>
                  <a:t>Ижтимоий</a:t>
                </a:r>
                <a:r>
                  <a:rPr lang="ru-RU" sz="2000" b="1" dirty="0" smtClean="0">
                    <a:solidFill>
                      <a:srgbClr val="002060"/>
                    </a:solidFill>
                    <a:latin typeface="Times New Roman" panose="02020603050405020304" pitchFamily="18" charset="0"/>
                    <a:cs typeface="Times New Roman" panose="02020603050405020304" pitchFamily="18" charset="0"/>
                  </a:rPr>
                  <a:t> </a:t>
                </a:r>
                <a:r>
                  <a:rPr lang="ru-RU" sz="2000" b="1" dirty="0" err="1" smtClean="0">
                    <a:solidFill>
                      <a:srgbClr val="002060"/>
                    </a:solidFill>
                    <a:latin typeface="Times New Roman" panose="02020603050405020304" pitchFamily="18" charset="0"/>
                    <a:cs typeface="Times New Roman" panose="02020603050405020304" pitchFamily="18" charset="0"/>
                  </a:rPr>
                  <a:t>соҳани</a:t>
                </a:r>
                <a:r>
                  <a:rPr lang="ru-RU" sz="2000" b="1" dirty="0" smtClean="0">
                    <a:solidFill>
                      <a:srgbClr val="002060"/>
                    </a:solidFill>
                    <a:latin typeface="Times New Roman" panose="02020603050405020304" pitchFamily="18" charset="0"/>
                    <a:cs typeface="Times New Roman" panose="02020603050405020304" pitchFamily="18" charset="0"/>
                  </a:rPr>
                  <a:t> </a:t>
                </a:r>
                <a:r>
                  <a:rPr lang="ru-RU" sz="2000" b="1" dirty="0" err="1" smtClean="0">
                    <a:solidFill>
                      <a:srgbClr val="002060"/>
                    </a:solidFill>
                    <a:latin typeface="Times New Roman" panose="02020603050405020304" pitchFamily="18" charset="0"/>
                    <a:cs typeface="Times New Roman" panose="02020603050405020304" pitchFamily="18" charset="0"/>
                  </a:rPr>
                  <a:t>ривожлантириш</a:t>
                </a:r>
                <a:endParaRPr lang="ru-RU" sz="2000" b="1" dirty="0">
                  <a:solidFill>
                    <a:srgbClr val="002060"/>
                  </a:solidFill>
                  <a:latin typeface="Times New Roman" panose="02020603050405020304" pitchFamily="18" charset="0"/>
                  <a:cs typeface="Times New Roman" panose="02020603050405020304" pitchFamily="18" charset="0"/>
                </a:endParaRPr>
              </a:p>
            </p:txBody>
          </p:sp>
          <p:sp>
            <p:nvSpPr>
              <p:cNvPr id="38" name="Скругленный прямоугольник 37"/>
              <p:cNvSpPr/>
              <p:nvPr/>
            </p:nvSpPr>
            <p:spPr>
              <a:xfrm>
                <a:off x="3707904" y="2323541"/>
                <a:ext cx="1944216" cy="19901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39" name="Овал 38"/>
            <p:cNvSpPr/>
            <p:nvPr/>
          </p:nvSpPr>
          <p:spPr>
            <a:xfrm>
              <a:off x="1591551" y="152973"/>
              <a:ext cx="887354" cy="729760"/>
            </a:xfrm>
            <a:prstGeom prst="ellipse">
              <a:avLst/>
            </a:prstGeom>
            <a:solidFill>
              <a:srgbClr val="F6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smtClean="0">
                  <a:solidFill>
                    <a:srgbClr val="002060"/>
                  </a:solidFill>
                  <a:latin typeface="Times New Roman" panose="02020603050405020304" pitchFamily="18" charset="0"/>
                  <a:cs typeface="Times New Roman" panose="02020603050405020304" pitchFamily="18" charset="0"/>
                </a:rPr>
                <a:t>IV</a:t>
              </a:r>
              <a:r>
                <a:rPr lang="ru-RU" b="1" dirty="0" smtClean="0">
                  <a:solidFill>
                    <a:srgbClr val="002060"/>
                  </a:solidFill>
                  <a:latin typeface="Times New Roman" panose="02020603050405020304" pitchFamily="18" charset="0"/>
                  <a:cs typeface="Times New Roman" panose="02020603050405020304" pitchFamily="18" charset="0"/>
                </a:rPr>
                <a:t> </a:t>
              </a:r>
              <a:endParaRPr lang="ru-RU" dirty="0"/>
            </a:p>
          </p:txBody>
        </p:sp>
      </p:grpSp>
      <p:sp>
        <p:nvSpPr>
          <p:cNvPr id="15" name="Скругленный прямоугольник 14"/>
          <p:cNvSpPr/>
          <p:nvPr/>
        </p:nvSpPr>
        <p:spPr>
          <a:xfrm>
            <a:off x="3928612" y="1893226"/>
            <a:ext cx="2376264" cy="43245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uz-Cyrl-UZ" sz="1050" dirty="0" smtClean="0">
                <a:solidFill>
                  <a:srgbClr val="432003"/>
                </a:solidFill>
                <a:latin typeface="Times New Roman" pitchFamily="18" charset="0"/>
                <a:cs typeface="Times New Roman" pitchFamily="18" charset="0"/>
              </a:rPr>
              <a:t>273- банд</a:t>
            </a:r>
            <a:endParaRPr lang="ru-RU" sz="1050" dirty="0">
              <a:solidFill>
                <a:srgbClr val="432003"/>
              </a:solidFill>
              <a:latin typeface="Times New Roman" pitchFamily="18" charset="0"/>
              <a:cs typeface="Times New Roman" pitchFamily="18" charset="0"/>
            </a:endParaRPr>
          </a:p>
        </p:txBody>
      </p:sp>
    </p:spTree>
    <p:extLst>
      <p:ext uri="{BB962C8B-B14F-4D97-AF65-F5344CB8AC3E}">
        <p14:creationId xmlns:p14="http://schemas.microsoft.com/office/powerpoint/2010/main" val="222967115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TotalTime>
  <Words>2736</Words>
  <Application>Microsoft Office PowerPoint</Application>
  <PresentationFormat>Экран (4:3)</PresentationFormat>
  <Paragraphs>197</Paragraphs>
  <Slides>34</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34</vt:i4>
      </vt:variant>
    </vt:vector>
  </HeadingPairs>
  <TitlesOfParts>
    <vt:vector size="39" baseType="lpstr">
      <vt:lpstr>Arial</vt:lpstr>
      <vt:lpstr>Calibri</vt:lpstr>
      <vt:lpstr>OpenSansRegular</vt:lpstr>
      <vt:lpstr>Times New Roman</vt:lpstr>
      <vt:lpstr>Тема Office</vt:lpstr>
      <vt:lpstr>2017-2021 йилларда Ўзбекистон Республикасини ривожлантиришнинг бешта устувор йўналишлари бўйича ҲАРАКАТЛАР СТРАТЕГИЯСИ</vt:lpstr>
      <vt:lpstr>Презентация PowerPoint</vt:lpstr>
      <vt:lpstr>Давлат ва жамиятнинг ҳар томонлама ва жадал ривожланиши учун шарт-шароитлар яратиш,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2017-2021 йилларда Ўзбекистон Республикасини ривожлантиришнинг бешта устувор йўналишлари бўйича ҲАРАКАТЛАР СТРАТЕГИЯСИ</dc:title>
  <dc:creator>admin</dc:creator>
  <cp:lastModifiedBy>Bahtiyor</cp:lastModifiedBy>
  <cp:revision>29</cp:revision>
  <dcterms:created xsi:type="dcterms:W3CDTF">2017-02-23T10:13:52Z</dcterms:created>
  <dcterms:modified xsi:type="dcterms:W3CDTF">2020-08-02T11:28:27Z</dcterms:modified>
</cp:coreProperties>
</file>