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</p:sldMasterIdLst>
  <p:notesMasterIdLst>
    <p:notesMasterId r:id="rId46"/>
  </p:notesMasterIdLst>
  <p:sldIdLst>
    <p:sldId id="256" r:id="rId4"/>
    <p:sldId id="257" r:id="rId5"/>
    <p:sldId id="258" r:id="rId6"/>
    <p:sldId id="260" r:id="rId7"/>
    <p:sldId id="296" r:id="rId8"/>
    <p:sldId id="295" r:id="rId9"/>
    <p:sldId id="265" r:id="rId10"/>
    <p:sldId id="264" r:id="rId11"/>
    <p:sldId id="279" r:id="rId12"/>
    <p:sldId id="280" r:id="rId13"/>
    <p:sldId id="281" r:id="rId14"/>
    <p:sldId id="282" r:id="rId15"/>
    <p:sldId id="285" r:id="rId16"/>
    <p:sldId id="308" r:id="rId17"/>
    <p:sldId id="286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294" r:id="rId29"/>
    <p:sldId id="301" r:id="rId30"/>
    <p:sldId id="275" r:id="rId31"/>
    <p:sldId id="297" r:id="rId32"/>
    <p:sldId id="300" r:id="rId33"/>
    <p:sldId id="289" r:id="rId34"/>
    <p:sldId id="284" r:id="rId35"/>
    <p:sldId id="298" r:id="rId36"/>
    <p:sldId id="304" r:id="rId37"/>
    <p:sldId id="306" r:id="rId38"/>
    <p:sldId id="307" r:id="rId39"/>
    <p:sldId id="310" r:id="rId40"/>
    <p:sldId id="311" r:id="rId41"/>
    <p:sldId id="312" r:id="rId42"/>
    <p:sldId id="313" r:id="rId43"/>
    <p:sldId id="314" r:id="rId44"/>
    <p:sldId id="315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T" initials="R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-49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9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9A584-B694-4095-9BB6-1F17330F51F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F0DDCEB-04A3-4FAA-B12B-310FBC497D45}">
      <dgm:prSet phldrT="[Текст]" custT="1"/>
      <dgm:spPr/>
      <dgm:t>
        <a:bodyPr/>
        <a:lstStyle/>
        <a:p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Бухоро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амирлигида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давлат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мутлақ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қонун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чиқарувчи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ижро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этувчи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ҳокимиятга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эга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бўлган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амир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томонидан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бошқарилар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эди</a:t>
          </a:r>
          <a:r>
            <a: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B3784D-9A40-4523-94AF-3FB02D777AC5}" type="parTrans" cxnId="{A3ECC855-B325-40DE-AD1C-94E5B79D84DF}">
      <dgm:prSet/>
      <dgm:spPr/>
      <dgm:t>
        <a:bodyPr/>
        <a:lstStyle/>
        <a:p>
          <a:endParaRPr lang="ru-RU"/>
        </a:p>
      </dgm:t>
    </dgm:pt>
    <dgm:pt modelId="{A34DBEEB-6B9E-4A53-9630-6664FF73461E}" type="sibTrans" cxnId="{A3ECC855-B325-40DE-AD1C-94E5B79D84DF}">
      <dgm:prSet/>
      <dgm:spPr/>
      <dgm:t>
        <a:bodyPr/>
        <a:lstStyle/>
        <a:p>
          <a:endParaRPr lang="ru-RU"/>
        </a:p>
      </dgm:t>
    </dgm:pt>
    <dgm:pt modelId="{0F1FB547-41A3-49F9-BEB8-D939FF141E97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Бош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қароргоҳ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ҳисобланган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Аркда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амир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унинг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оиласидан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ташқари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қўшбеги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шиғовул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тўпчибоши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мирзабоши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каби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сарой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амалдорлари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ўз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оилалари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хизматкорлари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яшаган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532DAD-D071-4928-B337-95354037C381}" type="parTrans" cxnId="{EC4DFCF2-98AE-4A13-8CDE-F41A1C7F173A}">
      <dgm:prSet/>
      <dgm:spPr/>
      <dgm:t>
        <a:bodyPr/>
        <a:lstStyle/>
        <a:p>
          <a:endParaRPr lang="ru-RU"/>
        </a:p>
      </dgm:t>
    </dgm:pt>
    <dgm:pt modelId="{28829CF9-54E5-40BB-822C-13BCA208CCBF}" type="sibTrans" cxnId="{EC4DFCF2-98AE-4A13-8CDE-F41A1C7F173A}">
      <dgm:prSet/>
      <dgm:spPr/>
      <dgm:t>
        <a:bodyPr/>
        <a:lstStyle/>
        <a:p>
          <a:endParaRPr lang="ru-RU"/>
        </a:p>
      </dgm:t>
    </dgm:pt>
    <dgm:pt modelId="{4A214058-B875-4D9D-9876-1AC2ACA407CF}">
      <dgm:prSet phldrT="[Текст]" custT="1"/>
      <dgm:spPr/>
      <dgm:t>
        <a:bodyPr/>
        <a:lstStyle/>
        <a:p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Давлат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аҳамиятига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молик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бўлган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сиёсий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ижтимоий-иқтисодий,диний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бошқа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масалалар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Бухородаги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бош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қароргоҳ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Аркда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кўриб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чиқилган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ҳамда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ҳал</a:t>
          </a:r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этилган</a:t>
          </a:r>
          <a:endParaRPr lang="ru-RU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951646-9827-41E4-BDB8-C9A33E8AA589}" type="sibTrans" cxnId="{C9C76339-D622-452A-83A6-FB664E62FCB1}">
      <dgm:prSet/>
      <dgm:spPr/>
      <dgm:t>
        <a:bodyPr/>
        <a:lstStyle/>
        <a:p>
          <a:endParaRPr lang="ru-RU"/>
        </a:p>
      </dgm:t>
    </dgm:pt>
    <dgm:pt modelId="{741965B9-FDB8-469C-B049-CA35E918B33A}" type="parTrans" cxnId="{C9C76339-D622-452A-83A6-FB664E62FCB1}">
      <dgm:prSet/>
      <dgm:spPr/>
      <dgm:t>
        <a:bodyPr/>
        <a:lstStyle/>
        <a:p>
          <a:endParaRPr lang="ru-RU"/>
        </a:p>
      </dgm:t>
    </dgm:pt>
    <dgm:pt modelId="{951FE52F-C0D1-4926-ADD4-6AA7DB7CCDB3}" type="pres">
      <dgm:prSet presAssocID="{D649A584-B694-4095-9BB6-1F17330F51F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B3A9201-F17A-4105-BE01-BB9BDDD09A64}" type="pres">
      <dgm:prSet presAssocID="{CF0DDCEB-04A3-4FAA-B12B-310FBC497D45}" presName="comp" presStyleCnt="0"/>
      <dgm:spPr/>
    </dgm:pt>
    <dgm:pt modelId="{95689969-420D-4865-883B-370DD90B340B}" type="pres">
      <dgm:prSet presAssocID="{CF0DDCEB-04A3-4FAA-B12B-310FBC497D45}" presName="box" presStyleLbl="node1" presStyleIdx="0" presStyleCnt="3" custLinFactNeighborX="-112" custLinFactNeighborY="1749"/>
      <dgm:spPr/>
      <dgm:t>
        <a:bodyPr/>
        <a:lstStyle/>
        <a:p>
          <a:endParaRPr lang="ru-RU"/>
        </a:p>
      </dgm:t>
    </dgm:pt>
    <dgm:pt modelId="{E099E94D-5818-4490-AD7D-D05D513B1C44}" type="pres">
      <dgm:prSet presAssocID="{CF0DDCEB-04A3-4FAA-B12B-310FBC497D45}" presName="img" presStyleLbl="fgImgPlace1" presStyleIdx="0" presStyleCnt="3" custScaleX="81340" custScaleY="95660" custLinFactNeighborY="1458"/>
      <dgm:spPr/>
    </dgm:pt>
    <dgm:pt modelId="{8FD44504-1DB4-4BC5-B4BD-CF043B3E69FF}" type="pres">
      <dgm:prSet presAssocID="{CF0DDCEB-04A3-4FAA-B12B-310FBC497D45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2C603D-9359-4A72-AA79-989BE6248A95}" type="pres">
      <dgm:prSet presAssocID="{A34DBEEB-6B9E-4A53-9630-6664FF73461E}" presName="spacer" presStyleCnt="0"/>
      <dgm:spPr/>
    </dgm:pt>
    <dgm:pt modelId="{6454AB37-4CA5-44FD-BE2E-6F35DB78C712}" type="pres">
      <dgm:prSet presAssocID="{4A214058-B875-4D9D-9876-1AC2ACA407CF}" presName="comp" presStyleCnt="0"/>
      <dgm:spPr/>
    </dgm:pt>
    <dgm:pt modelId="{C121AD32-0E76-4147-A192-385CBFD779B8}" type="pres">
      <dgm:prSet presAssocID="{4A214058-B875-4D9D-9876-1AC2ACA407CF}" presName="box" presStyleLbl="node1" presStyleIdx="1" presStyleCnt="3" custScaleY="85572" custLinFactNeighborX="337" custLinFactNeighborY="-2356"/>
      <dgm:spPr/>
      <dgm:t>
        <a:bodyPr/>
        <a:lstStyle/>
        <a:p>
          <a:endParaRPr lang="ru-RU"/>
        </a:p>
      </dgm:t>
    </dgm:pt>
    <dgm:pt modelId="{ADC57992-8929-466A-800D-B83CB9886084}" type="pres">
      <dgm:prSet presAssocID="{4A214058-B875-4D9D-9876-1AC2ACA407CF}" presName="img" presStyleLbl="fgImgPlace1" presStyleIdx="1" presStyleCnt="3" custScaleX="78106" custScaleY="90953" custLinFactNeighborX="1687" custLinFactNeighborY="-815"/>
      <dgm:spPr/>
    </dgm:pt>
    <dgm:pt modelId="{657269ED-95DF-42A3-B832-4A90F559CCD2}" type="pres">
      <dgm:prSet presAssocID="{4A214058-B875-4D9D-9876-1AC2ACA407CF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520FE6-7C40-4376-822A-57EDEDD0652B}" type="pres">
      <dgm:prSet presAssocID="{1B951646-9827-41E4-BDB8-C9A33E8AA589}" presName="spacer" presStyleCnt="0"/>
      <dgm:spPr/>
    </dgm:pt>
    <dgm:pt modelId="{1DC74BD0-955B-4B6A-A0E9-310EBD9CC6E9}" type="pres">
      <dgm:prSet presAssocID="{0F1FB547-41A3-49F9-BEB8-D939FF141E97}" presName="comp" presStyleCnt="0"/>
      <dgm:spPr/>
    </dgm:pt>
    <dgm:pt modelId="{526D5E18-8FEF-4A91-9F2B-DF2F554F57CC}" type="pres">
      <dgm:prSet presAssocID="{0F1FB547-41A3-49F9-BEB8-D939FF141E97}" presName="box" presStyleLbl="node1" presStyleIdx="2" presStyleCnt="3" custScaleY="79653" custLinFactNeighborX="-1837" custLinFactNeighborY="2347"/>
      <dgm:spPr/>
      <dgm:t>
        <a:bodyPr/>
        <a:lstStyle/>
        <a:p>
          <a:endParaRPr lang="ru-RU"/>
        </a:p>
      </dgm:t>
    </dgm:pt>
    <dgm:pt modelId="{415FC597-C746-4BB7-B1FA-C1B0C89BB3E1}" type="pres">
      <dgm:prSet presAssocID="{0F1FB547-41A3-49F9-BEB8-D939FF141E97}" presName="img" presStyleLbl="fgImgPlace1" presStyleIdx="2" presStyleCnt="3" custScaleX="83964" custScaleY="80956" custLinFactNeighborX="-4875" custLinFactNeighborY="327"/>
      <dgm:spPr/>
    </dgm:pt>
    <dgm:pt modelId="{CCEE4833-272A-40CB-B827-098A1E703E14}" type="pres">
      <dgm:prSet presAssocID="{0F1FB547-41A3-49F9-BEB8-D939FF141E97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1A242D2-8F9D-4FB6-A2CB-BF4A6159EB76}" type="presOf" srcId="{0F1FB547-41A3-49F9-BEB8-D939FF141E97}" destId="{526D5E18-8FEF-4A91-9F2B-DF2F554F57CC}" srcOrd="0" destOrd="0" presId="urn:microsoft.com/office/officeart/2005/8/layout/vList4"/>
    <dgm:cxn modelId="{7A7AF54E-5C6F-4B55-B969-20892B2AA36D}" type="presOf" srcId="{CF0DDCEB-04A3-4FAA-B12B-310FBC497D45}" destId="{8FD44504-1DB4-4BC5-B4BD-CF043B3E69FF}" srcOrd="1" destOrd="0" presId="urn:microsoft.com/office/officeart/2005/8/layout/vList4"/>
    <dgm:cxn modelId="{EC4DFCF2-98AE-4A13-8CDE-F41A1C7F173A}" srcId="{D649A584-B694-4095-9BB6-1F17330F51FC}" destId="{0F1FB547-41A3-49F9-BEB8-D939FF141E97}" srcOrd="2" destOrd="0" parTransId="{33532DAD-D071-4928-B337-95354037C381}" sibTransId="{28829CF9-54E5-40BB-822C-13BCA208CCBF}"/>
    <dgm:cxn modelId="{A3ECC855-B325-40DE-AD1C-94E5B79D84DF}" srcId="{D649A584-B694-4095-9BB6-1F17330F51FC}" destId="{CF0DDCEB-04A3-4FAA-B12B-310FBC497D45}" srcOrd="0" destOrd="0" parTransId="{B4B3784D-9A40-4523-94AF-3FB02D777AC5}" sibTransId="{A34DBEEB-6B9E-4A53-9630-6664FF73461E}"/>
    <dgm:cxn modelId="{80B06C7C-C9C3-4EC9-AEBE-0247370F41FD}" type="presOf" srcId="{4A214058-B875-4D9D-9876-1AC2ACA407CF}" destId="{C121AD32-0E76-4147-A192-385CBFD779B8}" srcOrd="0" destOrd="0" presId="urn:microsoft.com/office/officeart/2005/8/layout/vList4"/>
    <dgm:cxn modelId="{66BF755B-6151-41A1-BCD3-B30AD8D942DD}" type="presOf" srcId="{D649A584-B694-4095-9BB6-1F17330F51FC}" destId="{951FE52F-C0D1-4926-ADD4-6AA7DB7CCDB3}" srcOrd="0" destOrd="0" presId="urn:microsoft.com/office/officeart/2005/8/layout/vList4"/>
    <dgm:cxn modelId="{FF197706-23F4-4DB4-B9C1-D2E54BBFFAA5}" type="presOf" srcId="{CF0DDCEB-04A3-4FAA-B12B-310FBC497D45}" destId="{95689969-420D-4865-883B-370DD90B340B}" srcOrd="0" destOrd="0" presId="urn:microsoft.com/office/officeart/2005/8/layout/vList4"/>
    <dgm:cxn modelId="{BA95D136-DCD2-4E13-B708-47270C9D8CDE}" type="presOf" srcId="{4A214058-B875-4D9D-9876-1AC2ACA407CF}" destId="{657269ED-95DF-42A3-B832-4A90F559CCD2}" srcOrd="1" destOrd="0" presId="urn:microsoft.com/office/officeart/2005/8/layout/vList4"/>
    <dgm:cxn modelId="{C9C76339-D622-452A-83A6-FB664E62FCB1}" srcId="{D649A584-B694-4095-9BB6-1F17330F51FC}" destId="{4A214058-B875-4D9D-9876-1AC2ACA407CF}" srcOrd="1" destOrd="0" parTransId="{741965B9-FDB8-469C-B049-CA35E918B33A}" sibTransId="{1B951646-9827-41E4-BDB8-C9A33E8AA589}"/>
    <dgm:cxn modelId="{33D6CC83-E1A7-40A4-B7EA-2BA574BD0E93}" type="presOf" srcId="{0F1FB547-41A3-49F9-BEB8-D939FF141E97}" destId="{CCEE4833-272A-40CB-B827-098A1E703E14}" srcOrd="1" destOrd="0" presId="urn:microsoft.com/office/officeart/2005/8/layout/vList4"/>
    <dgm:cxn modelId="{83605F9F-891D-4482-A7A9-46FEB205ECDE}" type="presParOf" srcId="{951FE52F-C0D1-4926-ADD4-6AA7DB7CCDB3}" destId="{BB3A9201-F17A-4105-BE01-BB9BDDD09A64}" srcOrd="0" destOrd="0" presId="urn:microsoft.com/office/officeart/2005/8/layout/vList4"/>
    <dgm:cxn modelId="{7D45FC76-396A-4BE4-9611-ED14D11281CB}" type="presParOf" srcId="{BB3A9201-F17A-4105-BE01-BB9BDDD09A64}" destId="{95689969-420D-4865-883B-370DD90B340B}" srcOrd="0" destOrd="0" presId="urn:microsoft.com/office/officeart/2005/8/layout/vList4"/>
    <dgm:cxn modelId="{F03BEC3D-ECB3-47A8-992C-F18E58145A99}" type="presParOf" srcId="{BB3A9201-F17A-4105-BE01-BB9BDDD09A64}" destId="{E099E94D-5818-4490-AD7D-D05D513B1C44}" srcOrd="1" destOrd="0" presId="urn:microsoft.com/office/officeart/2005/8/layout/vList4"/>
    <dgm:cxn modelId="{1DF28559-306A-4740-991F-9287131243E4}" type="presParOf" srcId="{BB3A9201-F17A-4105-BE01-BB9BDDD09A64}" destId="{8FD44504-1DB4-4BC5-B4BD-CF043B3E69FF}" srcOrd="2" destOrd="0" presId="urn:microsoft.com/office/officeart/2005/8/layout/vList4"/>
    <dgm:cxn modelId="{8A631F0B-4705-4E79-96A7-E57C3E4116E5}" type="presParOf" srcId="{951FE52F-C0D1-4926-ADD4-6AA7DB7CCDB3}" destId="{DC2C603D-9359-4A72-AA79-989BE6248A95}" srcOrd="1" destOrd="0" presId="urn:microsoft.com/office/officeart/2005/8/layout/vList4"/>
    <dgm:cxn modelId="{29ECBCAB-EA84-4BB2-A90E-54E1FC63927E}" type="presParOf" srcId="{951FE52F-C0D1-4926-ADD4-6AA7DB7CCDB3}" destId="{6454AB37-4CA5-44FD-BE2E-6F35DB78C712}" srcOrd="2" destOrd="0" presId="urn:microsoft.com/office/officeart/2005/8/layout/vList4"/>
    <dgm:cxn modelId="{74694DD2-84ED-4BB7-BE67-6D31CE0686AA}" type="presParOf" srcId="{6454AB37-4CA5-44FD-BE2E-6F35DB78C712}" destId="{C121AD32-0E76-4147-A192-385CBFD779B8}" srcOrd="0" destOrd="0" presId="urn:microsoft.com/office/officeart/2005/8/layout/vList4"/>
    <dgm:cxn modelId="{5010874F-02CD-4692-B511-D52DAB7278DE}" type="presParOf" srcId="{6454AB37-4CA5-44FD-BE2E-6F35DB78C712}" destId="{ADC57992-8929-466A-800D-B83CB9886084}" srcOrd="1" destOrd="0" presId="urn:microsoft.com/office/officeart/2005/8/layout/vList4"/>
    <dgm:cxn modelId="{132A5231-8F78-4D41-A805-159DEB7B55FC}" type="presParOf" srcId="{6454AB37-4CA5-44FD-BE2E-6F35DB78C712}" destId="{657269ED-95DF-42A3-B832-4A90F559CCD2}" srcOrd="2" destOrd="0" presId="urn:microsoft.com/office/officeart/2005/8/layout/vList4"/>
    <dgm:cxn modelId="{551234BB-1123-4419-8FE2-0DDB3B0E818D}" type="presParOf" srcId="{951FE52F-C0D1-4926-ADD4-6AA7DB7CCDB3}" destId="{DE520FE6-7C40-4376-822A-57EDEDD0652B}" srcOrd="3" destOrd="0" presId="urn:microsoft.com/office/officeart/2005/8/layout/vList4"/>
    <dgm:cxn modelId="{C3DFA3F4-31BD-4721-AF95-69880161E382}" type="presParOf" srcId="{951FE52F-C0D1-4926-ADD4-6AA7DB7CCDB3}" destId="{1DC74BD0-955B-4B6A-A0E9-310EBD9CC6E9}" srcOrd="4" destOrd="0" presId="urn:microsoft.com/office/officeart/2005/8/layout/vList4"/>
    <dgm:cxn modelId="{83AFF7C6-4A3B-47D6-88D7-2BEE0054B769}" type="presParOf" srcId="{1DC74BD0-955B-4B6A-A0E9-310EBD9CC6E9}" destId="{526D5E18-8FEF-4A91-9F2B-DF2F554F57CC}" srcOrd="0" destOrd="0" presId="urn:microsoft.com/office/officeart/2005/8/layout/vList4"/>
    <dgm:cxn modelId="{DCE0985E-7BF8-4112-A142-DC72D4BA839A}" type="presParOf" srcId="{1DC74BD0-955B-4B6A-A0E9-310EBD9CC6E9}" destId="{415FC597-C746-4BB7-B1FA-C1B0C89BB3E1}" srcOrd="1" destOrd="0" presId="urn:microsoft.com/office/officeart/2005/8/layout/vList4"/>
    <dgm:cxn modelId="{F3FA9625-9CF1-45D3-99C0-C49ABD90E183}" type="presParOf" srcId="{1DC74BD0-955B-4B6A-A0E9-310EBD9CC6E9}" destId="{CCEE4833-272A-40CB-B827-098A1E703E14}" srcOrd="2" destOrd="0" presId="urn:microsoft.com/office/officeart/2005/8/layout/vList4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89969-420D-4865-883B-370DD90B340B}">
      <dsp:nvSpPr>
        <dsp:cNvPr id="0" name=""/>
        <dsp:cNvSpPr/>
      </dsp:nvSpPr>
      <dsp:spPr>
        <a:xfrm>
          <a:off x="0" y="38220"/>
          <a:ext cx="11612880" cy="2185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Бухоро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амирлигида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давлат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мутлақ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қонун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чиқарувчи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ижро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этувчи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ҳокимиятга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эга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бўлган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амир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томонидан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бошқарилар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эди</a:t>
          </a:r>
          <a:r>
            <a:rPr lang="ru-RU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endParaRPr lang="ru-RU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41101" y="38220"/>
        <a:ext cx="9071778" cy="2185258"/>
      </dsp:txXfrm>
    </dsp:sp>
    <dsp:sp modelId="{E099E94D-5818-4490-AD7D-D05D513B1C44}">
      <dsp:nvSpPr>
        <dsp:cNvPr id="0" name=""/>
        <dsp:cNvSpPr/>
      </dsp:nvSpPr>
      <dsp:spPr>
        <a:xfrm>
          <a:off x="435222" y="281950"/>
          <a:ext cx="1889183" cy="1672334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1AD32-0E76-4147-A192-385CBFD779B8}">
      <dsp:nvSpPr>
        <dsp:cNvPr id="0" name=""/>
        <dsp:cNvSpPr/>
      </dsp:nvSpPr>
      <dsp:spPr>
        <a:xfrm>
          <a:off x="0" y="2352299"/>
          <a:ext cx="11612880" cy="1869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Давлат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аҳамиятига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молик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бўлган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сиёсий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ижтимоий-иқтисодий,диний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бошқа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масалалар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Бухородаги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бош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қароргоҳ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Аркда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кўриб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чиқилган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ҳамда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ҳал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этилган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41101" y="2352299"/>
        <a:ext cx="9071778" cy="1869969"/>
      </dsp:txXfrm>
    </dsp:sp>
    <dsp:sp modelId="{ADC57992-8929-466A-800D-B83CB9886084}">
      <dsp:nvSpPr>
        <dsp:cNvPr id="0" name=""/>
        <dsp:cNvSpPr/>
      </dsp:nvSpPr>
      <dsp:spPr>
        <a:xfrm>
          <a:off x="511960" y="2529497"/>
          <a:ext cx="1814071" cy="159004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D5E18-8FEF-4A91-9F2B-DF2F554F57CC}">
      <dsp:nvSpPr>
        <dsp:cNvPr id="0" name=""/>
        <dsp:cNvSpPr/>
      </dsp:nvSpPr>
      <dsp:spPr>
        <a:xfrm>
          <a:off x="0" y="4492536"/>
          <a:ext cx="11612880" cy="174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Бош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қароргоҳ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ҳисобланган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Аркда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амир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унинг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оиласидан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ташқари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қўшбеги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шиғовул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тўпчибоши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мирзабоши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каби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сарой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амалдорлари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ўз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оилалари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ва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хизматкорлари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билан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яшаган</a:t>
          </a: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41101" y="4492536"/>
        <a:ext cx="9071778" cy="1740623"/>
      </dsp:txXfrm>
    </dsp:sp>
    <dsp:sp modelId="{415FC597-C746-4BB7-B1FA-C1B0C89BB3E1}">
      <dsp:nvSpPr>
        <dsp:cNvPr id="0" name=""/>
        <dsp:cNvSpPr/>
      </dsp:nvSpPr>
      <dsp:spPr>
        <a:xfrm>
          <a:off x="291524" y="4660668"/>
          <a:ext cx="1950127" cy="141527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0E049-0A4E-4374-A58F-9C627786ED3B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9D3F4-747B-46F1-890A-09497278C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92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9D3F4-747B-46F1-890A-09497278CD7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21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41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07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16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1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14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8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288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000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927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273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764CF-80BC-4802-B252-FE1376E41B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851872-92EC-45B3-ADBA-118599382471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544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F5533-B0B1-4B58-B353-4B9D18238A6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4DD333-825E-4F57-BE0B-F98A43928CCE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18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2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D1A62-710B-48AA-978E-F0D1F836725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E26F96-CB10-4F6E-A451-595971F695B4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8867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EC939-44DF-4BE6-9B6C-384F70F556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E43C2C-CB9E-480D-AEF1-58D7CAD0716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3269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B5886-49C8-43AC-B929-F94F6C2B82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00BCFB-D860-4859-B2CF-F5CD7F859079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3251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E1AD-62BC-4F15-AC6C-9642704ABFF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A15374-EAB3-4E44-A113-C006578AE410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5763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A0AD8-4591-4599-B129-DAE94E84DF3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DF7252-AC72-49DD-9B41-D10F32125598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7187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BECF1-B9D2-4B52-A9E8-F22B367394A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B80A68-7241-4CAF-9C5D-E527534D4DB0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1754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33ED2-5E1F-410E-929D-73FACA875D0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C91266-FB97-4EBB-B9C0-858C3779358C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0128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EC708-1EBA-42D5-AA5F-EACC7ECB3A3C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584AE7-1BB8-4EF8-A69D-4B465F5461D0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75311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7A5C9-DF1F-4481-B8C2-9FC65A1715D1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E9E381-314C-4DA0-B642-286B52F7224F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7671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z-Cyrl-UZ"/>
          </a:p>
        </p:txBody>
      </p:sp>
      <p:sp>
        <p:nvSpPr>
          <p:cNvPr id="10486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z-Cyrl-UZ"/>
          </a:p>
        </p:txBody>
      </p:sp>
      <p:sp>
        <p:nvSpPr>
          <p:cNvPr id="104862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59AA-B9E2-4AA4-839F-CFFE440D3B20}" type="datetimeFigureOut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2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2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D6DE-BF78-46CD-92A9-EAC3A314C6AC}" type="slidenum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2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433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z-Cyrl-UZ"/>
          </a:p>
        </p:txBody>
      </p:sp>
      <p:sp>
        <p:nvSpPr>
          <p:cNvPr id="104863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Cyrl-UZ"/>
          </a:p>
        </p:txBody>
      </p:sp>
      <p:sp>
        <p:nvSpPr>
          <p:cNvPr id="104863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59AA-B9E2-4AA4-839F-CFFE440D3B20}" type="datetimeFigureOut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3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4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D6DE-BF78-46CD-92A9-EAC3A314C6AC}" type="slidenum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095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z-Cyrl-UZ"/>
          </a:p>
        </p:txBody>
      </p:sp>
      <p:sp>
        <p:nvSpPr>
          <p:cNvPr id="104865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5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59AA-B9E2-4AA4-839F-CFFE440D3B20}" type="datetimeFigureOut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5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5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D6DE-BF78-46CD-92A9-EAC3A314C6AC}" type="slidenum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525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z-Cyrl-UZ"/>
          </a:p>
        </p:txBody>
      </p:sp>
      <p:sp>
        <p:nvSpPr>
          <p:cNvPr id="1048658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Cyrl-UZ"/>
          </a:p>
        </p:txBody>
      </p:sp>
      <p:sp>
        <p:nvSpPr>
          <p:cNvPr id="1048659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Cyrl-UZ"/>
          </a:p>
        </p:txBody>
      </p:sp>
      <p:sp>
        <p:nvSpPr>
          <p:cNvPr id="1048660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59AA-B9E2-4AA4-839F-CFFE440D3B20}" type="datetimeFigureOut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61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62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D6DE-BF78-46CD-92A9-EAC3A314C6AC}" type="slidenum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75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z-Cyrl-UZ"/>
          </a:p>
        </p:txBody>
      </p:sp>
      <p:sp>
        <p:nvSpPr>
          <p:cNvPr id="1048664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65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Cyrl-UZ"/>
          </a:p>
        </p:txBody>
      </p:sp>
      <p:sp>
        <p:nvSpPr>
          <p:cNvPr id="1048666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67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Cyrl-UZ"/>
          </a:p>
        </p:txBody>
      </p:sp>
      <p:sp>
        <p:nvSpPr>
          <p:cNvPr id="1048668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59AA-B9E2-4AA4-839F-CFFE440D3B20}" type="datetimeFigureOut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69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70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D6DE-BF78-46CD-92A9-EAC3A314C6AC}" type="slidenum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52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z-Cyrl-UZ"/>
          </a:p>
        </p:txBody>
      </p:sp>
      <p:sp>
        <p:nvSpPr>
          <p:cNvPr id="1048628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59AA-B9E2-4AA4-839F-CFFE440D3B20}" type="datetimeFigureOut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29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30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D6DE-BF78-46CD-92A9-EAC3A314C6AC}" type="slidenum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663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59AA-B9E2-4AA4-839F-CFFE440D3B20}" type="datetimeFigureOut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2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D6DE-BF78-46CD-92A9-EAC3A314C6AC}" type="slidenum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118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z-Cyrl-UZ"/>
          </a:p>
        </p:txBody>
      </p:sp>
      <p:sp>
        <p:nvSpPr>
          <p:cNvPr id="1048672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Cyrl-UZ"/>
          </a:p>
        </p:txBody>
      </p:sp>
      <p:sp>
        <p:nvSpPr>
          <p:cNvPr id="1048673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74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59AA-B9E2-4AA4-839F-CFFE440D3B20}" type="datetimeFigureOut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7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7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D6DE-BF78-46CD-92A9-EAC3A314C6AC}" type="slidenum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047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z-Cyrl-UZ"/>
          </a:p>
        </p:txBody>
      </p:sp>
      <p:sp>
        <p:nvSpPr>
          <p:cNvPr id="1048642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z-Cyrl-UZ"/>
          </a:p>
        </p:txBody>
      </p:sp>
      <p:sp>
        <p:nvSpPr>
          <p:cNvPr id="1048643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44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59AA-B9E2-4AA4-839F-CFFE440D3B20}" type="datetimeFigureOut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4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4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D6DE-BF78-46CD-92A9-EAC3A314C6AC}" type="slidenum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72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z-Cyrl-UZ"/>
          </a:p>
        </p:txBody>
      </p:sp>
      <p:sp>
        <p:nvSpPr>
          <p:cNvPr id="1048648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Cyrl-UZ"/>
          </a:p>
        </p:txBody>
      </p:sp>
      <p:sp>
        <p:nvSpPr>
          <p:cNvPr id="104864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59AA-B9E2-4AA4-839F-CFFE440D3B20}" type="datetimeFigureOut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50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5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D6DE-BF78-46CD-92A9-EAC3A314C6AC}" type="slidenum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72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z-Cyrl-UZ"/>
          </a:p>
        </p:txBody>
      </p:sp>
      <p:sp>
        <p:nvSpPr>
          <p:cNvPr id="1048632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Cyrl-UZ"/>
          </a:p>
        </p:txBody>
      </p:sp>
      <p:sp>
        <p:nvSpPr>
          <p:cNvPr id="104863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59AA-B9E2-4AA4-839F-CFFE440D3B20}" type="datetimeFigureOut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3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3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D6DE-BF78-46CD-92A9-EAC3A314C6AC}" type="slidenum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9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9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7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28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77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2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8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35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E3FEAA-4414-44CD-A7E8-3DA2BBAE4A34}" type="datetimeFigureOut">
              <a:rPr lang="ru-RU" smtClean="0"/>
              <a:t>15.02.2021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EC53-ABA2-4576-A675-3A504BB80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140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5C03607-126A-495D-B075-CB495B195E93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A5DD5D-7B51-44CC-AFF6-B611B32519A1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421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z-Cyrl-UZ"/>
          </a:p>
        </p:txBody>
      </p:sp>
      <p:sp>
        <p:nvSpPr>
          <p:cNvPr id="1048577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z-Cyrl-UZ"/>
          </a:p>
        </p:txBody>
      </p:sp>
      <p:sp>
        <p:nvSpPr>
          <p:cNvPr id="1048578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59AA-B9E2-4AA4-839F-CFFE440D3B20}" type="datetimeFigureOut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15.02.2021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7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D6DE-BF78-46CD-92A9-EAC3A314C6AC}" type="slidenum">
              <a:rPr lang="uz-Cyrl-UZ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z-Cyrl-U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3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z-Cyrl-U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"/>
            <a:ext cx="12192000" cy="6857999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uz-Cyrl-UZ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7.2.МАЪРУЗА: Манғитлар сулоласи ҳукмронлиги даврида давлат бошқаруви ва маъмурий тизими</a:t>
            </a:r>
            <a:endParaRPr lang="ru-RU" sz="3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uz-Cyrl-UZ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Режа:</a:t>
            </a:r>
          </a:p>
          <a:p>
            <a:pPr marL="457200" indent="-457200">
              <a:buAutoNum type="arabicPeriod"/>
            </a:pPr>
            <a:r>
              <a:rPr lang="ru-RU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</a:t>
            </a:r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манғитлар</a:t>
            </a:r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даври</a:t>
            </a:r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давлатчилиги</a:t>
            </a:r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Сиёсий</a:t>
            </a:r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тари</a:t>
            </a:r>
            <a:r>
              <a:rPr lang="de-DE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z-Cyrl-UZ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Амирликнинг</a:t>
            </a:r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ҳудуди</a:t>
            </a:r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маъмурий</a:t>
            </a:r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тузилиши</a:t>
            </a:r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аҳолиси</a:t>
            </a:r>
            <a:endParaRPr lang="ru-RU" sz="3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3.Давлат  </a:t>
            </a:r>
            <a:r>
              <a:rPr lang="ru-RU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бошқаруви</a:t>
            </a:r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тизими</a:t>
            </a:r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Мансаблар</a:t>
            </a:r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унвонлар</a:t>
            </a:r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амаллар</a:t>
            </a:r>
            <a:endParaRPr lang="ru-RU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3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" y="0"/>
            <a:ext cx="12331339" cy="6858000"/>
          </a:xfr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қўшни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Афғон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давлати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ҳукмдори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Шужоъ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ал-</a:t>
            </a:r>
            <a:r>
              <a:rPr lang="ru-RU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мулк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Дурроний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дўстлик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алоқаларини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ўрнатган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бўлса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-да,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Қўқон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Хива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давлатлари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давлати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ўртасидаги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муносабатлар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кескин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Манбаларга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кўра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шундай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шароитда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ҳатто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Туркия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султони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Маҳмуд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ёрдам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сўраб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мурожаат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итоатига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ўтишга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тайёр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эканлигини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маълум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1826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вафот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этганидан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сўнг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иккита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ўғиллари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Ҳусайн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икки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ярим ой)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Умар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тўрт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ой)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қисқа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муддат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ўтириб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укалари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Насрулло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ўлдириладилар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Шундан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сўнг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Ҳайдарнинг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учинчи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ўғли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Насрулло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ўтирди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Насруллонинг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ҳукмронлик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даври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(1826-1860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йй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аввало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амирлигидаги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сиёсий</a:t>
            </a:r>
            <a:r>
              <a:rPr lang="ru-RU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тарқоқлик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зодагонларнинг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бошбошдоқликларига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барҳам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бериш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изоҳланади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Амир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Насрулло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ҳокимиятни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бошқаришда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ниҳоятда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қаттиқ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қўллик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сиёсатини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Ўзининг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бераҳмлик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сиёсати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туфайли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Насрулло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қассоб</a:t>
            </a:r>
            <a:r>
              <a:rPr lang="ru-RU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сазовор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2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91440" y="0"/>
            <a:ext cx="12283440" cy="6858000"/>
          </a:xfr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/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Насрулло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марказий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ҳокимиятни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олмайдиган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бўйсунмас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маҳаллий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ҳокимларга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қарши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қаттиқ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кураш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борди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борада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Шаҳрисабз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Бухорога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бўйсунмай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қўйган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йирик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мустақил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вилоят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ҳисобланарди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Шунинг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амирнинг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сиёсатидан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нарози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кўплаб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амалдорлар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Шаҳрисабзга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қочиб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паноҳ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топганлар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3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Насрулло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1832 </a:t>
            </a:r>
            <a:r>
              <a:rPr lang="ru-RU" sz="23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Шаҳрисабзга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қарши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уруш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бошлаб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марта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юришдан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сўнг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1856 </a:t>
            </a:r>
            <a:r>
              <a:rPr lang="ru-RU" sz="23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3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Шаҳрисабз</a:t>
            </a:r>
            <a:r>
              <a:rPr lang="ru-RU" sz="23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3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Китобни</a:t>
            </a:r>
            <a:r>
              <a:rPr lang="ru-RU" sz="23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бўйсундиришга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эришади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Насрулло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Қўқон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Хива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хонлари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урушлар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борди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1842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Қўқонга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юриш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эгаллади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Аммо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пайтда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Хива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хони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Оллоқулихон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чегараларига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ҳужум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қилганлигини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эшитгач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Қўқонга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ноибини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қолдириб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орқага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қайтишга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мажбур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бўлди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1843 </a:t>
            </a:r>
            <a:r>
              <a:rPr lang="ru-RU" sz="23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Насрулло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қўшинлари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Хивага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юриш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Хазораспни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қамал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қилди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Аммо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мағлубиятга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учраб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қайтиб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кетишга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мажбур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бўлди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Насрулло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ҳукумронлиги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Ўратепа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Хўжанд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Қўқон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хони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тўхтовсиз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урушлар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борди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Бунинг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натижасида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шаҳарлар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қўлда-қўлга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ўтиб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кўпгина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вайронагарчиликлар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келиб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чиқди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талон-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таложлик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авж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олди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Манбаларга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кўра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Қўқондан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Кешгача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барча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мамлакатларни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бўйсундирган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Насрулло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Бухоронинг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амалдаги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охирги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мустақил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ҳукмдори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қолди</a:t>
            </a:r>
            <a:endParaRPr lang="ru-RU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33" y="0"/>
            <a:ext cx="12009119" cy="6858000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Насруллодан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сўнг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ўғли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Музаффар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(1860-1885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йй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ўтирди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манғитлар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сулоласидан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тўртинчи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йиллик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ҳукумронлик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кўп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воқеалар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содир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бўлдики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улардан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аянчлиси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амирлигининг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Россия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императори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вассалига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айланишидир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Музаффар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ҳукмронлигининг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дастлабки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йилларида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уламоларга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деярли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эътибор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бермади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улар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бирор-бир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масала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юзасидан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маслаҳат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қилмади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Аммо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1868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руслардан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мағлубиятга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учрагач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уламоларга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ён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беришга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мажбур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Чунки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уламолар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маҳаллий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аҳолини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русларга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қарши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курашишга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даъват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эдилар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Лекин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фурсат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қўлдан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бой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берилган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Уламоларнинг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халқни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кўтариши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амирнинг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ўғли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Тўра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Абдумалик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Китоб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Шаҳрисабз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бекларининг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саъй-ҳаркатлари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бесамар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кетди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Зирабулоқ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яқинидаги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жангда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мағлубиятга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учраган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Музаффар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руслар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тузилган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шартномага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имзо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чекишга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мажбур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бўлди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кўра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Ўратепа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Жиззах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Зарафшон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воҳаси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ҳудудларидан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маҳрум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рус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ҳукуматига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125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минг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тилло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миқдорда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товон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тўлайдиган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ҳамда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Бухоронинг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Россияга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вассаллигини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альтернативный процесс 4"/>
          <p:cNvSpPr/>
          <p:nvPr/>
        </p:nvSpPr>
        <p:spPr>
          <a:xfrm>
            <a:off x="431075" y="378823"/>
            <a:ext cx="11338560" cy="628323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Музаффар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ўғли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Абдулаҳадни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тахт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меросхўри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эълон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ўша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Россия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императори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Александоровичнинг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ўтириш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маросими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тантанасига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қатнашиш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жўнатди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Подшо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юлдузи</a:t>
            </a: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ордени</a:t>
            </a: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топширилди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Абдулаҳад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ҳақиқий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тахт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вориси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сифатида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Россия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тасдиқланди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1883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Музаффар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империясининг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ru-RU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даражали</a:t>
            </a: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Муқаддас</a:t>
            </a: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Анна </a:t>
            </a:r>
            <a:r>
              <a:rPr lang="ru-RU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ордени</a:t>
            </a:r>
            <a:r>
              <a:rPr lang="ru-RU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тақдирланди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Архив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маълумотларига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қараганда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мукофотни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империянинг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нуфузли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амалдорларидан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генерал-майор,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князь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Витгенштейн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бошчилигидаги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махсус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элчилар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гуруҳи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келган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Музаффар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1885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октябрда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касаллик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туфайли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вафот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этади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ўғли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Саййид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Абдуллаҳад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1885-1910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йиллар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тахтини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Абдулаҳад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ёшидан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бошлаб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Кармана беки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этиб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тайинланган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Рус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сайёҳларининг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маълумотларига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Карманада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оддий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кечирган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1885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ноябрда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Абдулахадни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аркида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оқ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кигизга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ўтирғизиб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ўтқазиш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маросими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3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альтернативный процесс 4"/>
          <p:cNvSpPr/>
          <p:nvPr/>
        </p:nvSpPr>
        <p:spPr>
          <a:xfrm>
            <a:off x="431075" y="182881"/>
            <a:ext cx="11338560" cy="647917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Амир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Абдулаҳад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саёҳат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қилишни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яхши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кўрган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турли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йилларда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r>
              <a:rPr lang="ru-RU" sz="23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Санкт-</a:t>
            </a:r>
            <a:r>
              <a:rPr lang="ru-RU" sz="23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Петербуруг</a:t>
            </a:r>
            <a:r>
              <a:rPr lang="ru-RU" sz="23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Киев, Одесса, </a:t>
            </a:r>
            <a:r>
              <a:rPr lang="ru-RU" sz="23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Екатеринаслов</a:t>
            </a:r>
            <a:r>
              <a:rPr lang="ru-RU" sz="23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Боку, </a:t>
            </a:r>
            <a:r>
              <a:rPr lang="ru-RU" sz="23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Тифлис, </a:t>
            </a:r>
            <a:r>
              <a:rPr lang="ru-RU" sz="23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Ботуми</a:t>
            </a:r>
            <a:r>
              <a:rPr lang="ru-RU" sz="23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Севастопол</a:t>
            </a:r>
            <a:r>
              <a:rPr lang="ru-RU" sz="23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Боғчасарой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каби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шаҳарларда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ҳукмронлиги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3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қийноқлар</a:t>
            </a:r>
            <a:r>
              <a:rPr lang="ru-RU" sz="23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ўлим</a:t>
            </a:r>
            <a:r>
              <a:rPr lang="ru-RU" sz="23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ҳукми</a:t>
            </a:r>
            <a:r>
              <a:rPr lang="ru-RU" sz="23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3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3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даҳшатли</a:t>
            </a:r>
            <a:r>
              <a:rPr lang="ru-RU" sz="23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жазо</a:t>
            </a:r>
            <a:r>
              <a:rPr lang="ru-RU" sz="23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Бухородаги</a:t>
            </a:r>
            <a:r>
              <a:rPr lang="ru-RU" sz="23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Минораи</a:t>
            </a:r>
            <a:r>
              <a:rPr lang="ru-RU" sz="23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Калондан</a:t>
            </a:r>
            <a:r>
              <a:rPr lang="ru-RU" sz="23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ташлаб</a:t>
            </a:r>
            <a:r>
              <a:rPr lang="ru-RU" sz="23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юбориш</a:t>
            </a:r>
            <a:r>
              <a:rPr lang="ru-RU" sz="23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этилган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Амир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Абдулаҳад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темир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олтин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қазиб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чиқариш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телефон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линиялари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темир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йўллари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қурилиши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савдо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фаол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ривожлантирилади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Абдулаҳад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амирликдаги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ҳарбий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кучларга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алоҳида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эътибор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берган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1895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йилдан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бошлаб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амирлигида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милиция </a:t>
            </a:r>
            <a:r>
              <a:rPr lang="ru-RU" sz="23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хизмати</a:t>
            </a:r>
            <a:r>
              <a:rPr lang="ru-RU" sz="23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йўлга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қўйилган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Кейинчалик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Абдулаҳад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қўшинини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ҳарбий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тайёргарлигини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ошириш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замонавий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қуроллантириш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кўпгина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ишларни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амалга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оширган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Амир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Абдулаҳад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1910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декабрда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буйрак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касалидан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вафот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этгач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1911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январда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иккинчи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ўғли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Саййид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Мир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Олим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ўтиради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Олимхон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1893-1896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йилларда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Петербургда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таълим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олган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Ундан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сўнг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аввал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Насаф</a:t>
            </a:r>
            <a:r>
              <a:rPr lang="ru-RU" sz="2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вилоятига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кейин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эса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Карманага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ҳокимлик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қилган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1911-1920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йиллар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тахтини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бошқарган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Олимхон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Бухорода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совет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ҳукумати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ўрнатилгач</a:t>
            </a:r>
            <a:r>
              <a:rPr lang="ru-RU" sz="2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Афғонистонга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чиқиб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кетди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1944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Қобулда</a:t>
            </a:r>
            <a:r>
              <a:rPr lang="ru-RU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вафот</a:t>
            </a:r>
            <a:r>
              <a:rPr lang="ru-RU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этди</a:t>
            </a:r>
            <a:endParaRPr lang="ru-RU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" y="243842"/>
            <a:ext cx="11861075" cy="61830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Амирликнинг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ҳудуди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маъмурий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тузилиши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аҳолиси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4219"/>
            <a:ext cx="10820400" cy="560614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Осиё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хонликлари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ичида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алоҳида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мавқеига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ҳудудларни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эгаллаган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Манбаларга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XVIII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асрнинг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ўрталарига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келиб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ҳудудларида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бирмунча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ўзгаришлар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содир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бўлади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даврда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ҳукмдорлари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тасарруфларида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шаҳри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атрофидаги</a:t>
            </a:r>
            <a:r>
              <a:rPr lang="ru-RU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Вобкент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Ғиждувон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Қоракўл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Вағоза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туманлари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Қашқадарё</a:t>
            </a:r>
            <a:r>
              <a:rPr lang="ru-RU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Миёнқол</a:t>
            </a:r>
            <a:r>
              <a:rPr lang="ru-RU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воҳаларини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сақлаб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қололган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Хўжанд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Тошкент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Ҳисор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вақти-вақти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Ғузор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Шаҳрисабз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Нурота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шунингдек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Амударёнинг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ўнг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соҳилидаги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Балх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Андхай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Маймана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Бадахшон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Шибирғонлар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вассал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бўлишига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қарамай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итоат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этмай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қўйганлар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Сиёсий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парокандаликнинг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асосий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сабаби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сўнгги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аштархонийлар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ўзаро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курашлар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қочувчи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кучлар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мавқеининг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ўсиши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0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Прямоугольник 2"/>
          <p:cNvSpPr/>
          <p:nvPr/>
        </p:nvSpPr>
        <p:spPr>
          <a:xfrm>
            <a:off x="719403" y="612847"/>
            <a:ext cx="106571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prstClr val="black"/>
                </a:solidFill>
              </a:rPr>
              <a:t>	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XIX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асрнинг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uz-Cyrl-UZ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ўртал</a:t>
            </a:r>
            <a:r>
              <a:rPr lang="ru-RU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арига</a:t>
            </a:r>
            <a:r>
              <a:rPr lang="ru-RU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келиб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Бухоро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амирлиги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ҳудудига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Зарафшон</a:t>
            </a:r>
            <a:r>
              <a:rPr 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ҳамда</a:t>
            </a:r>
            <a:r>
              <a:rPr 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Қашқадарё</a:t>
            </a:r>
            <a:r>
              <a:rPr 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воҳаларидан</a:t>
            </a:r>
            <a:r>
              <a:rPr 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ташқари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Сурҳон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воҳаси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Ҳисор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Хўжанд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Ўратепа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Панжикент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каби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аҳоли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зич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жойлашган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туманлар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Жанубий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Туркманистоннинг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катта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қисми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жумладан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Чоржўйдан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то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Мурғоб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дарёсигача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бўлган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ҳудудлар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кирар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эди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Бу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даврда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Бухоро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амирлиги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ҳудудларининг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кенгайишига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асосий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сабаб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манғитлар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 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сулоласининг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марказлашган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давлат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барпо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этишга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интилиши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эди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XIX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аср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ўрталарида</a:t>
            </a:r>
            <a:r>
              <a:rPr lang="ru-RU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Бухоро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амирлиги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бир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томондан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Эрон</a:t>
            </a:r>
            <a:r>
              <a:rPr 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ва</a:t>
            </a:r>
            <a:r>
              <a:rPr 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Афғонистон</a:t>
            </a:r>
            <a:r>
              <a:rPr lang="ru-RU" sz="2400" b="1" dirty="0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иккичи</a:t>
            </a:r>
            <a:r>
              <a:rPr lang="ru-RU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томондан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Хива </a:t>
            </a:r>
            <a:r>
              <a:rPr 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хонлиги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учинчи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томондан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қозоқ</a:t>
            </a:r>
            <a:r>
              <a:rPr 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жузлари</a:t>
            </a:r>
            <a:r>
              <a:rPr 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ва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тўртинчи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томондан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Қўқон</a:t>
            </a:r>
            <a:r>
              <a:rPr 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хонлиги</a:t>
            </a:r>
            <a:r>
              <a:rPr 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ҳудудлари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билан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чегарадош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эди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uz-Cyrl-UZ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1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Прямоугольник 2"/>
          <p:cNvSpPr/>
          <p:nvPr/>
        </p:nvSpPr>
        <p:spPr>
          <a:xfrm>
            <a:off x="719403" y="612846"/>
            <a:ext cx="10657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prstClr val="black"/>
                </a:solidFill>
              </a:rPr>
              <a:t>	</a:t>
            </a:r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XIX </a:t>
            </a:r>
            <a:r>
              <a:rPr lang="ru-RU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асрнинг</a:t>
            </a:r>
            <a:r>
              <a:rPr lang="ru-RU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50-йилларида </a:t>
            </a:r>
            <a:r>
              <a:rPr lang="ru-RU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Бухоро</a:t>
            </a:r>
            <a:r>
              <a:rPr lang="ru-RU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амирлиги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бир</a:t>
            </a:r>
            <a:r>
              <a:rPr lang="ru-RU" sz="32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неча</a:t>
            </a:r>
            <a:r>
              <a:rPr lang="ru-RU" sz="32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вилоятлардан</a:t>
            </a:r>
            <a:r>
              <a:rPr lang="ru-RU" sz="32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ташкил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топган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бўлиб</a:t>
            </a:r>
            <a:r>
              <a:rPr lang="ru-RU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32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улардан</a:t>
            </a:r>
            <a:r>
              <a:rPr lang="ru-RU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Бухоро</a:t>
            </a:r>
            <a:r>
              <a:rPr lang="ru-RU" sz="32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ва</a:t>
            </a:r>
            <a:r>
              <a:rPr lang="ru-RU" sz="32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Самарқанд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ўз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навбатида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туманларга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бўлинган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эди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Вилоят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ҳукумдорлари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ҳоким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деб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аталган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Кейинчалик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вилоят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ўрнига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бекликлар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пайдо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бўлгач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уларнинг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ҳукмдорлари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бек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деб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аталган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Янги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маълумотларга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кўра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бу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даврда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Бухоро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амирлигида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44 та </a:t>
            </a:r>
            <a:r>
              <a:rPr lang="ru-RU" sz="32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беклик</a:t>
            </a:r>
            <a:r>
              <a:rPr lang="ru-RU" sz="32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мавжуд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бўлган</a:t>
            </a:r>
            <a:r>
              <a:rPr lang="ru-RU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ru-RU" sz="3200" b="1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1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Прямоугольник 2"/>
          <p:cNvSpPr/>
          <p:nvPr/>
        </p:nvSpPr>
        <p:spPr>
          <a:xfrm>
            <a:off x="719403" y="612847"/>
            <a:ext cx="106571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prstClr val="black"/>
                </a:solidFill>
              </a:rPr>
              <a:t>	</a:t>
            </a:r>
            <a:r>
              <a:rPr lang="ru-RU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Мирзо</a:t>
            </a:r>
            <a:r>
              <a:rPr lang="ru-RU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Бади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Девоннинг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“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Мажмаъ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ул-арқом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”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асаридаги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маълумотларга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кўра</a:t>
            </a:r>
            <a:r>
              <a:rPr lang="ru-RU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ru-RU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амирлик</a:t>
            </a:r>
            <a:r>
              <a:rPr lang="ru-RU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қуйидаги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маъмурий-ҳудудий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бўлакларга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endParaRPr lang="ru-RU" sz="2400" b="1" dirty="0" smtClean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b="1" i="1" u="sng" dirty="0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100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минг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танобдан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иборат</a:t>
            </a:r>
            <a:r>
              <a:rPr lang="ru-RU" sz="2400" b="1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суғориладиган</a:t>
            </a:r>
            <a:r>
              <a:rPr lang="ru-RU" sz="2400" b="1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ер  </a:t>
            </a:r>
            <a:r>
              <a:rPr lang="ru-RU" sz="2400" b="1" i="1" u="sng" dirty="0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туман</a:t>
            </a:r>
            <a:r>
              <a:rPr lang="ru-RU" sz="2400" b="1" i="1" u="sng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b="1" i="1" u="sng" dirty="0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50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минг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танобдан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иборат</a:t>
            </a:r>
            <a:r>
              <a:rPr lang="ru-RU" sz="2400" b="1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суғориладиган</a:t>
            </a:r>
            <a:r>
              <a:rPr lang="ru-RU" sz="2400" b="1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ер </a:t>
            </a:r>
            <a:r>
              <a:rPr lang="ru-RU" sz="2400" b="1" i="1" u="sng" dirty="0" err="1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ҳазора</a:t>
            </a:r>
            <a:r>
              <a:rPr lang="ru-RU" sz="2400" b="1" i="1" u="sng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b="1" i="1" u="sng" dirty="0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25 </a:t>
            </a:r>
            <a:r>
              <a:rPr lang="ru-RU" sz="2400" b="1" i="1" u="sng" dirty="0" err="1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минг</a:t>
            </a:r>
            <a:r>
              <a:rPr lang="ru-RU" sz="2400" b="1" i="1" u="sng" dirty="0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таноб</a:t>
            </a:r>
            <a:r>
              <a:rPr lang="ru-RU" sz="2400" b="1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суғориладиган</a:t>
            </a:r>
            <a:r>
              <a:rPr lang="ru-RU" sz="2400" b="1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ер </a:t>
            </a:r>
            <a:r>
              <a:rPr lang="ru-RU" sz="2400" b="1" i="1" u="sng" dirty="0" err="1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нимҳазора</a:t>
            </a:r>
            <a:r>
              <a:rPr lang="ru-RU" sz="2400" b="1" i="1" u="sng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b="1" i="1" u="sng" dirty="0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10-15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минг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таноб</a:t>
            </a:r>
            <a:r>
              <a:rPr lang="ru-RU" sz="2400" b="1" i="1" u="sng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суғориладиган</a:t>
            </a:r>
            <a:r>
              <a:rPr lang="ru-RU" sz="2400" b="1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ер </a:t>
            </a:r>
            <a:r>
              <a:rPr lang="ru-RU" sz="2400" b="1" i="1" u="sng" dirty="0" err="1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обхўри</a:t>
            </a:r>
            <a:r>
              <a:rPr lang="ru-RU" sz="2400" b="1" i="1" u="sng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b="1" i="1" u="sng" dirty="0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400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таноб</a:t>
            </a:r>
            <a:r>
              <a:rPr lang="ru-RU" sz="2400" b="1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суғориладиган</a:t>
            </a:r>
            <a:r>
              <a:rPr lang="ru-RU" sz="2400" b="1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ер </a:t>
            </a:r>
            <a:r>
              <a:rPr lang="ru-RU" sz="2400" b="1" i="1" u="sng" dirty="0" err="1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қария</a:t>
            </a:r>
            <a:r>
              <a:rPr lang="ru-RU" sz="2400" b="1" i="1" u="sng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b="1" i="1" u="sng" dirty="0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300 </a:t>
            </a:r>
            <a:r>
              <a:rPr lang="ru-RU" sz="2400" b="1" i="1" u="sng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таноб</a:t>
            </a:r>
            <a:r>
              <a:rPr lang="ru-RU" sz="2400" b="1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суғориладиган</a:t>
            </a:r>
            <a:r>
              <a:rPr lang="ru-RU" sz="2400" b="1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ер </a:t>
            </a:r>
            <a:r>
              <a:rPr lang="ru-RU" sz="2400" b="1" i="1" u="sng" dirty="0" err="1" smtClean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маъраза</a:t>
            </a:r>
            <a:r>
              <a:rPr lang="ru-RU" sz="2400" b="1" i="1" u="sng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ru-RU" sz="2400" b="1" i="1" u="sng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экинзор</a:t>
            </a:r>
            <a:r>
              <a:rPr lang="ru-RU" sz="2400" b="1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 </a:t>
            </a:r>
            <a:r>
              <a:rPr lang="ru-RU" sz="2400" b="1" i="1" u="sng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деб</a:t>
            </a:r>
            <a:r>
              <a:rPr lang="ru-RU" sz="2400" b="1" i="1" u="sng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i="1" u="sng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аталган</a:t>
            </a:r>
            <a:r>
              <a:rPr lang="ru-RU" sz="2400" b="1" i="1" u="sng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ru-RU" sz="2400" b="1" dirty="0" smtClean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Бундай</a:t>
            </a:r>
            <a:r>
              <a:rPr lang="ru-RU" sz="24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тартибда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бўлиниш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бўйича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хирож,закот</a:t>
            </a:r>
            <a:r>
              <a:rPr 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ва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бошқа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турдаги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солиқларни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йиғиш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ва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олиш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қулай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бўлган</a:t>
            </a:r>
            <a:r>
              <a:rPr lang="ru-RU" sz="24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40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Прямоугольник 2"/>
          <p:cNvSpPr/>
          <p:nvPr/>
        </p:nvSpPr>
        <p:spPr>
          <a:xfrm>
            <a:off x="716189" y="332659"/>
            <a:ext cx="106571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4000" b="1" dirty="0" smtClean="0">
                <a:solidFill>
                  <a:prstClr val="black"/>
                </a:solidFill>
              </a:rPr>
              <a:t>	Бухоро амирлигининг </a:t>
            </a:r>
            <a:r>
              <a:rPr lang="uz-Cyrl-UZ" sz="4000" b="1" dirty="0" smtClean="0">
                <a:solidFill>
                  <a:srgbClr val="FF0000"/>
                </a:solidFill>
              </a:rPr>
              <a:t>аҳолиси</a:t>
            </a:r>
            <a:r>
              <a:rPr lang="uz-Cyrl-UZ" sz="4000" b="1" dirty="0" smtClean="0">
                <a:solidFill>
                  <a:prstClr val="black"/>
                </a:solidFill>
              </a:rPr>
              <a:t> </a:t>
            </a:r>
            <a:r>
              <a:rPr lang="en-US" sz="4000" b="1" dirty="0" smtClean="0">
                <a:solidFill>
                  <a:srgbClr val="0000CC"/>
                </a:solidFill>
              </a:rPr>
              <a:t>XIX </a:t>
            </a:r>
            <a:r>
              <a:rPr lang="ru-RU" sz="4000" b="1" dirty="0" err="1" smtClean="0">
                <a:solidFill>
                  <a:srgbClr val="0000CC"/>
                </a:solidFill>
              </a:rPr>
              <a:t>асрнинг</a:t>
            </a:r>
            <a:r>
              <a:rPr lang="ru-RU" sz="4000" b="1" dirty="0" smtClean="0">
                <a:solidFill>
                  <a:srgbClr val="0000CC"/>
                </a:solidFill>
              </a:rPr>
              <a:t> 50-йилларига</a:t>
            </a:r>
            <a:r>
              <a:rPr lang="ru-RU" sz="4000" b="1" dirty="0" smtClean="0">
                <a:solidFill>
                  <a:prstClr val="black"/>
                </a:solidFill>
              </a:rPr>
              <a:t> </a:t>
            </a:r>
            <a:r>
              <a:rPr lang="ru-RU" sz="4000" b="1" dirty="0" err="1">
                <a:solidFill>
                  <a:prstClr val="black"/>
                </a:solidFill>
              </a:rPr>
              <a:t>келиб</a:t>
            </a:r>
            <a:r>
              <a:rPr lang="ru-RU" sz="4000" b="1" dirty="0">
                <a:solidFill>
                  <a:prstClr val="black"/>
                </a:solidFill>
              </a:rPr>
              <a:t> </a:t>
            </a:r>
            <a:r>
              <a:rPr lang="ru-RU" sz="4000" b="1" dirty="0" err="1">
                <a:solidFill>
                  <a:prstClr val="black"/>
                </a:solidFill>
              </a:rPr>
              <a:t>тахминан</a:t>
            </a:r>
            <a:r>
              <a:rPr lang="ru-RU" sz="4000" b="1" dirty="0">
                <a:solidFill>
                  <a:prstClr val="black"/>
                </a:solidFill>
              </a:rPr>
              <a:t> </a:t>
            </a:r>
            <a:r>
              <a:rPr lang="ru-RU" sz="4000" b="1" dirty="0" smtClean="0">
                <a:solidFill>
                  <a:srgbClr val="FF0000"/>
                </a:solidFill>
              </a:rPr>
              <a:t>2,5 млн.</a:t>
            </a:r>
            <a:r>
              <a:rPr lang="uz-Cyrl-UZ" sz="4000" b="1" dirty="0" smtClean="0">
                <a:solidFill>
                  <a:srgbClr val="FF0000"/>
                </a:solidFill>
              </a:rPr>
              <a:t>га яқин </a:t>
            </a:r>
            <a:r>
              <a:rPr lang="ru-RU" sz="4000" b="1" dirty="0" err="1" smtClean="0">
                <a:solidFill>
                  <a:prstClr val="black"/>
                </a:solidFill>
              </a:rPr>
              <a:t>кишини</a:t>
            </a:r>
            <a:r>
              <a:rPr lang="ru-RU" sz="4000" b="1" dirty="0" smtClean="0">
                <a:solidFill>
                  <a:prstClr val="black"/>
                </a:solidFill>
              </a:rPr>
              <a:t> </a:t>
            </a:r>
            <a:r>
              <a:rPr lang="ru-RU" sz="4000" b="1" dirty="0" err="1">
                <a:solidFill>
                  <a:prstClr val="black"/>
                </a:solidFill>
              </a:rPr>
              <a:t>ташкил</a:t>
            </a:r>
            <a:r>
              <a:rPr lang="ru-RU" sz="4000" b="1" dirty="0">
                <a:solidFill>
                  <a:prstClr val="black"/>
                </a:solidFill>
              </a:rPr>
              <a:t> </a:t>
            </a:r>
            <a:r>
              <a:rPr lang="ru-RU" sz="4000" b="1" dirty="0" err="1">
                <a:solidFill>
                  <a:prstClr val="black"/>
                </a:solidFill>
              </a:rPr>
              <a:t>этган</a:t>
            </a:r>
            <a:r>
              <a:rPr lang="ru-RU" sz="4000" b="1" dirty="0">
                <a:solidFill>
                  <a:prstClr val="black"/>
                </a:solidFill>
              </a:rPr>
              <a:t>. </a:t>
            </a:r>
            <a:r>
              <a:rPr lang="ru-RU" sz="4000" b="1" dirty="0" err="1" smtClean="0">
                <a:solidFill>
                  <a:prstClr val="black"/>
                </a:solidFill>
              </a:rPr>
              <a:t>Бухоро</a:t>
            </a:r>
            <a:r>
              <a:rPr lang="ru-RU" sz="4000" b="1" dirty="0" smtClean="0">
                <a:solidFill>
                  <a:prstClr val="black"/>
                </a:solidFill>
              </a:rPr>
              <a:t> </a:t>
            </a:r>
            <a:r>
              <a:rPr lang="ru-RU" sz="4000" b="1" dirty="0" err="1">
                <a:solidFill>
                  <a:prstClr val="black"/>
                </a:solidFill>
              </a:rPr>
              <a:t>шаҳрида</a:t>
            </a:r>
            <a:r>
              <a:rPr lang="ru-RU" sz="4000" b="1" dirty="0">
                <a:solidFill>
                  <a:prstClr val="black"/>
                </a:solidFill>
              </a:rPr>
              <a:t> </a:t>
            </a:r>
            <a:r>
              <a:rPr lang="ru-RU" sz="4000" b="1" dirty="0" err="1">
                <a:solidFill>
                  <a:prstClr val="black"/>
                </a:solidFill>
              </a:rPr>
              <a:t>тахминан</a:t>
            </a:r>
            <a:r>
              <a:rPr lang="ru-RU" sz="4000" b="1" dirty="0">
                <a:solidFill>
                  <a:prstClr val="black"/>
                </a:solidFill>
              </a:rPr>
              <a:t> </a:t>
            </a:r>
            <a:r>
              <a:rPr lang="ru-RU" sz="4000" b="1" dirty="0">
                <a:solidFill>
                  <a:srgbClr val="FF0000"/>
                </a:solidFill>
              </a:rPr>
              <a:t>60 </a:t>
            </a:r>
            <a:r>
              <a:rPr lang="ru-RU" sz="4000" b="1" dirty="0" err="1">
                <a:solidFill>
                  <a:srgbClr val="FF0000"/>
                </a:solidFill>
              </a:rPr>
              <a:t>мингдан</a:t>
            </a:r>
            <a:r>
              <a:rPr lang="ru-RU" sz="4000" b="1" dirty="0">
                <a:solidFill>
                  <a:srgbClr val="FF0000"/>
                </a:solidFill>
              </a:rPr>
              <a:t>  </a:t>
            </a:r>
            <a:r>
              <a:rPr lang="ru-RU" sz="4000" b="1" dirty="0" err="1">
                <a:solidFill>
                  <a:prstClr val="black"/>
                </a:solidFill>
              </a:rPr>
              <a:t>зиёдроқ</a:t>
            </a:r>
            <a:r>
              <a:rPr lang="ru-RU" sz="4000" b="1" dirty="0">
                <a:solidFill>
                  <a:prstClr val="black"/>
                </a:solidFill>
              </a:rPr>
              <a:t>, </a:t>
            </a:r>
            <a:r>
              <a:rPr lang="ru-RU" sz="4000" b="1" dirty="0" err="1">
                <a:solidFill>
                  <a:prstClr val="black"/>
                </a:solidFill>
              </a:rPr>
              <a:t>Самарқанда</a:t>
            </a:r>
            <a:r>
              <a:rPr lang="ru-RU" sz="4000" b="1" dirty="0">
                <a:solidFill>
                  <a:prstClr val="black"/>
                </a:solidFill>
              </a:rPr>
              <a:t> </a:t>
            </a:r>
            <a:r>
              <a:rPr lang="ru-RU" sz="4000" b="1" dirty="0" err="1">
                <a:solidFill>
                  <a:prstClr val="black"/>
                </a:solidFill>
              </a:rPr>
              <a:t>шаҳрида</a:t>
            </a:r>
            <a:r>
              <a:rPr lang="ru-RU" sz="4000" b="1" dirty="0">
                <a:solidFill>
                  <a:prstClr val="black"/>
                </a:solidFill>
              </a:rPr>
              <a:t> </a:t>
            </a:r>
            <a:r>
              <a:rPr lang="ru-RU" sz="4000" b="1" dirty="0" err="1">
                <a:solidFill>
                  <a:prstClr val="black"/>
                </a:solidFill>
              </a:rPr>
              <a:t>эса</a:t>
            </a:r>
            <a:r>
              <a:rPr lang="ru-RU" sz="4000" b="1" dirty="0">
                <a:solidFill>
                  <a:prstClr val="black"/>
                </a:solidFill>
              </a:rPr>
              <a:t> </a:t>
            </a:r>
            <a:r>
              <a:rPr lang="ru-RU" sz="4000" b="1" dirty="0" err="1">
                <a:solidFill>
                  <a:prstClr val="black"/>
                </a:solidFill>
              </a:rPr>
              <a:t>тахминан</a:t>
            </a:r>
            <a:r>
              <a:rPr lang="ru-RU" sz="4000" b="1" dirty="0">
                <a:solidFill>
                  <a:prstClr val="black"/>
                </a:solidFill>
              </a:rPr>
              <a:t> </a:t>
            </a:r>
            <a:r>
              <a:rPr lang="ru-RU" sz="4000" b="1" dirty="0">
                <a:solidFill>
                  <a:srgbClr val="FF0000"/>
                </a:solidFill>
              </a:rPr>
              <a:t>50 </a:t>
            </a:r>
            <a:r>
              <a:rPr lang="ru-RU" sz="4000" b="1" dirty="0" err="1">
                <a:solidFill>
                  <a:srgbClr val="FF0000"/>
                </a:solidFill>
              </a:rPr>
              <a:t>мингдан</a:t>
            </a:r>
            <a:r>
              <a:rPr lang="ru-RU" sz="4000" b="1" dirty="0">
                <a:solidFill>
                  <a:prstClr val="black"/>
                </a:solidFill>
              </a:rPr>
              <a:t> </a:t>
            </a:r>
            <a:r>
              <a:rPr lang="ru-RU" sz="4000" b="1" dirty="0" err="1">
                <a:solidFill>
                  <a:prstClr val="black"/>
                </a:solidFill>
              </a:rPr>
              <a:t>ортиқ</a:t>
            </a:r>
            <a:r>
              <a:rPr lang="ru-RU" sz="4000" b="1" dirty="0">
                <a:solidFill>
                  <a:prstClr val="black"/>
                </a:solidFill>
              </a:rPr>
              <a:t> </a:t>
            </a:r>
            <a:r>
              <a:rPr lang="ru-RU" sz="4000" b="1" dirty="0" err="1">
                <a:solidFill>
                  <a:prstClr val="black"/>
                </a:solidFill>
              </a:rPr>
              <a:t>аҳоли</a:t>
            </a:r>
            <a:r>
              <a:rPr lang="ru-RU" sz="4000" b="1" dirty="0">
                <a:solidFill>
                  <a:prstClr val="black"/>
                </a:solidFill>
              </a:rPr>
              <a:t> </a:t>
            </a:r>
            <a:r>
              <a:rPr lang="ru-RU" sz="4000" b="1" dirty="0" err="1">
                <a:solidFill>
                  <a:prstClr val="black"/>
                </a:solidFill>
              </a:rPr>
              <a:t>истиқомат</a:t>
            </a:r>
            <a:r>
              <a:rPr lang="ru-RU" sz="4000" b="1" dirty="0">
                <a:solidFill>
                  <a:prstClr val="black"/>
                </a:solidFill>
              </a:rPr>
              <a:t> </a:t>
            </a:r>
            <a:r>
              <a:rPr lang="ru-RU" sz="4000" b="1" dirty="0" err="1">
                <a:solidFill>
                  <a:prstClr val="black"/>
                </a:solidFill>
              </a:rPr>
              <a:t>қилган</a:t>
            </a:r>
            <a:r>
              <a:rPr lang="ru-RU" sz="4000" b="1" dirty="0">
                <a:solidFill>
                  <a:prstClr val="black"/>
                </a:solidFill>
              </a:rPr>
              <a:t>.</a:t>
            </a:r>
          </a:p>
          <a:p>
            <a:pPr algn="just"/>
            <a:r>
              <a:rPr lang="ru-RU" sz="4000" b="1" dirty="0" smtClean="0">
                <a:solidFill>
                  <a:prstClr val="black"/>
                </a:solidFill>
              </a:rPr>
              <a:t>	</a:t>
            </a:r>
            <a:endParaRPr lang="ru-RU" sz="4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31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14402" y="470264"/>
            <a:ext cx="10778837" cy="62048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Сўнгги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аштархонийлардан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Абдулфайзхон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ҳукмронлиги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ҳокимият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заифлашганлигидан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фойдаланган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ўзбек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уруғлари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вилоятларда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ҳокимиятга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қарши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исён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ғалаёнлар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кўтаришиб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ўзларини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мустақил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эълон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бошладилар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Улар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орасида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аштархонийлар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саройида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нуфузга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манғит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уруғи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бошлиқлардан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Муҳаммад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Ҳакимбий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оталиқ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вафоти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1743й)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ўғли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Муҳаммад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Раҳимбийнинг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ҳаракатлари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айниқса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кескин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ўтаётган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тартибсизликлардан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фойдаланган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Эрон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шоҳи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Нодиршоҳ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1745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Муҳаммад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Раҳимбий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раҳбарлигида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қўшин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жўнатди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Муҳаммад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Раҳимбий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визиятни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юмшатиш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борасида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ишларни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оширди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Миёнқол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Шаҳрисабздаги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қўзғолонлар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бостирилди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Муҳаммад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Раҳимбий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тизими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ҳукумат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амалдорларини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алмаштириш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ишларига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жиддий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киришди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Прямоугольник 2"/>
          <p:cNvSpPr/>
          <p:nvPr/>
        </p:nvSpPr>
        <p:spPr>
          <a:xfrm>
            <a:off x="716189" y="332658"/>
            <a:ext cx="106571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400" b="1" dirty="0" smtClean="0">
                <a:solidFill>
                  <a:prstClr val="black"/>
                </a:solidFill>
              </a:rPr>
              <a:t>	Миллий жиҳатдан аҳолининг таркиби қуйидатаркибда эди: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z-Cyrl-UZ" sz="2400" b="1" i="1" u="sng" dirty="0" smtClean="0">
                <a:solidFill>
                  <a:srgbClr val="0000CC"/>
                </a:solidFill>
              </a:rPr>
              <a:t>Ўзбеклар – 56,7%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z-Cyrl-UZ" sz="2400" b="1" i="1" u="sng" dirty="0" smtClean="0">
                <a:solidFill>
                  <a:srgbClr val="0000CC"/>
                </a:solidFill>
              </a:rPr>
              <a:t>Тожиклар – 31,8%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z-Cyrl-UZ" sz="2400" b="1" i="1" u="sng" dirty="0" smtClean="0">
                <a:solidFill>
                  <a:srgbClr val="0000CC"/>
                </a:solidFill>
              </a:rPr>
              <a:t>Туркманлар – 10 %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z-Cyrl-UZ" sz="2400" b="1" i="1" u="sng" dirty="0" smtClean="0">
                <a:solidFill>
                  <a:srgbClr val="0000CC"/>
                </a:solidFill>
              </a:rPr>
              <a:t>Қорақалпоқлар, қозоқлар ва бош. – 7,5%.</a:t>
            </a:r>
            <a:endParaRPr lang="ru-RU" sz="2400" b="1" i="1" u="sng" dirty="0">
              <a:solidFill>
                <a:srgbClr val="0000CC"/>
              </a:solidFill>
            </a:endParaRPr>
          </a:p>
          <a:p>
            <a:pPr algn="just"/>
            <a:r>
              <a:rPr lang="ru-RU" sz="2400" b="1" dirty="0" smtClean="0">
                <a:solidFill>
                  <a:prstClr val="black"/>
                </a:solidFill>
              </a:rPr>
              <a:t>	</a:t>
            </a:r>
            <a:r>
              <a:rPr lang="ru-RU" sz="2400" b="1" dirty="0" err="1" smtClean="0">
                <a:solidFill>
                  <a:prstClr val="black"/>
                </a:solidFill>
              </a:rPr>
              <a:t>Амирлик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аҳолиснинг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катта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қисмини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ўзбеклар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ташкил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қилган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бўлиб</a:t>
            </a:r>
            <a:r>
              <a:rPr lang="ru-RU" sz="2400" b="1" dirty="0" smtClean="0">
                <a:solidFill>
                  <a:prstClr val="black"/>
                </a:solidFill>
              </a:rPr>
              <a:t>, </a:t>
            </a:r>
            <a:r>
              <a:rPr lang="ru-RU" sz="2400" b="1" dirty="0" err="1" smtClean="0">
                <a:solidFill>
                  <a:prstClr val="black"/>
                </a:solidFill>
              </a:rPr>
              <a:t>жуда</a:t>
            </a:r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кўплаб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ўзбек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уруғлари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вакиллари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амирликнинг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деярли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барча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ҳудудларида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яшаганлар</a:t>
            </a:r>
            <a:r>
              <a:rPr lang="ru-RU" sz="2400" b="1" dirty="0">
                <a:solidFill>
                  <a:prstClr val="black"/>
                </a:solidFill>
              </a:rPr>
              <a:t>. </a:t>
            </a:r>
            <a:r>
              <a:rPr lang="ru-RU" sz="2400" b="1" dirty="0" err="1">
                <a:solidFill>
                  <a:prstClr val="black"/>
                </a:solidFill>
              </a:rPr>
              <a:t>Аҳоли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таркибидаги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тожиклар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Самарқанд</a:t>
            </a:r>
            <a:r>
              <a:rPr lang="ru-RU" sz="2400" b="1" dirty="0" smtClean="0">
                <a:solidFill>
                  <a:srgbClr val="0000CC"/>
                </a:solidFill>
              </a:rPr>
              <a:t>, </a:t>
            </a:r>
            <a:r>
              <a:rPr lang="ru-RU" sz="2400" b="1" dirty="0" err="1" smtClean="0">
                <a:solidFill>
                  <a:srgbClr val="0000CC"/>
                </a:solidFill>
              </a:rPr>
              <a:t>Бухоро</a:t>
            </a:r>
            <a:r>
              <a:rPr lang="ru-RU" sz="2400" b="1" dirty="0">
                <a:solidFill>
                  <a:srgbClr val="0000CC"/>
                </a:solidFill>
              </a:rPr>
              <a:t>, </a:t>
            </a:r>
            <a:r>
              <a:rPr lang="ru-RU" sz="2400" b="1" dirty="0" err="1">
                <a:solidFill>
                  <a:srgbClr val="0000CC"/>
                </a:solidFill>
              </a:rPr>
              <a:t>Нурота</a:t>
            </a:r>
            <a:r>
              <a:rPr lang="ru-RU" sz="2400" b="1" dirty="0">
                <a:solidFill>
                  <a:srgbClr val="0000CC"/>
                </a:solidFill>
              </a:rPr>
              <a:t>, Ургут, </a:t>
            </a:r>
            <a:r>
              <a:rPr lang="ru-RU" sz="2400" b="1" dirty="0" err="1">
                <a:solidFill>
                  <a:srgbClr val="0000CC"/>
                </a:solidFill>
              </a:rPr>
              <a:t>Китоб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каби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шаҳарларда</a:t>
            </a:r>
            <a:r>
              <a:rPr lang="ru-RU" sz="2400" b="1" dirty="0">
                <a:solidFill>
                  <a:prstClr val="black"/>
                </a:solidFill>
              </a:rPr>
              <a:t>, </a:t>
            </a:r>
            <a:r>
              <a:rPr lang="ru-RU" sz="2400" b="1" dirty="0" err="1">
                <a:solidFill>
                  <a:srgbClr val="0000CC"/>
                </a:solidFill>
              </a:rPr>
              <a:t>тоғли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туманларда</a:t>
            </a:r>
            <a:r>
              <a:rPr lang="ru-RU" sz="2400" b="1" dirty="0">
                <a:solidFill>
                  <a:prstClr val="black"/>
                </a:solidFill>
              </a:rPr>
              <a:t>, </a:t>
            </a:r>
            <a:r>
              <a:rPr lang="ru-RU" sz="2400" b="1" dirty="0" err="1">
                <a:solidFill>
                  <a:prstClr val="black"/>
                </a:solidFill>
              </a:rPr>
              <a:t>жумладан</a:t>
            </a:r>
            <a:r>
              <a:rPr lang="ru-RU" sz="2400" b="1" dirty="0">
                <a:solidFill>
                  <a:prstClr val="black"/>
                </a:solidFill>
              </a:rPr>
              <a:t>, </a:t>
            </a:r>
            <a:r>
              <a:rPr lang="ru-RU" sz="2400" b="1" dirty="0" err="1">
                <a:solidFill>
                  <a:srgbClr val="0000CC"/>
                </a:solidFill>
              </a:rPr>
              <a:t>Панжикент</a:t>
            </a:r>
            <a:r>
              <a:rPr lang="ru-RU" sz="2400" b="1" dirty="0">
                <a:solidFill>
                  <a:srgbClr val="0000CC"/>
                </a:solidFill>
              </a:rPr>
              <a:t>, Вахш, </a:t>
            </a:r>
            <a:r>
              <a:rPr lang="ru-RU" sz="2400" b="1" dirty="0" err="1">
                <a:solidFill>
                  <a:srgbClr val="0000CC"/>
                </a:solidFill>
              </a:rPr>
              <a:t>Ҳисор</a:t>
            </a:r>
            <a:r>
              <a:rPr lang="ru-RU" sz="2400" b="1" dirty="0">
                <a:solidFill>
                  <a:srgbClr val="0000CC"/>
                </a:solidFill>
              </a:rPr>
              <a:t>, </a:t>
            </a:r>
            <a:r>
              <a:rPr lang="ru-RU" sz="2400" b="1" dirty="0" err="1">
                <a:solidFill>
                  <a:srgbClr val="0000CC"/>
                </a:solidFill>
              </a:rPr>
              <a:t>Қоратегин</a:t>
            </a:r>
            <a:r>
              <a:rPr lang="ru-RU" sz="2400" b="1" dirty="0">
                <a:solidFill>
                  <a:srgbClr val="0000CC"/>
                </a:solidFill>
              </a:rPr>
              <a:t>, </a:t>
            </a:r>
            <a:r>
              <a:rPr lang="ru-RU" sz="2400" b="1" dirty="0" err="1">
                <a:solidFill>
                  <a:srgbClr val="0000CC"/>
                </a:solidFill>
              </a:rPr>
              <a:t>Кўлоб</a:t>
            </a:r>
            <a:r>
              <a:rPr lang="ru-RU" sz="2400" b="1" dirty="0">
                <a:solidFill>
                  <a:srgbClr val="0000CC"/>
                </a:solidFill>
              </a:rPr>
              <a:t>, </a:t>
            </a:r>
            <a:r>
              <a:rPr lang="ru-RU" sz="2400" b="1" dirty="0" err="1">
                <a:solidFill>
                  <a:srgbClr val="0000CC"/>
                </a:solidFill>
              </a:rPr>
              <a:t>Шаҳрисабз</a:t>
            </a:r>
            <a:r>
              <a:rPr lang="ru-RU" sz="2400" b="1" dirty="0">
                <a:solidFill>
                  <a:srgbClr val="0000CC"/>
                </a:solidFill>
              </a:rPr>
              <a:t>, </a:t>
            </a:r>
            <a:r>
              <a:rPr lang="ru-RU" sz="2400" b="1" dirty="0" err="1">
                <a:solidFill>
                  <a:srgbClr val="0000CC"/>
                </a:solidFill>
              </a:rPr>
              <a:t>Қобадиён</a:t>
            </a:r>
            <a:r>
              <a:rPr lang="ru-RU" sz="2400" b="1" dirty="0">
                <a:solidFill>
                  <a:srgbClr val="0000CC"/>
                </a:solidFill>
              </a:rPr>
              <a:t>, </a:t>
            </a:r>
            <a:r>
              <a:rPr lang="ru-RU" sz="2400" b="1" dirty="0" err="1">
                <a:solidFill>
                  <a:srgbClr val="0000CC"/>
                </a:solidFill>
              </a:rPr>
              <a:t>Яккабоғ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бекликларида</a:t>
            </a:r>
            <a:r>
              <a:rPr lang="ru-RU" sz="2400" b="1" dirty="0">
                <a:solidFill>
                  <a:srgbClr val="0000CC"/>
                </a:solidFill>
              </a:rPr>
              <a:t>, </a:t>
            </a:r>
            <a:r>
              <a:rPr lang="ru-RU" sz="2400" b="1" dirty="0" err="1">
                <a:solidFill>
                  <a:srgbClr val="0000CC"/>
                </a:solidFill>
              </a:rPr>
              <a:t>Зарафшоннинг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юқори</a:t>
            </a:r>
            <a:r>
              <a:rPr lang="ru-RU" sz="2400" b="1" dirty="0">
                <a:solidFill>
                  <a:srgbClr val="0000CC"/>
                </a:solidFill>
              </a:rPr>
              <a:t> </a:t>
            </a:r>
            <a:r>
              <a:rPr lang="ru-RU" sz="2400" b="1" dirty="0" err="1">
                <a:solidFill>
                  <a:srgbClr val="0000CC"/>
                </a:solidFill>
              </a:rPr>
              <a:t>қисмида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истиқомат</a:t>
            </a:r>
            <a:r>
              <a:rPr lang="ru-RU" sz="2400" b="1" dirty="0">
                <a:solidFill>
                  <a:prstClr val="black"/>
                </a:solidFill>
              </a:rPr>
              <a:t> </a:t>
            </a:r>
            <a:r>
              <a:rPr lang="ru-RU" sz="2400" b="1" dirty="0" err="1">
                <a:solidFill>
                  <a:prstClr val="black"/>
                </a:solidFill>
              </a:rPr>
              <a:t>қилганлар</a:t>
            </a:r>
            <a:r>
              <a:rPr lang="ru-RU" sz="2400" b="1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4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Прямоугольник 2"/>
          <p:cNvSpPr/>
          <p:nvPr/>
        </p:nvSpPr>
        <p:spPr>
          <a:xfrm>
            <a:off x="719403" y="612846"/>
            <a:ext cx="106571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3200" b="1" dirty="0" smtClean="0">
                <a:solidFill>
                  <a:prstClr val="black"/>
                </a:solidFill>
              </a:rPr>
              <a:t>	</a:t>
            </a:r>
            <a:r>
              <a:rPr lang="uz-Cyrl-UZ" sz="3200" b="1" dirty="0" smtClean="0">
                <a:solidFill>
                  <a:srgbClr val="0000CC"/>
                </a:solidFill>
              </a:rPr>
              <a:t>Туркманлар</a:t>
            </a:r>
            <a:r>
              <a:rPr lang="uz-Cyrl-UZ" sz="3200" b="1" dirty="0" smtClean="0">
                <a:solidFill>
                  <a:prstClr val="black"/>
                </a:solidFill>
              </a:rPr>
              <a:t> </a:t>
            </a:r>
            <a:r>
              <a:rPr lang="uz-Cyrl-UZ" sz="3200" b="1" dirty="0">
                <a:solidFill>
                  <a:prstClr val="black"/>
                </a:solidFill>
              </a:rPr>
              <a:t>ҳам Бухоро амирлиги аҳолисининг сон жиҳатдан катта қисмини ташкил этганлар. Улар амирликка қарашли бўлган </a:t>
            </a:r>
            <a:r>
              <a:rPr lang="uz-Cyrl-UZ" sz="3200" b="1" dirty="0">
                <a:solidFill>
                  <a:srgbClr val="0000CC"/>
                </a:solidFill>
              </a:rPr>
              <a:t>Амударёнинг икки қирғоғида</a:t>
            </a:r>
            <a:r>
              <a:rPr lang="uz-Cyrl-UZ" sz="3200" b="1" dirty="0">
                <a:solidFill>
                  <a:prstClr val="black"/>
                </a:solidFill>
              </a:rPr>
              <a:t> жойлашган ерларда, яъни, </a:t>
            </a:r>
            <a:r>
              <a:rPr lang="uz-Cyrl-UZ" sz="3200" b="1" dirty="0">
                <a:solidFill>
                  <a:srgbClr val="0000CC"/>
                </a:solidFill>
              </a:rPr>
              <a:t>амирликнинг жанубий ва ғарбий ҳудудларида</a:t>
            </a:r>
            <a:r>
              <a:rPr lang="uz-Cyrl-UZ" sz="3200" b="1" dirty="0">
                <a:solidFill>
                  <a:prstClr val="black"/>
                </a:solidFill>
              </a:rPr>
              <a:t> истиқомат қилишган. Бухоро амирлиги ҳудудида аҳолининг кичик қисмини </a:t>
            </a:r>
            <a:r>
              <a:rPr lang="uz-Cyrl-UZ" sz="3200" b="1" dirty="0">
                <a:solidFill>
                  <a:srgbClr val="FF0000"/>
                </a:solidFill>
              </a:rPr>
              <a:t>араблар</a:t>
            </a:r>
            <a:r>
              <a:rPr lang="uz-Cyrl-UZ" sz="3200" b="1" dirty="0">
                <a:solidFill>
                  <a:prstClr val="black"/>
                </a:solidFill>
              </a:rPr>
              <a:t> ташил этган бўлиб</a:t>
            </a:r>
            <a:r>
              <a:rPr lang="uz-Cyrl-UZ" sz="3200" b="1" dirty="0" smtClean="0">
                <a:solidFill>
                  <a:prstClr val="black"/>
                </a:solidFill>
              </a:rPr>
              <a:t>, улар </a:t>
            </a:r>
            <a:r>
              <a:rPr lang="uz-Cyrl-UZ" sz="3200" b="1" dirty="0">
                <a:solidFill>
                  <a:prstClr val="black"/>
                </a:solidFill>
              </a:rPr>
              <a:t>асоан </a:t>
            </a:r>
            <a:r>
              <a:rPr lang="uz-Cyrl-UZ" sz="3200" b="1" dirty="0">
                <a:solidFill>
                  <a:srgbClr val="0000CC"/>
                </a:solidFill>
              </a:rPr>
              <a:t>Қарши ва Шеробод бекликларида</a:t>
            </a:r>
            <a:r>
              <a:rPr lang="uz-Cyrl-UZ" sz="3200" b="1" dirty="0">
                <a:solidFill>
                  <a:prstClr val="black"/>
                </a:solidFill>
              </a:rPr>
              <a:t> яшаганлар.</a:t>
            </a:r>
            <a:endParaRPr lang="ru-RU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25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06808"/>
              </p:ext>
            </p:extLst>
          </p:nvPr>
        </p:nvGraphicFramePr>
        <p:xfrm>
          <a:off x="1103444" y="980727"/>
          <a:ext cx="9985112" cy="5081478"/>
        </p:xfrm>
        <a:graphic>
          <a:graphicData uri="http://schemas.openxmlformats.org/drawingml/2006/table">
            <a:tbl>
              <a:tblPr firstRow="1" firstCol="1" bandRow="1"/>
              <a:tblGrid>
                <a:gridCol w="4224471">
                  <a:extLst>
                    <a:ext uri="{9D8B030D-6E8A-4147-A177-3AD203B41FA5}">
                      <a16:colId xmlns="" xmlns:a16="http://schemas.microsoft.com/office/drawing/2014/main" val="759847593"/>
                    </a:ext>
                  </a:extLst>
                </a:gridCol>
                <a:gridCol w="3456384">
                  <a:extLst>
                    <a:ext uri="{9D8B030D-6E8A-4147-A177-3AD203B41FA5}">
                      <a16:colId xmlns="" xmlns:a16="http://schemas.microsoft.com/office/drawing/2014/main" val="3745575304"/>
                    </a:ext>
                  </a:extLst>
                </a:gridCol>
                <a:gridCol w="2304257">
                  <a:extLst>
                    <a:ext uri="{9D8B030D-6E8A-4147-A177-3AD203B41FA5}">
                      <a16:colId xmlns="" xmlns:a16="http://schemas.microsoft.com/office/drawing/2014/main" val="389825168"/>
                    </a:ext>
                  </a:extLst>
                </a:gridCol>
              </a:tblGrid>
              <a:tr h="9352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Ҳудудлар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водий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ва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воҳалар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Истиқомат қилувчи аҳоли сони (тахминан)</a:t>
                      </a:r>
                      <a:endParaRPr lang="ru-RU" sz="18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Фоиз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ҳисобида</a:t>
                      </a:r>
                      <a:endParaRPr lang="ru-RU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7126272"/>
                  </a:ext>
                </a:extLst>
              </a:tr>
              <a:tr h="48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Зарафшон воҳасида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700.000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31.8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2894144"/>
                  </a:ext>
                </a:extLst>
              </a:tr>
              <a:tr h="48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Қашқадарё воҳасида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500.000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22.2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7379624"/>
                  </a:ext>
                </a:extLst>
              </a:tr>
              <a:tr h="7866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Қизилқум ва Яксув бўйидаги воҳаларда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225.000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6469273"/>
                  </a:ext>
                </a:extLst>
              </a:tr>
              <a:tr h="13964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Амударё бўйидаги воҳаларда (Сурхоннинг қуйилишидан то Чоржўйгача)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300.000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14.0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29807833"/>
                  </a:ext>
                </a:extLst>
              </a:tr>
              <a:tr h="48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Қолган ҳудудларда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430.000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3391629"/>
                  </a:ext>
                </a:extLst>
              </a:tr>
              <a:tr h="481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Бутун амирлик бўйича</a:t>
                      </a:r>
                      <a:endParaRPr lang="ru-R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2.155.000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78129967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159563" y="484019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solidFill>
                  <a:srgbClr val="0000CC"/>
                </a:solidFill>
              </a:rPr>
              <a:t>Бухоро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амирлиги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аҳолисининг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ҳудудий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жойлашуви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53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02440"/>
              </p:ext>
            </p:extLst>
          </p:nvPr>
        </p:nvGraphicFramePr>
        <p:xfrm>
          <a:off x="431369" y="980726"/>
          <a:ext cx="11137240" cy="5472610"/>
        </p:xfrm>
        <a:graphic>
          <a:graphicData uri="http://schemas.openxmlformats.org/drawingml/2006/table">
            <a:tbl>
              <a:tblPr firstRow="1" firstCol="1" bandRow="1"/>
              <a:tblGrid>
                <a:gridCol w="5376599">
                  <a:extLst>
                    <a:ext uri="{9D8B030D-6E8A-4147-A177-3AD203B41FA5}">
                      <a16:colId xmlns="" xmlns:a16="http://schemas.microsoft.com/office/drawing/2014/main" val="1220678226"/>
                    </a:ext>
                  </a:extLst>
                </a:gridCol>
                <a:gridCol w="3072341">
                  <a:extLst>
                    <a:ext uri="{9D8B030D-6E8A-4147-A177-3AD203B41FA5}">
                      <a16:colId xmlns="" xmlns:a16="http://schemas.microsoft.com/office/drawing/2014/main" val="2114856502"/>
                    </a:ext>
                  </a:extLst>
                </a:gridCol>
                <a:gridCol w="2688300">
                  <a:extLst>
                    <a:ext uri="{9D8B030D-6E8A-4147-A177-3AD203B41FA5}">
                      <a16:colId xmlns="" xmlns:a16="http://schemas.microsoft.com/office/drawing/2014/main" val="2534574977"/>
                    </a:ext>
                  </a:extLst>
                </a:gridCol>
              </a:tblGrid>
              <a:tr h="10945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Аҳолининг яшаш тарзи</a:t>
                      </a:r>
                      <a:endParaRPr lang="ru-RU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Аҳоли сони</a:t>
                      </a:r>
                      <a:endParaRPr lang="ru-RU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Фоизда</a:t>
                      </a:r>
                      <a:endParaRPr lang="ru-RU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0620431"/>
                  </a:ext>
                </a:extLst>
              </a:tr>
              <a:tr h="10945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Ўтроқ аҳоли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1.399.606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65.0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5917151"/>
                  </a:ext>
                </a:extLst>
              </a:tr>
              <a:tr h="10945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Ярим кўчманчи аҳоли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322.986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15.0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1563010"/>
                  </a:ext>
                </a:extLst>
              </a:tr>
              <a:tr h="10945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Кўчманчи аҳоли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430.648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20.0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2750630"/>
                  </a:ext>
                </a:extLst>
              </a:tr>
              <a:tr h="10945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Жами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2.153.240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624158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03447" y="3472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1372" y="188640"/>
            <a:ext cx="107531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Бухоро</a:t>
            </a:r>
            <a:r>
              <a:rPr lang="ru-RU" altLang="ru-RU" sz="20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altLang="ru-RU" sz="20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амирлиги</a:t>
            </a:r>
            <a:r>
              <a:rPr lang="ru-RU" altLang="ru-RU" sz="20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altLang="ru-RU" sz="20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аҳолисининг</a:t>
            </a:r>
            <a:r>
              <a:rPr lang="ru-RU" altLang="ru-RU" sz="20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altLang="ru-RU" sz="20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яшаш</a:t>
            </a:r>
            <a:r>
              <a:rPr lang="ru-RU" altLang="ru-RU" sz="20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altLang="ru-RU" sz="20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тарзи</a:t>
            </a:r>
            <a:r>
              <a:rPr lang="ru-RU" altLang="ru-RU" sz="2000" dirty="0">
                <a:solidFill>
                  <a:srgbClr val="0000CC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ru-RU" altLang="ru-RU" sz="20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бўйича</a:t>
            </a:r>
            <a:r>
              <a:rPr lang="ru-RU" altLang="ru-RU" sz="20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altLang="ru-RU" sz="20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тақсимоти</a:t>
            </a:r>
            <a:endParaRPr lang="ru-RU" altLang="ru-RU" sz="44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3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03447" y="3472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1372" y="188643"/>
            <a:ext cx="1113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Бухоро амирлиги аҳолиснинг хўжалик юритиш бўйича тақсимоти</a:t>
            </a:r>
            <a:endParaRPr lang="ru-RU" altLang="ru-RU" sz="4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88313"/>
              </p:ext>
            </p:extLst>
          </p:nvPr>
        </p:nvGraphicFramePr>
        <p:xfrm>
          <a:off x="431372" y="980728"/>
          <a:ext cx="10753192" cy="5472608"/>
        </p:xfrm>
        <a:graphic>
          <a:graphicData uri="http://schemas.openxmlformats.org/drawingml/2006/table">
            <a:tbl>
              <a:tblPr firstRow="1" firstCol="1" bandRow="1"/>
              <a:tblGrid>
                <a:gridCol w="6528724">
                  <a:extLst>
                    <a:ext uri="{9D8B030D-6E8A-4147-A177-3AD203B41FA5}">
                      <a16:colId xmlns="" xmlns:a16="http://schemas.microsoft.com/office/drawing/2014/main" val="1460568046"/>
                    </a:ext>
                  </a:extLst>
                </a:gridCol>
                <a:gridCol w="2592288">
                  <a:extLst>
                    <a:ext uri="{9D8B030D-6E8A-4147-A177-3AD203B41FA5}">
                      <a16:colId xmlns="" xmlns:a16="http://schemas.microsoft.com/office/drawing/2014/main" val="26563543"/>
                    </a:ext>
                  </a:extLst>
                </a:gridCol>
                <a:gridCol w="1632180">
                  <a:extLst>
                    <a:ext uri="{9D8B030D-6E8A-4147-A177-3AD203B41FA5}">
                      <a16:colId xmlns="" xmlns:a16="http://schemas.microsoft.com/office/drawing/2014/main" val="4293644806"/>
                    </a:ext>
                  </a:extLst>
                </a:gridCol>
              </a:tblGrid>
              <a:tr h="1426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Аҳолининг</a:t>
                      </a:r>
                      <a:r>
                        <a:rPr lang="ru-RU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хўжалик</a:t>
                      </a:r>
                      <a:r>
                        <a:rPr lang="ru-RU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юритиш</a:t>
                      </a:r>
                      <a:r>
                        <a:rPr lang="ru-RU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тарзи</a:t>
                      </a:r>
                      <a:endParaRPr lang="ru-RU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Аҳоли сони</a:t>
                      </a:r>
                      <a:endParaRPr lang="ru-RU" sz="20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Фоизда</a:t>
                      </a:r>
                      <a:endParaRPr lang="ru-RU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5071095"/>
                  </a:ext>
                </a:extLst>
              </a:tr>
              <a:tr h="87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Деҳқончилик ва чорвачилик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1.830.254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85.0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3615837"/>
                  </a:ext>
                </a:extLst>
              </a:tr>
              <a:tr h="87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Ҳунармандчилик ва савдо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215.324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41592418"/>
                  </a:ext>
                </a:extLst>
              </a:tr>
              <a:tr h="14262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Доимий хўжалик иш юритишга эга бўлмаганлар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107.662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ru-RU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9137793"/>
                  </a:ext>
                </a:extLst>
              </a:tr>
              <a:tr h="8733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Жами</a:t>
                      </a:r>
                      <a:r>
                        <a:rPr lang="ru-RU" sz="2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2.153.240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01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71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03447" y="3472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1372" y="231034"/>
            <a:ext cx="1113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Бухоро</a:t>
            </a:r>
            <a:r>
              <a:rPr lang="ru-RU" alt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амирлиги</a:t>
            </a:r>
            <a:r>
              <a:rPr lang="ru-RU" alt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аҳолисининг</a:t>
            </a:r>
            <a:r>
              <a:rPr lang="ru-RU" alt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этник</a:t>
            </a:r>
            <a:r>
              <a:rPr lang="ru-RU" altLang="ru-RU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altLang="ru-RU" sz="2400" b="1" dirty="0" err="1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таркиби</a:t>
            </a:r>
            <a:endParaRPr lang="ru-RU" altLang="ru-RU" sz="4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50017"/>
              </p:ext>
            </p:extLst>
          </p:nvPr>
        </p:nvGraphicFramePr>
        <p:xfrm>
          <a:off x="623394" y="908720"/>
          <a:ext cx="10753197" cy="5173392"/>
        </p:xfrm>
        <a:graphic>
          <a:graphicData uri="http://schemas.openxmlformats.org/drawingml/2006/table">
            <a:tbl>
              <a:tblPr firstRow="1" firstCol="1" bandRow="1"/>
              <a:tblGrid>
                <a:gridCol w="3584399">
                  <a:extLst>
                    <a:ext uri="{9D8B030D-6E8A-4147-A177-3AD203B41FA5}">
                      <a16:colId xmlns="" xmlns:a16="http://schemas.microsoft.com/office/drawing/2014/main" val="3547450548"/>
                    </a:ext>
                  </a:extLst>
                </a:gridCol>
                <a:gridCol w="3584399">
                  <a:extLst>
                    <a:ext uri="{9D8B030D-6E8A-4147-A177-3AD203B41FA5}">
                      <a16:colId xmlns="" xmlns:a16="http://schemas.microsoft.com/office/drawing/2014/main" val="2760610449"/>
                    </a:ext>
                  </a:extLst>
                </a:gridCol>
                <a:gridCol w="3584399">
                  <a:extLst>
                    <a:ext uri="{9D8B030D-6E8A-4147-A177-3AD203B41FA5}">
                      <a16:colId xmlns="" xmlns:a16="http://schemas.microsoft.com/office/drawing/2014/main" val="1370930649"/>
                    </a:ext>
                  </a:extLst>
                </a:gridCol>
              </a:tblGrid>
              <a:tr h="14612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Этник</a:t>
                      </a: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гуруҳлар</a:t>
                      </a:r>
                      <a:endParaRPr lang="ru-RU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Жами аҳолига нисбатан фоиз ҳисобида</a:t>
                      </a:r>
                      <a:endParaRPr lang="ru-RU" sz="2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Аҳоли</a:t>
                      </a: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сони</a:t>
                      </a:r>
                      <a:endParaRPr lang="ru-RU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5311790"/>
                  </a:ext>
                </a:extLst>
              </a:tr>
              <a:tr h="894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Туркий халқлар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85.0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1.830.254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3328134"/>
                  </a:ext>
                </a:extLst>
              </a:tr>
              <a:tr h="894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Эроний халқлар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12.0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258.389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0248516"/>
                  </a:ext>
                </a:extLst>
              </a:tr>
              <a:tr h="894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Бошқа элатлар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64.597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6586186"/>
                  </a:ext>
                </a:extLst>
              </a:tr>
              <a:tr h="8948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Жами</a:t>
                      </a:r>
                      <a:endParaRPr lang="ru-RU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100.0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2.153.240</a:t>
                      </a:r>
                      <a:endParaRPr lang="ru-RU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280" marR="8128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3307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459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" y="0"/>
            <a:ext cx="12344400" cy="685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тизими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XVIII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асрнинг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иккинчи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ярмидан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бошлаб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манғитлар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сулоласининг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вакиллари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ҳукмронлик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қиладилар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Сулола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ҳукмронлигининг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асосчиси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Раҳимбий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ибн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Ҳакимбий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бироз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муддат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(1747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Абдулфайзхоннинг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ўғилларига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оталиқ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1756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сайидлар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хўжалар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руҳонийлар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тахтига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ўтқазилади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Раҳимбий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олмасдан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ноиб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ул-ҳукумат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(“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ўринбосари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Дониёлбий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оталиқ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хонликка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даъво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қилмай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аввал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Фозилтўрани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Абдулғозийни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(1758-1784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 хон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эълон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уларга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ҳисобланган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1785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ўтиради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сиёсий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тизими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идора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этиш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тартиб-қоидалари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рамзлари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мансаблар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ҳақида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кўпгина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олимлар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тадқиқот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ишлари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борганлар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Ушбу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тадқиқотларнинг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таҳлиллари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кўрсатадики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манғитлар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ҳукумронлиги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тизмида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жиддий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ўзгаришлар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оширилмаган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ҳукумдор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гарчи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унвони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ҳокимиятни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-да,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тизими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қонун-қоидалари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тартиблари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бутун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моҳияти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ўрта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асрлар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Мовароуннаҳрдаги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мусулмон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хусусан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шайбонийлар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аштархонийлар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тизмидан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деярли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фарқ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қилмаган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26570" y="91440"/>
            <a:ext cx="11599819" cy="660980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Саййид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Олимхон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ўзининг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халқининг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ҳасрати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тарихи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асарида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амирлигининг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сиёсий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идоравий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ташкилотлари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ҳамда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ҳақида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маълумотлар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бериб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жумладан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қуйидагиларни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ёзади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амирлари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ҳукм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юритишларида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шариат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усул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одатларига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риоя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Бухоронинг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ислом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уламолари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амирни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пайғамбар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халифаси-ўринбосари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усул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шариат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ҳимоячиси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деб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Амирнинг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тирикчилиги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бутунлай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шариатга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мос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бўларди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бузиш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эмас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хонлари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бутунлай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манғитларнинг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ўзбек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тоифасидан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подшоҳларини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ўзбек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одатларига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кўра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тўшакча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устига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табаррукона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ўтқазиб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саййидлар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хўжалар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муллолар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ердан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кўтарадилар.Бухоро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мамлакати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 та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вилоят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боғот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)га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бўлинар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вилоятларга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амирнинг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ҳокимларни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тайинлар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вилоятларга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Нурота,Қоракўл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Бойсун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Ҳисор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Деҳнов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Қўрғон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Болжувон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Кўлоб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Қубодиён,Дарвоз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Рўшон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Самарқанд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Миёнқол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Фароб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Урметон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Масчоҳлар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кирар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Валиаҳдга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қарашли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мулк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Қарши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ҳисобланар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Схема 12"/>
          <p:cNvGraphicFramePr/>
          <p:nvPr>
            <p:extLst>
              <p:ext uri="{D42A27DB-BD31-4B8C-83A1-F6EECF244321}">
                <p14:modId xmlns:p14="http://schemas.microsoft.com/office/powerpoint/2010/main" val="3633478124"/>
              </p:ext>
            </p:extLst>
          </p:nvPr>
        </p:nvGraphicFramePr>
        <p:xfrm>
          <a:off x="121920" y="124098"/>
          <a:ext cx="11612880" cy="623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5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56755" y="182881"/>
            <a:ext cx="11808823" cy="638773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Заруратга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қараб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мамлакат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пойтахтида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бошчилигида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Кенгаши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чақирилиб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турилган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Анъанага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кўра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лавозимларига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қараб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тадан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тагача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амалдорлар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аъзо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ушбу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кенгашда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мамлакат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ҳаётига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доир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муҳим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масалалар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кўриб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чиқилган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Илгариги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даврларда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бўлагани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каби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манғитлар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бошқаруви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тизими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икки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бўғин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марказий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маҳаллий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тизимидан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иборат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тизимлар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мусулмон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давлатларига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хос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мураккаб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тармоқларига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ҳамда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асосан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сарой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амладорлари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ўзбек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уруғлари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қабила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бошлиқлари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уламолар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ҳарбий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бошлиқлардан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ташкил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Амирликдаги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марказий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ҳокмият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бошчилигидаги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сарой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аъёнлари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қўлида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бўлса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маҳаллий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вилоят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ноиблари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қўлида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Вилоят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беклари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асосан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манғит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уруғи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вакилларидан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тайинланган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67641"/>
            <a:ext cx="12192000" cy="134112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деярли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барча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йирик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мансабларига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ўзининг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яқин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қариндошлари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маслакдошларини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қўйиб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уларнинг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ёрдамига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таяниб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пойтахтда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мавқени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мустаҳкамлаб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олди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371602"/>
            <a:ext cx="12192001" cy="54863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1747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Нодиршоҳ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ўлдирилгач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орадан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кўп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ўтмай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Абдулфайзхон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ўлдирилди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ўтирган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Абдулмўмин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1748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ўлдирилди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ўрнига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ниҳоятда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ёш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Убайдулла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Султон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номигагина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ўтқазилди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1753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йилга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келиб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йирик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амалдорлар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руҳонийлар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уруғ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оқсоқолларининг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розилиги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Муҳаммад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Раҳимхон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(1753-1758йй)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ўтирди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манғитлар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сулоласи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ҳукмронлигини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бошлаб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берди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Муҳаммад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Раҳимхон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марказлашган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тизими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тузиш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сиёсатини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борди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йирик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мулкдорларни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давлатни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ишларига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аралаштирмай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мустақил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сиёсат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юргизди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ҳукмдор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Миёнқол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Нурота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Ургут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Кобадиён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Бойсун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каби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ҳокимиятни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олмаган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вилоятларга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юришлар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қилиб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уларни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бўйсундиришга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эришди</a:t>
            </a:r>
            <a:endParaRPr lang="ru-RU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Зарафшоннинг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юқори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оқими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Жиззах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Зомин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Бухорога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қўшиб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олинди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Муҳаммад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Раҳимхон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қисқа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муддат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ичида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жуда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ҳудудни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бирлаштирган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манғитларнинг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марказий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тизимини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барпо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этди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1758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йилга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келиб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Тошкент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Қўқон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Марв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Қундуздан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элчилар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келиб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ҳокимиятини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олганликларини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билдирадилар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14402" y="653143"/>
            <a:ext cx="10778837" cy="522514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Амирликнинг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пойтахти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атрофидаги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туманлар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бошқарилган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Вилоят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беклари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нисбатан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кичик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ҳудудий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бўлинмалар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амлок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мулклар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ҳисобланиб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уларнинг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бошқарувчилари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амалдор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аталган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Амирликнинг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маъмурий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тузилишидаги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қуйи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бўғин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қишлоқ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жамоалари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уларни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оқсоқоллар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бошқарган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Хуллас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рус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истилосига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қадар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ҳозирги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Ўзбекистон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Тожикистон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Туркманистон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республикаларининг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қисмини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ичига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олган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Осиёдаги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йирик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494" y="0"/>
            <a:ext cx="11109959" cy="6858000"/>
          </a:xfrm>
        </p:spPr>
        <p:txBody>
          <a:bodyPr/>
          <a:lstStyle/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" y="36880"/>
            <a:ext cx="12043953" cy="18135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анбалар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адабиётларда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мавжуд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мансаб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ҳамда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амалларга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оид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маълумотлар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чалкаш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ҳолларда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бир-бирини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инкор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Сўнгги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йилларда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Ш.Воҳидов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Холиқовалар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тадқиқотларида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ушбу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масалаларга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аниқлик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киритишга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ҳаракат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қилганлар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Қуйида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уларнинг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тадқиқотларига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асосланиб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мансаблар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унвонлар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ҳақида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сўз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юритамиз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" y="2129246"/>
            <a:ext cx="3334444" cy="47656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амирлигидаги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юқори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мансаблар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аввало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манғит</a:t>
            </a:r>
            <a:r>
              <a:rPr lang="ru-RU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уруғи</a:t>
            </a:r>
            <a:r>
              <a:rPr lang="ru-RU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вакилларига</a:t>
            </a:r>
            <a:r>
              <a:rPr lang="ru-RU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саййидларга</a:t>
            </a:r>
            <a:r>
              <a:rPr lang="ru-RU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хўжаларга</a:t>
            </a:r>
            <a:r>
              <a:rPr lang="ru-RU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ҳамда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уламоларга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берилган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давлатдаги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юқори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ул-умаро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оталиқ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валий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бек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қўшбеги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девонбегилар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696790" y="2129248"/>
            <a:ext cx="4142605" cy="45850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ул-умаро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бошқарилиб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амалда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расман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чекланмаган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ҳуқуқларга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Олтин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Ўрда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давлатида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жорий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этилган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оталиқ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манғитлар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даврига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келиб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оталиққа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олинган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шахснинг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маслаҳатчиси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ишончли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вакили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ҳарбий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маъмурий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ишларда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асосий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вакилига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айланди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201739" y="2150818"/>
            <a:ext cx="3868059" cy="45634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оталиқнинг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ваколатлари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чекланиб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Зарафшон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дарёси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сувининг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тасимотини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назорат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қилиш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канали(руд-и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шаҳр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доруғалик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вазифаси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юкланади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786213" y="1828669"/>
            <a:ext cx="0" cy="26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768092" y="1850440"/>
            <a:ext cx="0" cy="33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9886706" y="1850440"/>
            <a:ext cx="0" cy="33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3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71844"/>
            <a:ext cx="11887200" cy="1227909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Будаврда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қўшбеги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ёки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қўшбегийи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боло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сарой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мансаби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ҳисобланиб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мавқеи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жуда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баланд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Амалда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бош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вазир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вазифасини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бажарган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мансаб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эгаси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иқтисодий,сиёсий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ҳарбий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масалалар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бўйича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амирнинг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яқин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одами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6130" y="1632858"/>
            <a:ext cx="2423159" cy="52251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Саройдаги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мансаблардан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девонбеги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мансабдор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вазир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ваколатларига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Девонбеги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молия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ишлари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даромад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харажатлар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солиқ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йиғиш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устидан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тўла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назорат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қилиш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ишларига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жавоб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берган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625635" y="1632858"/>
            <a:ext cx="3037116" cy="5225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бошқарувида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шаҳри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алоҳида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ўрин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эгаллаган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шаҳри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амирнинг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биринчи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вазири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вилоятлар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бошқарувчиси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ҳисобланган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Шаҳардаги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жамоат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тартибини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сақлаш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миршаб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ларга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топширилган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улар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шаҳар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миршаббошиси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бўйсунишган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100355" y="1632859"/>
            <a:ext cx="2749733" cy="52251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шаҳри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миршаббошисига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бошқа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барча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шаҳарлар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миршаббошилари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бўйсунган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Манғитлар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Бухорода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қўшбеги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қозикалон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бош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раис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миршаббоши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биргаликда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чор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яъни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тўрт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юритилган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9078688" y="1632859"/>
            <a:ext cx="2965267" cy="52251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Амирликнинг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тизимида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бош </a:t>
            </a:r>
            <a:r>
              <a:rPr lang="ru-RU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раис</a:t>
            </a:r>
            <a:r>
              <a:rPr lang="ru-RU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алоҳида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аҳамиятга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эга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Ушбу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амал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ярим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диний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ярим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тарғиботчи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усулида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бош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раис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одатда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эшон</a:t>
            </a:r>
            <a:r>
              <a:rPr lang="ru-RU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раис</a:t>
            </a:r>
            <a:r>
              <a:rPr lang="ru-RU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ёки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раис-уш</a:t>
            </a:r>
            <a:r>
              <a:rPr lang="ru-RU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шариат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аталган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унга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барча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маҳаллий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раислар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бўйсунган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Бош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раис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уларни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вақти-вақти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олдида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текширувдан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ўтказиб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турган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3" y="2"/>
            <a:ext cx="11084333" cy="147610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саройида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ижро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ҳокимиятини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оширувчи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лавозимлар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қаторига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шаҳар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хавфсизлигига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жавобгар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миршаб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остидагилар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таъминотига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жавобгар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мироб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ишлайдиганлар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кирган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46113" y="1645922"/>
            <a:ext cx="5101545" cy="489857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Миршаб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ясовулбоши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девонбеги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маҳрамбоши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мирзалар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даҳбоши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шабгард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кечки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қоровул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фаррошбоши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кабилар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Мироб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тасарруфида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маҳрам,мирзалар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баковуллар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мирохўрлар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сув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тармоқлари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назоратчилари,маҳалла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мавзе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қишлоқ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оқсоқоллари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фаолият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юритганлар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69727" y="1645922"/>
            <a:ext cx="6126480" cy="489857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Амирнинг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иккинчи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вазири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қўшбеги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поён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баъзи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манбаларда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 </a:t>
            </a:r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поён </a:t>
            </a: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деб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аталган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унга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ясовулбоши</a:t>
            </a:r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мирохўрбоши</a:t>
            </a:r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хазиначи</a:t>
            </a:r>
            <a:r>
              <a:rPr lang="ru-RU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мирзалар</a:t>
            </a:r>
            <a:r>
              <a:rPr lang="ru-RU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баковулбоши</a:t>
            </a:r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закотчилар</a:t>
            </a:r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бўйсунган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Мири поён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уларни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бевосита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назоратига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турган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06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04949" y="365761"/>
            <a:ext cx="11495315" cy="6204856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ҳузурида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юқори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лавозимдаги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мансабдорлар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бирга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қуйи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амалдаги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мансабдорлар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мавжуд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Амир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фармонларини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етказувчи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парвоначи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доимо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ҳамроҳ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юрувчи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ҳидоячи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маслаҳатчиси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хорижий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меҳмонларни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кўтиб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олувчи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шиғовул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осойишталиги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тинчлигини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муҳофаза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қилувчи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тонготар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тунқатор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амирга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қаратилган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салом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таъзимларни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қабул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қилувчи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жавобгар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салом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оғаси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дастурхонига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жавобгар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дастурхончи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сафари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чоғида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номозга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чорловчи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имоми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жилов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сафари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чоғида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қонун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шуғулланувчи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муфти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жилов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маслаҳатчилари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гуруҳи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жамъоға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кабилар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шулар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жумласидан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Амирга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садоқати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хизмати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алоҳида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шахслар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додҳоҳ,иноқ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тўқсабо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оталиқ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эшикоғаси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каби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унвонларга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бўлганлар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9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7829" y="679268"/>
            <a:ext cx="11312435" cy="55386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XVIII-XIX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асрнинг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биринчи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ярмида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олий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диний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мансаб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шайхулислом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ҳисобланган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Аммо,бу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даврда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вазифалари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анча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торайган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XIX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аср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ўрталаридан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бошлаб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шайхулислом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ўрнини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қозикалон</a:t>
            </a:r>
            <a:r>
              <a:rPr lang="ru-RU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эгаллайди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Юқорида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эслатилган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ҳузуридаги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кенгашда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дин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вакилларидан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қозикалон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шайхулислом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нақиб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раис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қатнашган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Амир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Музаффар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бошлаб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амирликдаги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барча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ҳуқуқий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нормалар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қозилар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ҳал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қилинган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Барча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фуқаролик,хўжалик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жиноий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ишлар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Қуръон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асосида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кўриб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чиқилган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ҳамда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жазолар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тайинланган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Қозилар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иродасига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кўра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қозикалон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тайинланган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Шариат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бўйича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бошқарув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қозилар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қўлида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Қозикалон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пойтахтининг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бош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қозиси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бўлиши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бирга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давлатдаги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қозилар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бошлиғи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ҳисобланган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731520" y="862149"/>
            <a:ext cx="10855235" cy="518595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расман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учта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диний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ўроқ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судур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садр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мавжуд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Манбаларга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кўра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мадрасани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тугутган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шахс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мулла, </a:t>
            </a:r>
            <a:r>
              <a:rPr lang="ru-RU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қози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раис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амалларини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эгаллаши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Юқоридаги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амалларда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неча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йил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ишлагнидан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сўнг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шариат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ҳуқуқлари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соҳасида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тўплаган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билим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тажрибалари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асосида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бундай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шахсларга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дастлаб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ўроқ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кейин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судр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сўнгра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садр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унвонлари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берилган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охирги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диний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шахслар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қозикалон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муфтий, </a:t>
            </a:r>
            <a:r>
              <a:rPr lang="ru-RU" sz="2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аълам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охун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каби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диний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амалларни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эгаллаши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мумкин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7829" y="300447"/>
            <a:ext cx="11312435" cy="638773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ҳарбийлар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содир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этилган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жиноятлар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уларнинг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шикоятларини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масалалар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шуғулланувчи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махсус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амалдор-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қози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аскар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кўриб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чиққан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Ҳарбий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жиноятлар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бўйича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фатво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тайёрлаш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муфтий </a:t>
            </a:r>
            <a:r>
              <a:rPr lang="ru-RU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аскар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зиммасида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Демак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амирликдаги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ҳарбийлар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фуқаролик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ишлари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алоҳида-алоҳида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маҳкамалар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кўриб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чиқилган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Амир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Насрулло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мунтазам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қўшин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сарбозлар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қўшини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ташкил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этилган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юқори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ҳарбий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саркарда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амири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лашкар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додхоҳ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қўшин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бошлиғи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кабилар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қўронбеги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тўқсабо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мингбоши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каби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олий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тоифали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ҳарбий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амалдорлар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фаолият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юритган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Бекликлар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ҳудудидаги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қўшинга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бекларнинг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ўзлари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раҳбарлик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қилганлар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Бекнинг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яқин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ёрдамчилари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ясовулбоши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бошчилигидаги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ясовуллар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Қўшинда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понсадбоши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юзбоши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элликбоши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ўнбоши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мирохўр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каби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бўлинма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бошлиқлари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боши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байроқ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туғ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кўтариб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юриш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ҳуқуқига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эга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7" y="3"/>
            <a:ext cx="11508376" cy="685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172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25603" name="AutoShape 4"/>
          <p:cNvSpPr>
            <a:spLocks noGrp="1" noChangeArrowheads="1"/>
          </p:cNvSpPr>
          <p:nvPr>
            <p:ph type="body" idx="1"/>
          </p:nvPr>
        </p:nvSpPr>
        <p:spPr>
          <a:xfrm>
            <a:off x="1524000" y="0"/>
            <a:ext cx="9144000" cy="6669088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</a:t>
            </a:r>
            <a:r>
              <a:rPr lang="ru-RU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Buxoro amirligi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Mang'itlar sulolasining asoschisi </a:t>
            </a:r>
            <a:r>
              <a:rPr lang="ru-RU" altLang="ru-RU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Muhammad Rahimbiy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 1747 yilda eroniy qizil boshlarni tor-mor keltirib, Buxoroda hoki-miyatni to'la o'z qo'liga olgan edi. U barcha viloyat, shahar va qabilalar boshliqlarini Buxoroga taklif qilib, markaziy hoki-miyatni kuchaytirishga qaratilgan dasturini e'lon qilib, bo'ysunmaganlarni qatl qilaman deb ogohlantirdi.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</a:rPr>
              <a:t>Muhammad Rahimbiy Abdulmo'min (1747-1748), Ubaydulla Sulton (1748-1756) nomlaridan davlatni boshqargan davrida Miyonqal'a, Nurota, Hisor, qobodiyon, Boysun, Shahrisabz, Urgut viloyatlariga bir necha bor yurish qilib, ularni o'ziga bo'ysundirdi.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XVIII asr oxiri XIX asr birinchi yarmida Buxoro </a:t>
            </a: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aholisi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ning umumiy soni haqida aniq ma'lumotlar yo'q bo'lib, taxminan </a:t>
            </a:r>
            <a:r>
              <a:rPr lang="ru-RU" altLang="ru-RU" sz="2000" b="1">
                <a:solidFill>
                  <a:srgbClr val="000000"/>
                </a:solidFill>
                <a:latin typeface="Times New Roman" panose="02020603050405020304" pitchFamily="18" charset="0"/>
              </a:rPr>
              <a:t>2 mln. atroflarida</a:t>
            </a: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 bo'lgan.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sv-SE" altLang="ru-RU" sz="2000">
                <a:solidFill>
                  <a:srgbClr val="000000"/>
                </a:solidFill>
                <a:latin typeface="Times New Roman" panose="02020603050405020304" pitchFamily="18" charset="0"/>
              </a:rPr>
              <a:t>XVIII asrning ikkinchi yarmida Rossiya-Buxoro savdo va diplomatik aloqalari  ancha rivojlandi. Bunda 1774-1776, 1779-80 yillarda Ernazar Maqsudov boshchiligida va 1797 yildagi Polvonquli qo'rchi elchiliklari katta ahamiyat kasb etdi. XIX asr boshlarida Rossiya-Buxoro aloqalari ancha faollashdi. Yirik savdo-sotiq markazi bo'lgan Buxoroda 1848 yilda 38 ta karvonsaroy, 9 ta tim va ko'plab bozorlar mavjud bo'lgan.</a:t>
            </a:r>
            <a:r>
              <a:rPr lang="sv-SE" altLang="ru-RU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8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554181" y="561704"/>
            <a:ext cx="11042075" cy="5342709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Муҳаммад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Раҳимхон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вафотидан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сўнг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балоғатга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етмаган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набираси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Фозилтўра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ўтқазилиб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ҳокимият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аслида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Муҳаммад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Раҳимхоннинг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амакиси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Дониёлбий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оталиқ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1758-1785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қўлига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Дониёлбийнинг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ҳукмронлиги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ҳокимиятнинг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заифлашуви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изоҳланади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ўтирган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дастабки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пайтдаёқ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марказлашаган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сиёсатига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қарши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ғалаёнлар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қўзғолонлар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кўтарилди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Миёнқол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воҳаси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Шаҳрисабз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Китоб</a:t>
            </a: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Шеробод</a:t>
            </a: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Бойсун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Ҳисор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вилоятларида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катта-катта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ғалаёнлари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чиқишлар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бошланиб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кетди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Даставвал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Ҳисорга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бадарға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қилинган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юз, </a:t>
            </a:r>
            <a:r>
              <a:rPr lang="ru-RU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кенагас</a:t>
            </a: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буркут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баҳрин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сарой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каби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ўзбек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уруғларининг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бош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кўтардилар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Улар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манғитлар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сулоласини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тахтдан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ағдаришни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режалаштирган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эдилар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Дониёлбийнинг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амирларни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тинчлаштириш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ҳаракатлари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кетди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Шундан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сўнг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Дониёлбий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қўзғолонларга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қарши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қўшин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жўнатди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шаҳри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аҳолисининг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ёрдами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қўзғолон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бостирилди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Исёнчи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амирларнинг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кўпчилиги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этилди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2" y="3"/>
            <a:ext cx="10010775" cy="749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576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"/>
            <a:ext cx="10001251" cy="676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045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10020300" cy="642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91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14403" y="783770"/>
            <a:ext cx="10737668" cy="552558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Орадан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ўтмасдан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юз </a:t>
            </a:r>
            <a:r>
              <a:rPr lang="ru-RU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уруғларининг</a:t>
            </a: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бошлиғи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Фозилбий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бош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кўтарди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Дониёлбий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қийинчилик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қўзғолонни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бостирди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Айниқса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1771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Шаҳрисабз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Хузорда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кўтарилган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қўзғолон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асосларини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жиддий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ларзага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қўзғолонни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куч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сарфлаб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бостиришга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эришган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Дониёлбий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қўзғолончилар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раҳабарларини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эттирди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Мамлакатда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ғалаёнларнинг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деярли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тўхтовсиз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кўтарилиб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туриши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ҳокимиятнинг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обрўсини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қудратини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тушириб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юборди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Мамлкатнинг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иқтисодий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аҳвол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ночор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ҳолатга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тушиб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Натижада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1784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пойтахт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Бухорода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қўзғолон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кўтарилди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Қўзғолон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бостирилган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бўлса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-да,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Дониёлбий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1785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тахтни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ўғли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Шоҳмуродга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топширишга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мажбур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бўлди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888276" y="587829"/>
            <a:ext cx="10778837" cy="573459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ўтирганидан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сўнг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ҳокимиятни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бошқаради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(1785-1800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.).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ҳукмронлиги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шаҳарлар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тараққиёти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ободончилигига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ирригация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қишлоқ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хўжалиги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ривожига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алоҳида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эътибор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Тарихда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Амири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маъсум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Гуноҳсиз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қолган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ҳокимиятни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нисбатан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мустаҳкамлашга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эришди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ҳукумронлиги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мамлакатни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ривожлантиришга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йўналтирилган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тўртта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муҳим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ислоҳот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молия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суд,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маъмурий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ҳарбий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ислоҳотлар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ўтказилди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Аввало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1785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бошлаб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тўла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ҳолатда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аралашмаларсиз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кумушдан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иборат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кумуш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тангалар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олдингиларидан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ўзининг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қиймати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сифати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ташқи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кўриниши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фарқ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қиладиган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соф </a:t>
            </a:r>
            <a:r>
              <a:rPr lang="ru-RU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тилла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тангалар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этила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бошланди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зарбхоналарида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аҳолининг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шахсий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жамғармаларидан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кумиш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олтиндан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хил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ўлчамдаги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кумуш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тилла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тангаларни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қилишга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рухсат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берди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" y="-97495"/>
            <a:ext cx="12192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ўтказган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ислоҳотлари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67790" y="1254035"/>
            <a:ext cx="2253345" cy="54602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адлия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соҳасида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ўтказган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ислоҳоти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мамлкатда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суд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ишларини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боришни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бирмунча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эркинлаштирди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Манбаларга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суд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ҳайъати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ишларини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Шоҳмуроднинг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бевосита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бошқарган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602361" y="1249353"/>
            <a:ext cx="1931571" cy="54602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ишларини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бориш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махсус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судлов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қонунлари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мажмуаси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ишлаб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чиқилган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вилоят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туман,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беклик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қозилари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шу</a:t>
            </a:r>
          </a:p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қонунлар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мажмуаси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асосида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борганлар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679063" y="1249353"/>
            <a:ext cx="2012799" cy="54756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Умуман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олганда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ўтказилган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ислоҳотлар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мамлакатдаги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марказий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ҳокмиятни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мустаҳкамлаб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иқтисодий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юксалишни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таъминлаган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05747" y="1254034"/>
            <a:ext cx="2625636" cy="55101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Шунингдек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солиқларнинг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тарибга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солиниши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суд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ишларидаги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ноҳақликларга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қўйилиши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маҳаллий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амалдорлар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устидан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назорат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ўрнатилиши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савдо-сотиқ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ҳунармандчилик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қишлоқ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хўжалигининг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юксалишига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шароит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яратиб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берган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50901" y="1254034"/>
            <a:ext cx="2634739" cy="55101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ўзи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идора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этиб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турган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марказлашган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тизимини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янада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мустаҳкамлаш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соҳасида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маълум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ишларни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оширди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нечта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уруғлар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айрим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вилоятларнинг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норозиликлари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содир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турган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Хусусан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1786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Кармана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сарҳади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аҳолиси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амирига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бўйсунишдан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тортди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541417" y="618080"/>
            <a:ext cx="2948792" cy="63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4173166" y="863957"/>
            <a:ext cx="317044" cy="39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494458" y="618078"/>
            <a:ext cx="5955829" cy="66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494458" y="763174"/>
            <a:ext cx="2481109" cy="43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533932" y="679924"/>
            <a:ext cx="847965" cy="74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21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"/>
            <a:ext cx="12192000" cy="685799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Мамлакатда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амалга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оширилган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ислоҳотлар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муваффақиятли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ҳарбий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ҳаракатлар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натижасида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анча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мустаҳкамланиб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қўшни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Афғонистонга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ҳарбий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юришлар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уюштиради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Хусусан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Амударёнинг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қирғоғидаги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илгариги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ерларини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қайтариб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Афғон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Темуршоҳга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қарши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урушлар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боради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урушлардан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сўнг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Тимуршоҳ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ўртасида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сулҳ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тузилиб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Амударё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иккала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давлат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ўртасидаги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чегара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белгиланди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1800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вафот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этганидан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сўнг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ўғли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1800-1826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йй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валиаҳд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сифатида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тахтга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ўтирди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Отаси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Қаршининг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ҳокими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оқ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кигизга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ўтқазилиб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кўтарилади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Аммо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эмас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балки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ал-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мўминин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унвонини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Манбаларга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кўра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хутба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номига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ўқилган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бўлса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-да,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тангалар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Шоҳмурод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Дониёлбий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номларидан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этилган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Отасининг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сиёсатини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давом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эттиришга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ҳаракат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қилган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ўз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ҳукмронлигининг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дастлабки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йилларида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ҳудудининг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бутунлигини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сақлаш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Зарафшоннинг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юқори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оқими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ҳудудлари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Шаҳрисабз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Миёнқол</a:t>
            </a:r>
            <a:r>
              <a:rPr lang="ru-RU" sz="24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ерларини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қўлда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сақлаб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қолиш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курашлар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борди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Ўратепани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вақтинча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ўзига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бўсундиришга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эришди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5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2"/>
            <a:ext cx="12192000" cy="68579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даврида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Хива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хонлари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ҳудудларига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тез-тез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талончилик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урушлари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турдилар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1806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йилда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бутун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аҳлини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қуролланишга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Хива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Элтузарга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қарши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курашишга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чақирди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уларни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мағлубиятга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учратиб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амирлик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ҳудудларидан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ҳайдаб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чиқаришга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эришди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урушлардан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сўнг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Бухоро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Қўқон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ўртасида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урушлар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бошланиб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кетди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Қўқон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хони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Олимхон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1807, 1810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йилларда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Ўратепага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ҳужумлар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қилиб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ўлжаларни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Қўқонга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кетди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Бундай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ҳужумлар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Қўқон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томонидан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Жиззах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Зоминга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уюштирилиб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турилди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Доимий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равишда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борилган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уруш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ҳаракатлари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харажатларни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талаб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этганлиги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боис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қўшимча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солиқлар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йиғиш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ҳақида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фармон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эса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меҳнаткаш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аҳоли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аҳволини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янада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оғирлашишга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ҳамда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бораётган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сиёсатга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қарши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чиқишларга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шундай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қўзғолонлар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1821-1825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йилларда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Миёнқол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Самарқанд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Ургутда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ўтди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Амир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қўзғолонларни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қийинчиликлар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билан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қўзғолончиларга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катта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ваъдалар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бериш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эвазига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бостиришга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эришди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Шаҳрисабз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Марв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воҳаси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учун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Амир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Ҳайдар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урушлар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боришга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мажбур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бўлди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5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1686</TotalTime>
  <Words>2057</Words>
  <Application>Microsoft Office PowerPoint</Application>
  <PresentationFormat>Произвольный</PresentationFormat>
  <Paragraphs>219</Paragraphs>
  <Slides>42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42</vt:i4>
      </vt:variant>
    </vt:vector>
  </HeadingPairs>
  <TitlesOfParts>
    <vt:vector size="45" baseType="lpstr">
      <vt:lpstr>Ион</vt:lpstr>
      <vt:lpstr>Тема Office</vt:lpstr>
      <vt:lpstr>1_Тема Office</vt:lpstr>
      <vt:lpstr>Презентация PowerPoint</vt:lpstr>
      <vt:lpstr>Презентация PowerPoint</vt:lpstr>
      <vt:lpstr>У деярли барча йирик давлат мансабларига ўзининг яқин қариндошлари ва маслакдошларини қўйиб, уларнинг ёрдамига таяниб пойтахтда ўз мавқени мустаҳкамлаб олди.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Амирликнинг ҳудуди, маъмурий тузилиши ва аҳолиси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Амир саройида ижро ҳокимиятини амалга оширувчи лавозимлар қаторига шаҳар хавфсизлигига жавобгар бўлган миршаб ва унинг қўл остидагилар, сув таъминотига жавобгар бўлган мироб ва унинг қўл остида ишлайдиганлар кирган.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RT</dc:creator>
  <cp:lastModifiedBy>Baxtiyor</cp:lastModifiedBy>
  <cp:revision>186</cp:revision>
  <dcterms:created xsi:type="dcterms:W3CDTF">2019-03-24T15:29:15Z</dcterms:created>
  <dcterms:modified xsi:type="dcterms:W3CDTF">2021-02-15T16:34:59Z</dcterms:modified>
</cp:coreProperties>
</file>