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8" r:id="rId2"/>
  </p:sldMasterIdLst>
  <p:notesMasterIdLst>
    <p:notesMasterId r:id="rId38"/>
  </p:notesMasterIdLst>
  <p:sldIdLst>
    <p:sldId id="256" r:id="rId3"/>
    <p:sldId id="257" r:id="rId4"/>
    <p:sldId id="258" r:id="rId5"/>
    <p:sldId id="260" r:id="rId6"/>
    <p:sldId id="296" r:id="rId7"/>
    <p:sldId id="295" r:id="rId8"/>
    <p:sldId id="264" r:id="rId9"/>
    <p:sldId id="322" r:id="rId10"/>
    <p:sldId id="279" r:id="rId11"/>
    <p:sldId id="280" r:id="rId12"/>
    <p:sldId id="281" r:id="rId13"/>
    <p:sldId id="282" r:id="rId14"/>
    <p:sldId id="285" r:id="rId15"/>
    <p:sldId id="311" r:id="rId16"/>
    <p:sldId id="286" r:id="rId17"/>
    <p:sldId id="321" r:id="rId18"/>
    <p:sldId id="320" r:id="rId19"/>
    <p:sldId id="309" r:id="rId20"/>
    <p:sldId id="308" r:id="rId21"/>
    <p:sldId id="287" r:id="rId22"/>
    <p:sldId id="293" r:id="rId23"/>
    <p:sldId id="313" r:id="rId24"/>
    <p:sldId id="294" r:id="rId25"/>
    <p:sldId id="301" r:id="rId26"/>
    <p:sldId id="283" r:id="rId27"/>
    <p:sldId id="319" r:id="rId28"/>
    <p:sldId id="315" r:id="rId29"/>
    <p:sldId id="297" r:id="rId30"/>
    <p:sldId id="300" r:id="rId31"/>
    <p:sldId id="289" r:id="rId32"/>
    <p:sldId id="317" r:id="rId33"/>
    <p:sldId id="318" r:id="rId34"/>
    <p:sldId id="323" r:id="rId35"/>
    <p:sldId id="324" r:id="rId36"/>
    <p:sldId id="325" r:id="rId3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T" initials="R"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2" autoAdjust="0"/>
    <p:restoredTop sz="94364" autoAdjust="0"/>
  </p:normalViewPr>
  <p:slideViewPr>
    <p:cSldViewPr snapToGrid="0">
      <p:cViewPr varScale="1">
        <p:scale>
          <a:sx n="74" d="100"/>
          <a:sy n="74" d="100"/>
        </p:scale>
        <p:origin x="456" y="60"/>
      </p:cViewPr>
      <p:guideLst>
        <p:guide orient="horz" pos="2160"/>
        <p:guide pos="3840"/>
      </p:guideLst>
    </p:cSldViewPr>
  </p:slideViewPr>
  <p:outlineViewPr>
    <p:cViewPr>
      <p:scale>
        <a:sx n="33" d="100"/>
        <a:sy n="33" d="100"/>
      </p:scale>
      <p:origin x="0" y="-2397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commentAuthors" Target="commentAuthor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227BC6-300D-411A-AF1B-372663D0AE49}"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ru-RU"/>
        </a:p>
      </dgm:t>
    </dgm:pt>
    <dgm:pt modelId="{74CB526B-B831-43DA-B39C-BE88324E03E4}">
      <dgm:prSet phldrT="[Текст]" phldr="1" custT="1"/>
      <dgm:spPr>
        <a:solidFill>
          <a:schemeClr val="accent5">
            <a:lumMod val="40000"/>
            <a:lumOff val="60000"/>
            <a:alpha val="90000"/>
          </a:schemeClr>
        </a:solidFill>
      </dgm:spPr>
      <dgm:t>
        <a:bodyPr/>
        <a:lstStyle/>
        <a:p>
          <a:pPr algn="l"/>
          <a:endParaRPr lang="ru-RU" sz="1800" dirty="0">
            <a:latin typeface="Times New Roman" panose="02020603050405020304" pitchFamily="18" charset="0"/>
            <a:cs typeface="Times New Roman" panose="02020603050405020304" pitchFamily="18" charset="0"/>
          </a:endParaRPr>
        </a:p>
      </dgm:t>
    </dgm:pt>
    <dgm:pt modelId="{2E3B549E-179A-44A8-A6EA-34849DBC48AF}" type="parTrans" cxnId="{09200E22-8BBB-49E1-BE90-225A255292BC}">
      <dgm:prSet/>
      <dgm:spPr/>
      <dgm:t>
        <a:bodyPr/>
        <a:lstStyle/>
        <a:p>
          <a:endParaRPr lang="ru-RU"/>
        </a:p>
      </dgm:t>
    </dgm:pt>
    <dgm:pt modelId="{CB5370E5-6B38-4EC0-84DC-E2E710B77365}" type="sibTrans" cxnId="{09200E22-8BBB-49E1-BE90-225A255292BC}">
      <dgm:prSet/>
      <dgm:spPr/>
      <dgm:t>
        <a:bodyPr/>
        <a:lstStyle/>
        <a:p>
          <a:endParaRPr lang="ru-RU"/>
        </a:p>
      </dgm:t>
    </dgm:pt>
    <dgm:pt modelId="{471D633D-E020-43B5-9F8F-846019A1ACEC}">
      <dgm:prSet phldrT="[Текст]" custT="1"/>
      <dgm:spPr>
        <a:solidFill>
          <a:srgbClr val="00B050"/>
        </a:solidFill>
      </dgm:spPr>
      <dgm:t>
        <a:bodyPr/>
        <a:lstStyle/>
        <a:p>
          <a:r>
            <a:rPr lang="ru-RU" sz="1800" b="1" dirty="0" smtClean="0">
              <a:solidFill>
                <a:schemeClr val="bg1"/>
              </a:solidFill>
              <a:latin typeface="Times New Roman" panose="02020603050405020304" pitchFamily="18" charset="0"/>
              <a:cs typeface="Times New Roman" panose="02020603050405020304" pitchFamily="18" charset="0"/>
            </a:rPr>
            <a:t>2</a:t>
          </a:r>
          <a:endParaRPr lang="ru-RU" sz="1800" b="1" dirty="0">
            <a:solidFill>
              <a:schemeClr val="bg1"/>
            </a:solidFill>
            <a:latin typeface="Times New Roman" panose="02020603050405020304" pitchFamily="18" charset="0"/>
            <a:cs typeface="Times New Roman" panose="02020603050405020304" pitchFamily="18" charset="0"/>
          </a:endParaRPr>
        </a:p>
      </dgm:t>
    </dgm:pt>
    <dgm:pt modelId="{DB8A9A22-6D04-4AAB-9A87-7E024CD747EE}" type="parTrans" cxnId="{4CCC35B0-5ABC-42CB-B08E-271E79495F24}">
      <dgm:prSet/>
      <dgm:spPr/>
      <dgm:t>
        <a:bodyPr/>
        <a:lstStyle/>
        <a:p>
          <a:endParaRPr lang="ru-RU"/>
        </a:p>
      </dgm:t>
    </dgm:pt>
    <dgm:pt modelId="{940D8CCA-1651-4307-ADA4-0D2F25CC0092}" type="sibTrans" cxnId="{4CCC35B0-5ABC-42CB-B08E-271E79495F24}">
      <dgm:prSet/>
      <dgm:spPr/>
      <dgm:t>
        <a:bodyPr/>
        <a:lstStyle/>
        <a:p>
          <a:endParaRPr lang="ru-RU"/>
        </a:p>
      </dgm:t>
    </dgm:pt>
    <dgm:pt modelId="{ACB8D0DE-AEF0-48FB-8D37-A6850AB53F53}">
      <dgm:prSet phldrT="[Текст]" custT="1"/>
      <dgm:spPr>
        <a:solidFill>
          <a:schemeClr val="accent5">
            <a:lumMod val="40000"/>
            <a:lumOff val="60000"/>
            <a:alpha val="90000"/>
          </a:schemeClr>
        </a:solidFill>
      </dgm:spPr>
      <dgm:t>
        <a:bodyPr/>
        <a:lstStyle/>
        <a:p>
          <a:r>
            <a:rPr lang="ru-RU" sz="2400" dirty="0" err="1" smtClean="0">
              <a:latin typeface="Times New Roman" panose="02020603050405020304" pitchFamily="18" charset="0"/>
              <a:cs typeface="Times New Roman" panose="02020603050405020304" pitchFamily="18" charset="0"/>
            </a:rPr>
            <a:t>Маҳрам</a:t>
          </a:r>
          <a:r>
            <a:rPr lang="ru-RU" sz="2400" dirty="0" smtClean="0">
              <a:latin typeface="Times New Roman" panose="02020603050405020304" pitchFamily="18" charset="0"/>
              <a:cs typeface="Times New Roman" panose="02020603050405020304" pitchFamily="18" charset="0"/>
            </a:rPr>
            <a:t> – </a:t>
          </a:r>
          <a:r>
            <a:rPr lang="ru-RU" sz="2400" dirty="0" err="1" smtClean="0">
              <a:latin typeface="Times New Roman" panose="02020603050405020304" pitchFamily="18" charset="0"/>
              <a:cs typeface="Times New Roman" panose="02020603050405020304" pitchFamily="18" charset="0"/>
            </a:rPr>
            <a:t>ишончли</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хизматкор</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сидқидилдан</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хизмат</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қилувчи</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сарой</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ичкарисидаги</a:t>
          </a:r>
          <a:r>
            <a:rPr lang="ru-RU" sz="2400" dirty="0" smtClean="0">
              <a:latin typeface="Times New Roman" panose="02020603050405020304" pitchFamily="18" charset="0"/>
              <a:cs typeface="Times New Roman" panose="02020603050405020304" pitchFamily="18" charset="0"/>
            </a:rPr>
            <a:t> ходим </a:t>
          </a:r>
          <a:r>
            <a:rPr lang="ru-RU" sz="2400" dirty="0" err="1" smtClean="0">
              <a:latin typeface="Times New Roman" panose="02020603050405020304" pitchFamily="18" charset="0"/>
              <a:cs typeface="Times New Roman" panose="02020603050405020304" pitchFamily="18" charset="0"/>
            </a:rPr>
            <a:t>маъноларини</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англатади</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Маҳрамлар</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хонга</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яқин</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кишилар</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ҳисобланган</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Давлат</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бошқарувида</a:t>
          </a:r>
          <a:r>
            <a:rPr lang="ru-RU" sz="2400" dirty="0" smtClean="0">
              <a:latin typeface="Times New Roman" panose="02020603050405020304" pitchFamily="18" charset="0"/>
              <a:cs typeface="Times New Roman" panose="02020603050405020304" pitchFamily="18" charset="0"/>
            </a:rPr>
            <a:t> улар </a:t>
          </a:r>
          <a:r>
            <a:rPr lang="ru-RU" sz="2400" dirty="0" err="1" smtClean="0">
              <a:latin typeface="Times New Roman" panose="02020603050405020304" pitchFamily="18" charset="0"/>
              <a:cs typeface="Times New Roman" panose="02020603050405020304" pitchFamily="18" charset="0"/>
            </a:rPr>
            <a:t>бевосита</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хоннинг</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маслаҳатчилари</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бўлишган</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Маҳрамлар</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хоннинг</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оромхонасига</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кириш</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ҳуқуқига</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эга</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бўлганлар</a:t>
          </a:r>
          <a:r>
            <a:rPr lang="ru-RU" sz="2400" dirty="0" smtClean="0">
              <a:latin typeface="Times New Roman" panose="02020603050405020304" pitchFamily="18" charset="0"/>
              <a:cs typeface="Times New Roman" panose="02020603050405020304" pitchFamily="18" charset="0"/>
            </a:rPr>
            <a:t>.</a:t>
          </a:r>
          <a:endParaRPr lang="ru-RU" sz="2400" dirty="0">
            <a:latin typeface="Times New Roman" panose="02020603050405020304" pitchFamily="18" charset="0"/>
            <a:cs typeface="Times New Roman" panose="02020603050405020304" pitchFamily="18" charset="0"/>
          </a:endParaRPr>
        </a:p>
      </dgm:t>
    </dgm:pt>
    <dgm:pt modelId="{DC67F4DB-3CB3-4495-8D8F-78F05ECE56F1}" type="parTrans" cxnId="{B8E25594-971D-4D3B-B948-8D887B32EFDE}">
      <dgm:prSet/>
      <dgm:spPr/>
      <dgm:t>
        <a:bodyPr/>
        <a:lstStyle/>
        <a:p>
          <a:endParaRPr lang="ru-RU"/>
        </a:p>
      </dgm:t>
    </dgm:pt>
    <dgm:pt modelId="{076961DD-03B3-42B7-88DB-0D395513DB51}" type="sibTrans" cxnId="{B8E25594-971D-4D3B-B948-8D887B32EFDE}">
      <dgm:prSet/>
      <dgm:spPr/>
      <dgm:t>
        <a:bodyPr/>
        <a:lstStyle/>
        <a:p>
          <a:endParaRPr lang="ru-RU"/>
        </a:p>
      </dgm:t>
    </dgm:pt>
    <dgm:pt modelId="{C7F6FABA-B979-4727-A96E-6F5F20C644E5}">
      <dgm:prSet phldrT="[Текст]" phldr="1" custT="1"/>
      <dgm:spPr>
        <a:solidFill>
          <a:schemeClr val="accent5">
            <a:lumMod val="40000"/>
            <a:lumOff val="60000"/>
            <a:alpha val="90000"/>
          </a:schemeClr>
        </a:solidFill>
      </dgm:spPr>
      <dgm:t>
        <a:bodyPr/>
        <a:lstStyle/>
        <a:p>
          <a:endParaRPr lang="ru-RU" sz="3600" dirty="0">
            <a:latin typeface="Times New Roman" panose="02020603050405020304" pitchFamily="18" charset="0"/>
            <a:cs typeface="Times New Roman" panose="02020603050405020304" pitchFamily="18" charset="0"/>
          </a:endParaRPr>
        </a:p>
      </dgm:t>
    </dgm:pt>
    <dgm:pt modelId="{AB99B2F3-9C65-40CF-A7A6-70457AB8049B}" type="parTrans" cxnId="{79734AD2-8971-4AB3-A0BE-8B6F688BCCC9}">
      <dgm:prSet/>
      <dgm:spPr/>
      <dgm:t>
        <a:bodyPr/>
        <a:lstStyle/>
        <a:p>
          <a:endParaRPr lang="ru-RU"/>
        </a:p>
      </dgm:t>
    </dgm:pt>
    <dgm:pt modelId="{A7D11EFC-3F7A-4A36-B97A-39670DB37BD3}" type="sibTrans" cxnId="{79734AD2-8971-4AB3-A0BE-8B6F688BCCC9}">
      <dgm:prSet/>
      <dgm:spPr/>
      <dgm:t>
        <a:bodyPr/>
        <a:lstStyle/>
        <a:p>
          <a:endParaRPr lang="ru-RU"/>
        </a:p>
      </dgm:t>
    </dgm:pt>
    <dgm:pt modelId="{79B0D4F1-7358-4949-B3D4-DC24D1E0771C}">
      <dgm:prSet custT="1"/>
      <dgm:spPr>
        <a:solidFill>
          <a:schemeClr val="accent5">
            <a:lumMod val="40000"/>
            <a:lumOff val="60000"/>
            <a:alpha val="90000"/>
          </a:schemeClr>
        </a:solidFill>
      </dgm:spPr>
      <dgm:t>
        <a:bodyPr/>
        <a:lstStyle/>
        <a:p>
          <a:pPr algn="l"/>
          <a:endParaRPr lang="ru-RU" sz="2400" dirty="0">
            <a:latin typeface="Times New Roman" panose="02020603050405020304" pitchFamily="18" charset="0"/>
            <a:cs typeface="Times New Roman" panose="02020603050405020304" pitchFamily="18" charset="0"/>
          </a:endParaRPr>
        </a:p>
      </dgm:t>
    </dgm:pt>
    <dgm:pt modelId="{D14AD714-C3C3-4BC2-8448-D3AD5CB509F9}" type="parTrans" cxnId="{1FE7B2D9-A34A-420C-AEB9-AF11AE4613B7}">
      <dgm:prSet/>
      <dgm:spPr/>
      <dgm:t>
        <a:bodyPr/>
        <a:lstStyle/>
        <a:p>
          <a:endParaRPr lang="ru-RU"/>
        </a:p>
      </dgm:t>
    </dgm:pt>
    <dgm:pt modelId="{AFDA4ABD-06C5-431A-95C4-909847DD8439}" type="sibTrans" cxnId="{1FE7B2D9-A34A-420C-AEB9-AF11AE4613B7}">
      <dgm:prSet/>
      <dgm:spPr/>
      <dgm:t>
        <a:bodyPr/>
        <a:lstStyle/>
        <a:p>
          <a:endParaRPr lang="ru-RU"/>
        </a:p>
      </dgm:t>
    </dgm:pt>
    <dgm:pt modelId="{E12B60D6-D9F9-46AF-B9EF-5033434C03D7}">
      <dgm:prSet phldrT="[Текст]" custT="1"/>
      <dgm:spPr>
        <a:solidFill>
          <a:schemeClr val="accent5">
            <a:lumMod val="40000"/>
            <a:lumOff val="60000"/>
            <a:alpha val="90000"/>
          </a:schemeClr>
        </a:solidFill>
      </dgm:spPr>
      <dgm:t>
        <a:bodyPr/>
        <a:lstStyle/>
        <a:p>
          <a:pPr algn="l"/>
          <a:r>
            <a:rPr lang="ru-RU" sz="2200" dirty="0" err="1" smtClean="0">
              <a:latin typeface="Times New Roman" panose="02020603050405020304" pitchFamily="18" charset="0"/>
              <a:cs typeface="Times New Roman" panose="02020603050405020304" pitchFamily="18" charset="0"/>
            </a:rPr>
            <a:t>Эшикоқоси</a:t>
          </a:r>
          <a:r>
            <a:rPr lang="ru-RU" sz="2200" dirty="0" smtClean="0">
              <a:latin typeface="Times New Roman" panose="02020603050405020304" pitchFamily="18" charset="0"/>
              <a:cs typeface="Times New Roman" panose="02020603050405020304" pitchFamily="18" charset="0"/>
            </a:rPr>
            <a:t> – </a:t>
          </a:r>
          <a:r>
            <a:rPr lang="ru-RU" sz="2200" dirty="0" err="1" smtClean="0">
              <a:latin typeface="Times New Roman" panose="02020603050405020304" pitchFamily="18" charset="0"/>
              <a:cs typeface="Times New Roman" panose="02020603050405020304" pitchFamily="18" charset="0"/>
            </a:rPr>
            <a:t>сарой</a:t>
          </a:r>
          <a:r>
            <a:rPr lang="ru-RU" sz="2200" dirty="0" smtClean="0">
              <a:latin typeface="Times New Roman" panose="02020603050405020304" pitchFamily="18" charset="0"/>
              <a:cs typeface="Times New Roman" panose="02020603050405020304" pitchFamily="18" charset="0"/>
            </a:rPr>
            <a:t> </a:t>
          </a:r>
          <a:r>
            <a:rPr lang="ru-RU" sz="2200" dirty="0" err="1" smtClean="0">
              <a:latin typeface="Times New Roman" panose="02020603050405020304" pitchFamily="18" charset="0"/>
              <a:cs typeface="Times New Roman" panose="02020603050405020304" pitchFamily="18" charset="0"/>
            </a:rPr>
            <a:t>дарвозаларини</a:t>
          </a:r>
          <a:r>
            <a:rPr lang="ru-RU" sz="2200" dirty="0" smtClean="0">
              <a:latin typeface="Times New Roman" panose="02020603050405020304" pitchFamily="18" charset="0"/>
              <a:cs typeface="Times New Roman" panose="02020603050405020304" pitchFamily="18" charset="0"/>
            </a:rPr>
            <a:t> </a:t>
          </a:r>
          <a:r>
            <a:rPr lang="ru-RU" sz="2200" dirty="0" err="1" smtClean="0">
              <a:latin typeface="Times New Roman" panose="02020603050405020304" pitchFamily="18" charset="0"/>
              <a:cs typeface="Times New Roman" panose="02020603050405020304" pitchFamily="18" charset="0"/>
            </a:rPr>
            <a:t>қўриқлаш</a:t>
          </a:r>
          <a:r>
            <a:rPr lang="ru-RU" sz="2200" dirty="0" smtClean="0">
              <a:latin typeface="Times New Roman" panose="02020603050405020304" pitchFamily="18" charset="0"/>
              <a:cs typeface="Times New Roman" panose="02020603050405020304" pitchFamily="18" charset="0"/>
            </a:rPr>
            <a:t> </a:t>
          </a:r>
          <a:r>
            <a:rPr lang="ru-RU" sz="2200" dirty="0" err="1" smtClean="0">
              <a:latin typeface="Times New Roman" panose="02020603050405020304" pitchFamily="18" charset="0"/>
              <a:cs typeface="Times New Roman" panose="02020603050405020304" pitchFamily="18" charset="0"/>
            </a:rPr>
            <a:t>ишларини</a:t>
          </a:r>
          <a:r>
            <a:rPr lang="ru-RU" sz="2200" dirty="0" smtClean="0">
              <a:latin typeface="Times New Roman" panose="02020603050405020304" pitchFamily="18" charset="0"/>
              <a:cs typeface="Times New Roman" panose="02020603050405020304" pitchFamily="18" charset="0"/>
            </a:rPr>
            <a:t> </a:t>
          </a:r>
          <a:r>
            <a:rPr lang="ru-RU" sz="2200" dirty="0" err="1" smtClean="0">
              <a:latin typeface="Times New Roman" panose="02020603050405020304" pitchFamily="18" charset="0"/>
              <a:cs typeface="Times New Roman" panose="02020603050405020304" pitchFamily="18" charset="0"/>
            </a:rPr>
            <a:t>бошқарган.Ойболта</a:t>
          </a:r>
          <a:r>
            <a:rPr lang="ru-RU" sz="2200" dirty="0" smtClean="0">
              <a:latin typeface="Times New Roman" panose="02020603050405020304" pitchFamily="18" charset="0"/>
              <a:cs typeface="Times New Roman" panose="02020603050405020304" pitchFamily="18" charset="0"/>
            </a:rPr>
            <a:t> </a:t>
          </a:r>
          <a:r>
            <a:rPr lang="ru-RU" sz="2200" dirty="0" err="1" smtClean="0">
              <a:latin typeface="Times New Roman" panose="02020603050405020304" pitchFamily="18" charset="0"/>
              <a:cs typeface="Times New Roman" panose="02020603050405020304" pitchFamily="18" charset="0"/>
            </a:rPr>
            <a:t>унинг</a:t>
          </a:r>
          <a:r>
            <a:rPr lang="ru-RU" sz="2200" dirty="0" smtClean="0">
              <a:latin typeface="Times New Roman" panose="02020603050405020304" pitchFamily="18" charset="0"/>
              <a:cs typeface="Times New Roman" panose="02020603050405020304" pitchFamily="18" charset="0"/>
            </a:rPr>
            <a:t> </a:t>
          </a:r>
          <a:r>
            <a:rPr lang="ru-RU" sz="2200" dirty="0" err="1" smtClean="0">
              <a:latin typeface="Times New Roman" panose="02020603050405020304" pitchFamily="18" charset="0"/>
              <a:cs typeface="Times New Roman" panose="02020603050405020304" pitchFamily="18" charset="0"/>
            </a:rPr>
            <a:t>мансаб</a:t>
          </a:r>
          <a:r>
            <a:rPr lang="ru-RU" sz="2200" dirty="0" smtClean="0">
              <a:latin typeface="Times New Roman" panose="02020603050405020304" pitchFamily="18" charset="0"/>
              <a:cs typeface="Times New Roman" panose="02020603050405020304" pitchFamily="18" charset="0"/>
            </a:rPr>
            <a:t> </a:t>
          </a:r>
          <a:r>
            <a:rPr lang="ru-RU" sz="2200" dirty="0" err="1" smtClean="0">
              <a:latin typeface="Times New Roman" panose="02020603050405020304" pitchFamily="18" charset="0"/>
              <a:cs typeface="Times New Roman" panose="02020603050405020304" pitchFamily="18" charset="0"/>
            </a:rPr>
            <a:t>аломати</a:t>
          </a:r>
          <a:r>
            <a:rPr lang="ru-RU" sz="2200" dirty="0" smtClean="0">
              <a:latin typeface="Times New Roman" panose="02020603050405020304" pitchFamily="18" charset="0"/>
              <a:cs typeface="Times New Roman" panose="02020603050405020304" pitchFamily="18" charset="0"/>
            </a:rPr>
            <a:t> </a:t>
          </a:r>
          <a:r>
            <a:rPr lang="ru-RU" sz="2200" dirty="0" err="1" smtClean="0">
              <a:latin typeface="Times New Roman" panose="02020603050405020304" pitchFamily="18" charset="0"/>
              <a:cs typeface="Times New Roman" panose="02020603050405020304" pitchFamily="18" charset="0"/>
            </a:rPr>
            <a:t>бўлган</a:t>
          </a:r>
          <a:r>
            <a:rPr lang="ru-RU" sz="2200" dirty="0" smtClean="0">
              <a:latin typeface="Times New Roman" panose="02020603050405020304" pitchFamily="18" charset="0"/>
              <a:cs typeface="Times New Roman" panose="02020603050405020304" pitchFamily="18" charset="0"/>
            </a:rPr>
            <a:t>. </a:t>
          </a:r>
          <a:r>
            <a:rPr lang="ru-RU" sz="2200" dirty="0" err="1" smtClean="0">
              <a:latin typeface="Times New Roman" panose="02020603050405020304" pitchFamily="18" charset="0"/>
              <a:cs typeface="Times New Roman" panose="02020603050405020304" pitchFamily="18" charset="0"/>
            </a:rPr>
            <a:t>Ҳукмдор</a:t>
          </a:r>
          <a:r>
            <a:rPr lang="ru-RU" sz="2200" dirty="0" smtClean="0">
              <a:latin typeface="Times New Roman" panose="02020603050405020304" pitchFamily="18" charset="0"/>
              <a:cs typeface="Times New Roman" panose="02020603050405020304" pitchFamily="18" charset="0"/>
            </a:rPr>
            <a:t> </a:t>
          </a:r>
          <a:r>
            <a:rPr lang="ru-RU" sz="2200" dirty="0" err="1" smtClean="0">
              <a:latin typeface="Times New Roman" panose="02020603050405020304" pitchFamily="18" charset="0"/>
              <a:cs typeface="Times New Roman" panose="02020603050405020304" pitchFamily="18" charset="0"/>
            </a:rPr>
            <a:t>саройда</a:t>
          </a:r>
          <a:r>
            <a:rPr lang="ru-RU" sz="2200" dirty="0" smtClean="0">
              <a:latin typeface="Times New Roman" panose="02020603050405020304" pitchFamily="18" charset="0"/>
              <a:cs typeface="Times New Roman" panose="02020603050405020304" pitchFamily="18" charset="0"/>
            </a:rPr>
            <a:t> </a:t>
          </a:r>
          <a:r>
            <a:rPr lang="ru-RU" sz="2200" dirty="0" err="1" smtClean="0">
              <a:latin typeface="Times New Roman" panose="02020603050405020304" pitchFamily="18" charset="0"/>
              <a:cs typeface="Times New Roman" panose="02020603050405020304" pitchFamily="18" charset="0"/>
            </a:rPr>
            <a:t>бўлган</a:t>
          </a:r>
          <a:r>
            <a:rPr lang="ru-RU" sz="2200" dirty="0" smtClean="0">
              <a:latin typeface="Times New Roman" panose="02020603050405020304" pitchFamily="18" charset="0"/>
              <a:cs typeface="Times New Roman" panose="02020603050405020304" pitchFamily="18" charset="0"/>
            </a:rPr>
            <a:t> </a:t>
          </a:r>
          <a:r>
            <a:rPr lang="ru-RU" sz="2200" dirty="0" err="1" smtClean="0">
              <a:latin typeface="Times New Roman" panose="02020603050405020304" pitchFamily="18" charset="0"/>
              <a:cs typeface="Times New Roman" panose="02020603050405020304" pitchFamily="18" charset="0"/>
            </a:rPr>
            <a:t>вақтда</a:t>
          </a:r>
          <a:r>
            <a:rPr lang="ru-RU" sz="2200" dirty="0" smtClean="0">
              <a:latin typeface="Times New Roman" panose="02020603050405020304" pitchFamily="18" charset="0"/>
              <a:cs typeface="Times New Roman" panose="02020603050405020304" pitchFamily="18" charset="0"/>
            </a:rPr>
            <a:t> </a:t>
          </a:r>
          <a:r>
            <a:rPr lang="ru-RU" sz="2200" dirty="0" err="1" smtClean="0">
              <a:latin typeface="Times New Roman" panose="02020603050405020304" pitchFamily="18" charset="0"/>
              <a:cs typeface="Times New Roman" panose="02020603050405020304" pitchFamily="18" charset="0"/>
            </a:rPr>
            <a:t>эшикоқоси</a:t>
          </a:r>
          <a:r>
            <a:rPr lang="ru-RU" sz="2200" dirty="0" smtClean="0">
              <a:latin typeface="Times New Roman" panose="02020603050405020304" pitchFamily="18" charset="0"/>
              <a:cs typeface="Times New Roman" panose="02020603050405020304" pitchFamily="18" charset="0"/>
            </a:rPr>
            <a:t> </a:t>
          </a:r>
          <a:r>
            <a:rPr lang="ru-RU" sz="2200" dirty="0" err="1" smtClean="0">
              <a:latin typeface="Times New Roman" panose="02020603050405020304" pitchFamily="18" charset="0"/>
              <a:cs typeface="Times New Roman" panose="02020603050405020304" pitchFamily="18" charset="0"/>
            </a:rPr>
            <a:t>уни</a:t>
          </a:r>
          <a:r>
            <a:rPr lang="ru-RU" sz="2200" dirty="0" smtClean="0">
              <a:latin typeface="Times New Roman" panose="02020603050405020304" pitchFamily="18" charset="0"/>
              <a:cs typeface="Times New Roman" panose="02020603050405020304" pitchFamily="18" charset="0"/>
            </a:rPr>
            <a:t> </a:t>
          </a:r>
          <a:r>
            <a:rPr lang="ru-RU" sz="2200" dirty="0" err="1" smtClean="0">
              <a:latin typeface="Times New Roman" panose="02020603050405020304" pitchFamily="18" charset="0"/>
              <a:cs typeface="Times New Roman" panose="02020603050405020304" pitchFamily="18" charset="0"/>
            </a:rPr>
            <a:t>қўриқлаш</a:t>
          </a:r>
          <a:r>
            <a:rPr lang="ru-RU" sz="2200" dirty="0" smtClean="0">
              <a:latin typeface="Times New Roman" panose="02020603050405020304" pitchFamily="18" charset="0"/>
              <a:cs typeface="Times New Roman" panose="02020603050405020304" pitchFamily="18" charset="0"/>
            </a:rPr>
            <a:t> </a:t>
          </a:r>
          <a:r>
            <a:rPr lang="ru-RU" sz="2200" dirty="0" err="1" smtClean="0">
              <a:latin typeface="Times New Roman" panose="02020603050405020304" pitchFamily="18" charset="0"/>
              <a:cs typeface="Times New Roman" panose="02020603050405020304" pitchFamily="18" charset="0"/>
            </a:rPr>
            <a:t>билан</a:t>
          </a:r>
          <a:r>
            <a:rPr lang="ru-RU" sz="2200" dirty="0" smtClean="0">
              <a:latin typeface="Times New Roman" panose="02020603050405020304" pitchFamily="18" charset="0"/>
              <a:cs typeface="Times New Roman" panose="02020603050405020304" pitchFamily="18" charset="0"/>
            </a:rPr>
            <a:t> </a:t>
          </a:r>
          <a:r>
            <a:rPr lang="ru-RU" sz="2200" dirty="0" err="1" smtClean="0">
              <a:latin typeface="Times New Roman" panose="02020603050405020304" pitchFamily="18" charset="0"/>
              <a:cs typeface="Times New Roman" panose="02020603050405020304" pitchFamily="18" charset="0"/>
            </a:rPr>
            <a:t>шуғулланган</a:t>
          </a:r>
          <a:r>
            <a:rPr lang="ru-RU" sz="2200" dirty="0" smtClean="0">
              <a:latin typeface="Times New Roman" panose="02020603050405020304" pitchFamily="18" charset="0"/>
              <a:cs typeface="Times New Roman" panose="02020603050405020304" pitchFamily="18" charset="0"/>
            </a:rPr>
            <a:t>. </a:t>
          </a:r>
          <a:r>
            <a:rPr lang="ru-RU" sz="2200" dirty="0" err="1" smtClean="0">
              <a:latin typeface="Times New Roman" panose="02020603050405020304" pitchFamily="18" charset="0"/>
              <a:cs typeface="Times New Roman" panose="02020603050405020304" pitchFamily="18" charset="0"/>
            </a:rPr>
            <a:t>Эшикоқоси</a:t>
          </a:r>
          <a:r>
            <a:rPr lang="ru-RU" sz="2200" dirty="0" smtClean="0">
              <a:latin typeface="Times New Roman" panose="02020603050405020304" pitchFamily="18" charset="0"/>
              <a:cs typeface="Times New Roman" panose="02020603050405020304" pitchFamily="18" charset="0"/>
            </a:rPr>
            <a:t> </a:t>
          </a:r>
          <a:r>
            <a:rPr lang="ru-RU" sz="2200" dirty="0" err="1" smtClean="0">
              <a:latin typeface="Times New Roman" panose="02020603050405020304" pitchFamily="18" charset="0"/>
              <a:cs typeface="Times New Roman" panose="02020603050405020304" pitchFamily="18" charset="0"/>
            </a:rPr>
            <a:t>арзгўйларнинг</a:t>
          </a:r>
          <a:r>
            <a:rPr lang="ru-RU" sz="2200" dirty="0" smtClean="0">
              <a:latin typeface="Times New Roman" panose="02020603050405020304" pitchFamily="18" charset="0"/>
              <a:cs typeface="Times New Roman" panose="02020603050405020304" pitchFamily="18" charset="0"/>
            </a:rPr>
            <a:t> </a:t>
          </a:r>
          <a:r>
            <a:rPr lang="ru-RU" sz="2200" dirty="0" err="1" smtClean="0">
              <a:latin typeface="Times New Roman" panose="02020603050405020304" pitchFamily="18" charset="0"/>
              <a:cs typeface="Times New Roman" panose="02020603050405020304" pitchFamily="18" charset="0"/>
            </a:rPr>
            <a:t>нима</a:t>
          </a:r>
          <a:r>
            <a:rPr lang="ru-RU" sz="2200" dirty="0" smtClean="0">
              <a:latin typeface="Times New Roman" panose="02020603050405020304" pitchFamily="18" charset="0"/>
              <a:cs typeface="Times New Roman" panose="02020603050405020304" pitchFamily="18" charset="0"/>
            </a:rPr>
            <a:t> </a:t>
          </a:r>
          <a:r>
            <a:rPr lang="ru-RU" sz="2200" dirty="0" err="1" smtClean="0">
              <a:latin typeface="Times New Roman" panose="02020603050405020304" pitchFamily="18" charset="0"/>
              <a:cs typeface="Times New Roman" panose="02020603050405020304" pitchFamily="18" charset="0"/>
            </a:rPr>
            <a:t>хусусда</a:t>
          </a:r>
          <a:r>
            <a:rPr lang="ru-RU" sz="2200" dirty="0" smtClean="0">
              <a:latin typeface="Times New Roman" panose="02020603050405020304" pitchFamily="18" charset="0"/>
              <a:cs typeface="Times New Roman" panose="02020603050405020304" pitchFamily="18" charset="0"/>
            </a:rPr>
            <a:t> </a:t>
          </a:r>
          <a:r>
            <a:rPr lang="ru-RU" sz="2200" dirty="0" err="1" smtClean="0">
              <a:latin typeface="Times New Roman" panose="02020603050405020304" pitchFamily="18" charset="0"/>
              <a:cs typeface="Times New Roman" panose="02020603050405020304" pitchFamily="18" charset="0"/>
            </a:rPr>
            <a:t>келганларини</a:t>
          </a:r>
          <a:r>
            <a:rPr lang="ru-RU" sz="2200" dirty="0" smtClean="0">
              <a:latin typeface="Times New Roman" panose="02020603050405020304" pitchFamily="18" charset="0"/>
              <a:cs typeface="Times New Roman" panose="02020603050405020304" pitchFamily="18" charset="0"/>
            </a:rPr>
            <a:t> </a:t>
          </a:r>
          <a:r>
            <a:rPr lang="ru-RU" sz="2200" dirty="0" err="1" smtClean="0">
              <a:latin typeface="Times New Roman" panose="02020603050405020304" pitchFamily="18" charset="0"/>
              <a:cs typeface="Times New Roman" panose="02020603050405020304" pitchFamily="18" charset="0"/>
            </a:rPr>
            <a:t>суриштириб</a:t>
          </a:r>
          <a:r>
            <a:rPr lang="ru-RU" sz="2200" dirty="0" smtClean="0">
              <a:latin typeface="Times New Roman" panose="02020603050405020304" pitchFamily="18" charset="0"/>
              <a:cs typeface="Times New Roman" panose="02020603050405020304" pitchFamily="18" charset="0"/>
            </a:rPr>
            <a:t>, </a:t>
          </a:r>
          <a:r>
            <a:rPr lang="ru-RU" sz="2200" dirty="0" err="1" smtClean="0">
              <a:latin typeface="Times New Roman" panose="02020603050405020304" pitchFamily="18" charset="0"/>
              <a:cs typeface="Times New Roman" panose="02020603050405020304" pitchFamily="18" charset="0"/>
            </a:rPr>
            <a:t>уларни</a:t>
          </a:r>
          <a:r>
            <a:rPr lang="ru-RU" sz="2200" dirty="0" smtClean="0">
              <a:latin typeface="Times New Roman" panose="02020603050405020304" pitchFamily="18" charset="0"/>
              <a:cs typeface="Times New Roman" panose="02020603050405020304" pitchFamily="18" charset="0"/>
            </a:rPr>
            <a:t> </a:t>
          </a:r>
          <a:r>
            <a:rPr lang="ru-RU" sz="2200" dirty="0" err="1" smtClean="0">
              <a:latin typeface="Times New Roman" panose="02020603050405020304" pitchFamily="18" charset="0"/>
              <a:cs typeface="Times New Roman" panose="02020603050405020304" pitchFamily="18" charset="0"/>
            </a:rPr>
            <a:t>саройдаги</a:t>
          </a:r>
          <a:r>
            <a:rPr lang="ru-RU" sz="2200" dirty="0" smtClean="0">
              <a:latin typeface="Times New Roman" panose="02020603050405020304" pitchFamily="18" charset="0"/>
              <a:cs typeface="Times New Roman" panose="02020603050405020304" pitchFamily="18" charset="0"/>
            </a:rPr>
            <a:t> </a:t>
          </a:r>
          <a:r>
            <a:rPr lang="ru-RU" sz="2200" dirty="0" err="1" smtClean="0">
              <a:latin typeface="Times New Roman" panose="02020603050405020304" pitchFamily="18" charset="0"/>
              <a:cs typeface="Times New Roman" panose="02020603050405020304" pitchFamily="18" charset="0"/>
            </a:rPr>
            <a:t>тегишли</a:t>
          </a:r>
          <a:r>
            <a:rPr lang="ru-RU" sz="2200" dirty="0" smtClean="0">
              <a:latin typeface="Times New Roman" panose="02020603050405020304" pitchFamily="18" charset="0"/>
              <a:cs typeface="Times New Roman" panose="02020603050405020304" pitchFamily="18" charset="0"/>
            </a:rPr>
            <a:t> </a:t>
          </a:r>
          <a:r>
            <a:rPr lang="ru-RU" sz="2200" dirty="0" err="1" smtClean="0">
              <a:latin typeface="Times New Roman" panose="02020603050405020304" pitchFamily="18" charset="0"/>
              <a:cs typeface="Times New Roman" panose="02020603050405020304" pitchFamily="18" charset="0"/>
            </a:rPr>
            <a:t>амалдорлар</a:t>
          </a:r>
          <a:r>
            <a:rPr lang="ru-RU" sz="2200" dirty="0" smtClean="0">
              <a:latin typeface="Times New Roman" panose="02020603050405020304" pitchFamily="18" charset="0"/>
              <a:cs typeface="Times New Roman" panose="02020603050405020304" pitchFamily="18" charset="0"/>
            </a:rPr>
            <a:t> </a:t>
          </a:r>
          <a:r>
            <a:rPr lang="ru-RU" sz="2200" dirty="0" err="1" smtClean="0">
              <a:latin typeface="Times New Roman" panose="02020603050405020304" pitchFamily="18" charset="0"/>
              <a:cs typeface="Times New Roman" panose="02020603050405020304" pitchFamily="18" charset="0"/>
            </a:rPr>
            <a:t>томонига</a:t>
          </a:r>
          <a:r>
            <a:rPr lang="ru-RU" sz="2200" dirty="0" smtClean="0">
              <a:latin typeface="Times New Roman" panose="02020603050405020304" pitchFamily="18" charset="0"/>
              <a:cs typeface="Times New Roman" panose="02020603050405020304" pitchFamily="18" charset="0"/>
            </a:rPr>
            <a:t> </a:t>
          </a:r>
          <a:r>
            <a:rPr lang="ru-RU" sz="2200" dirty="0" err="1" smtClean="0">
              <a:latin typeface="Times New Roman" panose="02020603050405020304" pitchFamily="18" charset="0"/>
              <a:cs typeface="Times New Roman" panose="02020603050405020304" pitchFamily="18" charset="0"/>
            </a:rPr>
            <a:t>жўнатар</a:t>
          </a:r>
          <a:r>
            <a:rPr lang="ru-RU" sz="2200" dirty="0" smtClean="0">
              <a:latin typeface="Times New Roman" panose="02020603050405020304" pitchFamily="18" charset="0"/>
              <a:cs typeface="Times New Roman" panose="02020603050405020304" pitchFamily="18" charset="0"/>
            </a:rPr>
            <a:t> </a:t>
          </a:r>
          <a:r>
            <a:rPr lang="ru-RU" sz="2200" dirty="0" err="1" smtClean="0">
              <a:latin typeface="Times New Roman" panose="02020603050405020304" pitchFamily="18" charset="0"/>
              <a:cs typeface="Times New Roman" panose="02020603050405020304" pitchFamily="18" charset="0"/>
            </a:rPr>
            <a:t>эди</a:t>
          </a:r>
          <a:endParaRPr lang="ru-RU" sz="2200" dirty="0">
            <a:latin typeface="Times New Roman" panose="02020603050405020304" pitchFamily="18" charset="0"/>
            <a:cs typeface="Times New Roman" panose="02020603050405020304" pitchFamily="18" charset="0"/>
          </a:endParaRPr>
        </a:p>
      </dgm:t>
    </dgm:pt>
    <dgm:pt modelId="{FDC4F5A0-009A-4EB0-B366-70F298E8C402}" type="parTrans" cxnId="{C3D197EC-52CE-4478-BE9C-B6C81703227C}">
      <dgm:prSet/>
      <dgm:spPr/>
      <dgm:t>
        <a:bodyPr/>
        <a:lstStyle/>
        <a:p>
          <a:endParaRPr lang="ru-RU"/>
        </a:p>
      </dgm:t>
    </dgm:pt>
    <dgm:pt modelId="{F791F27F-2348-4FBE-B872-C8C1FF61C3F7}" type="sibTrans" cxnId="{C3D197EC-52CE-4478-BE9C-B6C81703227C}">
      <dgm:prSet/>
      <dgm:spPr/>
      <dgm:t>
        <a:bodyPr/>
        <a:lstStyle/>
        <a:p>
          <a:endParaRPr lang="ru-RU"/>
        </a:p>
      </dgm:t>
    </dgm:pt>
    <dgm:pt modelId="{A3A16A36-67F9-4EAA-B184-0AA2BD5EAC33}">
      <dgm:prSet custT="1"/>
      <dgm:spPr>
        <a:solidFill>
          <a:schemeClr val="accent5">
            <a:lumMod val="40000"/>
            <a:lumOff val="60000"/>
            <a:alpha val="90000"/>
          </a:schemeClr>
        </a:solidFill>
      </dgm:spPr>
      <dgm:t>
        <a:bodyPr/>
        <a:lstStyle/>
        <a:p>
          <a:endParaRPr lang="ru-RU" sz="2400" dirty="0">
            <a:latin typeface="Times New Roman" panose="02020603050405020304" pitchFamily="18" charset="0"/>
            <a:cs typeface="Times New Roman" panose="02020603050405020304" pitchFamily="18" charset="0"/>
          </a:endParaRPr>
        </a:p>
      </dgm:t>
    </dgm:pt>
    <dgm:pt modelId="{86FEDE98-D6DA-4C9C-AABF-A09FB6992E6D}" type="parTrans" cxnId="{6FFFA43B-6ED6-428F-9CB6-09209C5D0E80}">
      <dgm:prSet/>
      <dgm:spPr/>
      <dgm:t>
        <a:bodyPr/>
        <a:lstStyle/>
        <a:p>
          <a:endParaRPr lang="ru-RU"/>
        </a:p>
      </dgm:t>
    </dgm:pt>
    <dgm:pt modelId="{B86A6A9A-D58F-4B60-B285-1998648B1735}" type="sibTrans" cxnId="{6FFFA43B-6ED6-428F-9CB6-09209C5D0E80}">
      <dgm:prSet/>
      <dgm:spPr/>
      <dgm:t>
        <a:bodyPr/>
        <a:lstStyle/>
        <a:p>
          <a:endParaRPr lang="ru-RU"/>
        </a:p>
      </dgm:t>
    </dgm:pt>
    <dgm:pt modelId="{EB1EFEFD-FF29-40C2-B14A-437B21E29F6F}">
      <dgm:prSet phldrT="[Текст]" custT="1"/>
      <dgm:spPr>
        <a:solidFill>
          <a:srgbClr val="00B050"/>
        </a:solidFill>
      </dgm:spPr>
      <dgm:t>
        <a:bodyPr/>
        <a:lstStyle/>
        <a:p>
          <a:r>
            <a:rPr lang="ru-RU" sz="1800" b="1" dirty="0" smtClean="0">
              <a:solidFill>
                <a:schemeClr val="bg1"/>
              </a:solidFill>
              <a:latin typeface="Times New Roman" panose="02020603050405020304" pitchFamily="18" charset="0"/>
              <a:cs typeface="Times New Roman" panose="02020603050405020304" pitchFamily="18" charset="0"/>
            </a:rPr>
            <a:t>3</a:t>
          </a:r>
          <a:endParaRPr lang="ru-RU" sz="1800" b="1" dirty="0">
            <a:solidFill>
              <a:schemeClr val="bg1"/>
            </a:solidFill>
            <a:latin typeface="Times New Roman" panose="02020603050405020304" pitchFamily="18" charset="0"/>
            <a:cs typeface="Times New Roman" panose="02020603050405020304" pitchFamily="18" charset="0"/>
          </a:endParaRPr>
        </a:p>
      </dgm:t>
    </dgm:pt>
    <dgm:pt modelId="{F115A78A-2958-4797-A070-7BC191470069}" type="parTrans" cxnId="{A662F723-1942-4FE1-986C-7414C7830F4B}">
      <dgm:prSet/>
      <dgm:spPr/>
      <dgm:t>
        <a:bodyPr/>
        <a:lstStyle/>
        <a:p>
          <a:endParaRPr lang="ru-RU"/>
        </a:p>
      </dgm:t>
    </dgm:pt>
    <dgm:pt modelId="{135E1942-09A7-4740-A65C-FA8CFF24692B}" type="sibTrans" cxnId="{A662F723-1942-4FE1-986C-7414C7830F4B}">
      <dgm:prSet/>
      <dgm:spPr/>
      <dgm:t>
        <a:bodyPr/>
        <a:lstStyle/>
        <a:p>
          <a:endParaRPr lang="ru-RU"/>
        </a:p>
      </dgm:t>
    </dgm:pt>
    <dgm:pt modelId="{9A3B240A-352B-4A20-B55E-1B32003305FC}">
      <dgm:prSet custT="1"/>
      <dgm:spPr>
        <a:solidFill>
          <a:schemeClr val="accent5">
            <a:lumMod val="40000"/>
            <a:lumOff val="60000"/>
            <a:alpha val="90000"/>
          </a:schemeClr>
        </a:solidFill>
      </dgm:spPr>
      <dgm:t>
        <a:bodyPr/>
        <a:lstStyle/>
        <a:p>
          <a:r>
            <a:rPr lang="ru-RU" sz="2400" dirty="0" err="1" smtClean="0">
              <a:latin typeface="Times New Roman" panose="02020603050405020304" pitchFamily="18" charset="0"/>
              <a:cs typeface="Times New Roman" panose="02020603050405020304" pitchFamily="18" charset="0"/>
            </a:rPr>
            <a:t>Саройда</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дарвоза</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ортида</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турадиган</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қоровуллар</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ва</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махсус</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дарвоза</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ўриқчиларидан</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ташқари</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хонни</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қўриқлайдиган</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тунқатор</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ёки</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тунотарлар</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яъни</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кечаси</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билан</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хонни</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қўриқлаб</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чиқадиган</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хизматчилар</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ҳам</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бўлган</a:t>
          </a:r>
          <a:r>
            <a:rPr lang="ru-RU" sz="2400" dirty="0" smtClean="0">
              <a:latin typeface="Times New Roman" panose="02020603050405020304" pitchFamily="18" charset="0"/>
              <a:cs typeface="Times New Roman" panose="02020603050405020304" pitchFamily="18" charset="0"/>
            </a:rPr>
            <a:t>.</a:t>
          </a:r>
          <a:endParaRPr lang="ru-RU" sz="2400" dirty="0">
            <a:latin typeface="Times New Roman" panose="02020603050405020304" pitchFamily="18" charset="0"/>
            <a:cs typeface="Times New Roman" panose="02020603050405020304" pitchFamily="18" charset="0"/>
          </a:endParaRPr>
        </a:p>
      </dgm:t>
    </dgm:pt>
    <dgm:pt modelId="{B841A65C-D63D-437B-85A7-1E4503B59754}" type="sibTrans" cxnId="{EDA207A7-51FC-4D24-8372-9A5EF15C6D7E}">
      <dgm:prSet/>
      <dgm:spPr/>
      <dgm:t>
        <a:bodyPr/>
        <a:lstStyle/>
        <a:p>
          <a:endParaRPr lang="ru-RU"/>
        </a:p>
      </dgm:t>
    </dgm:pt>
    <dgm:pt modelId="{6CA7A8A5-7401-4C93-81E9-5FAD0A3D179E}" type="parTrans" cxnId="{EDA207A7-51FC-4D24-8372-9A5EF15C6D7E}">
      <dgm:prSet/>
      <dgm:spPr/>
      <dgm:t>
        <a:bodyPr/>
        <a:lstStyle/>
        <a:p>
          <a:endParaRPr lang="ru-RU"/>
        </a:p>
      </dgm:t>
    </dgm:pt>
    <dgm:pt modelId="{B78813DD-A228-497B-A1E5-CD5E01132246}">
      <dgm:prSet phldrT="[Текст]" custT="1"/>
      <dgm:spPr>
        <a:solidFill>
          <a:srgbClr val="00B050"/>
        </a:solidFill>
      </dgm:spPr>
      <dgm:t>
        <a:bodyPr/>
        <a:lstStyle/>
        <a:p>
          <a:r>
            <a:rPr lang="ru-RU" sz="1800" b="1" dirty="0" smtClean="0">
              <a:solidFill>
                <a:schemeClr val="bg1"/>
              </a:solidFill>
              <a:latin typeface="Times New Roman" panose="02020603050405020304" pitchFamily="18" charset="0"/>
              <a:cs typeface="Times New Roman" panose="02020603050405020304" pitchFamily="18" charset="0"/>
            </a:rPr>
            <a:t>1</a:t>
          </a:r>
          <a:endParaRPr lang="ru-RU" sz="1800" b="1" dirty="0">
            <a:solidFill>
              <a:schemeClr val="bg1"/>
            </a:solidFill>
            <a:latin typeface="Times New Roman" panose="02020603050405020304" pitchFamily="18" charset="0"/>
            <a:cs typeface="Times New Roman" panose="02020603050405020304" pitchFamily="18" charset="0"/>
          </a:endParaRPr>
        </a:p>
      </dgm:t>
    </dgm:pt>
    <dgm:pt modelId="{B1C5C8B9-15C8-4D62-AEA8-1B83C567F3FC}" type="sibTrans" cxnId="{60DC716A-9E0D-449F-9A46-50F9891B0F7F}">
      <dgm:prSet/>
      <dgm:spPr/>
      <dgm:t>
        <a:bodyPr/>
        <a:lstStyle/>
        <a:p>
          <a:endParaRPr lang="ru-RU"/>
        </a:p>
      </dgm:t>
    </dgm:pt>
    <dgm:pt modelId="{A84A0B68-EA33-4F9D-A136-FFB684FAB029}" type="parTrans" cxnId="{60DC716A-9E0D-449F-9A46-50F9891B0F7F}">
      <dgm:prSet/>
      <dgm:spPr/>
      <dgm:t>
        <a:bodyPr/>
        <a:lstStyle/>
        <a:p>
          <a:endParaRPr lang="ru-RU"/>
        </a:p>
      </dgm:t>
    </dgm:pt>
    <dgm:pt modelId="{84BA4F25-1AF6-4AA8-9E2B-DA051266BAEE}" type="pres">
      <dgm:prSet presAssocID="{47227BC6-300D-411A-AF1B-372663D0AE49}" presName="Name0" presStyleCnt="0">
        <dgm:presLayoutVars>
          <dgm:dir/>
          <dgm:animLvl val="lvl"/>
          <dgm:resizeHandles/>
        </dgm:presLayoutVars>
      </dgm:prSet>
      <dgm:spPr/>
      <dgm:t>
        <a:bodyPr/>
        <a:lstStyle/>
        <a:p>
          <a:endParaRPr lang="ru-RU"/>
        </a:p>
      </dgm:t>
    </dgm:pt>
    <dgm:pt modelId="{7A1E14C3-9CF9-407D-A4A2-0B16379BFB91}" type="pres">
      <dgm:prSet presAssocID="{B78813DD-A228-497B-A1E5-CD5E01132246}" presName="linNode" presStyleCnt="0"/>
      <dgm:spPr/>
    </dgm:pt>
    <dgm:pt modelId="{D98DF1A4-BCB2-41F4-8E66-9066D8EC527D}" type="pres">
      <dgm:prSet presAssocID="{B78813DD-A228-497B-A1E5-CD5E01132246}" presName="parentShp" presStyleLbl="node1" presStyleIdx="0" presStyleCnt="3" custScaleX="35735" custScaleY="145116" custLinFactNeighborX="-127" custLinFactNeighborY="13503">
        <dgm:presLayoutVars>
          <dgm:bulletEnabled val="1"/>
        </dgm:presLayoutVars>
      </dgm:prSet>
      <dgm:spPr/>
      <dgm:t>
        <a:bodyPr/>
        <a:lstStyle/>
        <a:p>
          <a:endParaRPr lang="ru-RU"/>
        </a:p>
      </dgm:t>
    </dgm:pt>
    <dgm:pt modelId="{7A9403B1-4143-4096-ADA4-076B587FB2FA}" type="pres">
      <dgm:prSet presAssocID="{B78813DD-A228-497B-A1E5-CD5E01132246}" presName="childShp" presStyleLbl="bgAccFollowNode1" presStyleIdx="0" presStyleCnt="3" custScaleX="214617" custScaleY="174431" custLinFactNeighborX="191" custLinFactNeighborY="-62652">
        <dgm:presLayoutVars>
          <dgm:bulletEnabled val="1"/>
        </dgm:presLayoutVars>
      </dgm:prSet>
      <dgm:spPr/>
      <dgm:t>
        <a:bodyPr/>
        <a:lstStyle/>
        <a:p>
          <a:endParaRPr lang="ru-RU"/>
        </a:p>
      </dgm:t>
    </dgm:pt>
    <dgm:pt modelId="{CC640011-1680-4884-A38D-9AD201CBC6C6}" type="pres">
      <dgm:prSet presAssocID="{B1C5C8B9-15C8-4D62-AEA8-1B83C567F3FC}" presName="spacing" presStyleCnt="0"/>
      <dgm:spPr/>
    </dgm:pt>
    <dgm:pt modelId="{27EFB922-9319-4FCD-B650-D0792DBFF458}" type="pres">
      <dgm:prSet presAssocID="{471D633D-E020-43B5-9F8F-846019A1ACEC}" presName="linNode" presStyleCnt="0"/>
      <dgm:spPr/>
    </dgm:pt>
    <dgm:pt modelId="{BB6C0096-2BFB-4C3C-89CF-EC9FEFF03BE4}" type="pres">
      <dgm:prSet presAssocID="{471D633D-E020-43B5-9F8F-846019A1ACEC}" presName="parentShp" presStyleLbl="node1" presStyleIdx="1" presStyleCnt="3" custScaleX="26118" custScaleY="149427" custLinFactNeighborX="162" custLinFactNeighborY="3500">
        <dgm:presLayoutVars>
          <dgm:bulletEnabled val="1"/>
        </dgm:presLayoutVars>
      </dgm:prSet>
      <dgm:spPr/>
      <dgm:t>
        <a:bodyPr/>
        <a:lstStyle/>
        <a:p>
          <a:endParaRPr lang="ru-RU"/>
        </a:p>
      </dgm:t>
    </dgm:pt>
    <dgm:pt modelId="{8FD25F6B-ED20-4D42-B16C-B9C39C7C1156}" type="pres">
      <dgm:prSet presAssocID="{471D633D-E020-43B5-9F8F-846019A1ACEC}" presName="childShp" presStyleLbl="bgAccFollowNode1" presStyleIdx="1" presStyleCnt="3" custScaleX="154212" custScaleY="154373" custLinFactNeighborX="55">
        <dgm:presLayoutVars>
          <dgm:bulletEnabled val="1"/>
        </dgm:presLayoutVars>
      </dgm:prSet>
      <dgm:spPr/>
      <dgm:t>
        <a:bodyPr/>
        <a:lstStyle/>
        <a:p>
          <a:endParaRPr lang="ru-RU"/>
        </a:p>
      </dgm:t>
    </dgm:pt>
    <dgm:pt modelId="{DCC47126-18EA-43DF-AC1A-BFBE3ABA314A}" type="pres">
      <dgm:prSet presAssocID="{940D8CCA-1651-4307-ADA4-0D2F25CC0092}" presName="spacing" presStyleCnt="0"/>
      <dgm:spPr/>
    </dgm:pt>
    <dgm:pt modelId="{377D0DA6-3180-4000-B7C6-EC515E611E11}" type="pres">
      <dgm:prSet presAssocID="{EB1EFEFD-FF29-40C2-B14A-437B21E29F6F}" presName="linNode" presStyleCnt="0"/>
      <dgm:spPr/>
    </dgm:pt>
    <dgm:pt modelId="{2DDA2572-B41F-446C-975E-B4C2220E33D1}" type="pres">
      <dgm:prSet presAssocID="{EB1EFEFD-FF29-40C2-B14A-437B21E29F6F}" presName="parentShp" presStyleLbl="node1" presStyleIdx="2" presStyleCnt="3" custScaleX="26599" custScaleY="192290" custLinFactNeighborX="-6330" custLinFactNeighborY="-1716">
        <dgm:presLayoutVars>
          <dgm:bulletEnabled val="1"/>
        </dgm:presLayoutVars>
      </dgm:prSet>
      <dgm:spPr/>
      <dgm:t>
        <a:bodyPr/>
        <a:lstStyle/>
        <a:p>
          <a:endParaRPr lang="ru-RU"/>
        </a:p>
      </dgm:t>
    </dgm:pt>
    <dgm:pt modelId="{41BFC0CE-9C2D-4F12-8851-543D117BB1FB}" type="pres">
      <dgm:prSet presAssocID="{EB1EFEFD-FF29-40C2-B14A-437B21E29F6F}" presName="childShp" presStyleLbl="bgAccFollowNode1" presStyleIdx="2" presStyleCnt="3" custScaleX="151603" custScaleY="230021" custLinFactNeighborX="555" custLinFactNeighborY="9826">
        <dgm:presLayoutVars>
          <dgm:bulletEnabled val="1"/>
        </dgm:presLayoutVars>
      </dgm:prSet>
      <dgm:spPr/>
      <dgm:t>
        <a:bodyPr/>
        <a:lstStyle/>
        <a:p>
          <a:endParaRPr lang="ru-RU"/>
        </a:p>
      </dgm:t>
    </dgm:pt>
  </dgm:ptLst>
  <dgm:cxnLst>
    <dgm:cxn modelId="{B8E25594-971D-4D3B-B948-8D887B32EFDE}" srcId="{EB1EFEFD-FF29-40C2-B14A-437B21E29F6F}" destId="{ACB8D0DE-AEF0-48FB-8D37-A6850AB53F53}" srcOrd="0" destOrd="0" parTransId="{DC67F4DB-3CB3-4495-8D8F-78F05ECE56F1}" sibTransId="{076961DD-03B3-42B7-88DB-0D395513DB51}"/>
    <dgm:cxn modelId="{CC7DDCA6-5B5D-4927-92F1-8D2799A9AD84}" type="presOf" srcId="{47227BC6-300D-411A-AF1B-372663D0AE49}" destId="{84BA4F25-1AF6-4AA8-9E2B-DA051266BAEE}" srcOrd="0" destOrd="0" presId="urn:microsoft.com/office/officeart/2005/8/layout/vList6"/>
    <dgm:cxn modelId="{08A88C48-4144-405B-BD36-EF45885B2563}" type="presOf" srcId="{471D633D-E020-43B5-9F8F-846019A1ACEC}" destId="{BB6C0096-2BFB-4C3C-89CF-EC9FEFF03BE4}" srcOrd="0" destOrd="0" presId="urn:microsoft.com/office/officeart/2005/8/layout/vList6"/>
    <dgm:cxn modelId="{AD072C52-86DF-48E7-9296-BB658EC41510}" type="presOf" srcId="{9A3B240A-352B-4A20-B55E-1B32003305FC}" destId="{8FD25F6B-ED20-4D42-B16C-B9C39C7C1156}" srcOrd="0" destOrd="0" presId="urn:microsoft.com/office/officeart/2005/8/layout/vList6"/>
    <dgm:cxn modelId="{27128760-60A8-44E4-BD3C-DA5071EBFC47}" type="presOf" srcId="{C7F6FABA-B979-4727-A96E-6F5F20C644E5}" destId="{41BFC0CE-9C2D-4F12-8851-543D117BB1FB}" srcOrd="0" destOrd="2" presId="urn:microsoft.com/office/officeart/2005/8/layout/vList6"/>
    <dgm:cxn modelId="{3A6C873C-00F1-43F6-9506-352650EBB4A4}" type="presOf" srcId="{EB1EFEFD-FF29-40C2-B14A-437B21E29F6F}" destId="{2DDA2572-B41F-446C-975E-B4C2220E33D1}" srcOrd="0" destOrd="0" presId="urn:microsoft.com/office/officeart/2005/8/layout/vList6"/>
    <dgm:cxn modelId="{09200E22-8BBB-49E1-BE90-225A255292BC}" srcId="{B78813DD-A228-497B-A1E5-CD5E01132246}" destId="{74CB526B-B831-43DA-B39C-BE88324E03E4}" srcOrd="2" destOrd="0" parTransId="{2E3B549E-179A-44A8-A6EA-34849DBC48AF}" sibTransId="{CB5370E5-6B38-4EC0-84DC-E2E710B77365}"/>
    <dgm:cxn modelId="{B5689693-184A-4A32-A953-DF4984E8D748}" type="presOf" srcId="{74CB526B-B831-43DA-B39C-BE88324E03E4}" destId="{7A9403B1-4143-4096-ADA4-076B587FB2FA}" srcOrd="0" destOrd="2" presId="urn:microsoft.com/office/officeart/2005/8/layout/vList6"/>
    <dgm:cxn modelId="{4CCC35B0-5ABC-42CB-B08E-271E79495F24}" srcId="{47227BC6-300D-411A-AF1B-372663D0AE49}" destId="{471D633D-E020-43B5-9F8F-846019A1ACEC}" srcOrd="1" destOrd="0" parTransId="{DB8A9A22-6D04-4AAB-9A87-7E024CD747EE}" sibTransId="{940D8CCA-1651-4307-ADA4-0D2F25CC0092}"/>
    <dgm:cxn modelId="{1FE7B2D9-A34A-420C-AEB9-AF11AE4613B7}" srcId="{B78813DD-A228-497B-A1E5-CD5E01132246}" destId="{79B0D4F1-7358-4949-B3D4-DC24D1E0771C}" srcOrd="1" destOrd="0" parTransId="{D14AD714-C3C3-4BC2-8448-D3AD5CB509F9}" sibTransId="{AFDA4ABD-06C5-431A-95C4-909847DD8439}"/>
    <dgm:cxn modelId="{55D41111-D241-415F-A690-B5DA46D763BA}" type="presOf" srcId="{A3A16A36-67F9-4EAA-B184-0AA2BD5EAC33}" destId="{41BFC0CE-9C2D-4F12-8851-543D117BB1FB}" srcOrd="0" destOrd="1" presId="urn:microsoft.com/office/officeart/2005/8/layout/vList6"/>
    <dgm:cxn modelId="{EDA207A7-51FC-4D24-8372-9A5EF15C6D7E}" srcId="{471D633D-E020-43B5-9F8F-846019A1ACEC}" destId="{9A3B240A-352B-4A20-B55E-1B32003305FC}" srcOrd="0" destOrd="0" parTransId="{6CA7A8A5-7401-4C93-81E9-5FAD0A3D179E}" sibTransId="{B841A65C-D63D-437B-85A7-1E4503B59754}"/>
    <dgm:cxn modelId="{81207D3C-4DD8-4928-AC13-727BA8C7C585}" type="presOf" srcId="{B78813DD-A228-497B-A1E5-CD5E01132246}" destId="{D98DF1A4-BCB2-41F4-8E66-9066D8EC527D}" srcOrd="0" destOrd="0" presId="urn:microsoft.com/office/officeart/2005/8/layout/vList6"/>
    <dgm:cxn modelId="{A662F723-1942-4FE1-986C-7414C7830F4B}" srcId="{47227BC6-300D-411A-AF1B-372663D0AE49}" destId="{EB1EFEFD-FF29-40C2-B14A-437B21E29F6F}" srcOrd="2" destOrd="0" parTransId="{F115A78A-2958-4797-A070-7BC191470069}" sibTransId="{135E1942-09A7-4740-A65C-FA8CFF24692B}"/>
    <dgm:cxn modelId="{79734AD2-8971-4AB3-A0BE-8B6F688BCCC9}" srcId="{EB1EFEFD-FF29-40C2-B14A-437B21E29F6F}" destId="{C7F6FABA-B979-4727-A96E-6F5F20C644E5}" srcOrd="2" destOrd="0" parTransId="{AB99B2F3-9C65-40CF-A7A6-70457AB8049B}" sibTransId="{A7D11EFC-3F7A-4A36-B97A-39670DB37BD3}"/>
    <dgm:cxn modelId="{C3D197EC-52CE-4478-BE9C-B6C81703227C}" srcId="{B78813DD-A228-497B-A1E5-CD5E01132246}" destId="{E12B60D6-D9F9-46AF-B9EF-5033434C03D7}" srcOrd="0" destOrd="0" parTransId="{FDC4F5A0-009A-4EB0-B366-70F298E8C402}" sibTransId="{F791F27F-2348-4FBE-B872-C8C1FF61C3F7}"/>
    <dgm:cxn modelId="{69072FF9-FB60-4847-9504-821E0432E1EE}" type="presOf" srcId="{ACB8D0DE-AEF0-48FB-8D37-A6850AB53F53}" destId="{41BFC0CE-9C2D-4F12-8851-543D117BB1FB}" srcOrd="0" destOrd="0" presId="urn:microsoft.com/office/officeart/2005/8/layout/vList6"/>
    <dgm:cxn modelId="{0F47328E-577D-4123-89B3-3397BAD6C6D1}" type="presOf" srcId="{79B0D4F1-7358-4949-B3D4-DC24D1E0771C}" destId="{7A9403B1-4143-4096-ADA4-076B587FB2FA}" srcOrd="0" destOrd="1" presId="urn:microsoft.com/office/officeart/2005/8/layout/vList6"/>
    <dgm:cxn modelId="{6FFFA43B-6ED6-428F-9CB6-09209C5D0E80}" srcId="{EB1EFEFD-FF29-40C2-B14A-437B21E29F6F}" destId="{A3A16A36-67F9-4EAA-B184-0AA2BD5EAC33}" srcOrd="1" destOrd="0" parTransId="{86FEDE98-D6DA-4C9C-AABF-A09FB6992E6D}" sibTransId="{B86A6A9A-D58F-4B60-B285-1998648B1735}"/>
    <dgm:cxn modelId="{60DC716A-9E0D-449F-9A46-50F9891B0F7F}" srcId="{47227BC6-300D-411A-AF1B-372663D0AE49}" destId="{B78813DD-A228-497B-A1E5-CD5E01132246}" srcOrd="0" destOrd="0" parTransId="{A84A0B68-EA33-4F9D-A136-FFB684FAB029}" sibTransId="{B1C5C8B9-15C8-4D62-AEA8-1B83C567F3FC}"/>
    <dgm:cxn modelId="{7F07261A-642D-4CDF-A784-ADFF2C32A981}" type="presOf" srcId="{E12B60D6-D9F9-46AF-B9EF-5033434C03D7}" destId="{7A9403B1-4143-4096-ADA4-076B587FB2FA}" srcOrd="0" destOrd="0" presId="urn:microsoft.com/office/officeart/2005/8/layout/vList6"/>
    <dgm:cxn modelId="{3011F934-1977-4FAB-B221-FD172809E03E}" type="presParOf" srcId="{84BA4F25-1AF6-4AA8-9E2B-DA051266BAEE}" destId="{7A1E14C3-9CF9-407D-A4A2-0B16379BFB91}" srcOrd="0" destOrd="0" presId="urn:microsoft.com/office/officeart/2005/8/layout/vList6"/>
    <dgm:cxn modelId="{28704C3F-AFDD-439B-8FF3-70968449B2A5}" type="presParOf" srcId="{7A1E14C3-9CF9-407D-A4A2-0B16379BFB91}" destId="{D98DF1A4-BCB2-41F4-8E66-9066D8EC527D}" srcOrd="0" destOrd="0" presId="urn:microsoft.com/office/officeart/2005/8/layout/vList6"/>
    <dgm:cxn modelId="{39CD4910-4EF2-409E-BCED-317820C866CA}" type="presParOf" srcId="{7A1E14C3-9CF9-407D-A4A2-0B16379BFB91}" destId="{7A9403B1-4143-4096-ADA4-076B587FB2FA}" srcOrd="1" destOrd="0" presId="urn:microsoft.com/office/officeart/2005/8/layout/vList6"/>
    <dgm:cxn modelId="{60BAFBD0-68AC-493A-A6A8-161C4CC61DCD}" type="presParOf" srcId="{84BA4F25-1AF6-4AA8-9E2B-DA051266BAEE}" destId="{CC640011-1680-4884-A38D-9AD201CBC6C6}" srcOrd="1" destOrd="0" presId="urn:microsoft.com/office/officeart/2005/8/layout/vList6"/>
    <dgm:cxn modelId="{BD05C549-70BC-4FB9-BFF6-A35A8E20B703}" type="presParOf" srcId="{84BA4F25-1AF6-4AA8-9E2B-DA051266BAEE}" destId="{27EFB922-9319-4FCD-B650-D0792DBFF458}" srcOrd="2" destOrd="0" presId="urn:microsoft.com/office/officeart/2005/8/layout/vList6"/>
    <dgm:cxn modelId="{4F49F0E3-DF7E-41A8-B385-B565B5148830}" type="presParOf" srcId="{27EFB922-9319-4FCD-B650-D0792DBFF458}" destId="{BB6C0096-2BFB-4C3C-89CF-EC9FEFF03BE4}" srcOrd="0" destOrd="0" presId="urn:microsoft.com/office/officeart/2005/8/layout/vList6"/>
    <dgm:cxn modelId="{8F7B5935-D134-43EC-BD03-6F219445A786}" type="presParOf" srcId="{27EFB922-9319-4FCD-B650-D0792DBFF458}" destId="{8FD25F6B-ED20-4D42-B16C-B9C39C7C1156}" srcOrd="1" destOrd="0" presId="urn:microsoft.com/office/officeart/2005/8/layout/vList6"/>
    <dgm:cxn modelId="{B9BD81F2-6068-4C02-85F6-42100FD72EAC}" type="presParOf" srcId="{84BA4F25-1AF6-4AA8-9E2B-DA051266BAEE}" destId="{DCC47126-18EA-43DF-AC1A-BFBE3ABA314A}" srcOrd="3" destOrd="0" presId="urn:microsoft.com/office/officeart/2005/8/layout/vList6"/>
    <dgm:cxn modelId="{0D4F4279-8200-466B-8EAE-348DD863E281}" type="presParOf" srcId="{84BA4F25-1AF6-4AA8-9E2B-DA051266BAEE}" destId="{377D0DA6-3180-4000-B7C6-EC515E611E11}" srcOrd="4" destOrd="0" presId="urn:microsoft.com/office/officeart/2005/8/layout/vList6"/>
    <dgm:cxn modelId="{5F4750D5-4E69-4D57-B114-0573B1E93A14}" type="presParOf" srcId="{377D0DA6-3180-4000-B7C6-EC515E611E11}" destId="{2DDA2572-B41F-446C-975E-B4C2220E33D1}" srcOrd="0" destOrd="0" presId="urn:microsoft.com/office/officeart/2005/8/layout/vList6"/>
    <dgm:cxn modelId="{64472B0A-2A55-4A8E-89DF-4C5CC605844B}" type="presParOf" srcId="{377D0DA6-3180-4000-B7C6-EC515E611E11}" destId="{41BFC0CE-9C2D-4F12-8851-543D117BB1FB}"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9403B1-4143-4096-ADA4-076B587FB2FA}">
      <dsp:nvSpPr>
        <dsp:cNvPr id="0" name=""/>
        <dsp:cNvSpPr/>
      </dsp:nvSpPr>
      <dsp:spPr>
        <a:xfrm>
          <a:off x="1229833" y="0"/>
          <a:ext cx="10962166" cy="2064812"/>
        </a:xfrm>
        <a:prstGeom prst="rightArrow">
          <a:avLst>
            <a:gd name="adj1" fmla="val 75000"/>
            <a:gd name="adj2" fmla="val 50000"/>
          </a:avLst>
        </a:prstGeom>
        <a:solidFill>
          <a:schemeClr val="accent5">
            <a:lumMod val="40000"/>
            <a:lumOff val="60000"/>
            <a:alpha val="90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t" anchorCtr="0">
          <a:noAutofit/>
        </a:bodyPr>
        <a:lstStyle/>
        <a:p>
          <a:pPr marL="228600" lvl="1" indent="-228600" algn="l" defTabSz="977900">
            <a:lnSpc>
              <a:spcPct val="90000"/>
            </a:lnSpc>
            <a:spcBef>
              <a:spcPct val="0"/>
            </a:spcBef>
            <a:spcAft>
              <a:spcPct val="15000"/>
            </a:spcAft>
            <a:buChar char="••"/>
          </a:pPr>
          <a:r>
            <a:rPr lang="ru-RU" sz="2200" kern="1200" dirty="0" err="1" smtClean="0">
              <a:latin typeface="Times New Roman" panose="02020603050405020304" pitchFamily="18" charset="0"/>
              <a:cs typeface="Times New Roman" panose="02020603050405020304" pitchFamily="18" charset="0"/>
            </a:rPr>
            <a:t>Эшикоқоси</a:t>
          </a:r>
          <a:r>
            <a:rPr lang="ru-RU" sz="2200" kern="1200" dirty="0" smtClean="0">
              <a:latin typeface="Times New Roman" panose="02020603050405020304" pitchFamily="18" charset="0"/>
              <a:cs typeface="Times New Roman" panose="02020603050405020304" pitchFamily="18" charset="0"/>
            </a:rPr>
            <a:t> – </a:t>
          </a:r>
          <a:r>
            <a:rPr lang="ru-RU" sz="2200" kern="1200" dirty="0" err="1" smtClean="0">
              <a:latin typeface="Times New Roman" panose="02020603050405020304" pitchFamily="18" charset="0"/>
              <a:cs typeface="Times New Roman" panose="02020603050405020304" pitchFamily="18" charset="0"/>
            </a:rPr>
            <a:t>сарой</a:t>
          </a:r>
          <a:r>
            <a:rPr lang="ru-RU" sz="2200" kern="1200" dirty="0" smtClean="0">
              <a:latin typeface="Times New Roman" panose="02020603050405020304" pitchFamily="18" charset="0"/>
              <a:cs typeface="Times New Roman" panose="02020603050405020304" pitchFamily="18" charset="0"/>
            </a:rPr>
            <a:t> </a:t>
          </a:r>
          <a:r>
            <a:rPr lang="ru-RU" sz="2200" kern="1200" dirty="0" err="1" smtClean="0">
              <a:latin typeface="Times New Roman" panose="02020603050405020304" pitchFamily="18" charset="0"/>
              <a:cs typeface="Times New Roman" panose="02020603050405020304" pitchFamily="18" charset="0"/>
            </a:rPr>
            <a:t>дарвозаларини</a:t>
          </a:r>
          <a:r>
            <a:rPr lang="ru-RU" sz="2200" kern="1200" dirty="0" smtClean="0">
              <a:latin typeface="Times New Roman" panose="02020603050405020304" pitchFamily="18" charset="0"/>
              <a:cs typeface="Times New Roman" panose="02020603050405020304" pitchFamily="18" charset="0"/>
            </a:rPr>
            <a:t> </a:t>
          </a:r>
          <a:r>
            <a:rPr lang="ru-RU" sz="2200" kern="1200" dirty="0" err="1" smtClean="0">
              <a:latin typeface="Times New Roman" panose="02020603050405020304" pitchFamily="18" charset="0"/>
              <a:cs typeface="Times New Roman" panose="02020603050405020304" pitchFamily="18" charset="0"/>
            </a:rPr>
            <a:t>қўриқлаш</a:t>
          </a:r>
          <a:r>
            <a:rPr lang="ru-RU" sz="2200" kern="1200" dirty="0" smtClean="0">
              <a:latin typeface="Times New Roman" panose="02020603050405020304" pitchFamily="18" charset="0"/>
              <a:cs typeface="Times New Roman" panose="02020603050405020304" pitchFamily="18" charset="0"/>
            </a:rPr>
            <a:t> </a:t>
          </a:r>
          <a:r>
            <a:rPr lang="ru-RU" sz="2200" kern="1200" dirty="0" err="1" smtClean="0">
              <a:latin typeface="Times New Roman" panose="02020603050405020304" pitchFamily="18" charset="0"/>
              <a:cs typeface="Times New Roman" panose="02020603050405020304" pitchFamily="18" charset="0"/>
            </a:rPr>
            <a:t>ишларини</a:t>
          </a:r>
          <a:r>
            <a:rPr lang="ru-RU" sz="2200" kern="1200" dirty="0" smtClean="0">
              <a:latin typeface="Times New Roman" panose="02020603050405020304" pitchFamily="18" charset="0"/>
              <a:cs typeface="Times New Roman" panose="02020603050405020304" pitchFamily="18" charset="0"/>
            </a:rPr>
            <a:t> </a:t>
          </a:r>
          <a:r>
            <a:rPr lang="ru-RU" sz="2200" kern="1200" dirty="0" err="1" smtClean="0">
              <a:latin typeface="Times New Roman" panose="02020603050405020304" pitchFamily="18" charset="0"/>
              <a:cs typeface="Times New Roman" panose="02020603050405020304" pitchFamily="18" charset="0"/>
            </a:rPr>
            <a:t>бошқарган.Ойболта</a:t>
          </a:r>
          <a:r>
            <a:rPr lang="ru-RU" sz="2200" kern="1200" dirty="0" smtClean="0">
              <a:latin typeface="Times New Roman" panose="02020603050405020304" pitchFamily="18" charset="0"/>
              <a:cs typeface="Times New Roman" panose="02020603050405020304" pitchFamily="18" charset="0"/>
            </a:rPr>
            <a:t> </a:t>
          </a:r>
          <a:r>
            <a:rPr lang="ru-RU" sz="2200" kern="1200" dirty="0" err="1" smtClean="0">
              <a:latin typeface="Times New Roman" panose="02020603050405020304" pitchFamily="18" charset="0"/>
              <a:cs typeface="Times New Roman" panose="02020603050405020304" pitchFamily="18" charset="0"/>
            </a:rPr>
            <a:t>унинг</a:t>
          </a:r>
          <a:r>
            <a:rPr lang="ru-RU" sz="2200" kern="1200" dirty="0" smtClean="0">
              <a:latin typeface="Times New Roman" panose="02020603050405020304" pitchFamily="18" charset="0"/>
              <a:cs typeface="Times New Roman" panose="02020603050405020304" pitchFamily="18" charset="0"/>
            </a:rPr>
            <a:t> </a:t>
          </a:r>
          <a:r>
            <a:rPr lang="ru-RU" sz="2200" kern="1200" dirty="0" err="1" smtClean="0">
              <a:latin typeface="Times New Roman" panose="02020603050405020304" pitchFamily="18" charset="0"/>
              <a:cs typeface="Times New Roman" panose="02020603050405020304" pitchFamily="18" charset="0"/>
            </a:rPr>
            <a:t>мансаб</a:t>
          </a:r>
          <a:r>
            <a:rPr lang="ru-RU" sz="2200" kern="1200" dirty="0" smtClean="0">
              <a:latin typeface="Times New Roman" panose="02020603050405020304" pitchFamily="18" charset="0"/>
              <a:cs typeface="Times New Roman" panose="02020603050405020304" pitchFamily="18" charset="0"/>
            </a:rPr>
            <a:t> </a:t>
          </a:r>
          <a:r>
            <a:rPr lang="ru-RU" sz="2200" kern="1200" dirty="0" err="1" smtClean="0">
              <a:latin typeface="Times New Roman" panose="02020603050405020304" pitchFamily="18" charset="0"/>
              <a:cs typeface="Times New Roman" panose="02020603050405020304" pitchFamily="18" charset="0"/>
            </a:rPr>
            <a:t>аломати</a:t>
          </a:r>
          <a:r>
            <a:rPr lang="ru-RU" sz="2200" kern="1200" dirty="0" smtClean="0">
              <a:latin typeface="Times New Roman" panose="02020603050405020304" pitchFamily="18" charset="0"/>
              <a:cs typeface="Times New Roman" panose="02020603050405020304" pitchFamily="18" charset="0"/>
            </a:rPr>
            <a:t> </a:t>
          </a:r>
          <a:r>
            <a:rPr lang="ru-RU" sz="2200" kern="1200" dirty="0" err="1" smtClean="0">
              <a:latin typeface="Times New Roman" panose="02020603050405020304" pitchFamily="18" charset="0"/>
              <a:cs typeface="Times New Roman" panose="02020603050405020304" pitchFamily="18" charset="0"/>
            </a:rPr>
            <a:t>бўлган</a:t>
          </a:r>
          <a:r>
            <a:rPr lang="ru-RU" sz="2200" kern="1200" dirty="0" smtClean="0">
              <a:latin typeface="Times New Roman" panose="02020603050405020304" pitchFamily="18" charset="0"/>
              <a:cs typeface="Times New Roman" panose="02020603050405020304" pitchFamily="18" charset="0"/>
            </a:rPr>
            <a:t>. </a:t>
          </a:r>
          <a:r>
            <a:rPr lang="ru-RU" sz="2200" kern="1200" dirty="0" err="1" smtClean="0">
              <a:latin typeface="Times New Roman" panose="02020603050405020304" pitchFamily="18" charset="0"/>
              <a:cs typeface="Times New Roman" panose="02020603050405020304" pitchFamily="18" charset="0"/>
            </a:rPr>
            <a:t>Ҳукмдор</a:t>
          </a:r>
          <a:r>
            <a:rPr lang="ru-RU" sz="2200" kern="1200" dirty="0" smtClean="0">
              <a:latin typeface="Times New Roman" panose="02020603050405020304" pitchFamily="18" charset="0"/>
              <a:cs typeface="Times New Roman" panose="02020603050405020304" pitchFamily="18" charset="0"/>
            </a:rPr>
            <a:t> </a:t>
          </a:r>
          <a:r>
            <a:rPr lang="ru-RU" sz="2200" kern="1200" dirty="0" err="1" smtClean="0">
              <a:latin typeface="Times New Roman" panose="02020603050405020304" pitchFamily="18" charset="0"/>
              <a:cs typeface="Times New Roman" panose="02020603050405020304" pitchFamily="18" charset="0"/>
            </a:rPr>
            <a:t>саройда</a:t>
          </a:r>
          <a:r>
            <a:rPr lang="ru-RU" sz="2200" kern="1200" dirty="0" smtClean="0">
              <a:latin typeface="Times New Roman" panose="02020603050405020304" pitchFamily="18" charset="0"/>
              <a:cs typeface="Times New Roman" panose="02020603050405020304" pitchFamily="18" charset="0"/>
            </a:rPr>
            <a:t> </a:t>
          </a:r>
          <a:r>
            <a:rPr lang="ru-RU" sz="2200" kern="1200" dirty="0" err="1" smtClean="0">
              <a:latin typeface="Times New Roman" panose="02020603050405020304" pitchFamily="18" charset="0"/>
              <a:cs typeface="Times New Roman" panose="02020603050405020304" pitchFamily="18" charset="0"/>
            </a:rPr>
            <a:t>бўлган</a:t>
          </a:r>
          <a:r>
            <a:rPr lang="ru-RU" sz="2200" kern="1200" dirty="0" smtClean="0">
              <a:latin typeface="Times New Roman" panose="02020603050405020304" pitchFamily="18" charset="0"/>
              <a:cs typeface="Times New Roman" panose="02020603050405020304" pitchFamily="18" charset="0"/>
            </a:rPr>
            <a:t> </a:t>
          </a:r>
          <a:r>
            <a:rPr lang="ru-RU" sz="2200" kern="1200" dirty="0" err="1" smtClean="0">
              <a:latin typeface="Times New Roman" panose="02020603050405020304" pitchFamily="18" charset="0"/>
              <a:cs typeface="Times New Roman" panose="02020603050405020304" pitchFamily="18" charset="0"/>
            </a:rPr>
            <a:t>вақтда</a:t>
          </a:r>
          <a:r>
            <a:rPr lang="ru-RU" sz="2200" kern="1200" dirty="0" smtClean="0">
              <a:latin typeface="Times New Roman" panose="02020603050405020304" pitchFamily="18" charset="0"/>
              <a:cs typeface="Times New Roman" panose="02020603050405020304" pitchFamily="18" charset="0"/>
            </a:rPr>
            <a:t> </a:t>
          </a:r>
          <a:r>
            <a:rPr lang="ru-RU" sz="2200" kern="1200" dirty="0" err="1" smtClean="0">
              <a:latin typeface="Times New Roman" panose="02020603050405020304" pitchFamily="18" charset="0"/>
              <a:cs typeface="Times New Roman" panose="02020603050405020304" pitchFamily="18" charset="0"/>
            </a:rPr>
            <a:t>эшикоқоси</a:t>
          </a:r>
          <a:r>
            <a:rPr lang="ru-RU" sz="2200" kern="1200" dirty="0" smtClean="0">
              <a:latin typeface="Times New Roman" panose="02020603050405020304" pitchFamily="18" charset="0"/>
              <a:cs typeface="Times New Roman" panose="02020603050405020304" pitchFamily="18" charset="0"/>
            </a:rPr>
            <a:t> </a:t>
          </a:r>
          <a:r>
            <a:rPr lang="ru-RU" sz="2200" kern="1200" dirty="0" err="1" smtClean="0">
              <a:latin typeface="Times New Roman" panose="02020603050405020304" pitchFamily="18" charset="0"/>
              <a:cs typeface="Times New Roman" panose="02020603050405020304" pitchFamily="18" charset="0"/>
            </a:rPr>
            <a:t>уни</a:t>
          </a:r>
          <a:r>
            <a:rPr lang="ru-RU" sz="2200" kern="1200" dirty="0" smtClean="0">
              <a:latin typeface="Times New Roman" panose="02020603050405020304" pitchFamily="18" charset="0"/>
              <a:cs typeface="Times New Roman" panose="02020603050405020304" pitchFamily="18" charset="0"/>
            </a:rPr>
            <a:t> </a:t>
          </a:r>
          <a:r>
            <a:rPr lang="ru-RU" sz="2200" kern="1200" dirty="0" err="1" smtClean="0">
              <a:latin typeface="Times New Roman" panose="02020603050405020304" pitchFamily="18" charset="0"/>
              <a:cs typeface="Times New Roman" panose="02020603050405020304" pitchFamily="18" charset="0"/>
            </a:rPr>
            <a:t>қўриқлаш</a:t>
          </a:r>
          <a:r>
            <a:rPr lang="ru-RU" sz="2200" kern="1200" dirty="0" smtClean="0">
              <a:latin typeface="Times New Roman" panose="02020603050405020304" pitchFamily="18" charset="0"/>
              <a:cs typeface="Times New Roman" panose="02020603050405020304" pitchFamily="18" charset="0"/>
            </a:rPr>
            <a:t> </a:t>
          </a:r>
          <a:r>
            <a:rPr lang="ru-RU" sz="2200" kern="1200" dirty="0" err="1" smtClean="0">
              <a:latin typeface="Times New Roman" panose="02020603050405020304" pitchFamily="18" charset="0"/>
              <a:cs typeface="Times New Roman" panose="02020603050405020304" pitchFamily="18" charset="0"/>
            </a:rPr>
            <a:t>билан</a:t>
          </a:r>
          <a:r>
            <a:rPr lang="ru-RU" sz="2200" kern="1200" dirty="0" smtClean="0">
              <a:latin typeface="Times New Roman" panose="02020603050405020304" pitchFamily="18" charset="0"/>
              <a:cs typeface="Times New Roman" panose="02020603050405020304" pitchFamily="18" charset="0"/>
            </a:rPr>
            <a:t> </a:t>
          </a:r>
          <a:r>
            <a:rPr lang="ru-RU" sz="2200" kern="1200" dirty="0" err="1" smtClean="0">
              <a:latin typeface="Times New Roman" panose="02020603050405020304" pitchFamily="18" charset="0"/>
              <a:cs typeface="Times New Roman" panose="02020603050405020304" pitchFamily="18" charset="0"/>
            </a:rPr>
            <a:t>шуғулланган</a:t>
          </a:r>
          <a:r>
            <a:rPr lang="ru-RU" sz="2200" kern="1200" dirty="0" smtClean="0">
              <a:latin typeface="Times New Roman" panose="02020603050405020304" pitchFamily="18" charset="0"/>
              <a:cs typeface="Times New Roman" panose="02020603050405020304" pitchFamily="18" charset="0"/>
            </a:rPr>
            <a:t>. </a:t>
          </a:r>
          <a:r>
            <a:rPr lang="ru-RU" sz="2200" kern="1200" dirty="0" err="1" smtClean="0">
              <a:latin typeface="Times New Roman" panose="02020603050405020304" pitchFamily="18" charset="0"/>
              <a:cs typeface="Times New Roman" panose="02020603050405020304" pitchFamily="18" charset="0"/>
            </a:rPr>
            <a:t>Эшикоқоси</a:t>
          </a:r>
          <a:r>
            <a:rPr lang="ru-RU" sz="2200" kern="1200" dirty="0" smtClean="0">
              <a:latin typeface="Times New Roman" panose="02020603050405020304" pitchFamily="18" charset="0"/>
              <a:cs typeface="Times New Roman" panose="02020603050405020304" pitchFamily="18" charset="0"/>
            </a:rPr>
            <a:t> </a:t>
          </a:r>
          <a:r>
            <a:rPr lang="ru-RU" sz="2200" kern="1200" dirty="0" err="1" smtClean="0">
              <a:latin typeface="Times New Roman" panose="02020603050405020304" pitchFamily="18" charset="0"/>
              <a:cs typeface="Times New Roman" panose="02020603050405020304" pitchFamily="18" charset="0"/>
            </a:rPr>
            <a:t>арзгўйларнинг</a:t>
          </a:r>
          <a:r>
            <a:rPr lang="ru-RU" sz="2200" kern="1200" dirty="0" smtClean="0">
              <a:latin typeface="Times New Roman" panose="02020603050405020304" pitchFamily="18" charset="0"/>
              <a:cs typeface="Times New Roman" panose="02020603050405020304" pitchFamily="18" charset="0"/>
            </a:rPr>
            <a:t> </a:t>
          </a:r>
          <a:r>
            <a:rPr lang="ru-RU" sz="2200" kern="1200" dirty="0" err="1" smtClean="0">
              <a:latin typeface="Times New Roman" panose="02020603050405020304" pitchFamily="18" charset="0"/>
              <a:cs typeface="Times New Roman" panose="02020603050405020304" pitchFamily="18" charset="0"/>
            </a:rPr>
            <a:t>нима</a:t>
          </a:r>
          <a:r>
            <a:rPr lang="ru-RU" sz="2200" kern="1200" dirty="0" smtClean="0">
              <a:latin typeface="Times New Roman" panose="02020603050405020304" pitchFamily="18" charset="0"/>
              <a:cs typeface="Times New Roman" panose="02020603050405020304" pitchFamily="18" charset="0"/>
            </a:rPr>
            <a:t> </a:t>
          </a:r>
          <a:r>
            <a:rPr lang="ru-RU" sz="2200" kern="1200" dirty="0" err="1" smtClean="0">
              <a:latin typeface="Times New Roman" panose="02020603050405020304" pitchFamily="18" charset="0"/>
              <a:cs typeface="Times New Roman" panose="02020603050405020304" pitchFamily="18" charset="0"/>
            </a:rPr>
            <a:t>хусусда</a:t>
          </a:r>
          <a:r>
            <a:rPr lang="ru-RU" sz="2200" kern="1200" dirty="0" smtClean="0">
              <a:latin typeface="Times New Roman" panose="02020603050405020304" pitchFamily="18" charset="0"/>
              <a:cs typeface="Times New Roman" panose="02020603050405020304" pitchFamily="18" charset="0"/>
            </a:rPr>
            <a:t> </a:t>
          </a:r>
          <a:r>
            <a:rPr lang="ru-RU" sz="2200" kern="1200" dirty="0" err="1" smtClean="0">
              <a:latin typeface="Times New Roman" panose="02020603050405020304" pitchFamily="18" charset="0"/>
              <a:cs typeface="Times New Roman" panose="02020603050405020304" pitchFamily="18" charset="0"/>
            </a:rPr>
            <a:t>келганларини</a:t>
          </a:r>
          <a:r>
            <a:rPr lang="ru-RU" sz="2200" kern="1200" dirty="0" smtClean="0">
              <a:latin typeface="Times New Roman" panose="02020603050405020304" pitchFamily="18" charset="0"/>
              <a:cs typeface="Times New Roman" panose="02020603050405020304" pitchFamily="18" charset="0"/>
            </a:rPr>
            <a:t> </a:t>
          </a:r>
          <a:r>
            <a:rPr lang="ru-RU" sz="2200" kern="1200" dirty="0" err="1" smtClean="0">
              <a:latin typeface="Times New Roman" panose="02020603050405020304" pitchFamily="18" charset="0"/>
              <a:cs typeface="Times New Roman" panose="02020603050405020304" pitchFamily="18" charset="0"/>
            </a:rPr>
            <a:t>суриштириб</a:t>
          </a:r>
          <a:r>
            <a:rPr lang="ru-RU" sz="2200" kern="1200" dirty="0" smtClean="0">
              <a:latin typeface="Times New Roman" panose="02020603050405020304" pitchFamily="18" charset="0"/>
              <a:cs typeface="Times New Roman" panose="02020603050405020304" pitchFamily="18" charset="0"/>
            </a:rPr>
            <a:t>, </a:t>
          </a:r>
          <a:r>
            <a:rPr lang="ru-RU" sz="2200" kern="1200" dirty="0" err="1" smtClean="0">
              <a:latin typeface="Times New Roman" panose="02020603050405020304" pitchFamily="18" charset="0"/>
              <a:cs typeface="Times New Roman" panose="02020603050405020304" pitchFamily="18" charset="0"/>
            </a:rPr>
            <a:t>уларни</a:t>
          </a:r>
          <a:r>
            <a:rPr lang="ru-RU" sz="2200" kern="1200" dirty="0" smtClean="0">
              <a:latin typeface="Times New Roman" panose="02020603050405020304" pitchFamily="18" charset="0"/>
              <a:cs typeface="Times New Roman" panose="02020603050405020304" pitchFamily="18" charset="0"/>
            </a:rPr>
            <a:t> </a:t>
          </a:r>
          <a:r>
            <a:rPr lang="ru-RU" sz="2200" kern="1200" dirty="0" err="1" smtClean="0">
              <a:latin typeface="Times New Roman" panose="02020603050405020304" pitchFamily="18" charset="0"/>
              <a:cs typeface="Times New Roman" panose="02020603050405020304" pitchFamily="18" charset="0"/>
            </a:rPr>
            <a:t>саройдаги</a:t>
          </a:r>
          <a:r>
            <a:rPr lang="ru-RU" sz="2200" kern="1200" dirty="0" smtClean="0">
              <a:latin typeface="Times New Roman" panose="02020603050405020304" pitchFamily="18" charset="0"/>
              <a:cs typeface="Times New Roman" panose="02020603050405020304" pitchFamily="18" charset="0"/>
            </a:rPr>
            <a:t> </a:t>
          </a:r>
          <a:r>
            <a:rPr lang="ru-RU" sz="2200" kern="1200" dirty="0" err="1" smtClean="0">
              <a:latin typeface="Times New Roman" panose="02020603050405020304" pitchFamily="18" charset="0"/>
              <a:cs typeface="Times New Roman" panose="02020603050405020304" pitchFamily="18" charset="0"/>
            </a:rPr>
            <a:t>тегишли</a:t>
          </a:r>
          <a:r>
            <a:rPr lang="ru-RU" sz="2200" kern="1200" dirty="0" smtClean="0">
              <a:latin typeface="Times New Roman" panose="02020603050405020304" pitchFamily="18" charset="0"/>
              <a:cs typeface="Times New Roman" panose="02020603050405020304" pitchFamily="18" charset="0"/>
            </a:rPr>
            <a:t> </a:t>
          </a:r>
          <a:r>
            <a:rPr lang="ru-RU" sz="2200" kern="1200" dirty="0" err="1" smtClean="0">
              <a:latin typeface="Times New Roman" panose="02020603050405020304" pitchFamily="18" charset="0"/>
              <a:cs typeface="Times New Roman" panose="02020603050405020304" pitchFamily="18" charset="0"/>
            </a:rPr>
            <a:t>амалдорлар</a:t>
          </a:r>
          <a:r>
            <a:rPr lang="ru-RU" sz="2200" kern="1200" dirty="0" smtClean="0">
              <a:latin typeface="Times New Roman" panose="02020603050405020304" pitchFamily="18" charset="0"/>
              <a:cs typeface="Times New Roman" panose="02020603050405020304" pitchFamily="18" charset="0"/>
            </a:rPr>
            <a:t> </a:t>
          </a:r>
          <a:r>
            <a:rPr lang="ru-RU" sz="2200" kern="1200" dirty="0" err="1" smtClean="0">
              <a:latin typeface="Times New Roman" panose="02020603050405020304" pitchFamily="18" charset="0"/>
              <a:cs typeface="Times New Roman" panose="02020603050405020304" pitchFamily="18" charset="0"/>
            </a:rPr>
            <a:t>томонига</a:t>
          </a:r>
          <a:r>
            <a:rPr lang="ru-RU" sz="2200" kern="1200" dirty="0" smtClean="0">
              <a:latin typeface="Times New Roman" panose="02020603050405020304" pitchFamily="18" charset="0"/>
              <a:cs typeface="Times New Roman" panose="02020603050405020304" pitchFamily="18" charset="0"/>
            </a:rPr>
            <a:t> </a:t>
          </a:r>
          <a:r>
            <a:rPr lang="ru-RU" sz="2200" kern="1200" dirty="0" err="1" smtClean="0">
              <a:latin typeface="Times New Roman" panose="02020603050405020304" pitchFamily="18" charset="0"/>
              <a:cs typeface="Times New Roman" panose="02020603050405020304" pitchFamily="18" charset="0"/>
            </a:rPr>
            <a:t>жўнатар</a:t>
          </a:r>
          <a:r>
            <a:rPr lang="ru-RU" sz="2200" kern="1200" dirty="0" smtClean="0">
              <a:latin typeface="Times New Roman" panose="02020603050405020304" pitchFamily="18" charset="0"/>
              <a:cs typeface="Times New Roman" panose="02020603050405020304" pitchFamily="18" charset="0"/>
            </a:rPr>
            <a:t> </a:t>
          </a:r>
          <a:r>
            <a:rPr lang="ru-RU" sz="2200" kern="1200" dirty="0" err="1" smtClean="0">
              <a:latin typeface="Times New Roman" panose="02020603050405020304" pitchFamily="18" charset="0"/>
              <a:cs typeface="Times New Roman" panose="02020603050405020304" pitchFamily="18" charset="0"/>
            </a:rPr>
            <a:t>эди</a:t>
          </a:r>
          <a:endParaRPr lang="ru-RU" sz="2200" kern="1200" dirty="0">
            <a:latin typeface="Times New Roman" panose="02020603050405020304" pitchFamily="18" charset="0"/>
            <a:cs typeface="Times New Roman" panose="02020603050405020304" pitchFamily="18" charset="0"/>
          </a:endParaRPr>
        </a:p>
        <a:p>
          <a:pPr marL="228600" lvl="1" indent="-228600" algn="l" defTabSz="1066800">
            <a:lnSpc>
              <a:spcPct val="90000"/>
            </a:lnSpc>
            <a:spcBef>
              <a:spcPct val="0"/>
            </a:spcBef>
            <a:spcAft>
              <a:spcPct val="15000"/>
            </a:spcAft>
            <a:buChar char="••"/>
          </a:pPr>
          <a:endParaRPr lang="ru-RU" sz="2400" kern="1200" dirty="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endParaRPr lang="ru-RU" sz="1800" kern="1200" dirty="0">
            <a:latin typeface="Times New Roman" panose="02020603050405020304" pitchFamily="18" charset="0"/>
            <a:cs typeface="Times New Roman" panose="02020603050405020304" pitchFamily="18" charset="0"/>
          </a:endParaRPr>
        </a:p>
      </dsp:txBody>
      <dsp:txXfrm>
        <a:off x="1229833" y="258102"/>
        <a:ext cx="10187862" cy="1548609"/>
      </dsp:txXfrm>
    </dsp:sp>
    <dsp:sp modelId="{D98DF1A4-BCB2-41F4-8E66-9066D8EC527D}">
      <dsp:nvSpPr>
        <dsp:cNvPr id="0" name=""/>
        <dsp:cNvSpPr/>
      </dsp:nvSpPr>
      <dsp:spPr>
        <a:xfrm>
          <a:off x="7" y="336451"/>
          <a:ext cx="1216843" cy="1717798"/>
        </a:xfrm>
        <a:prstGeom prst="roundRect">
          <a:avLst/>
        </a:prstGeom>
        <a:solidFill>
          <a:srgbClr val="00B05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ru-RU" sz="1800" b="1" kern="1200" dirty="0" smtClean="0">
              <a:solidFill>
                <a:schemeClr val="bg1"/>
              </a:solidFill>
              <a:latin typeface="Times New Roman" panose="02020603050405020304" pitchFamily="18" charset="0"/>
              <a:cs typeface="Times New Roman" panose="02020603050405020304" pitchFamily="18" charset="0"/>
            </a:rPr>
            <a:t>1</a:t>
          </a:r>
          <a:endParaRPr lang="ru-RU" sz="1800" b="1" kern="1200" dirty="0">
            <a:solidFill>
              <a:schemeClr val="bg1"/>
            </a:solidFill>
            <a:latin typeface="Times New Roman" panose="02020603050405020304" pitchFamily="18" charset="0"/>
            <a:cs typeface="Times New Roman" panose="02020603050405020304" pitchFamily="18" charset="0"/>
          </a:endParaRPr>
        </a:p>
      </dsp:txBody>
      <dsp:txXfrm>
        <a:off x="59408" y="395852"/>
        <a:ext cx="1098041" cy="1598996"/>
      </dsp:txXfrm>
    </dsp:sp>
    <dsp:sp modelId="{8FD25F6B-ED20-4D42-B16C-B9C39C7C1156}">
      <dsp:nvSpPr>
        <dsp:cNvPr id="0" name=""/>
        <dsp:cNvSpPr/>
      </dsp:nvSpPr>
      <dsp:spPr>
        <a:xfrm>
          <a:off x="1241579" y="2186290"/>
          <a:ext cx="10950420" cy="1827377"/>
        </a:xfrm>
        <a:prstGeom prst="rightArrow">
          <a:avLst>
            <a:gd name="adj1" fmla="val 75000"/>
            <a:gd name="adj2" fmla="val 50000"/>
          </a:avLst>
        </a:prstGeom>
        <a:solidFill>
          <a:schemeClr val="accent5">
            <a:lumMod val="40000"/>
            <a:lumOff val="60000"/>
            <a:alpha val="90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90000"/>
            </a:lnSpc>
            <a:spcBef>
              <a:spcPct val="0"/>
            </a:spcBef>
            <a:spcAft>
              <a:spcPct val="15000"/>
            </a:spcAft>
            <a:buChar char="••"/>
          </a:pPr>
          <a:r>
            <a:rPr lang="ru-RU" sz="2400" kern="1200" dirty="0" err="1" smtClean="0">
              <a:latin typeface="Times New Roman" panose="02020603050405020304" pitchFamily="18" charset="0"/>
              <a:cs typeface="Times New Roman" panose="02020603050405020304" pitchFamily="18" charset="0"/>
            </a:rPr>
            <a:t>Саройда</a:t>
          </a:r>
          <a:r>
            <a:rPr lang="ru-RU" sz="2400" kern="1200" dirty="0" smtClean="0">
              <a:latin typeface="Times New Roman" panose="02020603050405020304" pitchFamily="18" charset="0"/>
              <a:cs typeface="Times New Roman" panose="02020603050405020304" pitchFamily="18" charset="0"/>
            </a:rPr>
            <a:t> </a:t>
          </a:r>
          <a:r>
            <a:rPr lang="ru-RU" sz="2400" kern="1200" dirty="0" err="1" smtClean="0">
              <a:latin typeface="Times New Roman" panose="02020603050405020304" pitchFamily="18" charset="0"/>
              <a:cs typeface="Times New Roman" panose="02020603050405020304" pitchFamily="18" charset="0"/>
            </a:rPr>
            <a:t>дарвоза</a:t>
          </a:r>
          <a:r>
            <a:rPr lang="ru-RU" sz="2400" kern="1200" dirty="0" smtClean="0">
              <a:latin typeface="Times New Roman" panose="02020603050405020304" pitchFamily="18" charset="0"/>
              <a:cs typeface="Times New Roman" panose="02020603050405020304" pitchFamily="18" charset="0"/>
            </a:rPr>
            <a:t> </a:t>
          </a:r>
          <a:r>
            <a:rPr lang="ru-RU" sz="2400" kern="1200" dirty="0" err="1" smtClean="0">
              <a:latin typeface="Times New Roman" panose="02020603050405020304" pitchFamily="18" charset="0"/>
              <a:cs typeface="Times New Roman" panose="02020603050405020304" pitchFamily="18" charset="0"/>
            </a:rPr>
            <a:t>ортида</a:t>
          </a:r>
          <a:r>
            <a:rPr lang="ru-RU" sz="2400" kern="1200" dirty="0" smtClean="0">
              <a:latin typeface="Times New Roman" panose="02020603050405020304" pitchFamily="18" charset="0"/>
              <a:cs typeface="Times New Roman" panose="02020603050405020304" pitchFamily="18" charset="0"/>
            </a:rPr>
            <a:t> </a:t>
          </a:r>
          <a:r>
            <a:rPr lang="ru-RU" sz="2400" kern="1200" dirty="0" err="1" smtClean="0">
              <a:latin typeface="Times New Roman" panose="02020603050405020304" pitchFamily="18" charset="0"/>
              <a:cs typeface="Times New Roman" panose="02020603050405020304" pitchFamily="18" charset="0"/>
            </a:rPr>
            <a:t>турадиган</a:t>
          </a:r>
          <a:r>
            <a:rPr lang="ru-RU" sz="2400" kern="1200" dirty="0" smtClean="0">
              <a:latin typeface="Times New Roman" panose="02020603050405020304" pitchFamily="18" charset="0"/>
              <a:cs typeface="Times New Roman" panose="02020603050405020304" pitchFamily="18" charset="0"/>
            </a:rPr>
            <a:t> </a:t>
          </a:r>
          <a:r>
            <a:rPr lang="ru-RU" sz="2400" kern="1200" dirty="0" err="1" smtClean="0">
              <a:latin typeface="Times New Roman" panose="02020603050405020304" pitchFamily="18" charset="0"/>
              <a:cs typeface="Times New Roman" panose="02020603050405020304" pitchFamily="18" charset="0"/>
            </a:rPr>
            <a:t>қоровуллар</a:t>
          </a:r>
          <a:r>
            <a:rPr lang="ru-RU" sz="2400" kern="1200" dirty="0" smtClean="0">
              <a:latin typeface="Times New Roman" panose="02020603050405020304" pitchFamily="18" charset="0"/>
              <a:cs typeface="Times New Roman" panose="02020603050405020304" pitchFamily="18" charset="0"/>
            </a:rPr>
            <a:t> </a:t>
          </a:r>
          <a:r>
            <a:rPr lang="ru-RU" sz="2400" kern="1200" dirty="0" err="1" smtClean="0">
              <a:latin typeface="Times New Roman" panose="02020603050405020304" pitchFamily="18" charset="0"/>
              <a:cs typeface="Times New Roman" panose="02020603050405020304" pitchFamily="18" charset="0"/>
            </a:rPr>
            <a:t>ва</a:t>
          </a:r>
          <a:r>
            <a:rPr lang="ru-RU" sz="2400" kern="1200" dirty="0" smtClean="0">
              <a:latin typeface="Times New Roman" panose="02020603050405020304" pitchFamily="18" charset="0"/>
              <a:cs typeface="Times New Roman" panose="02020603050405020304" pitchFamily="18" charset="0"/>
            </a:rPr>
            <a:t> </a:t>
          </a:r>
          <a:r>
            <a:rPr lang="ru-RU" sz="2400" kern="1200" dirty="0" err="1" smtClean="0">
              <a:latin typeface="Times New Roman" panose="02020603050405020304" pitchFamily="18" charset="0"/>
              <a:cs typeface="Times New Roman" panose="02020603050405020304" pitchFamily="18" charset="0"/>
            </a:rPr>
            <a:t>махсус</a:t>
          </a:r>
          <a:r>
            <a:rPr lang="ru-RU" sz="2400" kern="1200" dirty="0" smtClean="0">
              <a:latin typeface="Times New Roman" panose="02020603050405020304" pitchFamily="18" charset="0"/>
              <a:cs typeface="Times New Roman" panose="02020603050405020304" pitchFamily="18" charset="0"/>
            </a:rPr>
            <a:t> </a:t>
          </a:r>
          <a:r>
            <a:rPr lang="ru-RU" sz="2400" kern="1200" dirty="0" err="1" smtClean="0">
              <a:latin typeface="Times New Roman" panose="02020603050405020304" pitchFamily="18" charset="0"/>
              <a:cs typeface="Times New Roman" panose="02020603050405020304" pitchFamily="18" charset="0"/>
            </a:rPr>
            <a:t>дарвоза</a:t>
          </a:r>
          <a:r>
            <a:rPr lang="ru-RU" sz="2400" kern="1200" dirty="0" smtClean="0">
              <a:latin typeface="Times New Roman" panose="02020603050405020304" pitchFamily="18" charset="0"/>
              <a:cs typeface="Times New Roman" panose="02020603050405020304" pitchFamily="18" charset="0"/>
            </a:rPr>
            <a:t> </a:t>
          </a:r>
          <a:r>
            <a:rPr lang="ru-RU" sz="2400" kern="1200" dirty="0" err="1" smtClean="0">
              <a:latin typeface="Times New Roman" panose="02020603050405020304" pitchFamily="18" charset="0"/>
              <a:cs typeface="Times New Roman" panose="02020603050405020304" pitchFamily="18" charset="0"/>
            </a:rPr>
            <a:t>ўриқчиларидан</a:t>
          </a:r>
          <a:r>
            <a:rPr lang="ru-RU" sz="2400" kern="1200" dirty="0" smtClean="0">
              <a:latin typeface="Times New Roman" panose="02020603050405020304" pitchFamily="18" charset="0"/>
              <a:cs typeface="Times New Roman" panose="02020603050405020304" pitchFamily="18" charset="0"/>
            </a:rPr>
            <a:t> </a:t>
          </a:r>
          <a:r>
            <a:rPr lang="ru-RU" sz="2400" kern="1200" dirty="0" err="1" smtClean="0">
              <a:latin typeface="Times New Roman" panose="02020603050405020304" pitchFamily="18" charset="0"/>
              <a:cs typeface="Times New Roman" panose="02020603050405020304" pitchFamily="18" charset="0"/>
            </a:rPr>
            <a:t>ташқари</a:t>
          </a:r>
          <a:r>
            <a:rPr lang="ru-RU" sz="2400" kern="1200" dirty="0" smtClean="0">
              <a:latin typeface="Times New Roman" panose="02020603050405020304" pitchFamily="18" charset="0"/>
              <a:cs typeface="Times New Roman" panose="02020603050405020304" pitchFamily="18" charset="0"/>
            </a:rPr>
            <a:t> </a:t>
          </a:r>
          <a:r>
            <a:rPr lang="ru-RU" sz="2400" kern="1200" dirty="0" err="1" smtClean="0">
              <a:latin typeface="Times New Roman" panose="02020603050405020304" pitchFamily="18" charset="0"/>
              <a:cs typeface="Times New Roman" panose="02020603050405020304" pitchFamily="18" charset="0"/>
            </a:rPr>
            <a:t>хонни</a:t>
          </a:r>
          <a:r>
            <a:rPr lang="ru-RU" sz="2400" kern="1200" dirty="0" smtClean="0">
              <a:latin typeface="Times New Roman" panose="02020603050405020304" pitchFamily="18" charset="0"/>
              <a:cs typeface="Times New Roman" panose="02020603050405020304" pitchFamily="18" charset="0"/>
            </a:rPr>
            <a:t> </a:t>
          </a:r>
          <a:r>
            <a:rPr lang="ru-RU" sz="2400" kern="1200" dirty="0" err="1" smtClean="0">
              <a:latin typeface="Times New Roman" panose="02020603050405020304" pitchFamily="18" charset="0"/>
              <a:cs typeface="Times New Roman" panose="02020603050405020304" pitchFamily="18" charset="0"/>
            </a:rPr>
            <a:t>қўриқлайдиган</a:t>
          </a:r>
          <a:r>
            <a:rPr lang="ru-RU" sz="2400" kern="1200" dirty="0" smtClean="0">
              <a:latin typeface="Times New Roman" panose="02020603050405020304" pitchFamily="18" charset="0"/>
              <a:cs typeface="Times New Roman" panose="02020603050405020304" pitchFamily="18" charset="0"/>
            </a:rPr>
            <a:t> </a:t>
          </a:r>
          <a:r>
            <a:rPr lang="ru-RU" sz="2400" kern="1200" dirty="0" err="1" smtClean="0">
              <a:latin typeface="Times New Roman" panose="02020603050405020304" pitchFamily="18" charset="0"/>
              <a:cs typeface="Times New Roman" panose="02020603050405020304" pitchFamily="18" charset="0"/>
            </a:rPr>
            <a:t>тунқатор</a:t>
          </a:r>
          <a:r>
            <a:rPr lang="ru-RU" sz="2400" kern="1200" dirty="0" smtClean="0">
              <a:latin typeface="Times New Roman" panose="02020603050405020304" pitchFamily="18" charset="0"/>
              <a:cs typeface="Times New Roman" panose="02020603050405020304" pitchFamily="18" charset="0"/>
            </a:rPr>
            <a:t> </a:t>
          </a:r>
          <a:r>
            <a:rPr lang="ru-RU" sz="2400" kern="1200" dirty="0" err="1" smtClean="0">
              <a:latin typeface="Times New Roman" panose="02020603050405020304" pitchFamily="18" charset="0"/>
              <a:cs typeface="Times New Roman" panose="02020603050405020304" pitchFamily="18" charset="0"/>
            </a:rPr>
            <a:t>ёки</a:t>
          </a:r>
          <a:r>
            <a:rPr lang="ru-RU" sz="2400" kern="1200" dirty="0" smtClean="0">
              <a:latin typeface="Times New Roman" panose="02020603050405020304" pitchFamily="18" charset="0"/>
              <a:cs typeface="Times New Roman" panose="02020603050405020304" pitchFamily="18" charset="0"/>
            </a:rPr>
            <a:t> </a:t>
          </a:r>
          <a:r>
            <a:rPr lang="ru-RU" sz="2400" kern="1200" dirty="0" err="1" smtClean="0">
              <a:latin typeface="Times New Roman" panose="02020603050405020304" pitchFamily="18" charset="0"/>
              <a:cs typeface="Times New Roman" panose="02020603050405020304" pitchFamily="18" charset="0"/>
            </a:rPr>
            <a:t>тунотарлар</a:t>
          </a:r>
          <a:r>
            <a:rPr lang="ru-RU" sz="2400" kern="1200" dirty="0" smtClean="0">
              <a:latin typeface="Times New Roman" panose="02020603050405020304" pitchFamily="18" charset="0"/>
              <a:cs typeface="Times New Roman" panose="02020603050405020304" pitchFamily="18" charset="0"/>
            </a:rPr>
            <a:t>, </a:t>
          </a:r>
          <a:r>
            <a:rPr lang="ru-RU" sz="2400" kern="1200" dirty="0" err="1" smtClean="0">
              <a:latin typeface="Times New Roman" panose="02020603050405020304" pitchFamily="18" charset="0"/>
              <a:cs typeface="Times New Roman" panose="02020603050405020304" pitchFamily="18" charset="0"/>
            </a:rPr>
            <a:t>яъни</a:t>
          </a:r>
          <a:r>
            <a:rPr lang="ru-RU" sz="2400" kern="1200" dirty="0" smtClean="0">
              <a:latin typeface="Times New Roman" panose="02020603050405020304" pitchFamily="18" charset="0"/>
              <a:cs typeface="Times New Roman" panose="02020603050405020304" pitchFamily="18" charset="0"/>
            </a:rPr>
            <a:t>, </a:t>
          </a:r>
          <a:r>
            <a:rPr lang="ru-RU" sz="2400" kern="1200" dirty="0" err="1" smtClean="0">
              <a:latin typeface="Times New Roman" panose="02020603050405020304" pitchFamily="18" charset="0"/>
              <a:cs typeface="Times New Roman" panose="02020603050405020304" pitchFamily="18" charset="0"/>
            </a:rPr>
            <a:t>кечаси</a:t>
          </a:r>
          <a:r>
            <a:rPr lang="ru-RU" sz="2400" kern="1200" dirty="0" smtClean="0">
              <a:latin typeface="Times New Roman" panose="02020603050405020304" pitchFamily="18" charset="0"/>
              <a:cs typeface="Times New Roman" panose="02020603050405020304" pitchFamily="18" charset="0"/>
            </a:rPr>
            <a:t> </a:t>
          </a:r>
          <a:r>
            <a:rPr lang="ru-RU" sz="2400" kern="1200" dirty="0" err="1" smtClean="0">
              <a:latin typeface="Times New Roman" panose="02020603050405020304" pitchFamily="18" charset="0"/>
              <a:cs typeface="Times New Roman" panose="02020603050405020304" pitchFamily="18" charset="0"/>
            </a:rPr>
            <a:t>билан</a:t>
          </a:r>
          <a:r>
            <a:rPr lang="ru-RU" sz="2400" kern="1200" dirty="0" smtClean="0">
              <a:latin typeface="Times New Roman" panose="02020603050405020304" pitchFamily="18" charset="0"/>
              <a:cs typeface="Times New Roman" panose="02020603050405020304" pitchFamily="18" charset="0"/>
            </a:rPr>
            <a:t> </a:t>
          </a:r>
          <a:r>
            <a:rPr lang="ru-RU" sz="2400" kern="1200" dirty="0" err="1" smtClean="0">
              <a:latin typeface="Times New Roman" panose="02020603050405020304" pitchFamily="18" charset="0"/>
              <a:cs typeface="Times New Roman" panose="02020603050405020304" pitchFamily="18" charset="0"/>
            </a:rPr>
            <a:t>хонни</a:t>
          </a:r>
          <a:r>
            <a:rPr lang="ru-RU" sz="2400" kern="1200" dirty="0" smtClean="0">
              <a:latin typeface="Times New Roman" panose="02020603050405020304" pitchFamily="18" charset="0"/>
              <a:cs typeface="Times New Roman" panose="02020603050405020304" pitchFamily="18" charset="0"/>
            </a:rPr>
            <a:t> </a:t>
          </a:r>
          <a:r>
            <a:rPr lang="ru-RU" sz="2400" kern="1200" dirty="0" err="1" smtClean="0">
              <a:latin typeface="Times New Roman" panose="02020603050405020304" pitchFamily="18" charset="0"/>
              <a:cs typeface="Times New Roman" panose="02020603050405020304" pitchFamily="18" charset="0"/>
            </a:rPr>
            <a:t>қўриқлаб</a:t>
          </a:r>
          <a:r>
            <a:rPr lang="ru-RU" sz="2400" kern="1200" dirty="0" smtClean="0">
              <a:latin typeface="Times New Roman" panose="02020603050405020304" pitchFamily="18" charset="0"/>
              <a:cs typeface="Times New Roman" panose="02020603050405020304" pitchFamily="18" charset="0"/>
            </a:rPr>
            <a:t> </a:t>
          </a:r>
          <a:r>
            <a:rPr lang="ru-RU" sz="2400" kern="1200" dirty="0" err="1" smtClean="0">
              <a:latin typeface="Times New Roman" panose="02020603050405020304" pitchFamily="18" charset="0"/>
              <a:cs typeface="Times New Roman" panose="02020603050405020304" pitchFamily="18" charset="0"/>
            </a:rPr>
            <a:t>чиқадиган</a:t>
          </a:r>
          <a:r>
            <a:rPr lang="ru-RU" sz="2400" kern="1200" dirty="0" smtClean="0">
              <a:latin typeface="Times New Roman" panose="02020603050405020304" pitchFamily="18" charset="0"/>
              <a:cs typeface="Times New Roman" panose="02020603050405020304" pitchFamily="18" charset="0"/>
            </a:rPr>
            <a:t> </a:t>
          </a:r>
          <a:r>
            <a:rPr lang="ru-RU" sz="2400" kern="1200" dirty="0" err="1" smtClean="0">
              <a:latin typeface="Times New Roman" panose="02020603050405020304" pitchFamily="18" charset="0"/>
              <a:cs typeface="Times New Roman" panose="02020603050405020304" pitchFamily="18" charset="0"/>
            </a:rPr>
            <a:t>хизматчилар</a:t>
          </a:r>
          <a:r>
            <a:rPr lang="ru-RU" sz="2400" kern="1200" dirty="0" smtClean="0">
              <a:latin typeface="Times New Roman" panose="02020603050405020304" pitchFamily="18" charset="0"/>
              <a:cs typeface="Times New Roman" panose="02020603050405020304" pitchFamily="18" charset="0"/>
            </a:rPr>
            <a:t> </a:t>
          </a:r>
          <a:r>
            <a:rPr lang="ru-RU" sz="2400" kern="1200" dirty="0" err="1" smtClean="0">
              <a:latin typeface="Times New Roman" panose="02020603050405020304" pitchFamily="18" charset="0"/>
              <a:cs typeface="Times New Roman" panose="02020603050405020304" pitchFamily="18" charset="0"/>
            </a:rPr>
            <a:t>ҳам</a:t>
          </a:r>
          <a:r>
            <a:rPr lang="ru-RU" sz="2400" kern="1200" dirty="0" smtClean="0">
              <a:latin typeface="Times New Roman" panose="02020603050405020304" pitchFamily="18" charset="0"/>
              <a:cs typeface="Times New Roman" panose="02020603050405020304" pitchFamily="18" charset="0"/>
            </a:rPr>
            <a:t> </a:t>
          </a:r>
          <a:r>
            <a:rPr lang="ru-RU" sz="2400" kern="1200" dirty="0" err="1" smtClean="0">
              <a:latin typeface="Times New Roman" panose="02020603050405020304" pitchFamily="18" charset="0"/>
              <a:cs typeface="Times New Roman" panose="02020603050405020304" pitchFamily="18" charset="0"/>
            </a:rPr>
            <a:t>бўлган</a:t>
          </a:r>
          <a:r>
            <a:rPr lang="ru-RU" sz="2400" kern="1200" dirty="0" smtClean="0">
              <a:latin typeface="Times New Roman" panose="02020603050405020304" pitchFamily="18" charset="0"/>
              <a:cs typeface="Times New Roman" panose="02020603050405020304" pitchFamily="18" charset="0"/>
            </a:rPr>
            <a:t>.</a:t>
          </a:r>
          <a:endParaRPr lang="ru-RU" sz="2400" kern="1200" dirty="0">
            <a:latin typeface="Times New Roman" panose="02020603050405020304" pitchFamily="18" charset="0"/>
            <a:cs typeface="Times New Roman" panose="02020603050405020304" pitchFamily="18" charset="0"/>
          </a:endParaRPr>
        </a:p>
      </dsp:txBody>
      <dsp:txXfrm>
        <a:off x="1241579" y="2414712"/>
        <a:ext cx="10265154" cy="1370533"/>
      </dsp:txXfrm>
    </dsp:sp>
    <dsp:sp modelId="{BB6C0096-2BFB-4C3C-89CF-EC9FEFF03BE4}">
      <dsp:nvSpPr>
        <dsp:cNvPr id="0" name=""/>
        <dsp:cNvSpPr/>
      </dsp:nvSpPr>
      <dsp:spPr>
        <a:xfrm>
          <a:off x="14089" y="2256995"/>
          <a:ext cx="1236406" cy="1768829"/>
        </a:xfrm>
        <a:prstGeom prst="roundRect">
          <a:avLst/>
        </a:prstGeom>
        <a:solidFill>
          <a:srgbClr val="00B05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ru-RU" sz="1800" b="1" kern="1200" dirty="0" smtClean="0">
              <a:solidFill>
                <a:schemeClr val="bg1"/>
              </a:solidFill>
              <a:latin typeface="Times New Roman" panose="02020603050405020304" pitchFamily="18" charset="0"/>
              <a:cs typeface="Times New Roman" panose="02020603050405020304" pitchFamily="18" charset="0"/>
            </a:rPr>
            <a:t>2</a:t>
          </a:r>
          <a:endParaRPr lang="ru-RU" sz="1800" b="1" kern="1200" dirty="0">
            <a:solidFill>
              <a:schemeClr val="bg1"/>
            </a:solidFill>
            <a:latin typeface="Times New Roman" panose="02020603050405020304" pitchFamily="18" charset="0"/>
            <a:cs typeface="Times New Roman" panose="02020603050405020304" pitchFamily="18" charset="0"/>
          </a:endParaRPr>
        </a:p>
      </dsp:txBody>
      <dsp:txXfrm>
        <a:off x="74445" y="2317351"/>
        <a:ext cx="1115694" cy="1648117"/>
      </dsp:txXfrm>
    </dsp:sp>
    <dsp:sp modelId="{41BFC0CE-9C2D-4F12-8851-543D117BB1FB}">
      <dsp:nvSpPr>
        <dsp:cNvPr id="0" name=""/>
        <dsp:cNvSpPr/>
      </dsp:nvSpPr>
      <dsp:spPr>
        <a:xfrm>
          <a:off x="1286049" y="4135145"/>
          <a:ext cx="10905950" cy="2722854"/>
        </a:xfrm>
        <a:prstGeom prst="rightArrow">
          <a:avLst>
            <a:gd name="adj1" fmla="val 75000"/>
            <a:gd name="adj2" fmla="val 50000"/>
          </a:avLst>
        </a:prstGeom>
        <a:solidFill>
          <a:schemeClr val="accent5">
            <a:lumMod val="40000"/>
            <a:lumOff val="60000"/>
            <a:alpha val="90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90000"/>
            </a:lnSpc>
            <a:spcBef>
              <a:spcPct val="0"/>
            </a:spcBef>
            <a:spcAft>
              <a:spcPct val="15000"/>
            </a:spcAft>
            <a:buChar char="••"/>
          </a:pPr>
          <a:r>
            <a:rPr lang="ru-RU" sz="2400" kern="1200" dirty="0" err="1" smtClean="0">
              <a:latin typeface="Times New Roman" panose="02020603050405020304" pitchFamily="18" charset="0"/>
              <a:cs typeface="Times New Roman" panose="02020603050405020304" pitchFamily="18" charset="0"/>
            </a:rPr>
            <a:t>Маҳрам</a:t>
          </a:r>
          <a:r>
            <a:rPr lang="ru-RU" sz="2400" kern="1200" dirty="0" smtClean="0">
              <a:latin typeface="Times New Roman" panose="02020603050405020304" pitchFamily="18" charset="0"/>
              <a:cs typeface="Times New Roman" panose="02020603050405020304" pitchFamily="18" charset="0"/>
            </a:rPr>
            <a:t> – </a:t>
          </a:r>
          <a:r>
            <a:rPr lang="ru-RU" sz="2400" kern="1200" dirty="0" err="1" smtClean="0">
              <a:latin typeface="Times New Roman" panose="02020603050405020304" pitchFamily="18" charset="0"/>
              <a:cs typeface="Times New Roman" panose="02020603050405020304" pitchFamily="18" charset="0"/>
            </a:rPr>
            <a:t>ишончли</a:t>
          </a:r>
          <a:r>
            <a:rPr lang="ru-RU" sz="2400" kern="1200" dirty="0" smtClean="0">
              <a:latin typeface="Times New Roman" panose="02020603050405020304" pitchFamily="18" charset="0"/>
              <a:cs typeface="Times New Roman" panose="02020603050405020304" pitchFamily="18" charset="0"/>
            </a:rPr>
            <a:t> </a:t>
          </a:r>
          <a:r>
            <a:rPr lang="ru-RU" sz="2400" kern="1200" dirty="0" err="1" smtClean="0">
              <a:latin typeface="Times New Roman" panose="02020603050405020304" pitchFamily="18" charset="0"/>
              <a:cs typeface="Times New Roman" panose="02020603050405020304" pitchFamily="18" charset="0"/>
            </a:rPr>
            <a:t>хизматкор</a:t>
          </a:r>
          <a:r>
            <a:rPr lang="ru-RU" sz="2400" kern="1200" dirty="0" smtClean="0">
              <a:latin typeface="Times New Roman" panose="02020603050405020304" pitchFamily="18" charset="0"/>
              <a:cs typeface="Times New Roman" panose="02020603050405020304" pitchFamily="18" charset="0"/>
            </a:rPr>
            <a:t>, </a:t>
          </a:r>
          <a:r>
            <a:rPr lang="ru-RU" sz="2400" kern="1200" dirty="0" err="1" smtClean="0">
              <a:latin typeface="Times New Roman" panose="02020603050405020304" pitchFamily="18" charset="0"/>
              <a:cs typeface="Times New Roman" panose="02020603050405020304" pitchFamily="18" charset="0"/>
            </a:rPr>
            <a:t>сидқидилдан</a:t>
          </a:r>
          <a:r>
            <a:rPr lang="ru-RU" sz="2400" kern="1200" dirty="0" smtClean="0">
              <a:latin typeface="Times New Roman" panose="02020603050405020304" pitchFamily="18" charset="0"/>
              <a:cs typeface="Times New Roman" panose="02020603050405020304" pitchFamily="18" charset="0"/>
            </a:rPr>
            <a:t> </a:t>
          </a:r>
          <a:r>
            <a:rPr lang="ru-RU" sz="2400" kern="1200" dirty="0" err="1" smtClean="0">
              <a:latin typeface="Times New Roman" panose="02020603050405020304" pitchFamily="18" charset="0"/>
              <a:cs typeface="Times New Roman" panose="02020603050405020304" pitchFamily="18" charset="0"/>
            </a:rPr>
            <a:t>хизмат</a:t>
          </a:r>
          <a:r>
            <a:rPr lang="ru-RU" sz="2400" kern="1200" dirty="0" smtClean="0">
              <a:latin typeface="Times New Roman" panose="02020603050405020304" pitchFamily="18" charset="0"/>
              <a:cs typeface="Times New Roman" panose="02020603050405020304" pitchFamily="18" charset="0"/>
            </a:rPr>
            <a:t> </a:t>
          </a:r>
          <a:r>
            <a:rPr lang="ru-RU" sz="2400" kern="1200" dirty="0" err="1" smtClean="0">
              <a:latin typeface="Times New Roman" panose="02020603050405020304" pitchFamily="18" charset="0"/>
              <a:cs typeface="Times New Roman" panose="02020603050405020304" pitchFamily="18" charset="0"/>
            </a:rPr>
            <a:t>қилувчи</a:t>
          </a:r>
          <a:r>
            <a:rPr lang="ru-RU" sz="2400" kern="1200" dirty="0" smtClean="0">
              <a:latin typeface="Times New Roman" panose="02020603050405020304" pitchFamily="18" charset="0"/>
              <a:cs typeface="Times New Roman" panose="02020603050405020304" pitchFamily="18" charset="0"/>
            </a:rPr>
            <a:t> </a:t>
          </a:r>
          <a:r>
            <a:rPr lang="ru-RU" sz="2400" kern="1200" dirty="0" err="1" smtClean="0">
              <a:latin typeface="Times New Roman" panose="02020603050405020304" pitchFamily="18" charset="0"/>
              <a:cs typeface="Times New Roman" panose="02020603050405020304" pitchFamily="18" charset="0"/>
            </a:rPr>
            <a:t>сарой</a:t>
          </a:r>
          <a:r>
            <a:rPr lang="ru-RU" sz="2400" kern="1200" dirty="0" smtClean="0">
              <a:latin typeface="Times New Roman" panose="02020603050405020304" pitchFamily="18" charset="0"/>
              <a:cs typeface="Times New Roman" panose="02020603050405020304" pitchFamily="18" charset="0"/>
            </a:rPr>
            <a:t> </a:t>
          </a:r>
          <a:r>
            <a:rPr lang="ru-RU" sz="2400" kern="1200" dirty="0" err="1" smtClean="0">
              <a:latin typeface="Times New Roman" panose="02020603050405020304" pitchFamily="18" charset="0"/>
              <a:cs typeface="Times New Roman" panose="02020603050405020304" pitchFamily="18" charset="0"/>
            </a:rPr>
            <a:t>ичкарисидаги</a:t>
          </a:r>
          <a:r>
            <a:rPr lang="ru-RU" sz="2400" kern="1200" dirty="0" smtClean="0">
              <a:latin typeface="Times New Roman" panose="02020603050405020304" pitchFamily="18" charset="0"/>
              <a:cs typeface="Times New Roman" panose="02020603050405020304" pitchFamily="18" charset="0"/>
            </a:rPr>
            <a:t> ходим </a:t>
          </a:r>
          <a:r>
            <a:rPr lang="ru-RU" sz="2400" kern="1200" dirty="0" err="1" smtClean="0">
              <a:latin typeface="Times New Roman" panose="02020603050405020304" pitchFamily="18" charset="0"/>
              <a:cs typeface="Times New Roman" panose="02020603050405020304" pitchFamily="18" charset="0"/>
            </a:rPr>
            <a:t>маъноларини</a:t>
          </a:r>
          <a:r>
            <a:rPr lang="ru-RU" sz="2400" kern="1200" dirty="0" smtClean="0">
              <a:latin typeface="Times New Roman" panose="02020603050405020304" pitchFamily="18" charset="0"/>
              <a:cs typeface="Times New Roman" panose="02020603050405020304" pitchFamily="18" charset="0"/>
            </a:rPr>
            <a:t> </a:t>
          </a:r>
          <a:r>
            <a:rPr lang="ru-RU" sz="2400" kern="1200" dirty="0" err="1" smtClean="0">
              <a:latin typeface="Times New Roman" panose="02020603050405020304" pitchFamily="18" charset="0"/>
              <a:cs typeface="Times New Roman" panose="02020603050405020304" pitchFamily="18" charset="0"/>
            </a:rPr>
            <a:t>англатади</a:t>
          </a:r>
          <a:r>
            <a:rPr lang="ru-RU" sz="2400" kern="1200" dirty="0" smtClean="0">
              <a:latin typeface="Times New Roman" panose="02020603050405020304" pitchFamily="18" charset="0"/>
              <a:cs typeface="Times New Roman" panose="02020603050405020304" pitchFamily="18" charset="0"/>
            </a:rPr>
            <a:t>. </a:t>
          </a:r>
          <a:r>
            <a:rPr lang="ru-RU" sz="2400" kern="1200" dirty="0" err="1" smtClean="0">
              <a:latin typeface="Times New Roman" panose="02020603050405020304" pitchFamily="18" charset="0"/>
              <a:cs typeface="Times New Roman" panose="02020603050405020304" pitchFamily="18" charset="0"/>
            </a:rPr>
            <a:t>Маҳрамлар</a:t>
          </a:r>
          <a:r>
            <a:rPr lang="ru-RU" sz="2400" kern="1200" dirty="0" smtClean="0">
              <a:latin typeface="Times New Roman" panose="02020603050405020304" pitchFamily="18" charset="0"/>
              <a:cs typeface="Times New Roman" panose="02020603050405020304" pitchFamily="18" charset="0"/>
            </a:rPr>
            <a:t> </a:t>
          </a:r>
          <a:r>
            <a:rPr lang="ru-RU" sz="2400" kern="1200" dirty="0" err="1" smtClean="0">
              <a:latin typeface="Times New Roman" panose="02020603050405020304" pitchFamily="18" charset="0"/>
              <a:cs typeface="Times New Roman" panose="02020603050405020304" pitchFamily="18" charset="0"/>
            </a:rPr>
            <a:t>хонга</a:t>
          </a:r>
          <a:r>
            <a:rPr lang="ru-RU" sz="2400" kern="1200" dirty="0" smtClean="0">
              <a:latin typeface="Times New Roman" panose="02020603050405020304" pitchFamily="18" charset="0"/>
              <a:cs typeface="Times New Roman" panose="02020603050405020304" pitchFamily="18" charset="0"/>
            </a:rPr>
            <a:t> </a:t>
          </a:r>
          <a:r>
            <a:rPr lang="ru-RU" sz="2400" kern="1200" dirty="0" err="1" smtClean="0">
              <a:latin typeface="Times New Roman" panose="02020603050405020304" pitchFamily="18" charset="0"/>
              <a:cs typeface="Times New Roman" panose="02020603050405020304" pitchFamily="18" charset="0"/>
            </a:rPr>
            <a:t>яқин</a:t>
          </a:r>
          <a:r>
            <a:rPr lang="ru-RU" sz="2400" kern="1200" dirty="0" smtClean="0">
              <a:latin typeface="Times New Roman" panose="02020603050405020304" pitchFamily="18" charset="0"/>
              <a:cs typeface="Times New Roman" panose="02020603050405020304" pitchFamily="18" charset="0"/>
            </a:rPr>
            <a:t> </a:t>
          </a:r>
          <a:r>
            <a:rPr lang="ru-RU" sz="2400" kern="1200" dirty="0" err="1" smtClean="0">
              <a:latin typeface="Times New Roman" panose="02020603050405020304" pitchFamily="18" charset="0"/>
              <a:cs typeface="Times New Roman" panose="02020603050405020304" pitchFamily="18" charset="0"/>
            </a:rPr>
            <a:t>кишилар</a:t>
          </a:r>
          <a:r>
            <a:rPr lang="ru-RU" sz="2400" kern="1200" dirty="0" smtClean="0">
              <a:latin typeface="Times New Roman" panose="02020603050405020304" pitchFamily="18" charset="0"/>
              <a:cs typeface="Times New Roman" panose="02020603050405020304" pitchFamily="18" charset="0"/>
            </a:rPr>
            <a:t> </a:t>
          </a:r>
          <a:r>
            <a:rPr lang="ru-RU" sz="2400" kern="1200" dirty="0" err="1" smtClean="0">
              <a:latin typeface="Times New Roman" panose="02020603050405020304" pitchFamily="18" charset="0"/>
              <a:cs typeface="Times New Roman" panose="02020603050405020304" pitchFamily="18" charset="0"/>
            </a:rPr>
            <a:t>ҳисобланган</a:t>
          </a:r>
          <a:r>
            <a:rPr lang="ru-RU" sz="2400" kern="1200" dirty="0" smtClean="0">
              <a:latin typeface="Times New Roman" panose="02020603050405020304" pitchFamily="18" charset="0"/>
              <a:cs typeface="Times New Roman" panose="02020603050405020304" pitchFamily="18" charset="0"/>
            </a:rPr>
            <a:t>. </a:t>
          </a:r>
          <a:r>
            <a:rPr lang="ru-RU" sz="2400" kern="1200" dirty="0" err="1" smtClean="0">
              <a:latin typeface="Times New Roman" panose="02020603050405020304" pitchFamily="18" charset="0"/>
              <a:cs typeface="Times New Roman" panose="02020603050405020304" pitchFamily="18" charset="0"/>
            </a:rPr>
            <a:t>Давлат</a:t>
          </a:r>
          <a:r>
            <a:rPr lang="ru-RU" sz="2400" kern="1200" dirty="0" smtClean="0">
              <a:latin typeface="Times New Roman" panose="02020603050405020304" pitchFamily="18" charset="0"/>
              <a:cs typeface="Times New Roman" panose="02020603050405020304" pitchFamily="18" charset="0"/>
            </a:rPr>
            <a:t> </a:t>
          </a:r>
          <a:r>
            <a:rPr lang="ru-RU" sz="2400" kern="1200" dirty="0" err="1" smtClean="0">
              <a:latin typeface="Times New Roman" panose="02020603050405020304" pitchFamily="18" charset="0"/>
              <a:cs typeface="Times New Roman" panose="02020603050405020304" pitchFamily="18" charset="0"/>
            </a:rPr>
            <a:t>бошқарувида</a:t>
          </a:r>
          <a:r>
            <a:rPr lang="ru-RU" sz="2400" kern="1200" dirty="0" smtClean="0">
              <a:latin typeface="Times New Roman" panose="02020603050405020304" pitchFamily="18" charset="0"/>
              <a:cs typeface="Times New Roman" panose="02020603050405020304" pitchFamily="18" charset="0"/>
            </a:rPr>
            <a:t> улар </a:t>
          </a:r>
          <a:r>
            <a:rPr lang="ru-RU" sz="2400" kern="1200" dirty="0" err="1" smtClean="0">
              <a:latin typeface="Times New Roman" panose="02020603050405020304" pitchFamily="18" charset="0"/>
              <a:cs typeface="Times New Roman" panose="02020603050405020304" pitchFamily="18" charset="0"/>
            </a:rPr>
            <a:t>бевосита</a:t>
          </a:r>
          <a:r>
            <a:rPr lang="ru-RU" sz="2400" kern="1200" dirty="0" smtClean="0">
              <a:latin typeface="Times New Roman" panose="02020603050405020304" pitchFamily="18" charset="0"/>
              <a:cs typeface="Times New Roman" panose="02020603050405020304" pitchFamily="18" charset="0"/>
            </a:rPr>
            <a:t> </a:t>
          </a:r>
          <a:r>
            <a:rPr lang="ru-RU" sz="2400" kern="1200" dirty="0" err="1" smtClean="0">
              <a:latin typeface="Times New Roman" panose="02020603050405020304" pitchFamily="18" charset="0"/>
              <a:cs typeface="Times New Roman" panose="02020603050405020304" pitchFamily="18" charset="0"/>
            </a:rPr>
            <a:t>хоннинг</a:t>
          </a:r>
          <a:r>
            <a:rPr lang="ru-RU" sz="2400" kern="1200" dirty="0" smtClean="0">
              <a:latin typeface="Times New Roman" panose="02020603050405020304" pitchFamily="18" charset="0"/>
              <a:cs typeface="Times New Roman" panose="02020603050405020304" pitchFamily="18" charset="0"/>
            </a:rPr>
            <a:t> </a:t>
          </a:r>
          <a:r>
            <a:rPr lang="ru-RU" sz="2400" kern="1200" dirty="0" err="1" smtClean="0">
              <a:latin typeface="Times New Roman" panose="02020603050405020304" pitchFamily="18" charset="0"/>
              <a:cs typeface="Times New Roman" panose="02020603050405020304" pitchFamily="18" charset="0"/>
            </a:rPr>
            <a:t>маслаҳатчилари</a:t>
          </a:r>
          <a:r>
            <a:rPr lang="ru-RU" sz="2400" kern="1200" dirty="0" smtClean="0">
              <a:latin typeface="Times New Roman" panose="02020603050405020304" pitchFamily="18" charset="0"/>
              <a:cs typeface="Times New Roman" panose="02020603050405020304" pitchFamily="18" charset="0"/>
            </a:rPr>
            <a:t> </a:t>
          </a:r>
          <a:r>
            <a:rPr lang="ru-RU" sz="2400" kern="1200" dirty="0" err="1" smtClean="0">
              <a:latin typeface="Times New Roman" panose="02020603050405020304" pitchFamily="18" charset="0"/>
              <a:cs typeface="Times New Roman" panose="02020603050405020304" pitchFamily="18" charset="0"/>
            </a:rPr>
            <a:t>бўлишган</a:t>
          </a:r>
          <a:r>
            <a:rPr lang="ru-RU" sz="2400" kern="1200" dirty="0" smtClean="0">
              <a:latin typeface="Times New Roman" panose="02020603050405020304" pitchFamily="18" charset="0"/>
              <a:cs typeface="Times New Roman" panose="02020603050405020304" pitchFamily="18" charset="0"/>
            </a:rPr>
            <a:t>. </a:t>
          </a:r>
          <a:r>
            <a:rPr lang="ru-RU" sz="2400" kern="1200" dirty="0" err="1" smtClean="0">
              <a:latin typeface="Times New Roman" panose="02020603050405020304" pitchFamily="18" charset="0"/>
              <a:cs typeface="Times New Roman" panose="02020603050405020304" pitchFamily="18" charset="0"/>
            </a:rPr>
            <a:t>Маҳрамлар</a:t>
          </a:r>
          <a:r>
            <a:rPr lang="ru-RU" sz="2400" kern="1200" dirty="0" smtClean="0">
              <a:latin typeface="Times New Roman" panose="02020603050405020304" pitchFamily="18" charset="0"/>
              <a:cs typeface="Times New Roman" panose="02020603050405020304" pitchFamily="18" charset="0"/>
            </a:rPr>
            <a:t> </a:t>
          </a:r>
          <a:r>
            <a:rPr lang="ru-RU" sz="2400" kern="1200" dirty="0" err="1" smtClean="0">
              <a:latin typeface="Times New Roman" panose="02020603050405020304" pitchFamily="18" charset="0"/>
              <a:cs typeface="Times New Roman" panose="02020603050405020304" pitchFamily="18" charset="0"/>
            </a:rPr>
            <a:t>хоннинг</a:t>
          </a:r>
          <a:r>
            <a:rPr lang="ru-RU" sz="2400" kern="1200" dirty="0" smtClean="0">
              <a:latin typeface="Times New Roman" panose="02020603050405020304" pitchFamily="18" charset="0"/>
              <a:cs typeface="Times New Roman" panose="02020603050405020304" pitchFamily="18" charset="0"/>
            </a:rPr>
            <a:t> </a:t>
          </a:r>
          <a:r>
            <a:rPr lang="ru-RU" sz="2400" kern="1200" dirty="0" err="1" smtClean="0">
              <a:latin typeface="Times New Roman" panose="02020603050405020304" pitchFamily="18" charset="0"/>
              <a:cs typeface="Times New Roman" panose="02020603050405020304" pitchFamily="18" charset="0"/>
            </a:rPr>
            <a:t>оромхонасига</a:t>
          </a:r>
          <a:r>
            <a:rPr lang="ru-RU" sz="2400" kern="1200" dirty="0" smtClean="0">
              <a:latin typeface="Times New Roman" panose="02020603050405020304" pitchFamily="18" charset="0"/>
              <a:cs typeface="Times New Roman" panose="02020603050405020304" pitchFamily="18" charset="0"/>
            </a:rPr>
            <a:t> </a:t>
          </a:r>
          <a:r>
            <a:rPr lang="ru-RU" sz="2400" kern="1200" dirty="0" err="1" smtClean="0">
              <a:latin typeface="Times New Roman" panose="02020603050405020304" pitchFamily="18" charset="0"/>
              <a:cs typeface="Times New Roman" panose="02020603050405020304" pitchFamily="18" charset="0"/>
            </a:rPr>
            <a:t>кириш</a:t>
          </a:r>
          <a:r>
            <a:rPr lang="ru-RU" sz="2400" kern="1200" dirty="0" smtClean="0">
              <a:latin typeface="Times New Roman" panose="02020603050405020304" pitchFamily="18" charset="0"/>
              <a:cs typeface="Times New Roman" panose="02020603050405020304" pitchFamily="18" charset="0"/>
            </a:rPr>
            <a:t> </a:t>
          </a:r>
          <a:r>
            <a:rPr lang="ru-RU" sz="2400" kern="1200" dirty="0" err="1" smtClean="0">
              <a:latin typeface="Times New Roman" panose="02020603050405020304" pitchFamily="18" charset="0"/>
              <a:cs typeface="Times New Roman" panose="02020603050405020304" pitchFamily="18" charset="0"/>
            </a:rPr>
            <a:t>ҳуқуқига</a:t>
          </a:r>
          <a:r>
            <a:rPr lang="ru-RU" sz="2400" kern="1200" dirty="0" smtClean="0">
              <a:latin typeface="Times New Roman" panose="02020603050405020304" pitchFamily="18" charset="0"/>
              <a:cs typeface="Times New Roman" panose="02020603050405020304" pitchFamily="18" charset="0"/>
            </a:rPr>
            <a:t> </a:t>
          </a:r>
          <a:r>
            <a:rPr lang="ru-RU" sz="2400" kern="1200" dirty="0" err="1" smtClean="0">
              <a:latin typeface="Times New Roman" panose="02020603050405020304" pitchFamily="18" charset="0"/>
              <a:cs typeface="Times New Roman" panose="02020603050405020304" pitchFamily="18" charset="0"/>
            </a:rPr>
            <a:t>эга</a:t>
          </a:r>
          <a:r>
            <a:rPr lang="ru-RU" sz="2400" kern="1200" dirty="0" smtClean="0">
              <a:latin typeface="Times New Roman" panose="02020603050405020304" pitchFamily="18" charset="0"/>
              <a:cs typeface="Times New Roman" panose="02020603050405020304" pitchFamily="18" charset="0"/>
            </a:rPr>
            <a:t> </a:t>
          </a:r>
          <a:r>
            <a:rPr lang="ru-RU" sz="2400" kern="1200" dirty="0" err="1" smtClean="0">
              <a:latin typeface="Times New Roman" panose="02020603050405020304" pitchFamily="18" charset="0"/>
              <a:cs typeface="Times New Roman" panose="02020603050405020304" pitchFamily="18" charset="0"/>
            </a:rPr>
            <a:t>бўлганлар</a:t>
          </a:r>
          <a:r>
            <a:rPr lang="ru-RU" sz="2400" kern="1200" dirty="0" smtClean="0">
              <a:latin typeface="Times New Roman" panose="02020603050405020304" pitchFamily="18" charset="0"/>
              <a:cs typeface="Times New Roman" panose="02020603050405020304" pitchFamily="18" charset="0"/>
            </a:rPr>
            <a:t>.</a:t>
          </a:r>
          <a:endParaRPr lang="ru-RU" sz="2400" kern="1200" dirty="0">
            <a:latin typeface="Times New Roman" panose="02020603050405020304" pitchFamily="18" charset="0"/>
            <a:cs typeface="Times New Roman" panose="02020603050405020304" pitchFamily="18" charset="0"/>
          </a:endParaRPr>
        </a:p>
        <a:p>
          <a:pPr marL="228600" lvl="1" indent="-228600" algn="l" defTabSz="1066800">
            <a:lnSpc>
              <a:spcPct val="90000"/>
            </a:lnSpc>
            <a:spcBef>
              <a:spcPct val="0"/>
            </a:spcBef>
            <a:spcAft>
              <a:spcPct val="15000"/>
            </a:spcAft>
            <a:buChar char="••"/>
          </a:pPr>
          <a:endParaRPr lang="ru-RU" sz="2400" kern="1200" dirty="0">
            <a:latin typeface="Times New Roman" panose="02020603050405020304" pitchFamily="18" charset="0"/>
            <a:cs typeface="Times New Roman" panose="02020603050405020304" pitchFamily="18" charset="0"/>
          </a:endParaRPr>
        </a:p>
        <a:p>
          <a:pPr marL="285750" lvl="1" indent="-285750" algn="l" defTabSz="1600200">
            <a:lnSpc>
              <a:spcPct val="90000"/>
            </a:lnSpc>
            <a:spcBef>
              <a:spcPct val="0"/>
            </a:spcBef>
            <a:spcAft>
              <a:spcPct val="15000"/>
            </a:spcAft>
            <a:buChar char="••"/>
          </a:pPr>
          <a:endParaRPr lang="ru-RU" sz="3600" kern="1200" dirty="0">
            <a:latin typeface="Times New Roman" panose="02020603050405020304" pitchFamily="18" charset="0"/>
            <a:cs typeface="Times New Roman" panose="02020603050405020304" pitchFamily="18" charset="0"/>
          </a:endParaRPr>
        </a:p>
      </dsp:txBody>
      <dsp:txXfrm>
        <a:off x="1286049" y="4475502"/>
        <a:ext cx="9884880" cy="2042140"/>
      </dsp:txXfrm>
    </dsp:sp>
    <dsp:sp modelId="{2DDA2572-B41F-446C-975E-B4C2220E33D1}">
      <dsp:nvSpPr>
        <dsp:cNvPr id="0" name=""/>
        <dsp:cNvSpPr/>
      </dsp:nvSpPr>
      <dsp:spPr>
        <a:xfrm>
          <a:off x="0" y="4335047"/>
          <a:ext cx="1275644" cy="2276216"/>
        </a:xfrm>
        <a:prstGeom prst="roundRect">
          <a:avLst/>
        </a:prstGeom>
        <a:solidFill>
          <a:srgbClr val="00B05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ru-RU" sz="1800" b="1" kern="1200" dirty="0" smtClean="0">
              <a:solidFill>
                <a:schemeClr val="bg1"/>
              </a:solidFill>
              <a:latin typeface="Times New Roman" panose="02020603050405020304" pitchFamily="18" charset="0"/>
              <a:cs typeface="Times New Roman" panose="02020603050405020304" pitchFamily="18" charset="0"/>
            </a:rPr>
            <a:t>3</a:t>
          </a:r>
          <a:endParaRPr lang="ru-RU" sz="1800" b="1" kern="1200" dirty="0">
            <a:solidFill>
              <a:schemeClr val="bg1"/>
            </a:solidFill>
            <a:latin typeface="Times New Roman" panose="02020603050405020304" pitchFamily="18" charset="0"/>
            <a:cs typeface="Times New Roman" panose="02020603050405020304" pitchFamily="18" charset="0"/>
          </a:endParaRPr>
        </a:p>
      </dsp:txBody>
      <dsp:txXfrm>
        <a:off x="62272" y="4397319"/>
        <a:ext cx="1151100" cy="2151672"/>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70E049-0A4E-4374-A58F-9C627786ED3B}" type="datetimeFigureOut">
              <a:rPr lang="ru-RU" smtClean="0"/>
              <a:t>02.08.2020</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39D3F4-747B-46F1-890A-09497278CD7F}" type="slidenum">
              <a:rPr lang="ru-RU" smtClean="0"/>
              <a:t>‹#›</a:t>
            </a:fld>
            <a:endParaRPr lang="ru-RU"/>
          </a:p>
        </p:txBody>
      </p:sp>
    </p:spTree>
    <p:extLst>
      <p:ext uri="{BB962C8B-B14F-4D97-AF65-F5344CB8AC3E}">
        <p14:creationId xmlns:p14="http://schemas.microsoft.com/office/powerpoint/2010/main" val="1546921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DB39D3F4-747B-46F1-890A-09497278CD7F}" type="slidenum">
              <a:rPr lang="ru-RU" smtClean="0"/>
              <a:t>10</a:t>
            </a:fld>
            <a:endParaRPr lang="ru-RU"/>
          </a:p>
        </p:txBody>
      </p:sp>
    </p:spTree>
    <p:extLst>
      <p:ext uri="{BB962C8B-B14F-4D97-AF65-F5344CB8AC3E}">
        <p14:creationId xmlns:p14="http://schemas.microsoft.com/office/powerpoint/2010/main" val="4113217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ru-RU" smtClean="0"/>
              <a:t>Образец заголовка</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00E3FEAA-4414-44CD-A7E8-3DA2BBAE4A34}" type="datetimeFigureOut">
              <a:rPr lang="ru-RU" smtClean="0"/>
              <a:t>02.08.2020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AA8EC53-ABA2-4576-A675-3A504BB801A8}" type="slidenum">
              <a:rPr lang="ru-RU" smtClean="0"/>
              <a:t>‹#›</a:t>
            </a:fld>
            <a:endParaRPr lang="ru-RU"/>
          </a:p>
        </p:txBody>
      </p:sp>
    </p:spTree>
    <p:extLst>
      <p:ext uri="{BB962C8B-B14F-4D97-AF65-F5344CB8AC3E}">
        <p14:creationId xmlns:p14="http://schemas.microsoft.com/office/powerpoint/2010/main" val="3779410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00E3FEAA-4414-44CD-A7E8-3DA2BBAE4A34}" type="datetimeFigureOut">
              <a:rPr lang="ru-RU" smtClean="0"/>
              <a:t>02.08.2020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AA8EC53-ABA2-4576-A675-3A504BB801A8}" type="slidenum">
              <a:rPr lang="ru-RU" smtClean="0"/>
              <a:t>‹#›</a:t>
            </a:fld>
            <a:endParaRPr lang="ru-RU"/>
          </a:p>
        </p:txBody>
      </p:sp>
    </p:spTree>
    <p:extLst>
      <p:ext uri="{BB962C8B-B14F-4D97-AF65-F5344CB8AC3E}">
        <p14:creationId xmlns:p14="http://schemas.microsoft.com/office/powerpoint/2010/main" val="3510071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ru-RU" smtClean="0"/>
              <a:t>Образец заголовка</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4" name="Date Placeholder 3"/>
          <p:cNvSpPr>
            <a:spLocks noGrp="1"/>
          </p:cNvSpPr>
          <p:nvPr>
            <p:ph type="dt" sz="half" idx="10"/>
          </p:nvPr>
        </p:nvSpPr>
        <p:spPr/>
        <p:txBody>
          <a:bodyPr/>
          <a:lstStyle/>
          <a:p>
            <a:fld id="{00E3FEAA-4414-44CD-A7E8-3DA2BBAE4A34}" type="datetimeFigureOut">
              <a:rPr lang="ru-RU" smtClean="0"/>
              <a:t>02.08.2020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AA8EC53-ABA2-4576-A675-3A504BB801A8}" type="slidenum">
              <a:rPr lang="ru-RU" smtClean="0"/>
              <a:t>‹#›</a:t>
            </a:fld>
            <a:endParaRPr lang="ru-RU"/>
          </a:p>
        </p:txBody>
      </p:sp>
    </p:spTree>
    <p:extLst>
      <p:ext uri="{BB962C8B-B14F-4D97-AF65-F5344CB8AC3E}">
        <p14:creationId xmlns:p14="http://schemas.microsoft.com/office/powerpoint/2010/main" val="15701603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ru-RU" smtClean="0"/>
              <a:t>Образец заголовка</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ru-RU" smtClean="0"/>
              <a:t>Образец текста</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4" name="Date Placeholder 3"/>
          <p:cNvSpPr>
            <a:spLocks noGrp="1"/>
          </p:cNvSpPr>
          <p:nvPr>
            <p:ph type="dt" sz="half" idx="10"/>
          </p:nvPr>
        </p:nvSpPr>
        <p:spPr/>
        <p:txBody>
          <a:bodyPr/>
          <a:lstStyle/>
          <a:p>
            <a:fld id="{00E3FEAA-4414-44CD-A7E8-3DA2BBAE4A34}" type="datetimeFigureOut">
              <a:rPr lang="ru-RU" smtClean="0"/>
              <a:t>02.08.2020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AA8EC53-ABA2-4576-A675-3A504BB801A8}" type="slidenum">
              <a:rPr lang="ru-RU" smtClean="0"/>
              <a:t>‹#›</a:t>
            </a:fld>
            <a:endParaRPr lang="ru-RU"/>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9281464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00E3FEAA-4414-44CD-A7E8-3DA2BBAE4A34}" type="datetimeFigureOut">
              <a:rPr lang="ru-RU" smtClean="0"/>
              <a:t>02.08.2020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AA8EC53-ABA2-4576-A675-3A504BB801A8}" type="slidenum">
              <a:rPr lang="ru-RU" smtClean="0"/>
              <a:t>‹#›</a:t>
            </a:fld>
            <a:endParaRPr lang="ru-RU"/>
          </a:p>
        </p:txBody>
      </p:sp>
    </p:spTree>
    <p:extLst>
      <p:ext uri="{BB962C8B-B14F-4D97-AF65-F5344CB8AC3E}">
        <p14:creationId xmlns:p14="http://schemas.microsoft.com/office/powerpoint/2010/main" val="42028884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smtClean="0"/>
              <a:t>Образец заголовка</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0E3FEAA-4414-44CD-A7E8-3DA2BBAE4A34}" type="datetimeFigureOut">
              <a:rPr lang="ru-RU" smtClean="0"/>
              <a:t>02.08.2020</a:t>
            </a:fld>
            <a:endParaRPr lang="ru-RU"/>
          </a:p>
        </p:txBody>
      </p:sp>
      <p:sp>
        <p:nvSpPr>
          <p:cNvPr id="4"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AA8EC53-ABA2-4576-A675-3A504BB801A8}" type="slidenum">
              <a:rPr lang="ru-RU" smtClean="0"/>
              <a:t>‹#›</a:t>
            </a:fld>
            <a:endParaRPr lang="ru-RU"/>
          </a:p>
        </p:txBody>
      </p:sp>
    </p:spTree>
    <p:extLst>
      <p:ext uri="{BB962C8B-B14F-4D97-AF65-F5344CB8AC3E}">
        <p14:creationId xmlns:p14="http://schemas.microsoft.com/office/powerpoint/2010/main" val="16402889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smtClean="0"/>
              <a:t>Образец заголовка</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0E3FEAA-4414-44CD-A7E8-3DA2BBAE4A34}" type="datetimeFigureOut">
              <a:rPr lang="ru-RU" smtClean="0"/>
              <a:t>02.08.2020</a:t>
            </a:fld>
            <a:endParaRPr lang="ru-RU"/>
          </a:p>
        </p:txBody>
      </p:sp>
      <p:sp>
        <p:nvSpPr>
          <p:cNvPr id="4"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AA8EC53-ABA2-4576-A675-3A504BB801A8}" type="slidenum">
              <a:rPr lang="ru-RU" smtClean="0"/>
              <a:t>‹#›</a:t>
            </a:fld>
            <a:endParaRPr lang="ru-RU"/>
          </a:p>
        </p:txBody>
      </p:sp>
    </p:spTree>
    <p:extLst>
      <p:ext uri="{BB962C8B-B14F-4D97-AF65-F5344CB8AC3E}">
        <p14:creationId xmlns:p14="http://schemas.microsoft.com/office/powerpoint/2010/main" val="3738000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nchorCtr="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00E3FEAA-4414-44CD-A7E8-3DA2BBAE4A34}" type="datetimeFigureOut">
              <a:rPr lang="ru-RU" smtClean="0"/>
              <a:t>02.08.2020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AA8EC53-ABA2-4576-A675-3A504BB801A8}" type="slidenum">
              <a:rPr lang="ru-RU" smtClean="0"/>
              <a:t>‹#›</a:t>
            </a:fld>
            <a:endParaRPr lang="ru-RU"/>
          </a:p>
        </p:txBody>
      </p:sp>
    </p:spTree>
    <p:extLst>
      <p:ext uri="{BB962C8B-B14F-4D97-AF65-F5344CB8AC3E}">
        <p14:creationId xmlns:p14="http://schemas.microsoft.com/office/powerpoint/2010/main" val="3568927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00E3FEAA-4414-44CD-A7E8-3DA2BBAE4A34}" type="datetimeFigureOut">
              <a:rPr lang="ru-RU" smtClean="0"/>
              <a:t>02.08.2020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AA8EC53-ABA2-4576-A675-3A504BB801A8}" type="slidenum">
              <a:rPr lang="ru-RU" smtClean="0"/>
              <a:t>‹#›</a:t>
            </a:fld>
            <a:endParaRPr lang="ru-RU"/>
          </a:p>
        </p:txBody>
      </p:sp>
    </p:spTree>
    <p:extLst>
      <p:ext uri="{BB962C8B-B14F-4D97-AF65-F5344CB8AC3E}">
        <p14:creationId xmlns:p14="http://schemas.microsoft.com/office/powerpoint/2010/main" val="40762733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914400" y="2130426"/>
            <a:ext cx="103632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lvl1pPr>
              <a:defRPr/>
            </a:lvl1pPr>
          </a:lstStyle>
          <a:p>
            <a:pPr>
              <a:defRPr/>
            </a:pPr>
            <a:fld id="{EF8764CF-80BC-4802-B252-FE1376E41B08}" type="datetimeFigureOut">
              <a:rPr lang="ru-RU" smtClean="0">
                <a:solidFill>
                  <a:prstClr val="black">
                    <a:tint val="75000"/>
                  </a:prstClr>
                </a:solidFill>
              </a:rPr>
              <a:pPr>
                <a:defRPr/>
              </a:pPr>
              <a:t>02.08.2020</a:t>
            </a:fld>
            <a:endParaRPr lang="ru-RU">
              <a:solidFill>
                <a:prstClr val="black">
                  <a:tint val="75000"/>
                </a:prstClr>
              </a:solidFill>
            </a:endParaRPr>
          </a:p>
        </p:txBody>
      </p:sp>
      <p:sp>
        <p:nvSpPr>
          <p:cNvPr id="5"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6" name="Номер слайда 5"/>
          <p:cNvSpPr>
            <a:spLocks noGrp="1"/>
          </p:cNvSpPr>
          <p:nvPr>
            <p:ph type="sldNum" sz="quarter" idx="12"/>
          </p:nvPr>
        </p:nvSpPr>
        <p:spPr/>
        <p:txBody>
          <a:bodyPr/>
          <a:lstStyle>
            <a:lvl1pPr>
              <a:defRPr/>
            </a:lvl1pPr>
          </a:lstStyle>
          <a:p>
            <a:pPr fontAlgn="base">
              <a:spcBef>
                <a:spcPct val="0"/>
              </a:spcBef>
              <a:spcAft>
                <a:spcPct val="0"/>
              </a:spcAft>
              <a:defRPr/>
            </a:pPr>
            <a:fld id="{A8851872-92EC-45B3-ADBA-118599382471}" type="slidenum">
              <a:rPr lang="ru-RU" altLang="ru-RU" smtClean="0"/>
              <a:pPr fontAlgn="base">
                <a:spcBef>
                  <a:spcPct val="0"/>
                </a:spcBef>
                <a:spcAft>
                  <a:spcPct val="0"/>
                </a:spcAft>
                <a:defRPr/>
              </a:pPr>
              <a:t>‹#›</a:t>
            </a:fld>
            <a:endParaRPr lang="ru-RU" altLang="ru-RU"/>
          </a:p>
        </p:txBody>
      </p:sp>
    </p:spTree>
    <p:extLst>
      <p:ext uri="{BB962C8B-B14F-4D97-AF65-F5344CB8AC3E}">
        <p14:creationId xmlns:p14="http://schemas.microsoft.com/office/powerpoint/2010/main" val="31859558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pPr>
              <a:defRPr/>
            </a:pPr>
            <a:fld id="{365F5533-B0B1-4B58-B353-4B9D18238A60}" type="datetimeFigureOut">
              <a:rPr lang="ru-RU" smtClean="0">
                <a:solidFill>
                  <a:prstClr val="black">
                    <a:tint val="75000"/>
                  </a:prstClr>
                </a:solidFill>
              </a:rPr>
              <a:pPr>
                <a:defRPr/>
              </a:pPr>
              <a:t>02.08.2020</a:t>
            </a:fld>
            <a:endParaRPr lang="ru-RU">
              <a:solidFill>
                <a:prstClr val="black">
                  <a:tint val="75000"/>
                </a:prstClr>
              </a:solidFill>
            </a:endParaRPr>
          </a:p>
        </p:txBody>
      </p:sp>
      <p:sp>
        <p:nvSpPr>
          <p:cNvPr id="5"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6" name="Номер слайда 5"/>
          <p:cNvSpPr>
            <a:spLocks noGrp="1"/>
          </p:cNvSpPr>
          <p:nvPr>
            <p:ph type="sldNum" sz="quarter" idx="12"/>
          </p:nvPr>
        </p:nvSpPr>
        <p:spPr/>
        <p:txBody>
          <a:bodyPr/>
          <a:lstStyle>
            <a:lvl1pPr>
              <a:defRPr/>
            </a:lvl1pPr>
          </a:lstStyle>
          <a:p>
            <a:pPr fontAlgn="base">
              <a:spcBef>
                <a:spcPct val="0"/>
              </a:spcBef>
              <a:spcAft>
                <a:spcPct val="0"/>
              </a:spcAft>
              <a:defRPr/>
            </a:pPr>
            <a:fld id="{6D4DD333-825E-4F57-BE0B-F98A43928CCE}" type="slidenum">
              <a:rPr lang="ru-RU" altLang="ru-RU" smtClean="0"/>
              <a:pPr fontAlgn="base">
                <a:spcBef>
                  <a:spcPct val="0"/>
                </a:spcBef>
                <a:spcAft>
                  <a:spcPct val="0"/>
                </a:spcAft>
                <a:defRPr/>
              </a:pPr>
              <a:t>‹#›</a:t>
            </a:fld>
            <a:endParaRPr lang="ru-RU" altLang="ru-RU"/>
          </a:p>
        </p:txBody>
      </p:sp>
    </p:spTree>
    <p:extLst>
      <p:ext uri="{BB962C8B-B14F-4D97-AF65-F5344CB8AC3E}">
        <p14:creationId xmlns:p14="http://schemas.microsoft.com/office/powerpoint/2010/main" val="2580405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3"/>
          <p:cNvSpPr>
            <a:spLocks noGrp="1"/>
          </p:cNvSpPr>
          <p:nvPr>
            <p:ph type="dt" sz="half" idx="10"/>
          </p:nvPr>
        </p:nvSpPr>
        <p:spPr/>
        <p:txBody>
          <a:bodyPr/>
          <a:lstStyle/>
          <a:p>
            <a:fld id="{00E3FEAA-4414-44CD-A7E8-3DA2BBAE4A34}" type="datetimeFigureOut">
              <a:rPr lang="ru-RU" smtClean="0"/>
              <a:t>02.08.2020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AA8EC53-ABA2-4576-A675-3A504BB801A8}" type="slidenum">
              <a:rPr lang="ru-RU" smtClean="0"/>
              <a:t>‹#›</a:t>
            </a:fld>
            <a:endParaRPr lang="ru-RU"/>
          </a:p>
        </p:txBody>
      </p:sp>
    </p:spTree>
    <p:extLst>
      <p:ext uri="{BB962C8B-B14F-4D97-AF65-F5344CB8AC3E}">
        <p14:creationId xmlns:p14="http://schemas.microsoft.com/office/powerpoint/2010/main" val="2526521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63084" y="4406901"/>
            <a:ext cx="103632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lvl1pPr>
              <a:defRPr/>
            </a:lvl1pPr>
          </a:lstStyle>
          <a:p>
            <a:pPr>
              <a:defRPr/>
            </a:pPr>
            <a:fld id="{6BAD1A62-710B-48AA-978E-F0D1F836725A}" type="datetimeFigureOut">
              <a:rPr lang="ru-RU" smtClean="0">
                <a:solidFill>
                  <a:prstClr val="black">
                    <a:tint val="75000"/>
                  </a:prstClr>
                </a:solidFill>
              </a:rPr>
              <a:pPr>
                <a:defRPr/>
              </a:pPr>
              <a:t>02.08.2020</a:t>
            </a:fld>
            <a:endParaRPr lang="ru-RU">
              <a:solidFill>
                <a:prstClr val="black">
                  <a:tint val="75000"/>
                </a:prstClr>
              </a:solidFill>
            </a:endParaRPr>
          </a:p>
        </p:txBody>
      </p:sp>
      <p:sp>
        <p:nvSpPr>
          <p:cNvPr id="5"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6" name="Номер слайда 5"/>
          <p:cNvSpPr>
            <a:spLocks noGrp="1"/>
          </p:cNvSpPr>
          <p:nvPr>
            <p:ph type="sldNum" sz="quarter" idx="12"/>
          </p:nvPr>
        </p:nvSpPr>
        <p:spPr/>
        <p:txBody>
          <a:bodyPr/>
          <a:lstStyle>
            <a:lvl1pPr>
              <a:defRPr/>
            </a:lvl1pPr>
          </a:lstStyle>
          <a:p>
            <a:pPr fontAlgn="base">
              <a:spcBef>
                <a:spcPct val="0"/>
              </a:spcBef>
              <a:spcAft>
                <a:spcPct val="0"/>
              </a:spcAft>
              <a:defRPr/>
            </a:pPr>
            <a:fld id="{82E26F96-CB10-4F6E-A451-595971F695B4}" type="slidenum">
              <a:rPr lang="ru-RU" altLang="ru-RU" smtClean="0"/>
              <a:pPr fontAlgn="base">
                <a:spcBef>
                  <a:spcPct val="0"/>
                </a:spcBef>
                <a:spcAft>
                  <a:spcPct val="0"/>
                </a:spcAft>
                <a:defRPr/>
              </a:pPr>
              <a:t>‹#›</a:t>
            </a:fld>
            <a:endParaRPr lang="ru-RU" altLang="ru-RU"/>
          </a:p>
        </p:txBody>
      </p:sp>
    </p:spTree>
    <p:extLst>
      <p:ext uri="{BB962C8B-B14F-4D97-AF65-F5344CB8AC3E}">
        <p14:creationId xmlns:p14="http://schemas.microsoft.com/office/powerpoint/2010/main" val="9033699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3"/>
          <p:cNvSpPr>
            <a:spLocks noGrp="1"/>
          </p:cNvSpPr>
          <p:nvPr>
            <p:ph type="dt" sz="half" idx="10"/>
          </p:nvPr>
        </p:nvSpPr>
        <p:spPr/>
        <p:txBody>
          <a:bodyPr/>
          <a:lstStyle>
            <a:lvl1pPr>
              <a:defRPr/>
            </a:lvl1pPr>
          </a:lstStyle>
          <a:p>
            <a:pPr>
              <a:defRPr/>
            </a:pPr>
            <a:fld id="{968EC939-44DF-4BE6-9B6C-384F70F556E8}" type="datetimeFigureOut">
              <a:rPr lang="ru-RU" smtClean="0">
                <a:solidFill>
                  <a:prstClr val="black">
                    <a:tint val="75000"/>
                  </a:prstClr>
                </a:solidFill>
              </a:rPr>
              <a:pPr>
                <a:defRPr/>
              </a:pPr>
              <a:t>02.08.2020</a:t>
            </a:fld>
            <a:endParaRPr lang="ru-RU">
              <a:solidFill>
                <a:prstClr val="black">
                  <a:tint val="75000"/>
                </a:prstClr>
              </a:solidFill>
            </a:endParaRPr>
          </a:p>
        </p:txBody>
      </p:sp>
      <p:sp>
        <p:nvSpPr>
          <p:cNvPr id="6"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7" name="Номер слайда 5"/>
          <p:cNvSpPr>
            <a:spLocks noGrp="1"/>
          </p:cNvSpPr>
          <p:nvPr>
            <p:ph type="sldNum" sz="quarter" idx="12"/>
          </p:nvPr>
        </p:nvSpPr>
        <p:spPr/>
        <p:txBody>
          <a:bodyPr/>
          <a:lstStyle>
            <a:lvl1pPr>
              <a:defRPr/>
            </a:lvl1pPr>
          </a:lstStyle>
          <a:p>
            <a:pPr fontAlgn="base">
              <a:spcBef>
                <a:spcPct val="0"/>
              </a:spcBef>
              <a:spcAft>
                <a:spcPct val="0"/>
              </a:spcAft>
              <a:defRPr/>
            </a:pPr>
            <a:fld id="{71E43C2C-CB9E-480D-AEF1-58D7CAD07166}" type="slidenum">
              <a:rPr lang="ru-RU" altLang="ru-RU" smtClean="0"/>
              <a:pPr fontAlgn="base">
                <a:spcBef>
                  <a:spcPct val="0"/>
                </a:spcBef>
                <a:spcAft>
                  <a:spcPct val="0"/>
                </a:spcAft>
                <a:defRPr/>
              </a:pPr>
              <a:t>‹#›</a:t>
            </a:fld>
            <a:endParaRPr lang="ru-RU" altLang="ru-RU"/>
          </a:p>
        </p:txBody>
      </p:sp>
    </p:spTree>
    <p:extLst>
      <p:ext uri="{BB962C8B-B14F-4D97-AF65-F5344CB8AC3E}">
        <p14:creationId xmlns:p14="http://schemas.microsoft.com/office/powerpoint/2010/main" val="16412234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3"/>
          <p:cNvSpPr>
            <a:spLocks noGrp="1"/>
          </p:cNvSpPr>
          <p:nvPr>
            <p:ph type="dt" sz="half" idx="10"/>
          </p:nvPr>
        </p:nvSpPr>
        <p:spPr/>
        <p:txBody>
          <a:bodyPr/>
          <a:lstStyle>
            <a:lvl1pPr>
              <a:defRPr/>
            </a:lvl1pPr>
          </a:lstStyle>
          <a:p>
            <a:pPr>
              <a:defRPr/>
            </a:pPr>
            <a:fld id="{237B5886-49C8-43AC-B929-F94F6C2B82D6}" type="datetimeFigureOut">
              <a:rPr lang="ru-RU" smtClean="0">
                <a:solidFill>
                  <a:prstClr val="black">
                    <a:tint val="75000"/>
                  </a:prstClr>
                </a:solidFill>
              </a:rPr>
              <a:pPr>
                <a:defRPr/>
              </a:pPr>
              <a:t>02.08.2020</a:t>
            </a:fld>
            <a:endParaRPr lang="ru-RU">
              <a:solidFill>
                <a:prstClr val="black">
                  <a:tint val="75000"/>
                </a:prstClr>
              </a:solidFill>
            </a:endParaRPr>
          </a:p>
        </p:txBody>
      </p:sp>
      <p:sp>
        <p:nvSpPr>
          <p:cNvPr id="8"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9" name="Номер слайда 5"/>
          <p:cNvSpPr>
            <a:spLocks noGrp="1"/>
          </p:cNvSpPr>
          <p:nvPr>
            <p:ph type="sldNum" sz="quarter" idx="12"/>
          </p:nvPr>
        </p:nvSpPr>
        <p:spPr/>
        <p:txBody>
          <a:bodyPr/>
          <a:lstStyle>
            <a:lvl1pPr>
              <a:defRPr/>
            </a:lvl1pPr>
          </a:lstStyle>
          <a:p>
            <a:pPr fontAlgn="base">
              <a:spcBef>
                <a:spcPct val="0"/>
              </a:spcBef>
              <a:spcAft>
                <a:spcPct val="0"/>
              </a:spcAft>
              <a:defRPr/>
            </a:pPr>
            <a:fld id="{D400BCFB-D860-4859-B2CF-F5CD7F859079}" type="slidenum">
              <a:rPr lang="ru-RU" altLang="ru-RU" smtClean="0"/>
              <a:pPr fontAlgn="base">
                <a:spcBef>
                  <a:spcPct val="0"/>
                </a:spcBef>
                <a:spcAft>
                  <a:spcPct val="0"/>
                </a:spcAft>
                <a:defRPr/>
              </a:pPr>
              <a:t>‹#›</a:t>
            </a:fld>
            <a:endParaRPr lang="ru-RU" altLang="ru-RU"/>
          </a:p>
        </p:txBody>
      </p:sp>
    </p:spTree>
    <p:extLst>
      <p:ext uri="{BB962C8B-B14F-4D97-AF65-F5344CB8AC3E}">
        <p14:creationId xmlns:p14="http://schemas.microsoft.com/office/powerpoint/2010/main" val="41738954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3"/>
          <p:cNvSpPr>
            <a:spLocks noGrp="1"/>
          </p:cNvSpPr>
          <p:nvPr>
            <p:ph type="dt" sz="half" idx="10"/>
          </p:nvPr>
        </p:nvSpPr>
        <p:spPr/>
        <p:txBody>
          <a:bodyPr/>
          <a:lstStyle>
            <a:lvl1pPr>
              <a:defRPr/>
            </a:lvl1pPr>
          </a:lstStyle>
          <a:p>
            <a:pPr>
              <a:defRPr/>
            </a:pPr>
            <a:fld id="{BBE8E1AD-62BC-4F15-AC6C-9642704ABFFE}" type="datetimeFigureOut">
              <a:rPr lang="ru-RU" smtClean="0">
                <a:solidFill>
                  <a:prstClr val="black">
                    <a:tint val="75000"/>
                  </a:prstClr>
                </a:solidFill>
              </a:rPr>
              <a:pPr>
                <a:defRPr/>
              </a:pPr>
              <a:t>02.08.2020</a:t>
            </a:fld>
            <a:endParaRPr lang="ru-RU">
              <a:solidFill>
                <a:prstClr val="black">
                  <a:tint val="75000"/>
                </a:prstClr>
              </a:solidFill>
            </a:endParaRPr>
          </a:p>
        </p:txBody>
      </p:sp>
      <p:sp>
        <p:nvSpPr>
          <p:cNvPr id="4"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5" name="Номер слайда 5"/>
          <p:cNvSpPr>
            <a:spLocks noGrp="1"/>
          </p:cNvSpPr>
          <p:nvPr>
            <p:ph type="sldNum" sz="quarter" idx="12"/>
          </p:nvPr>
        </p:nvSpPr>
        <p:spPr/>
        <p:txBody>
          <a:bodyPr/>
          <a:lstStyle>
            <a:lvl1pPr>
              <a:defRPr/>
            </a:lvl1pPr>
          </a:lstStyle>
          <a:p>
            <a:pPr fontAlgn="base">
              <a:spcBef>
                <a:spcPct val="0"/>
              </a:spcBef>
              <a:spcAft>
                <a:spcPct val="0"/>
              </a:spcAft>
              <a:defRPr/>
            </a:pPr>
            <a:fld id="{0EA15374-EAB3-4E44-A113-C006578AE410}" type="slidenum">
              <a:rPr lang="ru-RU" altLang="ru-RU" smtClean="0"/>
              <a:pPr fontAlgn="base">
                <a:spcBef>
                  <a:spcPct val="0"/>
                </a:spcBef>
                <a:spcAft>
                  <a:spcPct val="0"/>
                </a:spcAft>
                <a:defRPr/>
              </a:pPr>
              <a:t>‹#›</a:t>
            </a:fld>
            <a:endParaRPr lang="ru-RU" altLang="ru-RU"/>
          </a:p>
        </p:txBody>
      </p:sp>
    </p:spTree>
    <p:extLst>
      <p:ext uri="{BB962C8B-B14F-4D97-AF65-F5344CB8AC3E}">
        <p14:creationId xmlns:p14="http://schemas.microsoft.com/office/powerpoint/2010/main" val="5924483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3"/>
          <p:cNvSpPr>
            <a:spLocks noGrp="1"/>
          </p:cNvSpPr>
          <p:nvPr>
            <p:ph type="dt" sz="half" idx="10"/>
          </p:nvPr>
        </p:nvSpPr>
        <p:spPr/>
        <p:txBody>
          <a:bodyPr/>
          <a:lstStyle>
            <a:lvl1pPr>
              <a:defRPr/>
            </a:lvl1pPr>
          </a:lstStyle>
          <a:p>
            <a:pPr>
              <a:defRPr/>
            </a:pPr>
            <a:fld id="{766A0AD8-4591-4599-B129-DAE94E84DF3F}" type="datetimeFigureOut">
              <a:rPr lang="ru-RU" smtClean="0">
                <a:solidFill>
                  <a:prstClr val="black">
                    <a:tint val="75000"/>
                  </a:prstClr>
                </a:solidFill>
              </a:rPr>
              <a:pPr>
                <a:defRPr/>
              </a:pPr>
              <a:t>02.08.2020</a:t>
            </a:fld>
            <a:endParaRPr lang="ru-RU">
              <a:solidFill>
                <a:prstClr val="black">
                  <a:tint val="75000"/>
                </a:prstClr>
              </a:solidFill>
            </a:endParaRPr>
          </a:p>
        </p:txBody>
      </p:sp>
      <p:sp>
        <p:nvSpPr>
          <p:cNvPr id="3"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4" name="Номер слайда 5"/>
          <p:cNvSpPr>
            <a:spLocks noGrp="1"/>
          </p:cNvSpPr>
          <p:nvPr>
            <p:ph type="sldNum" sz="quarter" idx="12"/>
          </p:nvPr>
        </p:nvSpPr>
        <p:spPr/>
        <p:txBody>
          <a:bodyPr/>
          <a:lstStyle>
            <a:lvl1pPr>
              <a:defRPr/>
            </a:lvl1pPr>
          </a:lstStyle>
          <a:p>
            <a:pPr fontAlgn="base">
              <a:spcBef>
                <a:spcPct val="0"/>
              </a:spcBef>
              <a:spcAft>
                <a:spcPct val="0"/>
              </a:spcAft>
              <a:defRPr/>
            </a:pPr>
            <a:fld id="{08DF7252-AC72-49DD-9B41-D10F32125598}" type="slidenum">
              <a:rPr lang="ru-RU" altLang="ru-RU" smtClean="0"/>
              <a:pPr fontAlgn="base">
                <a:spcBef>
                  <a:spcPct val="0"/>
                </a:spcBef>
                <a:spcAft>
                  <a:spcPct val="0"/>
                </a:spcAft>
                <a:defRPr/>
              </a:pPr>
              <a:t>‹#›</a:t>
            </a:fld>
            <a:endParaRPr lang="ru-RU" altLang="ru-RU"/>
          </a:p>
        </p:txBody>
      </p:sp>
    </p:spTree>
    <p:extLst>
      <p:ext uri="{BB962C8B-B14F-4D97-AF65-F5344CB8AC3E}">
        <p14:creationId xmlns:p14="http://schemas.microsoft.com/office/powerpoint/2010/main" val="41116714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1" y="273050"/>
            <a:ext cx="4011084"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3"/>
          <p:cNvSpPr>
            <a:spLocks noGrp="1"/>
          </p:cNvSpPr>
          <p:nvPr>
            <p:ph type="dt" sz="half" idx="10"/>
          </p:nvPr>
        </p:nvSpPr>
        <p:spPr/>
        <p:txBody>
          <a:bodyPr/>
          <a:lstStyle>
            <a:lvl1pPr>
              <a:defRPr/>
            </a:lvl1pPr>
          </a:lstStyle>
          <a:p>
            <a:pPr>
              <a:defRPr/>
            </a:pPr>
            <a:fld id="{727BECF1-B9D2-4B52-A9E8-F22B367394AF}" type="datetimeFigureOut">
              <a:rPr lang="ru-RU" smtClean="0">
                <a:solidFill>
                  <a:prstClr val="black">
                    <a:tint val="75000"/>
                  </a:prstClr>
                </a:solidFill>
              </a:rPr>
              <a:pPr>
                <a:defRPr/>
              </a:pPr>
              <a:t>02.08.2020</a:t>
            </a:fld>
            <a:endParaRPr lang="ru-RU">
              <a:solidFill>
                <a:prstClr val="black">
                  <a:tint val="75000"/>
                </a:prstClr>
              </a:solidFill>
            </a:endParaRPr>
          </a:p>
        </p:txBody>
      </p:sp>
      <p:sp>
        <p:nvSpPr>
          <p:cNvPr id="6"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7" name="Номер слайда 5"/>
          <p:cNvSpPr>
            <a:spLocks noGrp="1"/>
          </p:cNvSpPr>
          <p:nvPr>
            <p:ph type="sldNum" sz="quarter" idx="12"/>
          </p:nvPr>
        </p:nvSpPr>
        <p:spPr/>
        <p:txBody>
          <a:bodyPr/>
          <a:lstStyle>
            <a:lvl1pPr>
              <a:defRPr/>
            </a:lvl1pPr>
          </a:lstStyle>
          <a:p>
            <a:pPr fontAlgn="base">
              <a:spcBef>
                <a:spcPct val="0"/>
              </a:spcBef>
              <a:spcAft>
                <a:spcPct val="0"/>
              </a:spcAft>
              <a:defRPr/>
            </a:pPr>
            <a:fld id="{FCB80A68-7241-4CAF-9C5D-E527534D4DB0}" type="slidenum">
              <a:rPr lang="ru-RU" altLang="ru-RU" smtClean="0"/>
              <a:pPr fontAlgn="base">
                <a:spcBef>
                  <a:spcPct val="0"/>
                </a:spcBef>
                <a:spcAft>
                  <a:spcPct val="0"/>
                </a:spcAft>
                <a:defRPr/>
              </a:pPr>
              <a:t>‹#›</a:t>
            </a:fld>
            <a:endParaRPr lang="ru-RU" altLang="ru-RU"/>
          </a:p>
        </p:txBody>
      </p:sp>
    </p:spTree>
    <p:extLst>
      <p:ext uri="{BB962C8B-B14F-4D97-AF65-F5344CB8AC3E}">
        <p14:creationId xmlns:p14="http://schemas.microsoft.com/office/powerpoint/2010/main" val="3650242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89717" y="4800600"/>
            <a:ext cx="73152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smtClean="0"/>
          </a:p>
        </p:txBody>
      </p:sp>
      <p:sp>
        <p:nvSpPr>
          <p:cNvPr id="4" name="Текст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3"/>
          <p:cNvSpPr>
            <a:spLocks noGrp="1"/>
          </p:cNvSpPr>
          <p:nvPr>
            <p:ph type="dt" sz="half" idx="10"/>
          </p:nvPr>
        </p:nvSpPr>
        <p:spPr/>
        <p:txBody>
          <a:bodyPr/>
          <a:lstStyle>
            <a:lvl1pPr>
              <a:defRPr/>
            </a:lvl1pPr>
          </a:lstStyle>
          <a:p>
            <a:pPr>
              <a:defRPr/>
            </a:pPr>
            <a:fld id="{2F333ED2-5E1F-410E-929D-73FACA875D06}" type="datetimeFigureOut">
              <a:rPr lang="ru-RU" smtClean="0">
                <a:solidFill>
                  <a:prstClr val="black">
                    <a:tint val="75000"/>
                  </a:prstClr>
                </a:solidFill>
              </a:rPr>
              <a:pPr>
                <a:defRPr/>
              </a:pPr>
              <a:t>02.08.2020</a:t>
            </a:fld>
            <a:endParaRPr lang="ru-RU">
              <a:solidFill>
                <a:prstClr val="black">
                  <a:tint val="75000"/>
                </a:prstClr>
              </a:solidFill>
            </a:endParaRPr>
          </a:p>
        </p:txBody>
      </p:sp>
      <p:sp>
        <p:nvSpPr>
          <p:cNvPr id="6"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7" name="Номер слайда 5"/>
          <p:cNvSpPr>
            <a:spLocks noGrp="1"/>
          </p:cNvSpPr>
          <p:nvPr>
            <p:ph type="sldNum" sz="quarter" idx="12"/>
          </p:nvPr>
        </p:nvSpPr>
        <p:spPr/>
        <p:txBody>
          <a:bodyPr/>
          <a:lstStyle>
            <a:lvl1pPr>
              <a:defRPr/>
            </a:lvl1pPr>
          </a:lstStyle>
          <a:p>
            <a:pPr fontAlgn="base">
              <a:spcBef>
                <a:spcPct val="0"/>
              </a:spcBef>
              <a:spcAft>
                <a:spcPct val="0"/>
              </a:spcAft>
              <a:defRPr/>
            </a:pPr>
            <a:fld id="{A0C91266-FB97-4EBB-B9C0-858C3779358C}" type="slidenum">
              <a:rPr lang="ru-RU" altLang="ru-RU" smtClean="0"/>
              <a:pPr fontAlgn="base">
                <a:spcBef>
                  <a:spcPct val="0"/>
                </a:spcBef>
                <a:spcAft>
                  <a:spcPct val="0"/>
                </a:spcAft>
                <a:defRPr/>
              </a:pPr>
              <a:t>‹#›</a:t>
            </a:fld>
            <a:endParaRPr lang="ru-RU" altLang="ru-RU"/>
          </a:p>
        </p:txBody>
      </p:sp>
    </p:spTree>
    <p:extLst>
      <p:ext uri="{BB962C8B-B14F-4D97-AF65-F5344CB8AC3E}">
        <p14:creationId xmlns:p14="http://schemas.microsoft.com/office/powerpoint/2010/main" val="4594966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pPr>
              <a:defRPr/>
            </a:pPr>
            <a:fld id="{C47EC708-1EBA-42D5-AA5F-EACC7ECB3A3C}" type="datetimeFigureOut">
              <a:rPr lang="ru-RU" smtClean="0">
                <a:solidFill>
                  <a:prstClr val="black">
                    <a:tint val="75000"/>
                  </a:prstClr>
                </a:solidFill>
              </a:rPr>
              <a:pPr>
                <a:defRPr/>
              </a:pPr>
              <a:t>02.08.2020</a:t>
            </a:fld>
            <a:endParaRPr lang="ru-RU">
              <a:solidFill>
                <a:prstClr val="black">
                  <a:tint val="75000"/>
                </a:prstClr>
              </a:solidFill>
            </a:endParaRPr>
          </a:p>
        </p:txBody>
      </p:sp>
      <p:sp>
        <p:nvSpPr>
          <p:cNvPr id="5"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6" name="Номер слайда 5"/>
          <p:cNvSpPr>
            <a:spLocks noGrp="1"/>
          </p:cNvSpPr>
          <p:nvPr>
            <p:ph type="sldNum" sz="quarter" idx="12"/>
          </p:nvPr>
        </p:nvSpPr>
        <p:spPr/>
        <p:txBody>
          <a:bodyPr/>
          <a:lstStyle>
            <a:lvl1pPr>
              <a:defRPr/>
            </a:lvl1pPr>
          </a:lstStyle>
          <a:p>
            <a:pPr fontAlgn="base">
              <a:spcBef>
                <a:spcPct val="0"/>
              </a:spcBef>
              <a:spcAft>
                <a:spcPct val="0"/>
              </a:spcAft>
              <a:defRPr/>
            </a:pPr>
            <a:fld id="{60584AE7-1BB8-4EF8-A69D-4B465F5461D0}" type="slidenum">
              <a:rPr lang="ru-RU" altLang="ru-RU" smtClean="0"/>
              <a:pPr fontAlgn="base">
                <a:spcBef>
                  <a:spcPct val="0"/>
                </a:spcBef>
                <a:spcAft>
                  <a:spcPct val="0"/>
                </a:spcAft>
                <a:defRPr/>
              </a:pPr>
              <a:t>‹#›</a:t>
            </a:fld>
            <a:endParaRPr lang="ru-RU" altLang="ru-RU"/>
          </a:p>
        </p:txBody>
      </p:sp>
    </p:spTree>
    <p:extLst>
      <p:ext uri="{BB962C8B-B14F-4D97-AF65-F5344CB8AC3E}">
        <p14:creationId xmlns:p14="http://schemas.microsoft.com/office/powerpoint/2010/main" val="30852374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839200" y="274639"/>
            <a:ext cx="27432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609600" y="274639"/>
            <a:ext cx="80264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pPr>
              <a:defRPr/>
            </a:pPr>
            <a:fld id="{3D37A5C9-DF1F-4481-B8C2-9FC65A1715D1}" type="datetimeFigureOut">
              <a:rPr lang="ru-RU" smtClean="0">
                <a:solidFill>
                  <a:prstClr val="black">
                    <a:tint val="75000"/>
                  </a:prstClr>
                </a:solidFill>
              </a:rPr>
              <a:pPr>
                <a:defRPr/>
              </a:pPr>
              <a:t>02.08.2020</a:t>
            </a:fld>
            <a:endParaRPr lang="ru-RU">
              <a:solidFill>
                <a:prstClr val="black">
                  <a:tint val="75000"/>
                </a:prstClr>
              </a:solidFill>
            </a:endParaRPr>
          </a:p>
        </p:txBody>
      </p:sp>
      <p:sp>
        <p:nvSpPr>
          <p:cNvPr id="5"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6" name="Номер слайда 5"/>
          <p:cNvSpPr>
            <a:spLocks noGrp="1"/>
          </p:cNvSpPr>
          <p:nvPr>
            <p:ph type="sldNum" sz="quarter" idx="12"/>
          </p:nvPr>
        </p:nvSpPr>
        <p:spPr/>
        <p:txBody>
          <a:bodyPr/>
          <a:lstStyle>
            <a:lvl1pPr>
              <a:defRPr/>
            </a:lvl1pPr>
          </a:lstStyle>
          <a:p>
            <a:pPr fontAlgn="base">
              <a:spcBef>
                <a:spcPct val="0"/>
              </a:spcBef>
              <a:spcAft>
                <a:spcPct val="0"/>
              </a:spcAft>
              <a:defRPr/>
            </a:pPr>
            <a:fld id="{95E9E381-314C-4DA0-B642-286B52F7224F}" type="slidenum">
              <a:rPr lang="ru-RU" altLang="ru-RU" smtClean="0"/>
              <a:pPr fontAlgn="base">
                <a:spcBef>
                  <a:spcPct val="0"/>
                </a:spcBef>
                <a:spcAft>
                  <a:spcPct val="0"/>
                </a:spcAft>
                <a:defRPr/>
              </a:pPr>
              <a:t>‹#›</a:t>
            </a:fld>
            <a:endParaRPr lang="ru-RU" altLang="ru-RU"/>
          </a:p>
        </p:txBody>
      </p:sp>
    </p:spTree>
    <p:extLst>
      <p:ext uri="{BB962C8B-B14F-4D97-AF65-F5344CB8AC3E}">
        <p14:creationId xmlns:p14="http://schemas.microsoft.com/office/powerpoint/2010/main" val="1640484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00E3FEAA-4414-44CD-A7E8-3DA2BBAE4A34}" type="datetimeFigureOut">
              <a:rPr lang="ru-RU" smtClean="0"/>
              <a:t>02.08.2020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AA8EC53-ABA2-4576-A675-3A504BB801A8}" type="slidenum">
              <a:rPr lang="ru-RU" smtClean="0"/>
              <a:t>‹#›</a:t>
            </a:fld>
            <a:endParaRPr lang="ru-RU"/>
          </a:p>
        </p:txBody>
      </p:sp>
    </p:spTree>
    <p:extLst>
      <p:ext uri="{BB962C8B-B14F-4D97-AF65-F5344CB8AC3E}">
        <p14:creationId xmlns:p14="http://schemas.microsoft.com/office/powerpoint/2010/main" val="1704433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00E3FEAA-4414-44CD-A7E8-3DA2BBAE4A34}" type="datetimeFigureOut">
              <a:rPr lang="ru-RU" smtClean="0"/>
              <a:t>02.08.2020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AA8EC53-ABA2-4576-A675-3A504BB801A8}" type="slidenum">
              <a:rPr lang="ru-RU" smtClean="0"/>
              <a:t>‹#›</a:t>
            </a:fld>
            <a:endParaRPr lang="ru-RU"/>
          </a:p>
        </p:txBody>
      </p:sp>
    </p:spTree>
    <p:extLst>
      <p:ext uri="{BB962C8B-B14F-4D97-AF65-F5344CB8AC3E}">
        <p14:creationId xmlns:p14="http://schemas.microsoft.com/office/powerpoint/2010/main" val="2985698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00E3FEAA-4414-44CD-A7E8-3DA2BBAE4A34}" type="datetimeFigureOut">
              <a:rPr lang="ru-RU" smtClean="0"/>
              <a:t>02.08.2020</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FAA8EC53-ABA2-4576-A675-3A504BB801A8}" type="slidenum">
              <a:rPr lang="ru-RU" smtClean="0"/>
              <a:t>‹#›</a:t>
            </a:fld>
            <a:endParaRPr lang="ru-RU"/>
          </a:p>
        </p:txBody>
      </p:sp>
    </p:spTree>
    <p:extLst>
      <p:ext uri="{BB962C8B-B14F-4D97-AF65-F5344CB8AC3E}">
        <p14:creationId xmlns:p14="http://schemas.microsoft.com/office/powerpoint/2010/main" val="2178753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7" name="Date Placeholder 2"/>
          <p:cNvSpPr>
            <a:spLocks noGrp="1"/>
          </p:cNvSpPr>
          <p:nvPr>
            <p:ph type="dt" sz="half" idx="10"/>
          </p:nvPr>
        </p:nvSpPr>
        <p:spPr/>
        <p:txBody>
          <a:bodyPr/>
          <a:lstStyle/>
          <a:p>
            <a:fld id="{00E3FEAA-4414-44CD-A7E8-3DA2BBAE4A34}" type="datetimeFigureOut">
              <a:rPr lang="ru-RU" smtClean="0"/>
              <a:t>02.08.2020</a:t>
            </a:fld>
            <a:endParaRPr lang="ru-RU"/>
          </a:p>
        </p:txBody>
      </p:sp>
      <p:sp>
        <p:nvSpPr>
          <p:cNvPr id="5" name="Footer Placeholder 3"/>
          <p:cNvSpPr>
            <a:spLocks noGrp="1"/>
          </p:cNvSpPr>
          <p:nvPr>
            <p:ph type="ftr" sz="quarter" idx="11"/>
          </p:nvPr>
        </p:nvSpPr>
        <p:spPr/>
        <p:txBody>
          <a:bodyPr/>
          <a:lstStyle/>
          <a:p>
            <a:endParaRPr lang="ru-RU"/>
          </a:p>
        </p:txBody>
      </p:sp>
      <p:sp>
        <p:nvSpPr>
          <p:cNvPr id="6" name="Slide Number Placeholder 4"/>
          <p:cNvSpPr>
            <a:spLocks noGrp="1"/>
          </p:cNvSpPr>
          <p:nvPr>
            <p:ph type="sldNum" sz="quarter" idx="12"/>
          </p:nvPr>
        </p:nvSpPr>
        <p:spPr/>
        <p:txBody>
          <a:bodyPr/>
          <a:lstStyle/>
          <a:p>
            <a:fld id="{FAA8EC53-ABA2-4576-A675-3A504BB801A8}" type="slidenum">
              <a:rPr lang="ru-RU" smtClean="0"/>
              <a:t>‹#›</a:t>
            </a:fld>
            <a:endParaRPr lang="ru-RU"/>
          </a:p>
        </p:txBody>
      </p:sp>
    </p:spTree>
    <p:extLst>
      <p:ext uri="{BB962C8B-B14F-4D97-AF65-F5344CB8AC3E}">
        <p14:creationId xmlns:p14="http://schemas.microsoft.com/office/powerpoint/2010/main" val="1254285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0E3FEAA-4414-44CD-A7E8-3DA2BBAE4A34}" type="datetimeFigureOut">
              <a:rPr lang="ru-RU" smtClean="0"/>
              <a:t>02.08.2020</a:t>
            </a:fld>
            <a:endParaRPr lang="ru-RU"/>
          </a:p>
        </p:txBody>
      </p:sp>
      <p:sp>
        <p:nvSpPr>
          <p:cNvPr id="5" name="Footer Placeholder 2"/>
          <p:cNvSpPr>
            <a:spLocks noGrp="1"/>
          </p:cNvSpPr>
          <p:nvPr>
            <p:ph type="ftr" sz="quarter" idx="11"/>
          </p:nvPr>
        </p:nvSpPr>
        <p:spPr/>
        <p:txBody>
          <a:bodyPr/>
          <a:lstStyle/>
          <a:p>
            <a:endParaRPr lang="ru-RU"/>
          </a:p>
        </p:txBody>
      </p:sp>
      <p:sp>
        <p:nvSpPr>
          <p:cNvPr id="6" name="Slide Number Placeholder 3"/>
          <p:cNvSpPr>
            <a:spLocks noGrp="1"/>
          </p:cNvSpPr>
          <p:nvPr>
            <p:ph type="sldNum" sz="quarter" idx="12"/>
          </p:nvPr>
        </p:nvSpPr>
        <p:spPr/>
        <p:txBody>
          <a:bodyPr/>
          <a:lstStyle/>
          <a:p>
            <a:fld id="{FAA8EC53-ABA2-4576-A675-3A504BB801A8}" type="slidenum">
              <a:rPr lang="ru-RU" smtClean="0"/>
              <a:t>‹#›</a:t>
            </a:fld>
            <a:endParaRPr lang="ru-RU"/>
          </a:p>
        </p:txBody>
      </p:sp>
    </p:spTree>
    <p:extLst>
      <p:ext uri="{BB962C8B-B14F-4D97-AF65-F5344CB8AC3E}">
        <p14:creationId xmlns:p14="http://schemas.microsoft.com/office/powerpoint/2010/main" val="2328771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7" name="Date Placeholder 4"/>
          <p:cNvSpPr>
            <a:spLocks noGrp="1"/>
          </p:cNvSpPr>
          <p:nvPr>
            <p:ph type="dt" sz="half" idx="10"/>
          </p:nvPr>
        </p:nvSpPr>
        <p:spPr/>
        <p:txBody>
          <a:bodyPr/>
          <a:lstStyle/>
          <a:p>
            <a:fld id="{00E3FEAA-4414-44CD-A7E8-3DA2BBAE4A34}" type="datetimeFigureOut">
              <a:rPr lang="ru-RU" smtClean="0"/>
              <a:t>02.08.2020</a:t>
            </a:fld>
            <a:endParaRPr lang="ru-RU"/>
          </a:p>
        </p:txBody>
      </p:sp>
      <p:sp>
        <p:nvSpPr>
          <p:cNvPr id="5" name="Footer Placeholder 5"/>
          <p:cNvSpPr>
            <a:spLocks noGrp="1"/>
          </p:cNvSpPr>
          <p:nvPr>
            <p:ph type="ftr" sz="quarter" idx="11"/>
          </p:nvPr>
        </p:nvSpPr>
        <p:spPr/>
        <p:txBody>
          <a:bodyPr/>
          <a:lstStyle/>
          <a:p>
            <a:endParaRPr lang="ru-RU"/>
          </a:p>
        </p:txBody>
      </p:sp>
      <p:sp>
        <p:nvSpPr>
          <p:cNvPr id="6" name="Slide Number Placeholder 6"/>
          <p:cNvSpPr>
            <a:spLocks noGrp="1"/>
          </p:cNvSpPr>
          <p:nvPr>
            <p:ph type="sldNum" sz="quarter" idx="12"/>
          </p:nvPr>
        </p:nvSpPr>
        <p:spPr/>
        <p:txBody>
          <a:bodyPr/>
          <a:lstStyle/>
          <a:p>
            <a:fld id="{FAA8EC53-ABA2-4576-A675-3A504BB801A8}" type="slidenum">
              <a:rPr lang="ru-RU" smtClean="0"/>
              <a:t>‹#›</a:t>
            </a:fld>
            <a:endParaRPr lang="ru-RU"/>
          </a:p>
        </p:txBody>
      </p:sp>
    </p:spTree>
    <p:extLst>
      <p:ext uri="{BB962C8B-B14F-4D97-AF65-F5344CB8AC3E}">
        <p14:creationId xmlns:p14="http://schemas.microsoft.com/office/powerpoint/2010/main" val="213382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00E3FEAA-4414-44CD-A7E8-3DA2BBAE4A34}" type="datetimeFigureOut">
              <a:rPr lang="ru-RU" smtClean="0"/>
              <a:t>02.08.2020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AA8EC53-ABA2-4576-A675-3A504BB801A8}" type="slidenum">
              <a:rPr lang="ru-RU" smtClean="0"/>
              <a:t>‹#›</a:t>
            </a:fld>
            <a:endParaRPr lang="ru-RU"/>
          </a:p>
        </p:txBody>
      </p:sp>
    </p:spTree>
    <p:extLst>
      <p:ext uri="{BB962C8B-B14F-4D97-AF65-F5344CB8AC3E}">
        <p14:creationId xmlns:p14="http://schemas.microsoft.com/office/powerpoint/2010/main" val="1092354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0E3FEAA-4414-44CD-A7E8-3DA2BBAE4A34}" type="datetimeFigureOut">
              <a:rPr lang="ru-RU" smtClean="0"/>
              <a:t>02.08.2020</a:t>
            </a:fld>
            <a:endParaRPr lang="ru-RU"/>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ru-RU"/>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AA8EC53-ABA2-4576-A675-3A504BB801A8}" type="slidenum">
              <a:rPr lang="ru-RU" smtClean="0"/>
              <a:t>‹#›</a:t>
            </a:fld>
            <a:endParaRPr lang="ru-RU"/>
          </a:p>
        </p:txBody>
      </p:sp>
    </p:spTree>
    <p:extLst>
      <p:ext uri="{BB962C8B-B14F-4D97-AF65-F5344CB8AC3E}">
        <p14:creationId xmlns:p14="http://schemas.microsoft.com/office/powerpoint/2010/main" val="141914090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Заголовок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ru-RU" altLang="ru-RU" smtClean="0"/>
              <a:t>Образец заголовка</a:t>
            </a:r>
          </a:p>
        </p:txBody>
      </p:sp>
      <p:sp>
        <p:nvSpPr>
          <p:cNvPr id="1027" name="Текст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altLang="ru-RU" smtClean="0"/>
              <a:t>Образец текста</a:t>
            </a:r>
          </a:p>
          <a:p>
            <a:pPr lvl="1"/>
            <a:r>
              <a:rPr lang="ru-RU" altLang="ru-RU" smtClean="0"/>
              <a:t>Второй уровень</a:t>
            </a:r>
          </a:p>
          <a:p>
            <a:pPr lvl="2"/>
            <a:r>
              <a:rPr lang="ru-RU" altLang="ru-RU" smtClean="0"/>
              <a:t>Третий уровень</a:t>
            </a:r>
          </a:p>
          <a:p>
            <a:pPr lvl="3"/>
            <a:r>
              <a:rPr lang="ru-RU" altLang="ru-RU" smtClean="0"/>
              <a:t>Четвертый уровень</a:t>
            </a:r>
          </a:p>
          <a:p>
            <a:pPr lvl="4"/>
            <a:r>
              <a:rPr lang="ru-RU" altLang="ru-RU" smtClean="0"/>
              <a:t>Пятый уровень</a:t>
            </a:r>
          </a:p>
        </p:txBody>
      </p:sp>
      <p:sp>
        <p:nvSpPr>
          <p:cNvPr id="4" name="Дата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A5C03607-126A-495D-B075-CB495B195E93}" type="datetimeFigureOut">
              <a:rPr lang="ru-RU" smtClean="0">
                <a:solidFill>
                  <a:prstClr val="black">
                    <a:tint val="75000"/>
                  </a:prstClr>
                </a:solidFill>
              </a:rPr>
              <a:pPr>
                <a:defRPr/>
              </a:pPr>
              <a:t>02.08.2020</a:t>
            </a:fld>
            <a:endParaRPr lang="ru-RU">
              <a:solidFill>
                <a:prstClr val="black">
                  <a:tint val="75000"/>
                </a:prstClr>
              </a:solidFill>
            </a:endParaRPr>
          </a:p>
        </p:txBody>
      </p:sp>
      <p:sp>
        <p:nvSpPr>
          <p:cNvPr id="5" name="Нижний колонтитул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ru-RU">
              <a:solidFill>
                <a:prstClr val="black">
                  <a:tint val="75000"/>
                </a:prstClr>
              </a:solidFill>
            </a:endParaRPr>
          </a:p>
        </p:txBody>
      </p:sp>
      <p:sp>
        <p:nvSpPr>
          <p:cNvPr id="6" name="Номер слайда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anose="020F0502020204030204" pitchFamily="34" charset="0"/>
              </a:defRPr>
            </a:lvl1pPr>
          </a:lstStyle>
          <a:p>
            <a:pPr fontAlgn="base">
              <a:spcBef>
                <a:spcPct val="0"/>
              </a:spcBef>
              <a:spcAft>
                <a:spcPct val="0"/>
              </a:spcAft>
              <a:defRPr/>
            </a:pPr>
            <a:fld id="{6CA5DD5D-7B51-44CC-AFF6-B611B32519A1}" type="slidenum">
              <a:rPr lang="ru-RU" altLang="ru-RU" smtClean="0"/>
              <a:pPr fontAlgn="base">
                <a:spcBef>
                  <a:spcPct val="0"/>
                </a:spcBef>
                <a:spcAft>
                  <a:spcPct val="0"/>
                </a:spcAft>
                <a:defRPr/>
              </a:pPr>
              <a:t>‹#›</a:t>
            </a:fld>
            <a:endParaRPr lang="ru-RU" altLang="ru-RU"/>
          </a:p>
        </p:txBody>
      </p:sp>
    </p:spTree>
    <p:extLst>
      <p:ext uri="{BB962C8B-B14F-4D97-AF65-F5344CB8AC3E}">
        <p14:creationId xmlns:p14="http://schemas.microsoft.com/office/powerpoint/2010/main" val="113390709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0" y="0"/>
            <a:ext cx="12192000" cy="6857999"/>
          </a:xfrm>
        </p:spPr>
        <p:style>
          <a:lnRef idx="3">
            <a:schemeClr val="lt1"/>
          </a:lnRef>
          <a:fillRef idx="1">
            <a:schemeClr val="accent5"/>
          </a:fillRef>
          <a:effectRef idx="1">
            <a:schemeClr val="accent5"/>
          </a:effectRef>
          <a:fontRef idx="minor">
            <a:schemeClr val="lt1"/>
          </a:fontRef>
        </p:style>
        <p:txBody>
          <a:bodyPr>
            <a:noAutofit/>
          </a:bodyPr>
          <a:lstStyle/>
          <a:p>
            <a:pPr algn="ctr">
              <a:lnSpc>
                <a:spcPct val="110000"/>
              </a:lnSpc>
            </a:pPr>
            <a:r>
              <a:rPr lang="uz-Cyrl-UZ" sz="3000" dirty="0" smtClean="0">
                <a:latin typeface="Times New Roman" panose="02020603050405020304" pitchFamily="18" charset="0"/>
                <a:cs typeface="Times New Roman" panose="02020603050405020304" pitchFamily="18" charset="0"/>
              </a:rPr>
              <a:t> </a:t>
            </a:r>
            <a:r>
              <a:rPr lang="en-US" sz="3000" b="1" dirty="0" smtClean="0">
                <a:latin typeface="Times New Roman" panose="02020603050405020304" pitchFamily="18" charset="0"/>
                <a:cs typeface="Times New Roman" panose="02020603050405020304" pitchFamily="18" charset="0"/>
              </a:rPr>
              <a:t>7.2</a:t>
            </a:r>
            <a:r>
              <a:rPr lang="uz-Cyrl-UZ" sz="3000" b="1" dirty="0" smtClean="0">
                <a:latin typeface="Times New Roman" panose="02020603050405020304" pitchFamily="18" charset="0"/>
                <a:cs typeface="Times New Roman" panose="02020603050405020304" pitchFamily="18" charset="0"/>
              </a:rPr>
              <a:t>-МАЪРУЗА: </a:t>
            </a:r>
            <a:r>
              <a:rPr lang="ru-RU" sz="3000" b="1" dirty="0" smtClean="0">
                <a:latin typeface="Times New Roman" panose="02020603050405020304" pitchFamily="18" charset="0"/>
                <a:cs typeface="Times New Roman" panose="02020603050405020304" pitchFamily="18" charset="0"/>
              </a:rPr>
              <a:t>Хива </a:t>
            </a:r>
            <a:r>
              <a:rPr lang="ru-RU" sz="3000" b="1" dirty="0" err="1" smtClean="0">
                <a:latin typeface="Times New Roman" panose="02020603050405020304" pitchFamily="18" charset="0"/>
                <a:cs typeface="Times New Roman" panose="02020603050405020304" pitchFamily="18" charset="0"/>
              </a:rPr>
              <a:t>хонлиги</a:t>
            </a:r>
            <a:r>
              <a:rPr lang="ru-RU" sz="3000" b="1" dirty="0" smtClean="0">
                <a:latin typeface="Times New Roman" panose="02020603050405020304" pitchFamily="18" charset="0"/>
                <a:cs typeface="Times New Roman" panose="02020603050405020304" pitchFamily="18" charset="0"/>
              </a:rPr>
              <a:t>: </a:t>
            </a:r>
            <a:r>
              <a:rPr lang="ru-RU" sz="3000" b="1" dirty="0" err="1" smtClean="0">
                <a:latin typeface="Times New Roman" panose="02020603050405020304" pitchFamily="18" charset="0"/>
                <a:cs typeface="Times New Roman" panose="02020603050405020304" pitchFamily="18" charset="0"/>
              </a:rPr>
              <a:t>худуди,маъмурий</a:t>
            </a:r>
            <a:r>
              <a:rPr lang="ru-RU" sz="3000" b="1" dirty="0" smtClean="0">
                <a:latin typeface="Times New Roman" panose="02020603050405020304" pitchFamily="18" charset="0"/>
                <a:cs typeface="Times New Roman" panose="02020603050405020304" pitchFamily="18" charset="0"/>
              </a:rPr>
              <a:t> </a:t>
            </a:r>
            <a:r>
              <a:rPr lang="ru-RU" sz="3000" b="1" dirty="0" err="1" smtClean="0">
                <a:latin typeface="Times New Roman" panose="02020603050405020304" pitchFamily="18" charset="0"/>
                <a:cs typeface="Times New Roman" panose="02020603050405020304" pitchFamily="18" charset="0"/>
              </a:rPr>
              <a:t>тузилиши,марказий</a:t>
            </a:r>
            <a:r>
              <a:rPr lang="ru-RU" sz="3000" b="1" dirty="0" smtClean="0">
                <a:latin typeface="Times New Roman" panose="02020603050405020304" pitchFamily="18" charset="0"/>
                <a:cs typeface="Times New Roman" panose="02020603050405020304" pitchFamily="18" charset="0"/>
              </a:rPr>
              <a:t> </a:t>
            </a:r>
            <a:r>
              <a:rPr lang="ru-RU" sz="3000" b="1" dirty="0" err="1" smtClean="0">
                <a:latin typeface="Times New Roman" panose="02020603050405020304" pitchFamily="18" charset="0"/>
                <a:cs typeface="Times New Roman" panose="02020603050405020304" pitchFamily="18" charset="0"/>
              </a:rPr>
              <a:t>ва</a:t>
            </a:r>
            <a:r>
              <a:rPr lang="ru-RU" sz="3000" b="1" dirty="0" smtClean="0">
                <a:latin typeface="Times New Roman" panose="02020603050405020304" pitchFamily="18" charset="0"/>
                <a:cs typeface="Times New Roman" panose="02020603050405020304" pitchFamily="18" charset="0"/>
              </a:rPr>
              <a:t> </a:t>
            </a:r>
            <a:r>
              <a:rPr lang="ru-RU" sz="3000" b="1" dirty="0" err="1" smtClean="0">
                <a:latin typeface="Times New Roman" panose="02020603050405020304" pitchFamily="18" charset="0"/>
                <a:cs typeface="Times New Roman" panose="02020603050405020304" pitchFamily="18" charset="0"/>
              </a:rPr>
              <a:t>маҳаллий</a:t>
            </a:r>
            <a:r>
              <a:rPr lang="ru-RU" sz="3000" b="1" dirty="0" smtClean="0">
                <a:latin typeface="Times New Roman" panose="02020603050405020304" pitchFamily="18" charset="0"/>
                <a:cs typeface="Times New Roman" panose="02020603050405020304" pitchFamily="18" charset="0"/>
              </a:rPr>
              <a:t> </a:t>
            </a:r>
            <a:r>
              <a:rPr lang="ru-RU" sz="3000" b="1" dirty="0" err="1" smtClean="0">
                <a:latin typeface="Times New Roman" panose="02020603050405020304" pitchFamily="18" charset="0"/>
                <a:cs typeface="Times New Roman" panose="02020603050405020304" pitchFamily="18" charset="0"/>
              </a:rPr>
              <a:t>бошқарув</a:t>
            </a:r>
            <a:r>
              <a:rPr lang="ru-RU" sz="3000" b="1" dirty="0" smtClean="0">
                <a:latin typeface="Times New Roman" panose="02020603050405020304" pitchFamily="18" charset="0"/>
                <a:cs typeface="Times New Roman" panose="02020603050405020304" pitchFamily="18" charset="0"/>
              </a:rPr>
              <a:t> </a:t>
            </a:r>
            <a:r>
              <a:rPr lang="uz-Cyrl-UZ" sz="3000" b="1" dirty="0" smtClean="0">
                <a:latin typeface="Times New Roman" panose="02020603050405020304" pitchFamily="18" charset="0"/>
                <a:cs typeface="Times New Roman" panose="02020603050405020304" pitchFamily="18" charset="0"/>
              </a:rPr>
              <a:t> тартиблари</a:t>
            </a:r>
            <a:endParaRPr lang="ru-RU" sz="3000" b="1" dirty="0" smtClean="0">
              <a:latin typeface="Times New Roman" panose="02020603050405020304" pitchFamily="18" charset="0"/>
              <a:cs typeface="Times New Roman" panose="02020603050405020304" pitchFamily="18" charset="0"/>
            </a:endParaRPr>
          </a:p>
          <a:p>
            <a:pPr algn="ctr">
              <a:lnSpc>
                <a:spcPct val="110000"/>
              </a:lnSpc>
            </a:pPr>
            <a:r>
              <a:rPr lang="uz-Cyrl-UZ" sz="3000" b="1" dirty="0" smtClean="0">
                <a:latin typeface="Times New Roman" panose="02020603050405020304" pitchFamily="18" charset="0"/>
                <a:cs typeface="Times New Roman" panose="02020603050405020304" pitchFamily="18" charset="0"/>
              </a:rPr>
              <a:t>Режа:</a:t>
            </a:r>
          </a:p>
          <a:p>
            <a:pPr marL="457200" indent="-457200">
              <a:buAutoNum type="arabicPeriod"/>
            </a:pPr>
            <a:r>
              <a:rPr lang="ru-RU" sz="3000" b="1" dirty="0">
                <a:latin typeface="Times New Roman" panose="02020603050405020304" pitchFamily="18" charset="0"/>
                <a:cs typeface="Times New Roman" panose="02020603050405020304" pitchFamily="18" charset="0"/>
              </a:rPr>
              <a:t>Хива </a:t>
            </a:r>
            <a:r>
              <a:rPr lang="ru-RU" sz="3000" b="1" dirty="0" err="1">
                <a:latin typeface="Times New Roman" panose="02020603050405020304" pitchFamily="18" charset="0"/>
                <a:cs typeface="Times New Roman" panose="02020603050405020304" pitchFamily="18" charset="0"/>
              </a:rPr>
              <a:t>хонлиги</a:t>
            </a:r>
            <a:r>
              <a:rPr lang="ru-RU" sz="3000" b="1" dirty="0">
                <a:latin typeface="Times New Roman" panose="02020603050405020304" pitchFamily="18" charset="0"/>
                <a:cs typeface="Times New Roman" panose="02020603050405020304" pitchFamily="18" charset="0"/>
              </a:rPr>
              <a:t> </a:t>
            </a:r>
            <a:r>
              <a:rPr lang="ru-RU" sz="3000" b="1" dirty="0" err="1">
                <a:latin typeface="Times New Roman" panose="02020603050405020304" pitchFamily="18" charset="0"/>
                <a:cs typeface="Times New Roman" panose="02020603050405020304" pitchFamily="18" charset="0"/>
              </a:rPr>
              <a:t>даври</a:t>
            </a:r>
            <a:r>
              <a:rPr lang="ru-RU" sz="3000" b="1" dirty="0">
                <a:latin typeface="Times New Roman" panose="02020603050405020304" pitchFamily="18" charset="0"/>
                <a:cs typeface="Times New Roman" panose="02020603050405020304" pitchFamily="18" charset="0"/>
              </a:rPr>
              <a:t> </a:t>
            </a:r>
            <a:r>
              <a:rPr lang="ru-RU" sz="3000" b="1" dirty="0" err="1" smtClean="0">
                <a:latin typeface="Times New Roman" panose="02020603050405020304" pitchFamily="18" charset="0"/>
                <a:cs typeface="Times New Roman" panose="02020603050405020304" pitchFamily="18" charset="0"/>
              </a:rPr>
              <a:t>давлатчилиги</a:t>
            </a:r>
            <a:r>
              <a:rPr lang="ru-RU" sz="3000" b="1" dirty="0" smtClean="0">
                <a:latin typeface="Times New Roman" panose="02020603050405020304" pitchFamily="18" charset="0"/>
                <a:cs typeface="Times New Roman" panose="02020603050405020304" pitchFamily="18" charset="0"/>
              </a:rPr>
              <a:t> </a:t>
            </a:r>
            <a:r>
              <a:rPr lang="ru-RU" sz="3000" b="1" dirty="0" err="1" smtClean="0">
                <a:latin typeface="Times New Roman" panose="02020603050405020304" pitchFamily="18" charset="0"/>
                <a:cs typeface="Times New Roman" panose="02020603050405020304" pitchFamily="18" charset="0"/>
              </a:rPr>
              <a:t>Сиёсий</a:t>
            </a:r>
            <a:r>
              <a:rPr lang="ru-RU" sz="3000" b="1" dirty="0" smtClean="0">
                <a:latin typeface="Times New Roman" panose="02020603050405020304" pitchFamily="18" charset="0"/>
                <a:cs typeface="Times New Roman" panose="02020603050405020304" pitchFamily="18" charset="0"/>
              </a:rPr>
              <a:t> </a:t>
            </a:r>
            <a:r>
              <a:rPr lang="ru-RU" sz="3000" b="1" dirty="0" err="1">
                <a:latin typeface="Times New Roman" panose="02020603050405020304" pitchFamily="18" charset="0"/>
                <a:cs typeface="Times New Roman" panose="02020603050405020304" pitchFamily="18" charset="0"/>
              </a:rPr>
              <a:t>тари</a:t>
            </a:r>
            <a:r>
              <a:rPr lang="de-DE" sz="3000" b="1" dirty="0" smtClean="0">
                <a:latin typeface="Times New Roman" panose="02020603050405020304" pitchFamily="18" charset="0"/>
                <a:cs typeface="Times New Roman" panose="02020603050405020304" pitchFamily="18" charset="0"/>
              </a:rPr>
              <a:t>x</a:t>
            </a:r>
            <a:r>
              <a:rPr lang="uz-Cyrl-UZ" sz="3000" b="1" dirty="0" smtClean="0">
                <a:latin typeface="Times New Roman" panose="02020603050405020304" pitchFamily="18" charset="0"/>
                <a:cs typeface="Times New Roman" panose="02020603050405020304" pitchFamily="18" charset="0"/>
              </a:rPr>
              <a:t>и</a:t>
            </a:r>
          </a:p>
          <a:p>
            <a:r>
              <a:rPr lang="ru-RU" sz="3000" b="1" dirty="0">
                <a:latin typeface="Times New Roman" panose="02020603050405020304" pitchFamily="18" charset="0"/>
                <a:cs typeface="Times New Roman" panose="02020603050405020304" pitchFamily="18" charset="0"/>
              </a:rPr>
              <a:t>2</a:t>
            </a:r>
            <a:r>
              <a:rPr lang="ru-RU" sz="3000" b="1" dirty="0" smtClean="0">
                <a:latin typeface="Times New Roman" panose="02020603050405020304" pitchFamily="18" charset="0"/>
                <a:cs typeface="Times New Roman" panose="02020603050405020304" pitchFamily="18" charset="0"/>
              </a:rPr>
              <a:t>.</a:t>
            </a:r>
            <a:r>
              <a:rPr lang="ru-RU" sz="3000" b="1" dirty="0">
                <a:latin typeface="Times New Roman" panose="02020603050405020304" pitchFamily="18" charset="0"/>
                <a:cs typeface="Times New Roman" panose="02020603050405020304" pitchFamily="18" charset="0"/>
              </a:rPr>
              <a:t> Хива </a:t>
            </a:r>
            <a:r>
              <a:rPr lang="ru-RU" sz="3000" b="1" dirty="0" err="1" smtClean="0">
                <a:latin typeface="Times New Roman" panose="02020603050405020304" pitchFamily="18" charset="0"/>
                <a:cs typeface="Times New Roman" panose="02020603050405020304" pitchFamily="18" charset="0"/>
              </a:rPr>
              <a:t>хонлигининг</a:t>
            </a:r>
            <a:r>
              <a:rPr lang="ru-RU" sz="3000" b="1" dirty="0" smtClean="0">
                <a:latin typeface="Times New Roman" panose="02020603050405020304" pitchFamily="18" charset="0"/>
                <a:cs typeface="Times New Roman" panose="02020603050405020304" pitchFamily="18" charset="0"/>
              </a:rPr>
              <a:t> </a:t>
            </a:r>
            <a:r>
              <a:rPr lang="ru-RU" sz="3000" b="1" dirty="0" err="1">
                <a:latin typeface="Times New Roman" panose="02020603050405020304" pitchFamily="18" charset="0"/>
                <a:cs typeface="Times New Roman" panose="02020603050405020304" pitchFamily="18" charset="0"/>
              </a:rPr>
              <a:t>ҳудуди</a:t>
            </a:r>
            <a:r>
              <a:rPr lang="ru-RU" sz="3000" b="1" dirty="0">
                <a:latin typeface="Times New Roman" panose="02020603050405020304" pitchFamily="18" charset="0"/>
                <a:cs typeface="Times New Roman" panose="02020603050405020304" pitchFamily="18" charset="0"/>
              </a:rPr>
              <a:t>, </a:t>
            </a:r>
            <a:r>
              <a:rPr lang="ru-RU" sz="3000" b="1" dirty="0" err="1">
                <a:latin typeface="Times New Roman" panose="02020603050405020304" pitchFamily="18" charset="0"/>
                <a:cs typeface="Times New Roman" panose="02020603050405020304" pitchFamily="18" charset="0"/>
              </a:rPr>
              <a:t>маъмурий</a:t>
            </a:r>
            <a:r>
              <a:rPr lang="ru-RU" sz="3000" b="1" dirty="0">
                <a:latin typeface="Times New Roman" panose="02020603050405020304" pitchFamily="18" charset="0"/>
                <a:cs typeface="Times New Roman" panose="02020603050405020304" pitchFamily="18" charset="0"/>
              </a:rPr>
              <a:t> </a:t>
            </a:r>
            <a:r>
              <a:rPr lang="ru-RU" sz="3000" b="1" dirty="0" err="1">
                <a:latin typeface="Times New Roman" panose="02020603050405020304" pitchFamily="18" charset="0"/>
                <a:cs typeface="Times New Roman" panose="02020603050405020304" pitchFamily="18" charset="0"/>
              </a:rPr>
              <a:t>тузилиши</a:t>
            </a:r>
            <a:r>
              <a:rPr lang="ru-RU" sz="3000" b="1" dirty="0">
                <a:latin typeface="Times New Roman" panose="02020603050405020304" pitchFamily="18" charset="0"/>
                <a:cs typeface="Times New Roman" panose="02020603050405020304" pitchFamily="18" charset="0"/>
              </a:rPr>
              <a:t> </a:t>
            </a:r>
            <a:r>
              <a:rPr lang="ru-RU" sz="3000" b="1" dirty="0" err="1">
                <a:latin typeface="Times New Roman" panose="02020603050405020304" pitchFamily="18" charset="0"/>
                <a:cs typeface="Times New Roman" panose="02020603050405020304" pitchFamily="18" charset="0"/>
              </a:rPr>
              <a:t>ва</a:t>
            </a:r>
            <a:r>
              <a:rPr lang="ru-RU" sz="3000" b="1" dirty="0">
                <a:latin typeface="Times New Roman" panose="02020603050405020304" pitchFamily="18" charset="0"/>
                <a:cs typeface="Times New Roman" panose="02020603050405020304" pitchFamily="18" charset="0"/>
              </a:rPr>
              <a:t> </a:t>
            </a:r>
            <a:r>
              <a:rPr lang="ru-RU" sz="3000" b="1" dirty="0" err="1" smtClean="0">
                <a:latin typeface="Times New Roman" panose="02020603050405020304" pitchFamily="18" charset="0"/>
                <a:cs typeface="Times New Roman" panose="02020603050405020304" pitchFamily="18" charset="0"/>
              </a:rPr>
              <a:t>аҳолиси</a:t>
            </a:r>
            <a:endParaRPr lang="ru-RU" sz="3000" b="1" dirty="0" smtClean="0">
              <a:latin typeface="Times New Roman" panose="02020603050405020304" pitchFamily="18" charset="0"/>
              <a:cs typeface="Times New Roman" panose="02020603050405020304" pitchFamily="18" charset="0"/>
            </a:endParaRPr>
          </a:p>
          <a:p>
            <a:r>
              <a:rPr lang="ru-RU" sz="3000" b="1" dirty="0" smtClean="0">
                <a:latin typeface="Times New Roman" panose="02020603050405020304" pitchFamily="18" charset="0"/>
                <a:cs typeface="Times New Roman" panose="02020603050405020304" pitchFamily="18" charset="0"/>
              </a:rPr>
              <a:t>3.Давлат  </a:t>
            </a:r>
            <a:r>
              <a:rPr lang="ru-RU" sz="3000" b="1" dirty="0" err="1" smtClean="0">
                <a:latin typeface="Times New Roman" panose="02020603050405020304" pitchFamily="18" charset="0"/>
                <a:cs typeface="Times New Roman" panose="02020603050405020304" pitchFamily="18" charset="0"/>
              </a:rPr>
              <a:t>бошқаруви</a:t>
            </a:r>
            <a:r>
              <a:rPr lang="ru-RU" sz="3000" b="1" dirty="0" smtClean="0">
                <a:latin typeface="Times New Roman" panose="02020603050405020304" pitchFamily="18" charset="0"/>
                <a:cs typeface="Times New Roman" panose="02020603050405020304" pitchFamily="18" charset="0"/>
              </a:rPr>
              <a:t> </a:t>
            </a:r>
            <a:r>
              <a:rPr lang="ru-RU" sz="3000" b="1" dirty="0" err="1" smtClean="0">
                <a:latin typeface="Times New Roman" panose="02020603050405020304" pitchFamily="18" charset="0"/>
                <a:cs typeface="Times New Roman" panose="02020603050405020304" pitchFamily="18" charset="0"/>
              </a:rPr>
              <a:t>тизими</a:t>
            </a:r>
            <a:r>
              <a:rPr lang="ru-RU" sz="3000" b="1" dirty="0" smtClean="0">
                <a:latin typeface="Times New Roman" panose="02020603050405020304" pitchFamily="18" charset="0"/>
                <a:cs typeface="Times New Roman" panose="02020603050405020304" pitchFamily="18" charset="0"/>
              </a:rPr>
              <a:t>. </a:t>
            </a:r>
            <a:r>
              <a:rPr lang="ru-RU" sz="3000" b="1" dirty="0" err="1" smtClean="0">
                <a:latin typeface="Times New Roman" panose="02020603050405020304" pitchFamily="18" charset="0"/>
                <a:cs typeface="Times New Roman" panose="02020603050405020304" pitchFamily="18" charset="0"/>
              </a:rPr>
              <a:t>Мансаблар</a:t>
            </a:r>
            <a:r>
              <a:rPr lang="ru-RU" sz="3000" b="1" dirty="0" smtClean="0">
                <a:latin typeface="Times New Roman" panose="02020603050405020304" pitchFamily="18" charset="0"/>
                <a:cs typeface="Times New Roman" panose="02020603050405020304" pitchFamily="18" charset="0"/>
              </a:rPr>
              <a:t>,  </a:t>
            </a:r>
            <a:r>
              <a:rPr lang="ru-RU" sz="3000" b="1" dirty="0" err="1" smtClean="0">
                <a:latin typeface="Times New Roman" panose="02020603050405020304" pitchFamily="18" charset="0"/>
                <a:cs typeface="Times New Roman" panose="02020603050405020304" pitchFamily="18" charset="0"/>
              </a:rPr>
              <a:t>унвонлар</a:t>
            </a:r>
            <a:r>
              <a:rPr lang="ru-RU" sz="3000" b="1" dirty="0" smtClean="0">
                <a:latin typeface="Times New Roman" panose="02020603050405020304" pitchFamily="18" charset="0"/>
                <a:cs typeface="Times New Roman" panose="02020603050405020304" pitchFamily="18" charset="0"/>
              </a:rPr>
              <a:t> </a:t>
            </a:r>
            <a:r>
              <a:rPr lang="ru-RU" sz="3000" b="1" dirty="0" err="1" smtClean="0">
                <a:latin typeface="Times New Roman" panose="02020603050405020304" pitchFamily="18" charset="0"/>
                <a:cs typeface="Times New Roman" panose="02020603050405020304" pitchFamily="18" charset="0"/>
              </a:rPr>
              <a:t>ва</a:t>
            </a:r>
            <a:r>
              <a:rPr lang="ru-RU" sz="3000" b="1" dirty="0" smtClean="0">
                <a:latin typeface="Times New Roman" panose="02020603050405020304" pitchFamily="18" charset="0"/>
                <a:cs typeface="Times New Roman" panose="02020603050405020304" pitchFamily="18" charset="0"/>
              </a:rPr>
              <a:t> </a:t>
            </a:r>
            <a:r>
              <a:rPr lang="ru-RU" sz="3000" b="1" dirty="0" err="1" smtClean="0">
                <a:latin typeface="Times New Roman" panose="02020603050405020304" pitchFamily="18" charset="0"/>
                <a:cs typeface="Times New Roman" panose="02020603050405020304" pitchFamily="18" charset="0"/>
              </a:rPr>
              <a:t>амаллар</a:t>
            </a:r>
            <a:endParaRPr lang="ru-RU" sz="3000" b="1" dirty="0">
              <a:latin typeface="Times New Roman" panose="02020603050405020304" pitchFamily="18" charset="0"/>
              <a:cs typeface="Times New Roman" panose="02020603050405020304" pitchFamily="18" charset="0"/>
            </a:endParaRPr>
          </a:p>
          <a:p>
            <a:pPr>
              <a:lnSpc>
                <a:spcPct val="110000"/>
              </a:lnSpc>
            </a:pPr>
            <a:r>
              <a:rPr lang="ru-RU" sz="3000" b="1" dirty="0" smtClean="0">
                <a:latin typeface="Times New Roman" panose="02020603050405020304" pitchFamily="18" charset="0"/>
                <a:cs typeface="Times New Roman" panose="02020603050405020304" pitchFamily="18" charset="0"/>
              </a:rPr>
              <a:t> </a:t>
            </a:r>
          </a:p>
          <a:p>
            <a:endParaRPr lang="ru-RU" sz="3000" b="1" dirty="0" smtClean="0">
              <a:latin typeface="Times New Roman" panose="02020603050405020304" pitchFamily="18" charset="0"/>
              <a:cs typeface="Times New Roman" panose="02020603050405020304" pitchFamily="18" charset="0"/>
            </a:endParaRPr>
          </a:p>
          <a:p>
            <a:endParaRPr lang="ru-RU"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12133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 y="-209006"/>
            <a:ext cx="12331338" cy="7067006"/>
          </a:xfrm>
        </p:spPr>
        <p:style>
          <a:lnRef idx="1">
            <a:schemeClr val="accent6"/>
          </a:lnRef>
          <a:fillRef idx="3">
            <a:schemeClr val="accent6"/>
          </a:fillRef>
          <a:effectRef idx="2">
            <a:schemeClr val="accent6"/>
          </a:effectRef>
          <a:fontRef idx="minor">
            <a:schemeClr val="lt1"/>
          </a:fontRef>
        </p:style>
        <p:txBody>
          <a:bodyPr>
            <a:noAutofit/>
          </a:bodyPr>
          <a:lstStyle/>
          <a:p>
            <a:pPr marL="0" indent="0">
              <a:buNone/>
            </a:pPr>
            <a:r>
              <a:rPr lang="ru-RU" sz="2800" dirty="0">
                <a:latin typeface="Times New Roman" panose="02020603050405020304" pitchFamily="18" charset="0"/>
                <a:cs typeface="Times New Roman" panose="02020603050405020304" pitchFamily="18" charset="0"/>
              </a:rPr>
              <a:t> </a:t>
            </a:r>
            <a:r>
              <a:rPr lang="ru-RU" sz="2800" dirty="0" smtClean="0">
                <a:latin typeface="Times New Roman" panose="02020603050405020304" pitchFamily="18" charset="0"/>
                <a:cs typeface="Times New Roman" panose="02020603050405020304" pitchFamily="18" charset="0"/>
              </a:rPr>
              <a:t> </a:t>
            </a:r>
            <a:endParaRPr lang="ru-RU" sz="2800" dirty="0">
              <a:latin typeface="Times New Roman" panose="02020603050405020304" pitchFamily="18" charset="0"/>
              <a:cs typeface="Times New Roman" panose="02020603050405020304" pitchFamily="18" charset="0"/>
            </a:endParaRPr>
          </a:p>
          <a:p>
            <a:r>
              <a:rPr lang="ru-RU" sz="2200" dirty="0">
                <a:latin typeface="Times New Roman" panose="02020603050405020304" pitchFamily="18" charset="0"/>
                <a:cs typeface="Times New Roman" panose="02020603050405020304" pitchFamily="18" charset="0"/>
              </a:rPr>
              <a:t>Академик </a:t>
            </a:r>
            <a:r>
              <a:rPr lang="ru-RU" sz="2200" dirty="0" err="1">
                <a:latin typeface="Times New Roman" panose="02020603050405020304" pitchFamily="18" charset="0"/>
                <a:cs typeface="Times New Roman" panose="02020603050405020304" pitchFamily="18" charset="0"/>
              </a:rPr>
              <a:t>Б.Аҳмедовнинг</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ёзишича</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Абулғози</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ҳаммаси</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бўлиб</a:t>
            </a:r>
            <a:r>
              <a:rPr lang="ru-RU" sz="2200" dirty="0">
                <a:latin typeface="Times New Roman" panose="02020603050405020304" pitchFamily="18" charset="0"/>
                <a:cs typeface="Times New Roman" panose="02020603050405020304" pitchFamily="18" charset="0"/>
              </a:rPr>
              <a:t> </a:t>
            </a:r>
            <a:r>
              <a:rPr lang="ru-RU" sz="2200" dirty="0" err="1" smtClean="0">
                <a:latin typeface="Times New Roman" panose="02020603050405020304" pitchFamily="18" charset="0"/>
                <a:cs typeface="Times New Roman" panose="02020603050405020304" pitchFamily="18" charset="0"/>
              </a:rPr>
              <a:t>йигирма</a:t>
            </a:r>
            <a:r>
              <a:rPr lang="ru-RU" sz="2200" dirty="0" smtClean="0">
                <a:latin typeface="Times New Roman" panose="02020603050405020304" pitchFamily="18" charset="0"/>
                <a:cs typeface="Times New Roman" panose="02020603050405020304" pitchFamily="18" charset="0"/>
              </a:rPr>
              <a:t> </a:t>
            </a:r>
            <a:r>
              <a:rPr lang="ru-RU" sz="2200" dirty="0" err="1" smtClean="0">
                <a:latin typeface="Times New Roman" panose="02020603050405020304" pitchFamily="18" charset="0"/>
                <a:cs typeface="Times New Roman" panose="02020603050405020304" pitchFamily="18" charset="0"/>
              </a:rPr>
              <a:t>йил</a:t>
            </a:r>
            <a:r>
              <a:rPr lang="ru-RU" sz="2200" dirty="0" smtClean="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атрофида</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хонлик</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маснадида</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ўтирди</a:t>
            </a:r>
            <a:r>
              <a:rPr lang="ru-RU" sz="2200" dirty="0">
                <a:latin typeface="Times New Roman" panose="02020603050405020304" pitchFamily="18" charset="0"/>
                <a:cs typeface="Times New Roman" panose="02020603050405020304" pitchFamily="18" charset="0"/>
              </a:rPr>
              <a:t>. </a:t>
            </a:r>
            <a:r>
              <a:rPr lang="ru-RU" sz="2200" dirty="0" smtClean="0">
                <a:latin typeface="Times New Roman" panose="02020603050405020304" pitchFamily="18" charset="0"/>
                <a:cs typeface="Times New Roman" panose="02020603050405020304" pitchFamily="18" charset="0"/>
              </a:rPr>
              <a:t>Умри </a:t>
            </a:r>
            <a:r>
              <a:rPr lang="ru-RU" sz="2200" dirty="0" err="1">
                <a:latin typeface="Times New Roman" panose="02020603050405020304" pitchFamily="18" charset="0"/>
                <a:cs typeface="Times New Roman" panose="02020603050405020304" pitchFamily="18" charset="0"/>
              </a:rPr>
              <a:t>кўпроқ</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уруш</a:t>
            </a:r>
            <a:r>
              <a:rPr lang="ru-RU" sz="2200" dirty="0">
                <a:latin typeface="Times New Roman" panose="02020603050405020304" pitchFamily="18" charset="0"/>
                <a:cs typeface="Times New Roman" panose="02020603050405020304" pitchFamily="18" charset="0"/>
              </a:rPr>
              <a:t> – </a:t>
            </a:r>
            <a:r>
              <a:rPr lang="ru-RU" sz="2200" dirty="0" err="1">
                <a:latin typeface="Times New Roman" panose="02020603050405020304" pitchFamily="18" charset="0"/>
                <a:cs typeface="Times New Roman" panose="02020603050405020304" pitchFamily="18" charset="0"/>
              </a:rPr>
              <a:t>талашларда</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ўтди</a:t>
            </a:r>
            <a:r>
              <a:rPr lang="ru-RU" sz="2200" dirty="0">
                <a:latin typeface="Times New Roman" panose="02020603050405020304" pitchFamily="18" charset="0"/>
                <a:cs typeface="Times New Roman" panose="02020603050405020304" pitchFamily="18" charset="0"/>
              </a:rPr>
              <a:t>.” </a:t>
            </a:r>
            <a:r>
              <a:rPr lang="ru-RU" sz="2200" dirty="0" err="1" smtClean="0">
                <a:latin typeface="Times New Roman" panose="02020603050405020304" pitchFamily="18" charset="0"/>
                <a:cs typeface="Times New Roman" panose="02020603050405020304" pitchFamily="18" charset="0"/>
              </a:rPr>
              <a:t>Манбаларга</a:t>
            </a:r>
            <a:r>
              <a:rPr lang="ru-RU" sz="2200" dirty="0" smtClean="0">
                <a:latin typeface="Times New Roman" panose="02020603050405020304" pitchFamily="18" charset="0"/>
                <a:cs typeface="Times New Roman" panose="02020603050405020304" pitchFamily="18" charset="0"/>
              </a:rPr>
              <a:t> </a:t>
            </a:r>
            <a:r>
              <a:rPr lang="ru-RU" sz="2200" dirty="0" err="1" smtClean="0">
                <a:latin typeface="Times New Roman" panose="02020603050405020304" pitchFamily="18" charset="0"/>
                <a:cs typeface="Times New Roman" panose="02020603050405020304" pitchFamily="18" charset="0"/>
              </a:rPr>
              <a:t>кўра</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Абулғозихон</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ҳақиқатан</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ҳам</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бутун</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умрини</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тахт</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учун</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кураш</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ва</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жангу</a:t>
            </a:r>
            <a:r>
              <a:rPr lang="ru-RU" sz="2200" dirty="0">
                <a:latin typeface="Times New Roman" panose="02020603050405020304" pitchFamily="18" charset="0"/>
                <a:cs typeface="Times New Roman" panose="02020603050405020304" pitchFamily="18" charset="0"/>
              </a:rPr>
              <a:t> </a:t>
            </a:r>
            <a:r>
              <a:rPr lang="ru-RU" sz="2200" dirty="0" smtClean="0">
                <a:latin typeface="Times New Roman" panose="02020603050405020304" pitchFamily="18" charset="0"/>
                <a:cs typeface="Times New Roman" panose="02020603050405020304" pitchFamily="18" charset="0"/>
              </a:rPr>
              <a:t>–</a:t>
            </a:r>
            <a:r>
              <a:rPr lang="ru-RU" sz="2200" dirty="0" err="1" smtClean="0">
                <a:latin typeface="Times New Roman" panose="02020603050405020304" pitchFamily="18" charset="0"/>
                <a:cs typeface="Times New Roman" panose="02020603050405020304" pitchFamily="18" charset="0"/>
              </a:rPr>
              <a:t>жадалларга</a:t>
            </a:r>
            <a:r>
              <a:rPr lang="ru-RU" sz="2200" dirty="0" smtClean="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бағишлаган</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ҳукмдор</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бўлган</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Аммо</a:t>
            </a:r>
            <a:r>
              <a:rPr lang="ru-RU" sz="2200" dirty="0">
                <a:latin typeface="Times New Roman" panose="02020603050405020304" pitchFamily="18" charset="0"/>
                <a:cs typeface="Times New Roman" panose="02020603050405020304" pitchFamily="18" charset="0"/>
              </a:rPr>
              <a:t>, у </a:t>
            </a:r>
            <a:r>
              <a:rPr lang="ru-RU" sz="2200" dirty="0" err="1">
                <a:latin typeface="Times New Roman" panose="02020603050405020304" pitchFamily="18" charset="0"/>
                <a:cs typeface="Times New Roman" panose="02020603050405020304" pitchFamily="18" charset="0"/>
              </a:rPr>
              <a:t>давлат</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арбоби</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сифатида</a:t>
            </a:r>
            <a:r>
              <a:rPr lang="ru-RU" sz="2200" dirty="0">
                <a:latin typeface="Times New Roman" panose="02020603050405020304" pitchFamily="18" charset="0"/>
                <a:cs typeface="Times New Roman" panose="02020603050405020304" pitchFamily="18" charset="0"/>
              </a:rPr>
              <a:t> </a:t>
            </a:r>
            <a:r>
              <a:rPr lang="ru-RU" sz="2200" dirty="0" err="1" smtClean="0">
                <a:latin typeface="Times New Roman" panose="02020603050405020304" pitchFamily="18" charset="0"/>
                <a:cs typeface="Times New Roman" panose="02020603050405020304" pitchFamily="18" charset="0"/>
              </a:rPr>
              <a:t>ҳам</a:t>
            </a:r>
            <a:r>
              <a:rPr lang="ru-RU" sz="2200" dirty="0" smtClean="0">
                <a:latin typeface="Times New Roman" panose="02020603050405020304" pitchFamily="18" charset="0"/>
                <a:cs typeface="Times New Roman" panose="02020603050405020304" pitchFamily="18" charset="0"/>
              </a:rPr>
              <a:t> </a:t>
            </a:r>
            <a:r>
              <a:rPr lang="ru-RU" sz="2200" dirty="0" err="1" smtClean="0">
                <a:latin typeface="Times New Roman" panose="02020603050405020304" pitchFamily="18" charset="0"/>
                <a:cs typeface="Times New Roman" panose="02020603050405020304" pitchFamily="18" charset="0"/>
              </a:rPr>
              <a:t>қобилиятли</a:t>
            </a:r>
            <a:r>
              <a:rPr lang="ru-RU" sz="2200" dirty="0" smtClean="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шаҳс</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бўлган</a:t>
            </a:r>
            <a:r>
              <a:rPr lang="ru-RU" sz="2200" dirty="0">
                <a:latin typeface="Times New Roman" panose="02020603050405020304" pitchFamily="18" charset="0"/>
                <a:cs typeface="Times New Roman" panose="02020603050405020304" pitchFamily="18" charset="0"/>
              </a:rPr>
              <a:t>. </a:t>
            </a:r>
            <a:endParaRPr lang="ru-RU" sz="2200" dirty="0" smtClean="0">
              <a:latin typeface="Times New Roman" panose="02020603050405020304" pitchFamily="18" charset="0"/>
              <a:cs typeface="Times New Roman" panose="02020603050405020304" pitchFamily="18" charset="0"/>
            </a:endParaRPr>
          </a:p>
          <a:p>
            <a:r>
              <a:rPr lang="ru-RU" sz="2200" dirty="0" err="1" smtClean="0">
                <a:latin typeface="Times New Roman" panose="02020603050405020304" pitchFamily="18" charset="0"/>
                <a:cs typeface="Times New Roman" panose="02020603050405020304" pitchFamily="18" charset="0"/>
              </a:rPr>
              <a:t>Абулғозихон</a:t>
            </a:r>
            <a:r>
              <a:rPr lang="ru-RU" sz="2200" dirty="0" smtClean="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даставвал</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хонликда</a:t>
            </a:r>
            <a:r>
              <a:rPr lang="ru-RU" sz="2200" dirty="0">
                <a:latin typeface="Times New Roman" panose="02020603050405020304" pitchFamily="18" charset="0"/>
                <a:cs typeface="Times New Roman" panose="02020603050405020304" pitchFamily="18" charset="0"/>
              </a:rPr>
              <a:t> </a:t>
            </a:r>
            <a:r>
              <a:rPr lang="ru-RU" sz="2200" dirty="0" err="1" smtClean="0">
                <a:latin typeface="Times New Roman" panose="02020603050405020304" pitchFamily="18" charset="0"/>
                <a:cs typeface="Times New Roman" panose="02020603050405020304" pitchFamily="18" charset="0"/>
              </a:rPr>
              <a:t>марказлашган</a:t>
            </a:r>
            <a:r>
              <a:rPr lang="ru-RU" sz="2200" dirty="0" smtClean="0">
                <a:latin typeface="Times New Roman" panose="02020603050405020304" pitchFamily="18" charset="0"/>
                <a:cs typeface="Times New Roman" panose="02020603050405020304" pitchFamily="18" charset="0"/>
              </a:rPr>
              <a:t> </a:t>
            </a:r>
            <a:r>
              <a:rPr lang="ru-RU" sz="2200" dirty="0" err="1" smtClean="0">
                <a:latin typeface="Times New Roman" panose="02020603050405020304" pitchFamily="18" charset="0"/>
                <a:cs typeface="Times New Roman" panose="02020603050405020304" pitchFamily="18" charset="0"/>
              </a:rPr>
              <a:t>бошқарув</a:t>
            </a:r>
            <a:r>
              <a:rPr lang="ru-RU" sz="2200" dirty="0" smtClean="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тизимини</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мустаҳкамлашга</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эътибор</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қаратди</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Бу</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жараёнда</a:t>
            </a:r>
            <a:r>
              <a:rPr lang="ru-RU" sz="2200" dirty="0">
                <a:latin typeface="Times New Roman" panose="02020603050405020304" pitchFamily="18" charset="0"/>
                <a:cs typeface="Times New Roman" panose="02020603050405020304" pitchFamily="18" charset="0"/>
              </a:rPr>
              <a:t> у </a:t>
            </a:r>
            <a:r>
              <a:rPr lang="ru-RU" sz="2200" dirty="0" err="1" smtClean="0">
                <a:latin typeface="Times New Roman" panose="02020603050405020304" pitchFamily="18" charset="0"/>
                <a:cs typeface="Times New Roman" panose="02020603050405020304" pitchFamily="18" charset="0"/>
              </a:rPr>
              <a:t>аввало,туркман</a:t>
            </a:r>
            <a:r>
              <a:rPr lang="ru-RU" sz="2200" dirty="0" smtClean="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йўлбошчиларини</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бошқарув</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ишларидан</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четлаштирди</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Уларнинг</a:t>
            </a:r>
            <a:r>
              <a:rPr lang="ru-RU" sz="2200" dirty="0">
                <a:latin typeface="Times New Roman" panose="02020603050405020304" pitchFamily="18" charset="0"/>
                <a:cs typeface="Times New Roman" panose="02020603050405020304" pitchFamily="18" charset="0"/>
              </a:rPr>
              <a:t> ер </a:t>
            </a:r>
            <a:r>
              <a:rPr lang="ru-RU" sz="2200" dirty="0" smtClean="0">
                <a:latin typeface="Times New Roman" panose="02020603050405020304" pitchFamily="18" charset="0"/>
                <a:cs typeface="Times New Roman" panose="02020603050405020304" pitchFamily="18" charset="0"/>
              </a:rPr>
              <a:t>–</a:t>
            </a:r>
            <a:r>
              <a:rPr lang="ru-RU" sz="2200" dirty="0" err="1" smtClean="0">
                <a:latin typeface="Times New Roman" panose="02020603050405020304" pitchFamily="18" charset="0"/>
                <a:cs typeface="Times New Roman" panose="02020603050405020304" pitchFamily="18" charset="0"/>
              </a:rPr>
              <a:t>сувлари</a:t>
            </a:r>
            <a:r>
              <a:rPr lang="ru-RU" sz="2200" dirty="0">
                <a:latin typeface="Times New Roman" panose="02020603050405020304" pitchFamily="18" charset="0"/>
                <a:cs typeface="Times New Roman" panose="02020603050405020304" pitchFamily="18" charset="0"/>
              </a:rPr>
              <a:t>, мол - </a:t>
            </a:r>
            <a:r>
              <a:rPr lang="ru-RU" sz="2200" dirty="0" err="1">
                <a:latin typeface="Times New Roman" panose="02020603050405020304" pitchFamily="18" charset="0"/>
                <a:cs typeface="Times New Roman" panose="02020603050405020304" pitchFamily="18" charset="0"/>
              </a:rPr>
              <a:t>мулклари</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мусодара</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қииниб</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ўзлари</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мамлакат</a:t>
            </a:r>
            <a:r>
              <a:rPr lang="ru-RU" sz="2200" dirty="0">
                <a:latin typeface="Times New Roman" panose="02020603050405020304" pitchFamily="18" charset="0"/>
                <a:cs typeface="Times New Roman" panose="02020603050405020304" pitchFamily="18" charset="0"/>
              </a:rPr>
              <a:t> </a:t>
            </a:r>
            <a:r>
              <a:rPr lang="ru-RU" sz="2200" dirty="0" err="1" smtClean="0">
                <a:latin typeface="Times New Roman" panose="02020603050405020304" pitchFamily="18" charset="0"/>
                <a:cs typeface="Times New Roman" panose="02020603050405020304" pitchFamily="18" charset="0"/>
              </a:rPr>
              <a:t>ичкарисига</a:t>
            </a:r>
            <a:r>
              <a:rPr lang="ru-RU" sz="2200" dirty="0" smtClean="0">
                <a:latin typeface="Times New Roman" panose="02020603050405020304" pitchFamily="18" charset="0"/>
                <a:cs typeface="Times New Roman" panose="02020603050405020304" pitchFamily="18" charset="0"/>
              </a:rPr>
              <a:t> </a:t>
            </a:r>
            <a:r>
              <a:rPr lang="ru-RU" sz="2200" dirty="0" err="1" smtClean="0">
                <a:latin typeface="Times New Roman" panose="02020603050405020304" pitchFamily="18" charset="0"/>
                <a:cs typeface="Times New Roman" panose="02020603050405020304" pitchFamily="18" charset="0"/>
              </a:rPr>
              <a:t>сургун</a:t>
            </a:r>
            <a:r>
              <a:rPr lang="ru-RU" sz="2200" dirty="0" smtClean="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қилинди</a:t>
            </a:r>
            <a:r>
              <a:rPr lang="ru-RU" sz="2200" dirty="0">
                <a:latin typeface="Times New Roman" panose="02020603050405020304" pitchFamily="18" charset="0"/>
                <a:cs typeface="Times New Roman" panose="02020603050405020304" pitchFamily="18" charset="0"/>
              </a:rPr>
              <a:t>.</a:t>
            </a:r>
          </a:p>
          <a:p>
            <a:r>
              <a:rPr lang="ru-RU" sz="2200" dirty="0" err="1">
                <a:latin typeface="Times New Roman" panose="02020603050405020304" pitchFamily="18" charset="0"/>
                <a:cs typeface="Times New Roman" panose="02020603050405020304" pitchFamily="18" charset="0"/>
              </a:rPr>
              <a:t>Хонликдаги</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барча</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лавозимларга</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ўзбек</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урғуларининг</a:t>
            </a:r>
            <a:r>
              <a:rPr lang="ru-RU" sz="2200" dirty="0">
                <a:latin typeface="Times New Roman" panose="02020603050405020304" pitchFamily="18" charset="0"/>
                <a:cs typeface="Times New Roman" panose="02020603050405020304" pitchFamily="18" charset="0"/>
              </a:rPr>
              <a:t> </a:t>
            </a:r>
            <a:r>
              <a:rPr lang="ru-RU" sz="2200" dirty="0" err="1" smtClean="0">
                <a:latin typeface="Times New Roman" panose="02020603050405020304" pitchFamily="18" charset="0"/>
                <a:cs typeface="Times New Roman" panose="02020603050405020304" pitchFamily="18" charset="0"/>
              </a:rPr>
              <a:t>бошлиқлари</a:t>
            </a:r>
            <a:r>
              <a:rPr lang="ru-RU" sz="2200" dirty="0" smtClean="0">
                <a:latin typeface="Times New Roman" panose="02020603050405020304" pitchFamily="18" charset="0"/>
                <a:cs typeface="Times New Roman" panose="02020603050405020304" pitchFamily="18" charset="0"/>
              </a:rPr>
              <a:t> </a:t>
            </a:r>
            <a:r>
              <a:rPr lang="ru-RU" sz="2200" dirty="0" err="1" smtClean="0">
                <a:latin typeface="Times New Roman" panose="02020603050405020304" pitchFamily="18" charset="0"/>
                <a:cs typeface="Times New Roman" panose="02020603050405020304" pitchFamily="18" charset="0"/>
              </a:rPr>
              <a:t>қўйилди</a:t>
            </a:r>
            <a:r>
              <a:rPr lang="ru-RU" sz="2200" dirty="0">
                <a:latin typeface="Times New Roman" panose="02020603050405020304" pitchFamily="18" charset="0"/>
                <a:cs typeface="Times New Roman" panose="02020603050405020304" pitchFamily="18" charset="0"/>
              </a:rPr>
              <a:t>. Хива </a:t>
            </a:r>
            <a:r>
              <a:rPr lang="ru-RU" sz="2200" dirty="0" err="1">
                <a:latin typeface="Times New Roman" panose="02020603050405020304" pitchFamily="18" charset="0"/>
                <a:cs typeface="Times New Roman" panose="02020603050405020304" pitchFamily="18" charset="0"/>
              </a:rPr>
              <a:t>тарихчиси</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Муниснинг</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маълумот</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беришича</a:t>
            </a:r>
            <a:r>
              <a:rPr lang="ru-RU" sz="2200" dirty="0">
                <a:latin typeface="Times New Roman" panose="02020603050405020304" pitchFamily="18" charset="0"/>
                <a:cs typeface="Times New Roman" panose="02020603050405020304" pitchFamily="18" charset="0"/>
              </a:rPr>
              <a:t>, </a:t>
            </a:r>
            <a:r>
              <a:rPr lang="ru-RU" sz="2200" dirty="0" err="1" smtClean="0">
                <a:latin typeface="Times New Roman" panose="02020603050405020304" pitchFamily="18" charset="0"/>
                <a:cs typeface="Times New Roman" panose="02020603050405020304" pitchFamily="18" charset="0"/>
              </a:rPr>
              <a:t>Абулғозихон</a:t>
            </a:r>
            <a:r>
              <a:rPr lang="ru-RU" sz="2200" dirty="0" smtClean="0">
                <a:latin typeface="Times New Roman" panose="02020603050405020304" pitchFamily="18" charset="0"/>
                <a:cs typeface="Times New Roman" panose="02020603050405020304" pitchFamily="18" charset="0"/>
              </a:rPr>
              <a:t> </a:t>
            </a:r>
            <a:r>
              <a:rPr lang="ru-RU" sz="2200" dirty="0" err="1" smtClean="0">
                <a:latin typeface="Times New Roman" panose="02020603050405020304" pitchFamily="18" charset="0"/>
                <a:cs typeface="Times New Roman" panose="02020603050405020304" pitchFamily="18" charset="0"/>
              </a:rPr>
              <a:t>маъмурий</a:t>
            </a:r>
            <a:r>
              <a:rPr lang="ru-RU" sz="2200" dirty="0" smtClean="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ислоҳот</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ўтказиб</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хонликнинг</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бошқарув</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тизимини</a:t>
            </a:r>
            <a:r>
              <a:rPr lang="ru-RU" sz="2200" dirty="0">
                <a:latin typeface="Times New Roman" panose="02020603050405020304" pitchFamily="18" charset="0"/>
                <a:cs typeface="Times New Roman" panose="02020603050405020304" pitchFamily="18" charset="0"/>
              </a:rPr>
              <a:t> </a:t>
            </a:r>
            <a:r>
              <a:rPr lang="ru-RU" sz="2200" dirty="0" err="1" smtClean="0">
                <a:latin typeface="Times New Roman" panose="02020603050405020304" pitchFamily="18" charset="0"/>
                <a:cs typeface="Times New Roman" panose="02020603050405020304" pitchFamily="18" charset="0"/>
              </a:rPr>
              <a:t>батамом</a:t>
            </a:r>
            <a:r>
              <a:rPr lang="ru-RU" sz="2200" dirty="0" smtClean="0">
                <a:latin typeface="Times New Roman" panose="02020603050405020304" pitchFamily="18" charset="0"/>
                <a:cs typeface="Times New Roman" panose="02020603050405020304" pitchFamily="18" charset="0"/>
              </a:rPr>
              <a:t> </a:t>
            </a:r>
            <a:r>
              <a:rPr lang="ru-RU" sz="2200" dirty="0" err="1" smtClean="0">
                <a:latin typeface="Times New Roman" panose="02020603050405020304" pitchFamily="18" charset="0"/>
                <a:cs typeface="Times New Roman" panose="02020603050405020304" pitchFamily="18" charset="0"/>
              </a:rPr>
              <a:t>янгитдан</a:t>
            </a:r>
            <a:r>
              <a:rPr lang="ru-RU" sz="2200" dirty="0" smtClean="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ташкил</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этди</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Хонликнинг</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бошқарув</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тизимида</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ўзбек</a:t>
            </a:r>
            <a:r>
              <a:rPr lang="ru-RU" sz="2200" dirty="0">
                <a:latin typeface="Times New Roman" panose="02020603050405020304" pitchFamily="18" charset="0"/>
                <a:cs typeface="Times New Roman" panose="02020603050405020304" pitchFamily="18" charset="0"/>
              </a:rPr>
              <a:t> </a:t>
            </a:r>
            <a:r>
              <a:rPr lang="ru-RU" sz="2200" dirty="0" err="1" smtClean="0">
                <a:latin typeface="Times New Roman" panose="02020603050405020304" pitchFamily="18" charset="0"/>
                <a:cs typeface="Times New Roman" panose="02020603050405020304" pitchFamily="18" charset="0"/>
              </a:rPr>
              <a:t>уруғларининг</a:t>
            </a:r>
            <a:r>
              <a:rPr lang="ru-RU" sz="2200" dirty="0" smtClean="0">
                <a:latin typeface="Times New Roman" panose="02020603050405020304" pitchFamily="18" charset="0"/>
                <a:cs typeface="Times New Roman" panose="02020603050405020304" pitchFamily="18" charset="0"/>
              </a:rPr>
              <a:t> </a:t>
            </a:r>
            <a:r>
              <a:rPr lang="ru-RU" sz="2200" dirty="0" err="1" smtClean="0">
                <a:latin typeface="Times New Roman" panose="02020603050405020304" pitchFamily="18" charset="0"/>
                <a:cs typeface="Times New Roman" panose="02020603050405020304" pitchFamily="18" charset="0"/>
              </a:rPr>
              <a:t>мавқеи</a:t>
            </a:r>
            <a:r>
              <a:rPr lang="ru-RU" sz="2200" dirty="0" smtClean="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ортиб</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борди</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ҳамда</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уларнинг</a:t>
            </a:r>
            <a:r>
              <a:rPr lang="ru-RU" sz="2200" dirty="0">
                <a:latin typeface="Times New Roman" panose="02020603050405020304" pitchFamily="18" charset="0"/>
                <a:cs typeface="Times New Roman" panose="02020603050405020304" pitchFamily="18" charset="0"/>
              </a:rPr>
              <a:t> 360 </a:t>
            </a:r>
            <a:r>
              <a:rPr lang="ru-RU" sz="2200" dirty="0" err="1">
                <a:latin typeface="Times New Roman" panose="02020603050405020304" pitchFamily="18" charset="0"/>
                <a:cs typeface="Times New Roman" panose="02020603050405020304" pitchFamily="18" charset="0"/>
              </a:rPr>
              <a:t>нафар</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вакили</a:t>
            </a:r>
            <a:r>
              <a:rPr lang="ru-RU" sz="2200" dirty="0">
                <a:latin typeface="Times New Roman" panose="02020603050405020304" pitchFamily="18" charset="0"/>
                <a:cs typeface="Times New Roman" panose="02020603050405020304" pitchFamily="18" charset="0"/>
              </a:rPr>
              <a:t> хон </a:t>
            </a:r>
            <a:r>
              <a:rPr lang="ru-RU" sz="2200" dirty="0" err="1">
                <a:latin typeface="Times New Roman" panose="02020603050405020304" pitchFamily="18" charset="0"/>
                <a:cs typeface="Times New Roman" panose="02020603050405020304" pitchFamily="18" charset="0"/>
              </a:rPr>
              <a:t>саройида</a:t>
            </a:r>
            <a:r>
              <a:rPr lang="ru-RU" sz="2200" dirty="0">
                <a:latin typeface="Times New Roman" panose="02020603050405020304" pitchFamily="18" charset="0"/>
                <a:cs typeface="Times New Roman" panose="02020603050405020304" pitchFamily="18" charset="0"/>
              </a:rPr>
              <a:t> </a:t>
            </a:r>
            <a:r>
              <a:rPr lang="ru-RU" sz="2200" dirty="0" err="1" smtClean="0">
                <a:latin typeface="Times New Roman" panose="02020603050405020304" pitchFamily="18" charset="0"/>
                <a:cs typeface="Times New Roman" panose="02020603050405020304" pitchFamily="18" charset="0"/>
              </a:rPr>
              <a:t>турли</a:t>
            </a:r>
            <a:r>
              <a:rPr lang="ru-RU" sz="2200" dirty="0" smtClean="0">
                <a:latin typeface="Times New Roman" panose="02020603050405020304" pitchFamily="18" charset="0"/>
                <a:cs typeface="Times New Roman" panose="02020603050405020304" pitchFamily="18" charset="0"/>
              </a:rPr>
              <a:t> </a:t>
            </a:r>
            <a:r>
              <a:rPr lang="ru-RU" sz="2200" dirty="0" err="1" smtClean="0">
                <a:latin typeface="Times New Roman" panose="02020603050405020304" pitchFamily="18" charset="0"/>
                <a:cs typeface="Times New Roman" panose="02020603050405020304" pitchFamily="18" charset="0"/>
              </a:rPr>
              <a:t>лавозимларга</a:t>
            </a:r>
            <a:r>
              <a:rPr lang="ru-RU" sz="2200" dirty="0" smtClean="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кўтарилди</a:t>
            </a:r>
            <a:r>
              <a:rPr lang="ru-RU" sz="2200" dirty="0" smtClean="0">
                <a:latin typeface="Times New Roman" panose="02020603050405020304" pitchFamily="18" charset="0"/>
                <a:cs typeface="Times New Roman" panose="02020603050405020304" pitchFamily="18" charset="0"/>
              </a:rPr>
              <a:t>.</a:t>
            </a:r>
          </a:p>
          <a:p>
            <a:r>
              <a:rPr lang="ru-RU" sz="2200" dirty="0" smtClean="0">
                <a:latin typeface="Times New Roman" panose="02020603050405020304" pitchFamily="18" charset="0"/>
                <a:cs typeface="Times New Roman" panose="02020603050405020304" pitchFamily="18" charset="0"/>
              </a:rPr>
              <a:t> </a:t>
            </a:r>
            <a:r>
              <a:rPr lang="ru-RU" sz="2200" dirty="0">
                <a:latin typeface="Times New Roman" panose="02020603050405020304" pitchFamily="18" charset="0"/>
                <a:cs typeface="Times New Roman" panose="02020603050405020304" pitchFamily="18" charset="0"/>
              </a:rPr>
              <a:t>Хон </a:t>
            </a:r>
            <a:r>
              <a:rPr lang="ru-RU" sz="2200" dirty="0" err="1">
                <a:latin typeface="Times New Roman" panose="02020603050405020304" pitchFamily="18" charset="0"/>
                <a:cs typeface="Times New Roman" panose="02020603050405020304" pitchFamily="18" charset="0"/>
              </a:rPr>
              <a:t>янги</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амалдорлар</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орасидан</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энг</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обрўли</a:t>
            </a:r>
            <a:r>
              <a:rPr lang="ru-RU" sz="2200" dirty="0">
                <a:latin typeface="Times New Roman" panose="02020603050405020304" pitchFamily="18" charset="0"/>
                <a:cs typeface="Times New Roman" panose="02020603050405020304" pitchFamily="18" charset="0"/>
              </a:rPr>
              <a:t> </a:t>
            </a:r>
            <a:r>
              <a:rPr lang="ru-RU" sz="2200" dirty="0" smtClean="0">
                <a:latin typeface="Times New Roman" panose="02020603050405020304" pitchFamily="18" charset="0"/>
                <a:cs typeface="Times New Roman" panose="02020603050405020304" pitchFamily="18" charset="0"/>
              </a:rPr>
              <a:t>32 </a:t>
            </a:r>
            <a:r>
              <a:rPr lang="ru-RU" sz="2200" dirty="0" err="1" smtClean="0">
                <a:latin typeface="Times New Roman" panose="02020603050405020304" pitchFamily="18" charset="0"/>
                <a:cs typeface="Times New Roman" panose="02020603050405020304" pitchFamily="18" charset="0"/>
              </a:rPr>
              <a:t>нафарини</a:t>
            </a:r>
            <a:r>
              <a:rPr lang="ru-RU" sz="2200" dirty="0" smtClean="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ўз</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ёнига</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олди</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Мунис</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таъбири</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билан</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айтганда</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андоқким</a:t>
            </a:r>
            <a:r>
              <a:rPr lang="ru-RU" sz="2200" dirty="0">
                <a:latin typeface="Times New Roman" panose="02020603050405020304" pitchFamily="18" charset="0"/>
                <a:cs typeface="Times New Roman" panose="02020603050405020304" pitchFamily="18" charset="0"/>
              </a:rPr>
              <a:t> </a:t>
            </a:r>
            <a:r>
              <a:rPr lang="ru-RU" sz="2200" dirty="0" err="1" smtClean="0">
                <a:latin typeface="Times New Roman" panose="02020603050405020304" pitchFamily="18" charset="0"/>
                <a:cs typeface="Times New Roman" panose="02020603050405020304" pitchFamily="18" charset="0"/>
              </a:rPr>
              <a:t>иккишайх</a:t>
            </a:r>
            <a:r>
              <a:rPr lang="ru-RU" sz="2200" dirty="0" smtClean="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ул-ислом</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икки</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қози</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бир</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раис</a:t>
            </a:r>
            <a:r>
              <a:rPr lang="ru-RU" sz="2200" dirty="0">
                <a:latin typeface="Times New Roman" panose="02020603050405020304" pitchFamily="18" charset="0"/>
                <a:cs typeface="Times New Roman" panose="02020603050405020304" pitchFamily="18" charset="0"/>
              </a:rPr>
              <a:t> Саид </a:t>
            </a:r>
            <a:r>
              <a:rPr lang="ru-RU" sz="2200" dirty="0" err="1">
                <a:latin typeface="Times New Roman" panose="02020603050405020304" pitchFamily="18" charset="0"/>
                <a:cs typeface="Times New Roman" panose="02020603050405020304" pitchFamily="18" charset="0"/>
              </a:rPr>
              <a:t>ота</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авлодидан</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бир</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мутавалли</a:t>
            </a:r>
            <a:r>
              <a:rPr lang="ru-RU" sz="2200" dirty="0">
                <a:latin typeface="Times New Roman" panose="02020603050405020304" pitchFamily="18" charset="0"/>
                <a:cs typeface="Times New Roman" panose="02020603050405020304" pitchFamily="18" charset="0"/>
              </a:rPr>
              <a:t>, </a:t>
            </a:r>
            <a:r>
              <a:rPr lang="ru-RU" sz="2200" dirty="0" err="1" smtClean="0">
                <a:latin typeface="Times New Roman" panose="02020603050405020304" pitchFamily="18" charset="0"/>
                <a:cs typeface="Times New Roman" panose="02020603050405020304" pitchFamily="18" charset="0"/>
              </a:rPr>
              <a:t>бир</a:t>
            </a:r>
            <a:r>
              <a:rPr lang="ru-RU" sz="2200" dirty="0" smtClean="0">
                <a:latin typeface="Times New Roman" panose="02020603050405020304" pitchFamily="18" charset="0"/>
                <a:cs typeface="Times New Roman" panose="02020603050405020304" pitchFamily="18" charset="0"/>
              </a:rPr>
              <a:t> </a:t>
            </a:r>
            <a:r>
              <a:rPr lang="ru-RU" sz="2200" dirty="0" err="1" smtClean="0">
                <a:latin typeface="Times New Roman" panose="02020603050405020304" pitchFamily="18" charset="0"/>
                <a:cs typeface="Times New Roman" panose="02020603050405020304" pitchFamily="18" charset="0"/>
              </a:rPr>
              <a:t>нақиб</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тўрт</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оталиқ</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тўрт</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иноқ</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тўрт</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мироб</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тўрт</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парвоначи</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икки</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оқо</a:t>
            </a:r>
            <a:r>
              <a:rPr lang="ru-RU" sz="2200" dirty="0">
                <a:latin typeface="Times New Roman" panose="02020603050405020304" pitchFamily="18" charset="0"/>
                <a:cs typeface="Times New Roman" panose="02020603050405020304" pitchFamily="18" charset="0"/>
              </a:rPr>
              <a:t>, </a:t>
            </a:r>
            <a:r>
              <a:rPr lang="ru-RU" sz="2200" dirty="0" err="1" smtClean="0">
                <a:latin typeface="Times New Roman" panose="02020603050405020304" pitchFamily="18" charset="0"/>
                <a:cs typeface="Times New Roman" panose="02020603050405020304" pitchFamily="18" charset="0"/>
              </a:rPr>
              <a:t>икки</a:t>
            </a:r>
            <a:r>
              <a:rPr lang="ru-RU" sz="2200" dirty="0" smtClean="0">
                <a:latin typeface="Times New Roman" panose="02020603050405020304" pitchFamily="18" charset="0"/>
                <a:cs typeface="Times New Roman" panose="02020603050405020304" pitchFamily="18" charset="0"/>
              </a:rPr>
              <a:t> </a:t>
            </a:r>
            <a:r>
              <a:rPr lang="ru-RU" sz="2200" dirty="0" err="1" smtClean="0">
                <a:latin typeface="Times New Roman" panose="02020603050405020304" pitchFamily="18" charset="0"/>
                <a:cs typeface="Times New Roman" panose="02020603050405020304" pitchFamily="18" charset="0"/>
              </a:rPr>
              <a:t>арбоб</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тўрт</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чиғатойи</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иноқи</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ва</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бир</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вазирким</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ҳоло</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меҳтар</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дерлар</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ва</a:t>
            </a:r>
            <a:r>
              <a:rPr lang="ru-RU" sz="2200" dirty="0">
                <a:latin typeface="Times New Roman" panose="02020603050405020304" pitchFamily="18" charset="0"/>
                <a:cs typeface="Times New Roman" panose="02020603050405020304" pitchFamily="18" charset="0"/>
              </a:rPr>
              <a:t> </a:t>
            </a:r>
            <a:r>
              <a:rPr lang="ru-RU" sz="2200" dirty="0" err="1" smtClean="0">
                <a:latin typeface="Times New Roman" panose="02020603050405020304" pitchFamily="18" charset="0"/>
                <a:cs typeface="Times New Roman" panose="02020603050405020304" pitchFamily="18" charset="0"/>
              </a:rPr>
              <a:t>бир</a:t>
            </a:r>
            <a:r>
              <a:rPr lang="ru-RU" sz="2200" dirty="0" smtClean="0">
                <a:latin typeface="Times New Roman" panose="02020603050405020304" pitchFamily="18" charset="0"/>
                <a:cs typeface="Times New Roman" panose="02020603050405020304" pitchFamily="18" charset="0"/>
              </a:rPr>
              <a:t> </a:t>
            </a:r>
            <a:r>
              <a:rPr lang="ru-RU" sz="2200" dirty="0" err="1" smtClean="0">
                <a:latin typeface="Times New Roman" panose="02020603050405020304" pitchFamily="18" charset="0"/>
                <a:cs typeface="Times New Roman" panose="02020603050405020304" pitchFamily="18" charset="0"/>
              </a:rPr>
              <a:t>қушбеги</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бу</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иккови</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ўринсиз</a:t>
            </a:r>
            <a:r>
              <a:rPr lang="ru-RU" sz="2200" dirty="0">
                <a:latin typeface="Times New Roman" panose="02020603050405020304" pitchFamily="18" charset="0"/>
                <a:cs typeface="Times New Roman" panose="02020603050405020304" pitchFamily="18" charset="0"/>
              </a:rPr>
              <a:t> хон </a:t>
            </a:r>
            <a:r>
              <a:rPr lang="ru-RU" sz="2200" dirty="0" err="1">
                <a:latin typeface="Times New Roman" panose="02020603050405020304" pitchFamily="18" charset="0"/>
                <a:cs typeface="Times New Roman" panose="02020603050405020304" pitchFamily="18" charset="0"/>
              </a:rPr>
              <a:t>ҳузурида</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оёқ</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устида</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турадилар</a:t>
            </a:r>
            <a:r>
              <a:rPr lang="ru-RU" sz="2200" dirty="0" smtClean="0">
                <a:latin typeface="Times New Roman" panose="02020603050405020304" pitchFamily="18" charset="0"/>
                <a:cs typeface="Times New Roman" panose="02020603050405020304" pitchFamily="18" charset="0"/>
              </a:rPr>
              <a:t>”.</a:t>
            </a:r>
            <a:endParaRPr lang="ru-RU"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72984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91440" y="0"/>
            <a:ext cx="12283440" cy="6858000"/>
          </a:xfrm>
        </p:spPr>
        <p:style>
          <a:lnRef idx="2">
            <a:schemeClr val="accent6">
              <a:shade val="50000"/>
            </a:schemeClr>
          </a:lnRef>
          <a:fillRef idx="1">
            <a:schemeClr val="accent6"/>
          </a:fillRef>
          <a:effectRef idx="0">
            <a:schemeClr val="accent6"/>
          </a:effectRef>
          <a:fontRef idx="minor">
            <a:schemeClr val="lt1"/>
          </a:fontRef>
        </p:style>
        <p:txBody>
          <a:bodyPr>
            <a:noAutofit/>
          </a:bodyPr>
          <a:lstStyle/>
          <a:p>
            <a:r>
              <a:rPr lang="ru-RU" sz="2300" dirty="0" err="1">
                <a:latin typeface="Times New Roman" panose="02020603050405020304" pitchFamily="18" charset="0"/>
                <a:cs typeface="Times New Roman" panose="02020603050405020304" pitchFamily="18" charset="0"/>
              </a:rPr>
              <a:t>Давлат</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бошқаруви</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ва</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бунёдкорлик</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ишлари</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билан</a:t>
            </a:r>
            <a:r>
              <a:rPr lang="ru-RU" sz="2300" dirty="0">
                <a:latin typeface="Times New Roman" panose="02020603050405020304" pitchFamily="18" charset="0"/>
                <a:cs typeface="Times New Roman" panose="02020603050405020304" pitchFamily="18" charset="0"/>
              </a:rPr>
              <a:t> </a:t>
            </a:r>
            <a:r>
              <a:rPr lang="ru-RU" sz="2300" dirty="0" err="1" smtClean="0">
                <a:latin typeface="Times New Roman" panose="02020603050405020304" pitchFamily="18" charset="0"/>
                <a:cs typeface="Times New Roman" panose="02020603050405020304" pitchFamily="18" charset="0"/>
              </a:rPr>
              <a:t>шуғулланган</a:t>
            </a:r>
            <a:r>
              <a:rPr lang="ru-RU" sz="2300" dirty="0" smtClean="0">
                <a:latin typeface="Times New Roman" panose="02020603050405020304" pitchFamily="18" charset="0"/>
                <a:cs typeface="Times New Roman" panose="02020603050405020304" pitchFamily="18" charset="0"/>
              </a:rPr>
              <a:t> </a:t>
            </a:r>
            <a:r>
              <a:rPr lang="ru-RU" sz="2300" dirty="0" err="1" smtClean="0">
                <a:latin typeface="Times New Roman" panose="02020603050405020304" pitchFamily="18" charset="0"/>
                <a:cs typeface="Times New Roman" panose="02020603050405020304" pitchFamily="18" charset="0"/>
              </a:rPr>
              <a:t>Абулғозихон</a:t>
            </a:r>
            <a:r>
              <a:rPr lang="ru-RU" sz="2300" dirty="0" smtClean="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тарихчи</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табиб</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сифатида</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ҳам</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бебаҳо</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мерос</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қолдирган</a:t>
            </a:r>
            <a:r>
              <a:rPr lang="ru-RU" sz="2300" dirty="0">
                <a:latin typeface="Times New Roman" panose="02020603050405020304" pitchFamily="18" charset="0"/>
                <a:cs typeface="Times New Roman" panose="02020603050405020304" pitchFamily="18" charset="0"/>
              </a:rPr>
              <a:t>. </a:t>
            </a:r>
            <a:r>
              <a:rPr lang="ru-RU" sz="2300" dirty="0" err="1" smtClean="0">
                <a:latin typeface="Times New Roman" panose="02020603050405020304" pitchFamily="18" charset="0"/>
                <a:cs typeface="Times New Roman" panose="02020603050405020304" pitchFamily="18" charset="0"/>
              </a:rPr>
              <a:t>Тахминан</a:t>
            </a:r>
            <a:r>
              <a:rPr lang="ru-RU" sz="2300" dirty="0" smtClean="0">
                <a:latin typeface="Times New Roman" panose="02020603050405020304" pitchFamily="18" charset="0"/>
                <a:cs typeface="Times New Roman" panose="02020603050405020304" pitchFamily="18" charset="0"/>
              </a:rPr>
              <a:t> 1657 </a:t>
            </a:r>
            <a:r>
              <a:rPr lang="ru-RU" sz="2300" dirty="0" err="1">
                <a:latin typeface="Times New Roman" panose="02020603050405020304" pitchFamily="18" charset="0"/>
                <a:cs typeface="Times New Roman" panose="02020603050405020304" pitchFamily="18" charset="0"/>
              </a:rPr>
              <a:t>йилда</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Абдулғози</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табобатга</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оид</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Манафиъ</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ул-инсон</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Инсонга</a:t>
            </a:r>
            <a:r>
              <a:rPr lang="ru-RU" sz="2300" dirty="0">
                <a:latin typeface="Times New Roman" panose="02020603050405020304" pitchFamily="18" charset="0"/>
                <a:cs typeface="Times New Roman" panose="02020603050405020304" pitchFamily="18" charset="0"/>
              </a:rPr>
              <a:t> </a:t>
            </a:r>
            <a:r>
              <a:rPr lang="ru-RU" sz="2300" dirty="0" err="1" smtClean="0">
                <a:latin typeface="Times New Roman" panose="02020603050405020304" pitchFamily="18" charset="0"/>
                <a:cs typeface="Times New Roman" panose="02020603050405020304" pitchFamily="18" charset="0"/>
              </a:rPr>
              <a:t>фойдали</a:t>
            </a:r>
            <a:r>
              <a:rPr lang="ru-RU" sz="2300" dirty="0" smtClean="0">
                <a:latin typeface="Times New Roman" panose="02020603050405020304" pitchFamily="18" charset="0"/>
                <a:cs typeface="Times New Roman" panose="02020603050405020304" pitchFamily="18" charset="0"/>
              </a:rPr>
              <a:t> </a:t>
            </a:r>
            <a:r>
              <a:rPr lang="ru-RU" sz="2300" dirty="0" err="1" smtClean="0">
                <a:latin typeface="Times New Roman" panose="02020603050405020304" pitchFamily="18" charset="0"/>
                <a:cs typeface="Times New Roman" panose="02020603050405020304" pitchFamily="18" charset="0"/>
              </a:rPr>
              <a:t>нарсалар</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номли</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асарини</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ёзган</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бўлса</a:t>
            </a:r>
            <a:r>
              <a:rPr lang="ru-RU" sz="2300" dirty="0">
                <a:latin typeface="Times New Roman" panose="02020603050405020304" pitchFamily="18" charset="0"/>
                <a:cs typeface="Times New Roman" panose="02020603050405020304" pitchFamily="18" charset="0"/>
              </a:rPr>
              <a:t>, 1658-1664 </a:t>
            </a:r>
            <a:r>
              <a:rPr lang="ru-RU" sz="2300" dirty="0" err="1">
                <a:latin typeface="Times New Roman" panose="02020603050405020304" pitchFamily="18" charset="0"/>
                <a:cs typeface="Times New Roman" panose="02020603050405020304" pitchFamily="18" charset="0"/>
              </a:rPr>
              <a:t>йилларда</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Шажараи</a:t>
            </a:r>
            <a:r>
              <a:rPr lang="ru-RU" sz="2300" dirty="0">
                <a:latin typeface="Times New Roman" panose="02020603050405020304" pitchFamily="18" charset="0"/>
                <a:cs typeface="Times New Roman" panose="02020603050405020304" pitchFamily="18" charset="0"/>
              </a:rPr>
              <a:t> </a:t>
            </a:r>
            <a:r>
              <a:rPr lang="ru-RU" sz="2300" dirty="0" err="1" smtClean="0">
                <a:latin typeface="Times New Roman" panose="02020603050405020304" pitchFamily="18" charset="0"/>
                <a:cs typeface="Times New Roman" panose="02020603050405020304" pitchFamily="18" charset="0"/>
              </a:rPr>
              <a:t>турк</a:t>
            </a:r>
            <a:r>
              <a:rPr lang="ru-RU" sz="2300" dirty="0" smtClean="0">
                <a:latin typeface="Times New Roman" panose="02020603050405020304" pitchFamily="18" charset="0"/>
                <a:cs typeface="Times New Roman" panose="02020603050405020304" pitchFamily="18" charset="0"/>
              </a:rPr>
              <a:t>” </a:t>
            </a:r>
            <a:r>
              <a:rPr lang="ru-RU" sz="2300" dirty="0" err="1" smtClean="0">
                <a:latin typeface="Times New Roman" panose="02020603050405020304" pitchFamily="18" charset="0"/>
                <a:cs typeface="Times New Roman" panose="02020603050405020304" pitchFamily="18" charset="0"/>
              </a:rPr>
              <a:t>номли</a:t>
            </a:r>
            <a:r>
              <a:rPr lang="ru-RU" sz="2300" dirty="0" smtClean="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тарихий</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асарларини</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яратди</a:t>
            </a:r>
            <a:r>
              <a:rPr lang="ru-RU" sz="2300" dirty="0">
                <a:latin typeface="Times New Roman" panose="02020603050405020304" pitchFamily="18" charset="0"/>
                <a:cs typeface="Times New Roman" panose="02020603050405020304" pitchFamily="18" charset="0"/>
              </a:rPr>
              <a:t>.</a:t>
            </a:r>
          </a:p>
          <a:p>
            <a:r>
              <a:rPr lang="ru-RU" sz="2300" dirty="0" err="1">
                <a:latin typeface="Times New Roman" panose="02020603050405020304" pitchFamily="18" charset="0"/>
                <a:cs typeface="Times New Roman" panose="02020603050405020304" pitchFamily="18" charset="0"/>
              </a:rPr>
              <a:t>Абулғозихон</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ҳали</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ўзи</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ҳаётлик</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даврида</a:t>
            </a:r>
            <a:r>
              <a:rPr lang="ru-RU" sz="2300" dirty="0">
                <a:latin typeface="Times New Roman" panose="02020603050405020304" pitchFamily="18" charset="0"/>
                <a:cs typeface="Times New Roman" panose="02020603050405020304" pitchFamily="18" charset="0"/>
              </a:rPr>
              <a:t> Хива </a:t>
            </a:r>
            <a:r>
              <a:rPr lang="ru-RU" sz="2300" dirty="0" err="1">
                <a:latin typeface="Times New Roman" panose="02020603050405020304" pitchFamily="18" charset="0"/>
                <a:cs typeface="Times New Roman" panose="02020603050405020304" pitchFamily="18" charset="0"/>
              </a:rPr>
              <a:t>хонлиги</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тахтини</a:t>
            </a:r>
            <a:r>
              <a:rPr lang="ru-RU" sz="2300" dirty="0">
                <a:latin typeface="Times New Roman" panose="02020603050405020304" pitchFamily="18" charset="0"/>
                <a:cs typeface="Times New Roman" panose="02020603050405020304" pitchFamily="18" charset="0"/>
              </a:rPr>
              <a:t> </a:t>
            </a:r>
            <a:r>
              <a:rPr lang="ru-RU" sz="2300" dirty="0" err="1" smtClean="0">
                <a:latin typeface="Times New Roman" panose="02020603050405020304" pitchFamily="18" charset="0"/>
                <a:cs typeface="Times New Roman" panose="02020603050405020304" pitchFamily="18" charset="0"/>
              </a:rPr>
              <a:t>ўғли</a:t>
            </a:r>
            <a:r>
              <a:rPr lang="ru-RU" sz="2300" dirty="0" smtClean="0">
                <a:latin typeface="Times New Roman" panose="02020603050405020304" pitchFamily="18" charset="0"/>
                <a:cs typeface="Times New Roman" panose="02020603050405020304" pitchFamily="18" charset="0"/>
              </a:rPr>
              <a:t> </a:t>
            </a:r>
            <a:r>
              <a:rPr lang="ru-RU" sz="2300" dirty="0" err="1" smtClean="0">
                <a:latin typeface="Times New Roman" panose="02020603050405020304" pitchFamily="18" charset="0"/>
                <a:cs typeface="Times New Roman" panose="02020603050405020304" pitchFamily="18" charset="0"/>
              </a:rPr>
              <a:t>Анушахон</a:t>
            </a:r>
            <a:r>
              <a:rPr lang="ru-RU" sz="2300" dirty="0" smtClean="0">
                <a:latin typeface="Times New Roman" panose="02020603050405020304" pitchFamily="18" charset="0"/>
                <a:cs typeface="Times New Roman" panose="02020603050405020304" pitchFamily="18" charset="0"/>
              </a:rPr>
              <a:t> </a:t>
            </a:r>
            <a:r>
              <a:rPr lang="ru-RU" sz="2300" dirty="0">
                <a:latin typeface="Times New Roman" panose="02020603050405020304" pitchFamily="18" charset="0"/>
                <a:cs typeface="Times New Roman" panose="02020603050405020304" pitchFamily="18" charset="0"/>
              </a:rPr>
              <a:t>(1663-1687йй)га </a:t>
            </a:r>
            <a:r>
              <a:rPr lang="ru-RU" sz="2300" dirty="0" err="1">
                <a:latin typeface="Times New Roman" panose="02020603050405020304" pitchFamily="18" charset="0"/>
                <a:cs typeface="Times New Roman" panose="02020603050405020304" pitchFamily="18" charset="0"/>
              </a:rPr>
              <a:t>топширди</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ва</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орадан</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олти</a:t>
            </a:r>
            <a:r>
              <a:rPr lang="ru-RU" sz="2300" dirty="0">
                <a:latin typeface="Times New Roman" panose="02020603050405020304" pitchFamily="18" charset="0"/>
                <a:cs typeface="Times New Roman" panose="02020603050405020304" pitchFamily="18" charset="0"/>
              </a:rPr>
              <a:t> ой </a:t>
            </a:r>
            <a:r>
              <a:rPr lang="ru-RU" sz="2300" dirty="0" err="1">
                <a:latin typeface="Times New Roman" panose="02020603050405020304" pitchFamily="18" charset="0"/>
                <a:cs typeface="Times New Roman" panose="02020603050405020304" pitchFamily="18" charset="0"/>
              </a:rPr>
              <a:t>ўтиб</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вафот</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этди</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Анушахон</a:t>
            </a:r>
            <a:r>
              <a:rPr lang="ru-RU" sz="2300" dirty="0">
                <a:latin typeface="Times New Roman" panose="02020603050405020304" pitchFamily="18" charset="0"/>
                <a:cs typeface="Times New Roman" panose="02020603050405020304" pitchFamily="18" charset="0"/>
              </a:rPr>
              <a:t> Хива </a:t>
            </a:r>
            <a:r>
              <a:rPr lang="ru-RU" sz="2300" dirty="0" err="1">
                <a:latin typeface="Times New Roman" panose="02020603050405020304" pitchFamily="18" charset="0"/>
                <a:cs typeface="Times New Roman" panose="02020603050405020304" pitchFamily="18" charset="0"/>
              </a:rPr>
              <a:t>хонлиги</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мавқеи</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ва</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қудратини</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ошириш</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мақсадида</a:t>
            </a:r>
            <a:r>
              <a:rPr lang="ru-RU" sz="2300" dirty="0">
                <a:latin typeface="Times New Roman" panose="02020603050405020304" pitchFamily="18" charset="0"/>
                <a:cs typeface="Times New Roman" panose="02020603050405020304" pitchFamily="18" charset="0"/>
              </a:rPr>
              <a:t> </a:t>
            </a:r>
            <a:r>
              <a:rPr lang="ru-RU" sz="2300" dirty="0" err="1" smtClean="0">
                <a:latin typeface="Times New Roman" panose="02020603050405020304" pitchFamily="18" charset="0"/>
                <a:cs typeface="Times New Roman" panose="02020603050405020304" pitchFamily="18" charset="0"/>
              </a:rPr>
              <a:t>отасининг</a:t>
            </a:r>
            <a:r>
              <a:rPr lang="ru-RU" sz="2300" dirty="0" smtClean="0">
                <a:latin typeface="Times New Roman" panose="02020603050405020304" pitchFamily="18" charset="0"/>
                <a:cs typeface="Times New Roman" panose="02020603050405020304" pitchFamily="18" charset="0"/>
              </a:rPr>
              <a:t> </a:t>
            </a:r>
            <a:r>
              <a:rPr lang="ru-RU" sz="2300" dirty="0" err="1" smtClean="0">
                <a:latin typeface="Times New Roman" panose="02020603050405020304" pitchFamily="18" charset="0"/>
                <a:cs typeface="Times New Roman" panose="02020603050405020304" pitchFamily="18" charset="0"/>
              </a:rPr>
              <a:t>ишларини</a:t>
            </a:r>
            <a:r>
              <a:rPr lang="ru-RU" sz="2300" dirty="0" smtClean="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давом</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эттирди</a:t>
            </a:r>
            <a:r>
              <a:rPr lang="ru-RU" sz="2300" dirty="0">
                <a:latin typeface="Times New Roman" panose="02020603050405020304" pitchFamily="18" charset="0"/>
                <a:cs typeface="Times New Roman" panose="02020603050405020304" pitchFamily="18" charset="0"/>
              </a:rPr>
              <a:t>. У </a:t>
            </a:r>
            <a:r>
              <a:rPr lang="ru-RU" sz="2300" dirty="0" err="1">
                <a:latin typeface="Times New Roman" panose="02020603050405020304" pitchFamily="18" charset="0"/>
                <a:cs typeface="Times New Roman" panose="02020603050405020304" pitchFamily="18" charset="0"/>
              </a:rPr>
              <a:t>Бухоро</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Самарқанд</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ва</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Хуросонга</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бир</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неча</a:t>
            </a:r>
            <a:r>
              <a:rPr lang="ru-RU" sz="2300" dirty="0">
                <a:latin typeface="Times New Roman" panose="02020603050405020304" pitchFamily="18" charset="0"/>
                <a:cs typeface="Times New Roman" panose="02020603050405020304" pitchFamily="18" charset="0"/>
              </a:rPr>
              <a:t> </a:t>
            </a:r>
            <a:r>
              <a:rPr lang="ru-RU" sz="2300" dirty="0" smtClean="0">
                <a:latin typeface="Times New Roman" panose="02020603050405020304" pitchFamily="18" charset="0"/>
                <a:cs typeface="Times New Roman" panose="02020603050405020304" pitchFamily="18" charset="0"/>
              </a:rPr>
              <a:t>марта </a:t>
            </a:r>
            <a:r>
              <a:rPr lang="ru-RU" sz="2300" dirty="0" err="1" smtClean="0">
                <a:latin typeface="Times New Roman" panose="02020603050405020304" pitchFamily="18" charset="0"/>
                <a:cs typeface="Times New Roman" panose="02020603050405020304" pitchFamily="18" charset="0"/>
              </a:rPr>
              <a:t>ҳарбий</a:t>
            </a:r>
            <a:r>
              <a:rPr lang="ru-RU" sz="2300" dirty="0" smtClean="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юришлар</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уюштириб</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хонлик</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чегараларини</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мустаҳкамлаш</a:t>
            </a:r>
            <a:r>
              <a:rPr lang="ru-RU" sz="2300" dirty="0">
                <a:latin typeface="Times New Roman" panose="02020603050405020304" pitchFamily="18" charset="0"/>
                <a:cs typeface="Times New Roman" panose="02020603050405020304" pitchFamily="18" charset="0"/>
              </a:rPr>
              <a:t> </a:t>
            </a:r>
            <a:r>
              <a:rPr lang="ru-RU" sz="2300" dirty="0" err="1" smtClean="0">
                <a:latin typeface="Times New Roman" panose="02020603050405020304" pitchFamily="18" charset="0"/>
                <a:cs typeface="Times New Roman" panose="02020603050405020304" pitchFamily="18" charset="0"/>
              </a:rPr>
              <a:t>ҳамда</a:t>
            </a:r>
            <a:r>
              <a:rPr lang="ru-RU" sz="2300" dirty="0" smtClean="0">
                <a:latin typeface="Times New Roman" panose="02020603050405020304" pitchFamily="18" charset="0"/>
                <a:cs typeface="Times New Roman" panose="02020603050405020304" pitchFamily="18" charset="0"/>
              </a:rPr>
              <a:t> </a:t>
            </a:r>
            <a:r>
              <a:rPr lang="ru-RU" sz="2300" dirty="0" err="1" smtClean="0">
                <a:latin typeface="Times New Roman" panose="02020603050405020304" pitchFamily="18" charset="0"/>
                <a:cs typeface="Times New Roman" panose="02020603050405020304" pitchFamily="18" charset="0"/>
              </a:rPr>
              <a:t>кенгайтириш</a:t>
            </a:r>
            <a:r>
              <a:rPr lang="ru-RU" sz="2300" dirty="0" smtClean="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ҳаракатида</a:t>
            </a:r>
            <a:r>
              <a:rPr lang="ru-RU" sz="2300" dirty="0">
                <a:latin typeface="Times New Roman" panose="02020603050405020304" pitchFamily="18" charset="0"/>
                <a:cs typeface="Times New Roman" panose="02020603050405020304" pitchFamily="18" charset="0"/>
              </a:rPr>
              <a:t> </a:t>
            </a:r>
            <a:r>
              <a:rPr lang="ru-RU" sz="2300" dirty="0" err="1" smtClean="0">
                <a:latin typeface="Times New Roman" panose="02020603050405020304" pitchFamily="18" charset="0"/>
                <a:cs typeface="Times New Roman" panose="02020603050405020304" pitchFamily="18" charset="0"/>
              </a:rPr>
              <a:t>бўлди</a:t>
            </a:r>
            <a:r>
              <a:rPr lang="ru-RU" sz="2300" dirty="0" smtClean="0">
                <a:latin typeface="Times New Roman" panose="02020603050405020304" pitchFamily="18" charset="0"/>
                <a:cs typeface="Times New Roman" panose="02020603050405020304" pitchFamily="18" charset="0"/>
              </a:rPr>
              <a:t>.</a:t>
            </a:r>
          </a:p>
          <a:p>
            <a:r>
              <a:rPr lang="ru-RU" sz="2300" dirty="0" err="1" smtClean="0">
                <a:latin typeface="Times New Roman" panose="02020603050405020304" pitchFamily="18" charset="0"/>
                <a:cs typeface="Times New Roman" panose="02020603050405020304" pitchFamily="18" charset="0"/>
              </a:rPr>
              <a:t>Анушахоннинг</a:t>
            </a:r>
            <a:r>
              <a:rPr lang="ru-RU" sz="2300" dirty="0" smtClean="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ҳарбий</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юришларида</a:t>
            </a:r>
            <a:r>
              <a:rPr lang="ru-RU" sz="2300" dirty="0">
                <a:latin typeface="Times New Roman" panose="02020603050405020304" pitchFamily="18" charset="0"/>
                <a:cs typeface="Times New Roman" panose="02020603050405020304" pitchFamily="18" charset="0"/>
              </a:rPr>
              <a:t> </a:t>
            </a:r>
            <a:r>
              <a:rPr lang="ru-RU" sz="2300" dirty="0" err="1" smtClean="0">
                <a:latin typeface="Times New Roman" panose="02020603050405020304" pitchFamily="18" charset="0"/>
                <a:cs typeface="Times New Roman" panose="02020603050405020304" pitchFamily="18" charset="0"/>
              </a:rPr>
              <a:t>жасорат</a:t>
            </a:r>
            <a:r>
              <a:rPr lang="ru-RU" sz="2300" dirty="0" smtClean="0">
                <a:latin typeface="Times New Roman" panose="02020603050405020304" pitchFamily="18" charset="0"/>
                <a:cs typeface="Times New Roman" panose="02020603050405020304" pitchFamily="18" charset="0"/>
              </a:rPr>
              <a:t> </a:t>
            </a:r>
            <a:r>
              <a:rPr lang="ru-RU" sz="2300" dirty="0" err="1" smtClean="0">
                <a:latin typeface="Times New Roman" panose="02020603050405020304" pitchFamily="18" charset="0"/>
                <a:cs typeface="Times New Roman" panose="02020603050405020304" pitchFamily="18" charset="0"/>
              </a:rPr>
              <a:t>кўрсатган</a:t>
            </a:r>
            <a:r>
              <a:rPr lang="ru-RU" sz="2300" dirty="0" smtClean="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туркманларга</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бўлган</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муносабат</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ўзгарди</a:t>
            </a:r>
            <a:r>
              <a:rPr lang="ru-RU" sz="2300" dirty="0">
                <a:latin typeface="Times New Roman" panose="02020603050405020304" pitchFamily="18" charset="0"/>
                <a:cs typeface="Times New Roman" panose="02020603050405020304" pitchFamily="18" charset="0"/>
              </a:rPr>
              <a:t>. Хон </a:t>
            </a:r>
            <a:r>
              <a:rPr lang="ru-RU" sz="2300" dirty="0" err="1">
                <a:latin typeface="Times New Roman" panose="02020603050405020304" pitchFamily="18" charset="0"/>
                <a:cs typeface="Times New Roman" panose="02020603050405020304" pitchFamily="18" charset="0"/>
              </a:rPr>
              <a:t>туркманларга</a:t>
            </a:r>
            <a:r>
              <a:rPr lang="ru-RU" sz="2300" dirty="0">
                <a:latin typeface="Times New Roman" panose="02020603050405020304" pitchFamily="18" charset="0"/>
                <a:cs typeface="Times New Roman" panose="02020603050405020304" pitchFamily="18" charset="0"/>
              </a:rPr>
              <a:t> </a:t>
            </a:r>
            <a:r>
              <a:rPr lang="ru-RU" sz="2300" dirty="0" err="1" smtClean="0">
                <a:latin typeface="Times New Roman" panose="02020603050405020304" pitchFamily="18" charset="0"/>
                <a:cs typeface="Times New Roman" panose="02020603050405020304" pitchFamily="18" charset="0"/>
              </a:rPr>
              <a:t>Хоразм</a:t>
            </a:r>
            <a:r>
              <a:rPr lang="ru-RU" sz="2300" dirty="0" smtClean="0">
                <a:latin typeface="Times New Roman" panose="02020603050405020304" pitchFamily="18" charset="0"/>
                <a:cs typeface="Times New Roman" panose="02020603050405020304" pitchFamily="18" charset="0"/>
              </a:rPr>
              <a:t> </a:t>
            </a:r>
            <a:r>
              <a:rPr lang="ru-RU" sz="2300" dirty="0" err="1" smtClean="0">
                <a:latin typeface="Times New Roman" panose="02020603050405020304" pitchFamily="18" charset="0"/>
                <a:cs typeface="Times New Roman" panose="02020603050405020304" pitchFamily="18" charset="0"/>
              </a:rPr>
              <a:t>воҳаси</a:t>
            </a:r>
            <a:r>
              <a:rPr lang="ru-RU" sz="2300" dirty="0" smtClean="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ҳамда</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унинг</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атрофларига</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кўчиб</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келишига</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руҳсат</a:t>
            </a:r>
            <a:r>
              <a:rPr lang="ru-RU" sz="2300" dirty="0">
                <a:latin typeface="Times New Roman" panose="02020603050405020304" pitchFamily="18" charset="0"/>
                <a:cs typeface="Times New Roman" panose="02020603050405020304" pitchFamily="18" charset="0"/>
              </a:rPr>
              <a:t> </a:t>
            </a:r>
            <a:r>
              <a:rPr lang="ru-RU" sz="2300" dirty="0" smtClean="0">
                <a:latin typeface="Times New Roman" panose="02020603050405020304" pitchFamily="18" charset="0"/>
                <a:cs typeface="Times New Roman" panose="02020603050405020304" pitchFamily="18" charset="0"/>
              </a:rPr>
              <a:t>берди.1687 </a:t>
            </a:r>
            <a:r>
              <a:rPr lang="ru-RU" sz="2300" dirty="0" err="1">
                <a:latin typeface="Times New Roman" panose="02020603050405020304" pitchFamily="18" charset="0"/>
                <a:cs typeface="Times New Roman" panose="02020603050405020304" pitchFamily="18" charset="0"/>
              </a:rPr>
              <a:t>йилда</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сарой</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аъёнлари</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томонидан</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фитна</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уюштирилиб</a:t>
            </a:r>
            <a:r>
              <a:rPr lang="ru-RU" sz="2300" dirty="0">
                <a:latin typeface="Times New Roman" panose="02020603050405020304" pitchFamily="18" charset="0"/>
                <a:cs typeface="Times New Roman" panose="02020603050405020304" pitchFamily="18" charset="0"/>
              </a:rPr>
              <a:t>, </a:t>
            </a:r>
            <a:r>
              <a:rPr lang="ru-RU" sz="2300" dirty="0" err="1" smtClean="0">
                <a:latin typeface="Times New Roman" panose="02020603050405020304" pitchFamily="18" charset="0"/>
                <a:cs typeface="Times New Roman" panose="02020603050405020304" pitchFamily="18" charset="0"/>
              </a:rPr>
              <a:t>Анушахон</a:t>
            </a:r>
            <a:r>
              <a:rPr lang="ru-RU" sz="2300" dirty="0" smtClean="0">
                <a:latin typeface="Times New Roman" panose="02020603050405020304" pitchFamily="18" charset="0"/>
                <a:cs typeface="Times New Roman" panose="02020603050405020304" pitchFamily="18" charset="0"/>
              </a:rPr>
              <a:t> </a:t>
            </a:r>
            <a:r>
              <a:rPr lang="ru-RU" sz="2300" dirty="0" err="1" smtClean="0">
                <a:latin typeface="Times New Roman" panose="02020603050405020304" pitchFamily="18" charset="0"/>
                <a:cs typeface="Times New Roman" panose="02020603050405020304" pitchFamily="18" charset="0"/>
              </a:rPr>
              <a:t>ўлдирилади</a:t>
            </a:r>
            <a:r>
              <a:rPr lang="ru-RU" sz="2300" dirty="0" smtClean="0">
                <a:latin typeface="Times New Roman" panose="02020603050405020304" pitchFamily="18" charset="0"/>
                <a:cs typeface="Times New Roman" panose="02020603050405020304" pitchFamily="18" charset="0"/>
              </a:rPr>
              <a:t>.</a:t>
            </a:r>
          </a:p>
          <a:p>
            <a:r>
              <a:rPr lang="ru-RU" sz="2300" dirty="0" smtClean="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Тахтга</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эса</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унинг</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ўғли</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Худойдод</a:t>
            </a:r>
            <a:r>
              <a:rPr lang="ru-RU" sz="2300" dirty="0">
                <a:latin typeface="Times New Roman" panose="02020603050405020304" pitchFamily="18" charset="0"/>
                <a:cs typeface="Times New Roman" panose="02020603050405020304" pitchFamily="18" charset="0"/>
              </a:rPr>
              <a:t> (1687-1688йй) </a:t>
            </a:r>
            <a:r>
              <a:rPr lang="ru-RU" sz="2300" dirty="0" err="1" smtClean="0">
                <a:latin typeface="Times New Roman" panose="02020603050405020304" pitchFamily="18" charset="0"/>
                <a:cs typeface="Times New Roman" panose="02020603050405020304" pitchFamily="18" charset="0"/>
              </a:rPr>
              <a:t>ўтказилади</a:t>
            </a:r>
            <a:r>
              <a:rPr lang="ru-RU" sz="2300" dirty="0" smtClean="0">
                <a:latin typeface="Times New Roman" panose="02020603050405020304" pitchFamily="18" charset="0"/>
                <a:cs typeface="Times New Roman" panose="02020603050405020304" pitchFamily="18" charset="0"/>
              </a:rPr>
              <a:t>. </a:t>
            </a:r>
            <a:r>
              <a:rPr lang="ru-RU" sz="2300" dirty="0" err="1" smtClean="0">
                <a:latin typeface="Times New Roman" panose="02020603050405020304" pitchFamily="18" charset="0"/>
                <a:cs typeface="Times New Roman" panose="02020603050405020304" pitchFamily="18" charset="0"/>
              </a:rPr>
              <a:t>Афсуски</a:t>
            </a:r>
            <a:r>
              <a:rPr lang="ru-RU" sz="2300" dirty="0" smtClean="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янги</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ҳукумдорнинг</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хонлик</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фаолияти</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узоқ</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давом</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этмади</a:t>
            </a:r>
            <a:r>
              <a:rPr lang="ru-RU" sz="2300" dirty="0">
                <a:latin typeface="Times New Roman" panose="02020603050405020304" pitchFamily="18" charset="0"/>
                <a:cs typeface="Times New Roman" panose="02020603050405020304" pitchFamily="18" charset="0"/>
              </a:rPr>
              <a:t>. </a:t>
            </a:r>
            <a:r>
              <a:rPr lang="ru-RU" sz="2300" dirty="0" err="1" smtClean="0">
                <a:latin typeface="Times New Roman" panose="02020603050405020304" pitchFamily="18" charset="0"/>
                <a:cs typeface="Times New Roman" panose="02020603050405020304" pitchFamily="18" charset="0"/>
              </a:rPr>
              <a:t>Огаҳий</a:t>
            </a:r>
            <a:r>
              <a:rPr lang="ru-RU" sz="2300" dirty="0" smtClean="0">
                <a:latin typeface="Times New Roman" panose="02020603050405020304" pitchFamily="18" charset="0"/>
                <a:cs typeface="Times New Roman" panose="02020603050405020304" pitchFamily="18" charset="0"/>
              </a:rPr>
              <a:t> </a:t>
            </a:r>
            <a:r>
              <a:rPr lang="ru-RU" sz="2300" dirty="0" err="1" smtClean="0">
                <a:latin typeface="Times New Roman" panose="02020603050405020304" pitchFamily="18" charset="0"/>
                <a:cs typeface="Times New Roman" panose="02020603050405020304" pitchFamily="18" charset="0"/>
              </a:rPr>
              <a:t>ҳабарларига</a:t>
            </a:r>
            <a:r>
              <a:rPr lang="ru-RU" sz="2300" dirty="0" smtClean="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кўра</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сиёсатда</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билимдон</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ва</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халқа</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адолатли</a:t>
            </a:r>
            <a:r>
              <a:rPr lang="ru-RU" sz="2300" dirty="0">
                <a:latin typeface="Times New Roman" panose="02020603050405020304" pitchFamily="18" charset="0"/>
                <a:cs typeface="Times New Roman" panose="02020603050405020304" pitchFamily="18" charset="0"/>
              </a:rPr>
              <a:t> хон </a:t>
            </a:r>
            <a:r>
              <a:rPr lang="ru-RU" sz="2300" dirty="0" err="1">
                <a:latin typeface="Times New Roman" panose="02020603050405020304" pitchFamily="18" charset="0"/>
                <a:cs typeface="Times New Roman" panose="02020603050405020304" pitchFamily="18" charset="0"/>
              </a:rPr>
              <a:t>сифатида</a:t>
            </a:r>
            <a:r>
              <a:rPr lang="ru-RU" sz="2300" dirty="0">
                <a:latin typeface="Times New Roman" panose="02020603050405020304" pitchFamily="18" charset="0"/>
                <a:cs typeface="Times New Roman" panose="02020603050405020304" pitchFamily="18" charset="0"/>
              </a:rPr>
              <a:t> </a:t>
            </a:r>
            <a:r>
              <a:rPr lang="ru-RU" sz="2300" dirty="0" err="1" smtClean="0">
                <a:latin typeface="Times New Roman" panose="02020603050405020304" pitchFamily="18" charset="0"/>
                <a:cs typeface="Times New Roman" panose="02020603050405020304" pitchFamily="18" charset="0"/>
              </a:rPr>
              <a:t>обрў</a:t>
            </a:r>
            <a:r>
              <a:rPr lang="ru-RU" sz="2300" dirty="0" smtClean="0">
                <a:latin typeface="Times New Roman" panose="02020603050405020304" pitchFamily="18" charset="0"/>
                <a:cs typeface="Times New Roman" panose="02020603050405020304" pitchFamily="18" charset="0"/>
              </a:rPr>
              <a:t> </a:t>
            </a:r>
            <a:r>
              <a:rPr lang="ru-RU" sz="2300" dirty="0" err="1" smtClean="0">
                <a:latin typeface="Times New Roman" panose="02020603050405020304" pitchFamily="18" charset="0"/>
                <a:cs typeface="Times New Roman" panose="02020603050405020304" pitchFamily="18" charset="0"/>
              </a:rPr>
              <a:t>орттира</a:t>
            </a:r>
            <a:r>
              <a:rPr lang="ru-RU" sz="2300" dirty="0" smtClean="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бошлаган</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Худойдодни</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иниси</a:t>
            </a:r>
            <a:r>
              <a:rPr lang="ru-RU" sz="2300" dirty="0">
                <a:latin typeface="Times New Roman" panose="02020603050405020304" pitchFamily="18" charset="0"/>
                <a:cs typeface="Times New Roman" panose="02020603050405020304" pitchFamily="18" charset="0"/>
              </a:rPr>
              <a:t> Арангхон1 </a:t>
            </a:r>
            <a:r>
              <a:rPr lang="ru-RU" sz="2300" dirty="0" err="1">
                <a:latin typeface="Times New Roman" panose="02020603050405020304" pitchFamily="18" charset="0"/>
                <a:cs typeface="Times New Roman" panose="02020603050405020304" pitchFamily="18" charset="0"/>
              </a:rPr>
              <a:t>шаҳид</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эди</a:t>
            </a:r>
            <a:r>
              <a:rPr lang="ru-RU" sz="2300" dirty="0">
                <a:latin typeface="Times New Roman" panose="02020603050405020304" pitchFamily="18" charset="0"/>
                <a:cs typeface="Times New Roman" panose="02020603050405020304" pitchFamily="18" charset="0"/>
              </a:rPr>
              <a:t>. </a:t>
            </a:r>
            <a:r>
              <a:rPr lang="ru-RU" sz="2300" dirty="0" err="1" smtClean="0">
                <a:latin typeface="Times New Roman" panose="02020603050405020304" pitchFamily="18" charset="0"/>
                <a:cs typeface="Times New Roman" panose="02020603050405020304" pitchFamily="18" charset="0"/>
              </a:rPr>
              <a:t>Аммо</a:t>
            </a:r>
            <a:r>
              <a:rPr lang="ru-RU" sz="2300" dirty="0" smtClean="0">
                <a:latin typeface="Times New Roman" panose="02020603050405020304" pitchFamily="18" charset="0"/>
                <a:cs typeface="Times New Roman" panose="02020603050405020304" pitchFamily="18" charset="0"/>
              </a:rPr>
              <a:t>, </a:t>
            </a:r>
            <a:r>
              <a:rPr lang="ru-RU" sz="2300" dirty="0" err="1" smtClean="0">
                <a:latin typeface="Times New Roman" panose="02020603050405020304" pitchFamily="18" charset="0"/>
                <a:cs typeface="Times New Roman" panose="02020603050405020304" pitchFamily="18" charset="0"/>
              </a:rPr>
              <a:t>Арангхоннинг</a:t>
            </a:r>
            <a:r>
              <a:rPr lang="ru-RU" sz="2300" dirty="0" smtClean="0">
                <a:latin typeface="Times New Roman" panose="02020603050405020304" pitchFamily="18" charset="0"/>
                <a:cs typeface="Times New Roman" panose="02020603050405020304" pitchFamily="18" charset="0"/>
              </a:rPr>
              <a:t> </a:t>
            </a:r>
            <a:r>
              <a:rPr lang="ru-RU" sz="2300" dirty="0">
                <a:latin typeface="Times New Roman" panose="02020603050405020304" pitchFamily="18" charset="0"/>
                <a:cs typeface="Times New Roman" panose="02020603050405020304" pitchFamily="18" charset="0"/>
              </a:rPr>
              <a:t>(1689-1690йй.) </a:t>
            </a:r>
            <a:r>
              <a:rPr lang="ru-RU" sz="2300" dirty="0" err="1">
                <a:latin typeface="Times New Roman" panose="02020603050405020304" pitchFamily="18" charset="0"/>
                <a:cs typeface="Times New Roman" panose="02020603050405020304" pitchFamily="18" charset="0"/>
              </a:rPr>
              <a:t>ҳукмронлиги</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узоқ</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давом</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этмади</a:t>
            </a:r>
            <a:r>
              <a:rPr lang="ru-RU" sz="2300" dirty="0">
                <a:latin typeface="Times New Roman" panose="02020603050405020304" pitchFamily="18" charset="0"/>
                <a:cs typeface="Times New Roman" panose="02020603050405020304" pitchFamily="18" charset="0"/>
              </a:rPr>
              <a:t>. 1690 </a:t>
            </a:r>
            <a:r>
              <a:rPr lang="ru-RU" sz="2300" dirty="0" err="1">
                <a:latin typeface="Times New Roman" panose="02020603050405020304" pitchFamily="18" charset="0"/>
                <a:cs typeface="Times New Roman" panose="02020603050405020304" pitchFamily="18" charset="0"/>
              </a:rPr>
              <a:t>йилда</a:t>
            </a:r>
            <a:r>
              <a:rPr lang="ru-RU" sz="2300" dirty="0">
                <a:latin typeface="Times New Roman" panose="02020603050405020304" pitchFamily="18" charset="0"/>
                <a:cs typeface="Times New Roman" panose="02020603050405020304" pitchFamily="18" charset="0"/>
              </a:rPr>
              <a:t> </a:t>
            </a:r>
            <a:r>
              <a:rPr lang="ru-RU" sz="2300" dirty="0" smtClean="0">
                <a:latin typeface="Times New Roman" panose="02020603050405020304" pitchFamily="18" charset="0"/>
                <a:cs typeface="Times New Roman" panose="02020603050405020304" pitchFamily="18" charset="0"/>
              </a:rPr>
              <a:t>у  </a:t>
            </a:r>
            <a:r>
              <a:rPr lang="ru-RU" sz="2300" dirty="0" err="1" smtClean="0">
                <a:latin typeface="Times New Roman" panose="02020603050405020304" pitchFamily="18" charset="0"/>
                <a:cs typeface="Times New Roman" panose="02020603050405020304" pitchFamily="18" charset="0"/>
              </a:rPr>
              <a:t>Орол</a:t>
            </a:r>
            <a:r>
              <a:rPr lang="ru-RU" sz="2300" dirty="0" smtClean="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ўзбеклари</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билан</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бўлган</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жанга</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ҳалок</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бўлди</a:t>
            </a:r>
            <a:r>
              <a:rPr lang="ru-RU" sz="23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221180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2731" y="0"/>
            <a:ext cx="12009119" cy="6858000"/>
          </a:xfrm>
        </p:spPr>
        <p:style>
          <a:lnRef idx="2">
            <a:schemeClr val="accent5">
              <a:shade val="50000"/>
            </a:schemeClr>
          </a:lnRef>
          <a:fillRef idx="1">
            <a:schemeClr val="accent5"/>
          </a:fillRef>
          <a:effectRef idx="0">
            <a:schemeClr val="accent5"/>
          </a:effectRef>
          <a:fontRef idx="minor">
            <a:schemeClr val="lt1"/>
          </a:fontRef>
        </p:style>
        <p:txBody>
          <a:bodyPr>
            <a:noAutofit/>
          </a:bodyPr>
          <a:lstStyle/>
          <a:p>
            <a:r>
              <a:rPr lang="ru-RU" sz="2300" dirty="0" err="1">
                <a:latin typeface="Times New Roman" panose="02020603050405020304" pitchFamily="18" charset="0"/>
                <a:cs typeface="Times New Roman" panose="02020603050405020304" pitchFamily="18" charset="0"/>
              </a:rPr>
              <a:t>Арангхон</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вафотидан</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сўнг</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Бухоро</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хони</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Субҳонқулихон</a:t>
            </a:r>
            <a:r>
              <a:rPr lang="ru-RU" sz="2300" dirty="0">
                <a:latin typeface="Times New Roman" panose="02020603050405020304" pitchFamily="18" charset="0"/>
                <a:cs typeface="Times New Roman" panose="02020603050405020304" pitchFamily="18" charset="0"/>
              </a:rPr>
              <a:t> Хива </a:t>
            </a:r>
            <a:r>
              <a:rPr lang="ru-RU" sz="2300" dirty="0" err="1">
                <a:latin typeface="Times New Roman" panose="02020603050405020304" pitchFamily="18" charset="0"/>
                <a:cs typeface="Times New Roman" panose="02020603050405020304" pitchFamily="18" charset="0"/>
              </a:rPr>
              <a:t>тахтига</a:t>
            </a:r>
            <a:r>
              <a:rPr lang="ru-RU" sz="2300" dirty="0">
                <a:latin typeface="Times New Roman" panose="02020603050405020304" pitchFamily="18" charset="0"/>
                <a:cs typeface="Times New Roman" panose="02020603050405020304" pitchFamily="18" charset="0"/>
              </a:rPr>
              <a:t> </a:t>
            </a:r>
            <a:r>
              <a:rPr lang="ru-RU" sz="2300" dirty="0" err="1" smtClean="0">
                <a:latin typeface="Times New Roman" panose="02020603050405020304" pitchFamily="18" charset="0"/>
                <a:cs typeface="Times New Roman" panose="02020603050405020304" pitchFamily="18" charset="0"/>
              </a:rPr>
              <a:t>ўз</a:t>
            </a:r>
            <a:r>
              <a:rPr lang="ru-RU" sz="2300" dirty="0" smtClean="0">
                <a:latin typeface="Times New Roman" panose="02020603050405020304" pitchFamily="18" charset="0"/>
                <a:cs typeface="Times New Roman" panose="02020603050405020304" pitchFamily="18" charset="0"/>
              </a:rPr>
              <a:t> одами </a:t>
            </a:r>
            <a:r>
              <a:rPr lang="ru-RU" sz="2300" dirty="0" err="1">
                <a:latin typeface="Times New Roman" panose="02020603050405020304" pitchFamily="18" charset="0"/>
                <a:cs typeface="Times New Roman" panose="02020603050405020304" pitchFamily="18" charset="0"/>
              </a:rPr>
              <a:t>Шоҳниёзни</a:t>
            </a:r>
            <a:r>
              <a:rPr lang="ru-RU" sz="2300" dirty="0">
                <a:latin typeface="Times New Roman" panose="02020603050405020304" pitchFamily="18" charset="0"/>
                <a:cs typeface="Times New Roman" panose="02020603050405020304" pitchFamily="18" charset="0"/>
              </a:rPr>
              <a:t> (1690-1707йй.) </a:t>
            </a:r>
            <a:r>
              <a:rPr lang="ru-RU" sz="2300" dirty="0" err="1">
                <a:latin typeface="Times New Roman" panose="02020603050405020304" pitchFamily="18" charset="0"/>
                <a:cs typeface="Times New Roman" panose="02020603050405020304" pitchFamily="18" charset="0"/>
              </a:rPr>
              <a:t>ўтказиб</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амалда</a:t>
            </a:r>
            <a:r>
              <a:rPr lang="ru-RU" sz="2300" dirty="0">
                <a:latin typeface="Times New Roman" panose="02020603050405020304" pitchFamily="18" charset="0"/>
                <a:cs typeface="Times New Roman" panose="02020603050405020304" pitchFamily="18" charset="0"/>
              </a:rPr>
              <a:t> Хива </a:t>
            </a:r>
            <a:r>
              <a:rPr lang="ru-RU" sz="2300" dirty="0" err="1">
                <a:latin typeface="Times New Roman" panose="02020603050405020304" pitchFamily="18" charset="0"/>
                <a:cs typeface="Times New Roman" panose="02020603050405020304" pitchFamily="18" charset="0"/>
              </a:rPr>
              <a:t>хонлигини</a:t>
            </a:r>
            <a:r>
              <a:rPr lang="ru-RU" sz="2300" dirty="0">
                <a:latin typeface="Times New Roman" panose="02020603050405020304" pitchFamily="18" charset="0"/>
                <a:cs typeface="Times New Roman" panose="02020603050405020304" pitchFamily="18" charset="0"/>
              </a:rPr>
              <a:t> </a:t>
            </a:r>
            <a:r>
              <a:rPr lang="ru-RU" sz="2300" dirty="0" err="1" smtClean="0">
                <a:latin typeface="Times New Roman" panose="02020603050405020304" pitchFamily="18" charset="0"/>
                <a:cs typeface="Times New Roman" panose="02020603050405020304" pitchFamily="18" charset="0"/>
              </a:rPr>
              <a:t>Бухорога</a:t>
            </a:r>
            <a:r>
              <a:rPr lang="ru-RU" sz="2300" dirty="0" smtClean="0">
                <a:latin typeface="Times New Roman" panose="02020603050405020304" pitchFamily="18" charset="0"/>
                <a:cs typeface="Times New Roman" panose="02020603050405020304" pitchFamily="18" charset="0"/>
              </a:rPr>
              <a:t> вассал </a:t>
            </a:r>
            <a:r>
              <a:rPr lang="ru-RU" sz="2300" dirty="0" err="1">
                <a:latin typeface="Times New Roman" panose="02020603050405020304" pitchFamily="18" charset="0"/>
                <a:cs typeface="Times New Roman" panose="02020603050405020304" pitchFamily="18" charset="0"/>
              </a:rPr>
              <a:t>давлатга</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айлантирди</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Шунинг</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учун</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ҳам</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Шоҳниёз</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гарчи</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ўзини</a:t>
            </a:r>
            <a:r>
              <a:rPr lang="ru-RU" sz="2300" dirty="0">
                <a:latin typeface="Times New Roman" panose="02020603050405020304" pitchFamily="18" charset="0"/>
                <a:cs typeface="Times New Roman" panose="02020603050405020304" pitchFamily="18" charset="0"/>
              </a:rPr>
              <a:t> хон </a:t>
            </a:r>
            <a:r>
              <a:rPr lang="ru-RU" sz="2300" dirty="0" err="1" smtClean="0">
                <a:latin typeface="Times New Roman" panose="02020603050405020304" pitchFamily="18" charset="0"/>
                <a:cs typeface="Times New Roman" panose="02020603050405020304" pitchFamily="18" charset="0"/>
              </a:rPr>
              <a:t>деб</a:t>
            </a:r>
            <a:r>
              <a:rPr lang="ru-RU" sz="2300" dirty="0" smtClean="0">
                <a:latin typeface="Times New Roman" panose="02020603050405020304" pitchFamily="18" charset="0"/>
                <a:cs typeface="Times New Roman" panose="02020603050405020304" pitchFamily="18" charset="0"/>
              </a:rPr>
              <a:t> </a:t>
            </a:r>
            <a:r>
              <a:rPr lang="ru-RU" sz="2300" dirty="0" err="1" smtClean="0">
                <a:latin typeface="Times New Roman" panose="02020603050405020304" pitchFamily="18" charset="0"/>
                <a:cs typeface="Times New Roman" panose="02020603050405020304" pitchFamily="18" charset="0"/>
              </a:rPr>
              <a:t>эълон</a:t>
            </a:r>
            <a:r>
              <a:rPr lang="ru-RU" sz="2300" dirty="0" smtClean="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қилган</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бўлсада</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ўз</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фаолияти</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давомида</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Бухоро</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таъсиридан</a:t>
            </a:r>
            <a:r>
              <a:rPr lang="ru-RU" sz="2300" dirty="0">
                <a:latin typeface="Times New Roman" panose="02020603050405020304" pitchFamily="18" charset="0"/>
                <a:cs typeface="Times New Roman" panose="02020603050405020304" pitchFamily="18" charset="0"/>
              </a:rPr>
              <a:t> </a:t>
            </a:r>
            <a:r>
              <a:rPr lang="ru-RU" sz="2300" dirty="0" err="1" smtClean="0">
                <a:latin typeface="Times New Roman" panose="02020603050405020304" pitchFamily="18" charset="0"/>
                <a:cs typeface="Times New Roman" panose="02020603050405020304" pitchFamily="18" charset="0"/>
              </a:rPr>
              <a:t>қутула</a:t>
            </a:r>
            <a:r>
              <a:rPr lang="ru-RU" sz="2300" dirty="0" smtClean="0">
                <a:latin typeface="Times New Roman" panose="02020603050405020304" pitchFamily="18" charset="0"/>
                <a:cs typeface="Times New Roman" panose="02020603050405020304" pitchFamily="18" charset="0"/>
              </a:rPr>
              <a:t> </a:t>
            </a:r>
            <a:r>
              <a:rPr lang="ru-RU" sz="2300" dirty="0" err="1" smtClean="0">
                <a:latin typeface="Times New Roman" panose="02020603050405020304" pitchFamily="18" charset="0"/>
                <a:cs typeface="Times New Roman" panose="02020603050405020304" pitchFamily="18" charset="0"/>
              </a:rPr>
              <a:t>олмади</a:t>
            </a:r>
            <a:r>
              <a:rPr lang="ru-RU" sz="2300" dirty="0" smtClean="0">
                <a:latin typeface="Times New Roman" panose="02020603050405020304" pitchFamily="18" charset="0"/>
                <a:cs typeface="Times New Roman" panose="02020603050405020304" pitchFamily="18" charset="0"/>
              </a:rPr>
              <a:t>.</a:t>
            </a:r>
          </a:p>
          <a:p>
            <a:r>
              <a:rPr lang="ru-RU" sz="2300" dirty="0" err="1" smtClean="0">
                <a:latin typeface="Times New Roman" panose="02020603050405020304" pitchFamily="18" charset="0"/>
                <a:cs typeface="Times New Roman" panose="02020603050405020304" pitchFamily="18" charset="0"/>
              </a:rPr>
              <a:t>Вилоятлар</a:t>
            </a:r>
            <a:r>
              <a:rPr lang="ru-RU" sz="2300" dirty="0" smtClean="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ҳокимлари</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хонга</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итоат</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этмай</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қўйганликлари</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боис</a:t>
            </a:r>
            <a:r>
              <a:rPr lang="ru-RU" sz="2300" dirty="0">
                <a:latin typeface="Times New Roman" panose="02020603050405020304" pitchFamily="18" charset="0"/>
                <a:cs typeface="Times New Roman" panose="02020603050405020304" pitchFamily="18" charset="0"/>
              </a:rPr>
              <a:t> Хива </a:t>
            </a:r>
            <a:r>
              <a:rPr lang="ru-RU" sz="2300" dirty="0" err="1">
                <a:latin typeface="Times New Roman" panose="02020603050405020304" pitchFamily="18" charset="0"/>
                <a:cs typeface="Times New Roman" panose="02020603050405020304" pitchFamily="18" charset="0"/>
              </a:rPr>
              <a:t>хони</a:t>
            </a:r>
            <a:r>
              <a:rPr lang="ru-RU" sz="2300" dirty="0">
                <a:latin typeface="Times New Roman" panose="02020603050405020304" pitchFamily="18" charset="0"/>
                <a:cs typeface="Times New Roman" panose="02020603050405020304" pitchFamily="18" charset="0"/>
              </a:rPr>
              <a:t> </a:t>
            </a:r>
            <a:r>
              <a:rPr lang="ru-RU" sz="2300" dirty="0" err="1" smtClean="0">
                <a:latin typeface="Times New Roman" panose="02020603050405020304" pitchFamily="18" charset="0"/>
                <a:cs typeface="Times New Roman" panose="02020603050405020304" pitchFamily="18" charset="0"/>
              </a:rPr>
              <a:t>сарой</a:t>
            </a:r>
            <a:r>
              <a:rPr lang="ru-RU" sz="2300" dirty="0" smtClean="0">
                <a:latin typeface="Times New Roman" panose="02020603050405020304" pitchFamily="18" charset="0"/>
                <a:cs typeface="Times New Roman" panose="02020603050405020304" pitchFamily="18" charset="0"/>
              </a:rPr>
              <a:t> </a:t>
            </a:r>
            <a:r>
              <a:rPr lang="ru-RU" sz="2300" dirty="0" err="1" smtClean="0">
                <a:latin typeface="Times New Roman" panose="02020603050405020304" pitchFamily="18" charset="0"/>
                <a:cs typeface="Times New Roman" panose="02020603050405020304" pitchFamily="18" charset="0"/>
              </a:rPr>
              <a:t>амалдорлари</a:t>
            </a:r>
            <a:r>
              <a:rPr lang="ru-RU" sz="2300" dirty="0" smtClean="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ва</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маҳаллий</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ҳукмдорлар</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қўлидаги</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қўғирчоққа</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айланиб</a:t>
            </a:r>
            <a:r>
              <a:rPr lang="ru-RU" sz="2300" dirty="0">
                <a:latin typeface="Times New Roman" panose="02020603050405020304" pitchFamily="18" charset="0"/>
                <a:cs typeface="Times New Roman" panose="02020603050405020304" pitchFamily="18" charset="0"/>
              </a:rPr>
              <a:t> </a:t>
            </a:r>
            <a:r>
              <a:rPr lang="ru-RU" sz="2300" dirty="0" err="1" smtClean="0">
                <a:latin typeface="Times New Roman" panose="02020603050405020304" pitchFamily="18" charset="0"/>
                <a:cs typeface="Times New Roman" panose="02020603050405020304" pitchFamily="18" charset="0"/>
              </a:rPr>
              <a:t>қолган</a:t>
            </a:r>
            <a:r>
              <a:rPr lang="ru-RU" sz="2300" dirty="0" smtClean="0">
                <a:latin typeface="Times New Roman" panose="02020603050405020304" pitchFamily="18" charset="0"/>
                <a:cs typeface="Times New Roman" panose="02020603050405020304" pitchFamily="18" charset="0"/>
              </a:rPr>
              <a:t> </a:t>
            </a:r>
            <a:r>
              <a:rPr lang="ru-RU" sz="2300" dirty="0" err="1" smtClean="0">
                <a:latin typeface="Times New Roman" panose="02020603050405020304" pitchFamily="18" charset="0"/>
                <a:cs typeface="Times New Roman" panose="02020603050405020304" pitchFamily="18" charset="0"/>
              </a:rPr>
              <a:t>эди</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Шунинг</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учун</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ҳам</a:t>
            </a:r>
            <a:r>
              <a:rPr lang="ru-RU" sz="2300" dirty="0">
                <a:latin typeface="Times New Roman" panose="02020603050405020304" pitchFamily="18" charset="0"/>
                <a:cs typeface="Times New Roman" panose="02020603050405020304" pitchFamily="18" charset="0"/>
              </a:rPr>
              <a:t> </a:t>
            </a:r>
            <a:r>
              <a:rPr lang="de-DE" sz="2300" dirty="0">
                <a:latin typeface="Times New Roman" panose="02020603050405020304" pitchFamily="18" charset="0"/>
                <a:cs typeface="Times New Roman" panose="02020603050405020304" pitchFamily="18" charset="0"/>
              </a:rPr>
              <a:t>XVIII </a:t>
            </a:r>
            <a:r>
              <a:rPr lang="ru-RU" sz="2300" dirty="0" err="1">
                <a:latin typeface="Times New Roman" panose="02020603050405020304" pitchFamily="18" charset="0"/>
                <a:cs typeface="Times New Roman" panose="02020603050405020304" pitchFamily="18" charset="0"/>
              </a:rPr>
              <a:t>асрга</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оид</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айрим</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ёзма</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манбаларда</a:t>
            </a:r>
            <a:r>
              <a:rPr lang="ru-RU" sz="2300" dirty="0">
                <a:latin typeface="Times New Roman" panose="02020603050405020304" pitchFamily="18" charset="0"/>
                <a:cs typeface="Times New Roman" panose="02020603050405020304" pitchFamily="18" charset="0"/>
              </a:rPr>
              <a:t> Хива </a:t>
            </a:r>
            <a:r>
              <a:rPr lang="ru-RU" sz="2300" dirty="0" err="1" smtClean="0">
                <a:latin typeface="Times New Roman" panose="02020603050405020304" pitchFamily="18" charset="0"/>
                <a:cs typeface="Times New Roman" panose="02020603050405020304" pitchFamily="18" charset="0"/>
              </a:rPr>
              <a:t>хонлиги</a:t>
            </a:r>
            <a:r>
              <a:rPr lang="ru-RU" sz="2300" dirty="0" smtClean="0">
                <a:latin typeface="Times New Roman" panose="02020603050405020304" pitchFamily="18" charset="0"/>
                <a:cs typeface="Times New Roman" panose="02020603050405020304" pitchFamily="18" charset="0"/>
              </a:rPr>
              <a:t> “</a:t>
            </a:r>
            <a:r>
              <a:rPr lang="ru-RU" sz="2300" dirty="0" err="1" smtClean="0">
                <a:latin typeface="Times New Roman" panose="02020603050405020304" pitchFamily="18" charset="0"/>
                <a:cs typeface="Times New Roman" panose="02020603050405020304" pitchFamily="18" charset="0"/>
              </a:rPr>
              <a:t>Беш</a:t>
            </a:r>
            <a:r>
              <a:rPr lang="ru-RU" sz="2300" dirty="0" smtClean="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қалъа</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деб</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аталган</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бўлса</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керак</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Унинг</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таркибидаги</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Хазорасп</a:t>
            </a:r>
            <a:r>
              <a:rPr lang="ru-RU" sz="2300" dirty="0">
                <a:latin typeface="Times New Roman" panose="02020603050405020304" pitchFamily="18" charset="0"/>
                <a:cs typeface="Times New Roman" panose="02020603050405020304" pitchFamily="18" charset="0"/>
              </a:rPr>
              <a:t>, </a:t>
            </a:r>
            <a:r>
              <a:rPr lang="ru-RU" sz="2300" dirty="0" err="1" smtClean="0">
                <a:latin typeface="Times New Roman" panose="02020603050405020304" pitchFamily="18" charset="0"/>
                <a:cs typeface="Times New Roman" panose="02020603050405020304" pitchFamily="18" charset="0"/>
              </a:rPr>
              <a:t>Хонқа</a:t>
            </a:r>
            <a:r>
              <a:rPr lang="ru-RU" sz="2300" dirty="0" smtClean="0">
                <a:latin typeface="Times New Roman" panose="02020603050405020304" pitchFamily="18" charset="0"/>
                <a:cs typeface="Times New Roman" panose="02020603050405020304" pitchFamily="18" charset="0"/>
              </a:rPr>
              <a:t>, </a:t>
            </a:r>
            <a:r>
              <a:rPr lang="ru-RU" sz="2300" dirty="0" err="1" smtClean="0">
                <a:latin typeface="Times New Roman" panose="02020603050405020304" pitchFamily="18" charset="0"/>
                <a:cs typeface="Times New Roman" panose="02020603050405020304" pitchFamily="18" charset="0"/>
              </a:rPr>
              <a:t>Урганч</a:t>
            </a:r>
            <a:r>
              <a:rPr lang="ru-RU" sz="2300" dirty="0">
                <a:latin typeface="Times New Roman" panose="02020603050405020304" pitchFamily="18" charset="0"/>
                <a:cs typeface="Times New Roman" panose="02020603050405020304" pitchFamily="18" charset="0"/>
              </a:rPr>
              <a:t>, Кат </a:t>
            </a:r>
            <a:r>
              <a:rPr lang="ru-RU" sz="2300" dirty="0" err="1">
                <a:latin typeface="Times New Roman" panose="02020603050405020304" pitchFamily="18" charset="0"/>
                <a:cs typeface="Times New Roman" panose="02020603050405020304" pitchFamily="18" charset="0"/>
              </a:rPr>
              <a:t>ва</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Шовот</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қалъаларининг</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марказий</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ҳокимиятга</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тобелиги</a:t>
            </a:r>
            <a:r>
              <a:rPr lang="ru-RU" sz="2300" dirty="0">
                <a:latin typeface="Times New Roman" panose="02020603050405020304" pitchFamily="18" charset="0"/>
                <a:cs typeface="Times New Roman" panose="02020603050405020304" pitchFamily="18" charset="0"/>
              </a:rPr>
              <a:t> </a:t>
            </a:r>
            <a:r>
              <a:rPr lang="ru-RU" sz="2300" dirty="0" err="1" smtClean="0">
                <a:latin typeface="Times New Roman" panose="02020603050405020304" pitchFamily="18" charset="0"/>
                <a:cs typeface="Times New Roman" panose="02020603050405020304" pitchFamily="18" charset="0"/>
              </a:rPr>
              <a:t>юзаки</a:t>
            </a:r>
            <a:r>
              <a:rPr lang="ru-RU" sz="2300" dirty="0" smtClean="0">
                <a:latin typeface="Times New Roman" panose="02020603050405020304" pitchFamily="18" charset="0"/>
                <a:cs typeface="Times New Roman" panose="02020603050405020304" pitchFamily="18" charset="0"/>
              </a:rPr>
              <a:t> </a:t>
            </a:r>
            <a:r>
              <a:rPr lang="ru-RU" sz="2300" dirty="0" err="1" smtClean="0">
                <a:latin typeface="Times New Roman" panose="02020603050405020304" pitchFamily="18" charset="0"/>
                <a:cs typeface="Times New Roman" panose="02020603050405020304" pitchFamily="18" charset="0"/>
              </a:rPr>
              <a:t>хусусиятга</a:t>
            </a:r>
            <a:r>
              <a:rPr lang="ru-RU" sz="2300" dirty="0" smtClean="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эга</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эди</a:t>
            </a:r>
            <a:r>
              <a:rPr lang="ru-RU" sz="2300" dirty="0" smtClean="0">
                <a:latin typeface="Times New Roman" panose="02020603050405020304" pitchFamily="18" charset="0"/>
                <a:cs typeface="Times New Roman" panose="02020603050405020304" pitchFamily="18" charset="0"/>
              </a:rPr>
              <a:t>.</a:t>
            </a:r>
          </a:p>
          <a:p>
            <a:r>
              <a:rPr lang="ru-RU" sz="2300" dirty="0" smtClean="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Шерғозихон</a:t>
            </a:r>
            <a:r>
              <a:rPr lang="ru-RU" sz="2300" dirty="0">
                <a:latin typeface="Times New Roman" panose="02020603050405020304" pitchFamily="18" charset="0"/>
                <a:cs typeface="Times New Roman" panose="02020603050405020304" pitchFamily="18" charset="0"/>
              </a:rPr>
              <a:t> (1715-1728йй)</a:t>
            </a:r>
            <a:r>
              <a:rPr lang="ru-RU" sz="2300" dirty="0" err="1">
                <a:latin typeface="Times New Roman" panose="02020603050405020304" pitchFamily="18" charset="0"/>
                <a:cs typeface="Times New Roman" panose="02020603050405020304" pitchFamily="18" charset="0"/>
              </a:rPr>
              <a:t>нинг</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ҳукумронлиги</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даври</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сиёсий</a:t>
            </a:r>
            <a:r>
              <a:rPr lang="ru-RU" sz="2300" dirty="0">
                <a:latin typeface="Times New Roman" panose="02020603050405020304" pitchFamily="18" charset="0"/>
                <a:cs typeface="Times New Roman" panose="02020603050405020304" pitchFamily="18" charset="0"/>
              </a:rPr>
              <a:t> </a:t>
            </a:r>
            <a:r>
              <a:rPr lang="ru-RU" sz="2300" dirty="0" err="1" smtClean="0">
                <a:latin typeface="Times New Roman" panose="02020603050405020304" pitchFamily="18" charset="0"/>
                <a:cs typeface="Times New Roman" panose="02020603050405020304" pitchFamily="18" charset="0"/>
              </a:rPr>
              <a:t>воқеаларга</a:t>
            </a:r>
            <a:r>
              <a:rPr lang="ru-RU" sz="2300" dirty="0" smtClean="0">
                <a:latin typeface="Times New Roman" panose="02020603050405020304" pitchFamily="18" charset="0"/>
                <a:cs typeface="Times New Roman" panose="02020603050405020304" pitchFamily="18" charset="0"/>
              </a:rPr>
              <a:t> бой </a:t>
            </a:r>
            <a:r>
              <a:rPr lang="ru-RU" sz="2300" dirty="0" err="1">
                <a:latin typeface="Times New Roman" panose="02020603050405020304" pitchFamily="18" charset="0"/>
                <a:cs typeface="Times New Roman" panose="02020603050405020304" pitchFamily="18" charset="0"/>
              </a:rPr>
              <a:t>бўлди</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Унинг</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ҳукмронлиги</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даври</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ўзбек</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туркман</a:t>
            </a:r>
            <a:r>
              <a:rPr lang="ru-RU" sz="2300" dirty="0">
                <a:latin typeface="Times New Roman" panose="02020603050405020304" pitchFamily="18" charset="0"/>
                <a:cs typeface="Times New Roman" panose="02020603050405020304" pitchFamily="18" charset="0"/>
              </a:rPr>
              <a:t>, </a:t>
            </a:r>
            <a:r>
              <a:rPr lang="ru-RU" sz="2300" dirty="0" err="1" smtClean="0">
                <a:latin typeface="Times New Roman" panose="02020603050405020304" pitchFamily="18" charset="0"/>
                <a:cs typeface="Times New Roman" panose="02020603050405020304" pitchFamily="18" charset="0"/>
              </a:rPr>
              <a:t>қорақалпоқ</a:t>
            </a:r>
            <a:r>
              <a:rPr lang="ru-RU" sz="2300" dirty="0" smtClean="0">
                <a:latin typeface="Times New Roman" panose="02020603050405020304" pitchFamily="18" charset="0"/>
                <a:cs typeface="Times New Roman" panose="02020603050405020304" pitchFamily="18" charset="0"/>
              </a:rPr>
              <a:t> </a:t>
            </a:r>
            <a:r>
              <a:rPr lang="ru-RU" sz="2300" dirty="0" err="1" smtClean="0">
                <a:latin typeface="Times New Roman" panose="02020603050405020304" pitchFamily="18" charset="0"/>
                <a:cs typeface="Times New Roman" panose="02020603050405020304" pitchFamily="18" charset="0"/>
              </a:rPr>
              <a:t>зодагонларининг</a:t>
            </a:r>
            <a:r>
              <a:rPr lang="ru-RU" sz="2300" dirty="0" smtClean="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ўзбошимчалик</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ҳаракатларига</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қарши</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кураш</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билан</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ўтди</a:t>
            </a:r>
            <a:r>
              <a:rPr lang="ru-RU" sz="2300" dirty="0">
                <a:latin typeface="Times New Roman" panose="02020603050405020304" pitchFamily="18" charset="0"/>
                <a:cs typeface="Times New Roman" panose="02020603050405020304" pitchFamily="18" charset="0"/>
              </a:rPr>
              <a:t>. </a:t>
            </a:r>
            <a:r>
              <a:rPr lang="ru-RU" sz="2300" dirty="0" err="1" smtClean="0">
                <a:latin typeface="Times New Roman" panose="02020603050405020304" pitchFamily="18" charset="0"/>
                <a:cs typeface="Times New Roman" panose="02020603050405020304" pitchFamily="18" charset="0"/>
              </a:rPr>
              <a:t>Бу</a:t>
            </a:r>
            <a:r>
              <a:rPr lang="ru-RU" sz="2300" dirty="0" smtClean="0">
                <a:latin typeface="Times New Roman" panose="02020603050405020304" pitchFamily="18" charset="0"/>
                <a:cs typeface="Times New Roman" panose="02020603050405020304" pitchFamily="18" charset="0"/>
              </a:rPr>
              <a:t> </a:t>
            </a:r>
            <a:r>
              <a:rPr lang="ru-RU" sz="2300" dirty="0" err="1" smtClean="0">
                <a:latin typeface="Times New Roman" panose="02020603050405020304" pitchFamily="18" charset="0"/>
                <a:cs typeface="Times New Roman" panose="02020603050405020304" pitchFamily="18" charset="0"/>
              </a:rPr>
              <a:t>пайтга</a:t>
            </a:r>
            <a:r>
              <a:rPr lang="ru-RU" sz="2300" dirty="0" smtClean="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келиб</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Орол</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бўйи</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ўзбеклари</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орасида</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ҳам</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сиёсий</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вазият</a:t>
            </a:r>
            <a:r>
              <a:rPr lang="ru-RU" sz="2300" dirty="0">
                <a:latin typeface="Times New Roman" panose="02020603050405020304" pitchFamily="18" charset="0"/>
                <a:cs typeface="Times New Roman" panose="02020603050405020304" pitchFamily="18" charset="0"/>
              </a:rPr>
              <a:t> </a:t>
            </a:r>
            <a:r>
              <a:rPr lang="ru-RU" sz="2300" dirty="0" err="1" smtClean="0">
                <a:latin typeface="Times New Roman" panose="02020603050405020304" pitchFamily="18" charset="0"/>
                <a:cs typeface="Times New Roman" panose="02020603050405020304" pitchFamily="18" charset="0"/>
              </a:rPr>
              <a:t>кескинлашиб</a:t>
            </a:r>
            <a:r>
              <a:rPr lang="ru-RU" sz="2300" dirty="0" smtClean="0">
                <a:latin typeface="Times New Roman" panose="02020603050405020304" pitchFamily="18" charset="0"/>
                <a:cs typeface="Times New Roman" panose="02020603050405020304" pitchFamily="18" charset="0"/>
              </a:rPr>
              <a:t> </a:t>
            </a:r>
            <a:r>
              <a:rPr lang="ru-RU" sz="2300" dirty="0" err="1" smtClean="0">
                <a:latin typeface="Times New Roman" panose="02020603050405020304" pitchFamily="18" charset="0"/>
                <a:cs typeface="Times New Roman" panose="02020603050405020304" pitchFamily="18" charset="0"/>
              </a:rPr>
              <a:t>кетган</a:t>
            </a:r>
            <a:r>
              <a:rPr lang="ru-RU" sz="2300" dirty="0" smtClean="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эди</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Бунинг</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асосий</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сабаби</a:t>
            </a:r>
            <a:r>
              <a:rPr lang="ru-RU" sz="2300" dirty="0">
                <a:latin typeface="Times New Roman" panose="02020603050405020304" pitchFamily="18" charset="0"/>
                <a:cs typeface="Times New Roman" panose="02020603050405020304" pitchFamily="18" charset="0"/>
              </a:rPr>
              <a:t> – </a:t>
            </a:r>
            <a:r>
              <a:rPr lang="ru-RU" sz="2300" dirty="0" err="1">
                <a:latin typeface="Times New Roman" panose="02020603050405020304" pitchFamily="18" charset="0"/>
                <a:cs typeface="Times New Roman" panose="02020603050405020304" pitchFamily="18" charset="0"/>
              </a:rPr>
              <a:t>Орол</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бўйида</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яшаётган</a:t>
            </a:r>
            <a:r>
              <a:rPr lang="ru-RU" sz="2300" dirty="0">
                <a:latin typeface="Times New Roman" panose="02020603050405020304" pitchFamily="18" charset="0"/>
                <a:cs typeface="Times New Roman" panose="02020603050405020304" pitchFamily="18" charset="0"/>
              </a:rPr>
              <a:t> </a:t>
            </a:r>
            <a:r>
              <a:rPr lang="ru-RU" sz="2300" dirty="0" err="1" smtClean="0">
                <a:latin typeface="Times New Roman" panose="02020603050405020304" pitchFamily="18" charset="0"/>
                <a:cs typeface="Times New Roman" panose="02020603050405020304" pitchFamily="18" charset="0"/>
              </a:rPr>
              <a:t>ўзбекларнинг</a:t>
            </a:r>
            <a:r>
              <a:rPr lang="ru-RU" sz="2300" dirty="0" smtClean="0">
                <a:latin typeface="Times New Roman" panose="02020603050405020304" pitchFamily="18" charset="0"/>
                <a:cs typeface="Times New Roman" panose="02020603050405020304" pitchFamily="18" charset="0"/>
              </a:rPr>
              <a:t> </a:t>
            </a:r>
            <a:r>
              <a:rPr lang="ru-RU" sz="2300" dirty="0" err="1" smtClean="0">
                <a:latin typeface="Times New Roman" panose="02020603050405020304" pitchFamily="18" charset="0"/>
                <a:cs typeface="Times New Roman" panose="02020603050405020304" pitchFamily="18" charset="0"/>
              </a:rPr>
              <a:t>Қўнғирот</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Манғит</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Хўжайли</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ва</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Қипчоқ</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уруғига</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мансуб</a:t>
            </a:r>
            <a:r>
              <a:rPr lang="ru-RU" sz="2300" dirty="0">
                <a:latin typeface="Times New Roman" panose="02020603050405020304" pitchFamily="18" charset="0"/>
                <a:cs typeface="Times New Roman" panose="02020603050405020304" pitchFamily="18" charset="0"/>
              </a:rPr>
              <a:t> </a:t>
            </a:r>
            <a:r>
              <a:rPr lang="ru-RU" sz="2300" dirty="0" err="1" smtClean="0">
                <a:latin typeface="Times New Roman" panose="02020603050405020304" pitchFamily="18" charset="0"/>
                <a:cs typeface="Times New Roman" panose="02020603050405020304" pitchFamily="18" charset="0"/>
              </a:rPr>
              <a:t>аҳолисининг</a:t>
            </a:r>
            <a:r>
              <a:rPr lang="ru-RU" sz="2300" dirty="0" smtClean="0">
                <a:latin typeface="Times New Roman" panose="02020603050405020304" pitchFamily="18" charset="0"/>
                <a:cs typeface="Times New Roman" panose="02020603050405020304" pitchFamily="18" charset="0"/>
              </a:rPr>
              <a:t> </a:t>
            </a:r>
            <a:r>
              <a:rPr lang="ru-RU" sz="2300" dirty="0" err="1" smtClean="0">
                <a:latin typeface="Times New Roman" panose="02020603050405020304" pitchFamily="18" charset="0"/>
                <a:cs typeface="Times New Roman" panose="02020603050405020304" pitchFamily="18" charset="0"/>
              </a:rPr>
              <a:t>мустақиллик</a:t>
            </a:r>
            <a:r>
              <a:rPr lang="ru-RU" sz="2300" dirty="0" smtClean="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учун</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курашлари</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эди</a:t>
            </a:r>
            <a:r>
              <a:rPr lang="ru-RU" sz="2300" dirty="0" smtClean="0">
                <a:latin typeface="Times New Roman" panose="02020603050405020304" pitchFamily="18" charset="0"/>
                <a:cs typeface="Times New Roman" panose="02020603050405020304" pitchFamily="18" charset="0"/>
              </a:rPr>
              <a:t>.</a:t>
            </a:r>
          </a:p>
          <a:p>
            <a:r>
              <a:rPr lang="ru-RU" sz="2300" dirty="0" err="1">
                <a:latin typeface="Times New Roman" panose="02020603050405020304" pitchFamily="18" charset="0"/>
                <a:cs typeface="Times New Roman" panose="02020603050405020304" pitchFamily="18" charset="0"/>
              </a:rPr>
              <a:t>Шерғозихон</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ўлимидан</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кейин</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тахтга</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ўтирган</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қозоқ</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султони</a:t>
            </a:r>
            <a:r>
              <a:rPr lang="ru-RU" sz="2300" dirty="0">
                <a:latin typeface="Times New Roman" panose="02020603050405020304" pitchFamily="18" charset="0"/>
                <a:cs typeface="Times New Roman" panose="02020603050405020304" pitchFamily="18" charset="0"/>
              </a:rPr>
              <a:t> </a:t>
            </a:r>
            <a:r>
              <a:rPr lang="ru-RU" sz="2300" dirty="0" err="1" smtClean="0">
                <a:latin typeface="Times New Roman" panose="02020603050405020304" pitchFamily="18" charset="0"/>
                <a:cs typeface="Times New Roman" panose="02020603050405020304" pitchFamily="18" charset="0"/>
              </a:rPr>
              <a:t>Элбарсхон</a:t>
            </a:r>
            <a:r>
              <a:rPr lang="ru-RU" sz="2300" dirty="0" smtClean="0">
                <a:latin typeface="Times New Roman" panose="02020603050405020304" pitchFamily="18" charset="0"/>
                <a:cs typeface="Times New Roman" panose="02020603050405020304" pitchFamily="18" charset="0"/>
              </a:rPr>
              <a:t> (1728-1740 </a:t>
            </a:r>
            <a:r>
              <a:rPr lang="ru-RU" sz="2300" dirty="0" err="1" smtClean="0">
                <a:latin typeface="Times New Roman" panose="02020603050405020304" pitchFamily="18" charset="0"/>
                <a:cs typeface="Times New Roman" panose="02020603050405020304" pitchFamily="18" charset="0"/>
              </a:rPr>
              <a:t>йй</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даврида</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ички</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курашлар</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давом</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этиб</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қўшни</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ҳудудларга</a:t>
            </a:r>
            <a:r>
              <a:rPr lang="ru-RU" sz="2300" dirty="0">
                <a:latin typeface="Times New Roman" panose="02020603050405020304" pitchFamily="18" charset="0"/>
                <a:cs typeface="Times New Roman" panose="02020603050405020304" pitchFamily="18" charset="0"/>
              </a:rPr>
              <a:t> </a:t>
            </a:r>
            <a:r>
              <a:rPr lang="ru-RU" sz="2300" dirty="0" err="1" smtClean="0">
                <a:latin typeface="Times New Roman" panose="02020603050405020304" pitchFamily="18" charset="0"/>
                <a:cs typeface="Times New Roman" panose="02020603050405020304" pitchFamily="18" charset="0"/>
              </a:rPr>
              <a:t>кўплаб</a:t>
            </a:r>
            <a:r>
              <a:rPr lang="ru-RU" sz="2300" dirty="0" smtClean="0">
                <a:latin typeface="Times New Roman" panose="02020603050405020304" pitchFamily="18" charset="0"/>
                <a:cs typeface="Times New Roman" panose="02020603050405020304" pitchFamily="18" charset="0"/>
              </a:rPr>
              <a:t> </a:t>
            </a:r>
            <a:r>
              <a:rPr lang="ru-RU" sz="2300" dirty="0" err="1" smtClean="0">
                <a:latin typeface="Times New Roman" panose="02020603050405020304" pitchFamily="18" charset="0"/>
                <a:cs typeface="Times New Roman" panose="02020603050405020304" pitchFamily="18" charset="0"/>
              </a:rPr>
              <a:t>талончилик</a:t>
            </a:r>
            <a:r>
              <a:rPr lang="ru-RU" sz="2300" dirty="0" smtClean="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юришлари</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уюштирилиб</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туриши</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натижасида</a:t>
            </a:r>
            <a:r>
              <a:rPr lang="ru-RU" sz="2300" dirty="0">
                <a:latin typeface="Times New Roman" panose="02020603050405020304" pitchFamily="18" charset="0"/>
                <a:cs typeface="Times New Roman" panose="02020603050405020304" pitchFamily="18" charset="0"/>
              </a:rPr>
              <a:t> Хива </a:t>
            </a:r>
            <a:r>
              <a:rPr lang="ru-RU" sz="2300" dirty="0" err="1" smtClean="0">
                <a:latin typeface="Times New Roman" panose="02020603050405020304" pitchFamily="18" charset="0"/>
                <a:cs typeface="Times New Roman" panose="02020603050405020304" pitchFamily="18" charset="0"/>
              </a:rPr>
              <a:t>хонлигининг</a:t>
            </a:r>
            <a:r>
              <a:rPr lang="ru-RU" sz="2300" dirty="0" smtClean="0">
                <a:latin typeface="Times New Roman" panose="02020603050405020304" pitchFamily="18" charset="0"/>
                <a:cs typeface="Times New Roman" panose="02020603050405020304" pitchFamily="18" charset="0"/>
              </a:rPr>
              <a:t> </a:t>
            </a:r>
            <a:r>
              <a:rPr lang="ru-RU" sz="2300" dirty="0" err="1" smtClean="0">
                <a:latin typeface="Times New Roman" panose="02020603050405020304" pitchFamily="18" charset="0"/>
                <a:cs typeface="Times New Roman" panose="02020603050405020304" pitchFamily="18" charset="0"/>
              </a:rPr>
              <a:t>ҳарбий</a:t>
            </a:r>
            <a:r>
              <a:rPr lang="ru-RU" sz="2300" dirty="0" smtClean="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қудрати</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заифлашиб</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борди</a:t>
            </a:r>
            <a:r>
              <a:rPr lang="ru-RU" sz="2300" dirty="0">
                <a:latin typeface="Times New Roman" panose="02020603050405020304" pitchFamily="18" charset="0"/>
                <a:cs typeface="Times New Roman" panose="02020603050405020304" pitchFamily="18" charset="0"/>
              </a:rPr>
              <a:t>.</a:t>
            </a:r>
            <a:endParaRPr lang="ru-RU" sz="23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11227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Блок-схема: альтернативный процесс 4"/>
          <p:cNvSpPr/>
          <p:nvPr/>
        </p:nvSpPr>
        <p:spPr>
          <a:xfrm>
            <a:off x="431074" y="339635"/>
            <a:ext cx="11338560" cy="6322424"/>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ru-RU" sz="2200" dirty="0">
                <a:latin typeface="Times New Roman" panose="02020603050405020304" pitchFamily="18" charset="0"/>
                <a:cs typeface="Times New Roman" panose="02020603050405020304" pitchFamily="18" charset="0"/>
              </a:rPr>
              <a:t>1763 </a:t>
            </a:r>
            <a:r>
              <a:rPr lang="ru-RU" sz="2200" dirty="0" err="1" smtClean="0">
                <a:latin typeface="Times New Roman" panose="02020603050405020304" pitchFamily="18" charset="0"/>
                <a:cs typeface="Times New Roman" panose="02020603050405020304" pitchFamily="18" charset="0"/>
              </a:rPr>
              <a:t>йилдан</a:t>
            </a:r>
            <a:r>
              <a:rPr lang="ru-RU" sz="2200" dirty="0" smtClean="0">
                <a:latin typeface="Times New Roman" panose="02020603050405020304" pitchFamily="18" charset="0"/>
                <a:cs typeface="Times New Roman" panose="02020603050405020304" pitchFamily="18" charset="0"/>
              </a:rPr>
              <a:t> </a:t>
            </a:r>
            <a:r>
              <a:rPr lang="ru-RU" sz="2200" dirty="0" err="1" smtClean="0">
                <a:latin typeface="Times New Roman" panose="02020603050405020304" pitchFamily="18" charset="0"/>
                <a:cs typeface="Times New Roman" panose="02020603050405020304" pitchFamily="18" charset="0"/>
              </a:rPr>
              <a:t>бошлаб</a:t>
            </a:r>
            <a:r>
              <a:rPr lang="ru-RU" sz="2200" dirty="0" smtClean="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Хивада</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амалда</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қўнғирот</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уруғи</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иноқлари</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ҳокимият</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тепасига</a:t>
            </a:r>
            <a:r>
              <a:rPr lang="ru-RU" sz="2200" dirty="0">
                <a:latin typeface="Times New Roman" panose="02020603050405020304" pitchFamily="18" charset="0"/>
                <a:cs typeface="Times New Roman" panose="02020603050405020304" pitchFamily="18" charset="0"/>
              </a:rPr>
              <a:t> </a:t>
            </a:r>
            <a:r>
              <a:rPr lang="ru-RU" sz="2200" dirty="0" err="1" smtClean="0">
                <a:latin typeface="Times New Roman" panose="02020603050405020304" pitchFamily="18" charset="0"/>
                <a:cs typeface="Times New Roman" panose="02020603050405020304" pitchFamily="18" charset="0"/>
              </a:rPr>
              <a:t>келган</a:t>
            </a:r>
            <a:r>
              <a:rPr lang="ru-RU" sz="2200" dirty="0" smtClean="0">
                <a:latin typeface="Times New Roman" panose="02020603050405020304" pitchFamily="18" charset="0"/>
                <a:cs typeface="Times New Roman" panose="02020603050405020304" pitchFamily="18" charset="0"/>
              </a:rPr>
              <a:t> </a:t>
            </a:r>
            <a:r>
              <a:rPr lang="ru-RU" sz="2200" dirty="0" err="1" smtClean="0">
                <a:latin typeface="Times New Roman" panose="02020603050405020304" pitchFamily="18" charset="0"/>
                <a:cs typeface="Times New Roman" panose="02020603050405020304" pitchFamily="18" charset="0"/>
              </a:rPr>
              <a:t>бўлса</a:t>
            </a:r>
            <a:r>
              <a:rPr lang="ru-RU" sz="2200" dirty="0" smtClean="0">
                <a:latin typeface="Times New Roman" panose="02020603050405020304" pitchFamily="18" charset="0"/>
                <a:cs typeface="Times New Roman" panose="02020603050405020304" pitchFamily="18" charset="0"/>
              </a:rPr>
              <a:t>-да</a:t>
            </a:r>
            <a:r>
              <a:rPr lang="ru-RU" sz="2200" dirty="0">
                <a:latin typeface="Times New Roman" panose="02020603050405020304" pitchFamily="18" charset="0"/>
                <a:cs typeface="Times New Roman" panose="02020603050405020304" pitchFamily="18" charset="0"/>
              </a:rPr>
              <a:t>, 1804 </a:t>
            </a:r>
            <a:r>
              <a:rPr lang="ru-RU" sz="2200" dirty="0" err="1">
                <a:latin typeface="Times New Roman" panose="02020603050405020304" pitchFamily="18" charset="0"/>
                <a:cs typeface="Times New Roman" panose="02020603050405020304" pitchFamily="18" charset="0"/>
              </a:rPr>
              <a:t>йилгача</a:t>
            </a:r>
            <a:r>
              <a:rPr lang="ru-RU" sz="2200" dirty="0">
                <a:latin typeface="Times New Roman" panose="02020603050405020304" pitchFamily="18" charset="0"/>
                <a:cs typeface="Times New Roman" panose="02020603050405020304" pitchFamily="18" charset="0"/>
              </a:rPr>
              <a:t> Хива </a:t>
            </a:r>
            <a:r>
              <a:rPr lang="ru-RU" sz="2200" dirty="0" err="1">
                <a:latin typeface="Times New Roman" panose="02020603050405020304" pitchFamily="18" charset="0"/>
                <a:cs typeface="Times New Roman" panose="02020603050405020304" pitchFamily="18" charset="0"/>
              </a:rPr>
              <a:t>хонлари</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ҳукмдор</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сифатида</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бошқа</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шаҳсни</a:t>
            </a:r>
            <a:r>
              <a:rPr lang="ru-RU" sz="2200" dirty="0">
                <a:latin typeface="Times New Roman" panose="02020603050405020304" pitchFamily="18" charset="0"/>
                <a:cs typeface="Times New Roman" panose="02020603050405020304" pitchFamily="18" charset="0"/>
              </a:rPr>
              <a:t> </a:t>
            </a:r>
            <a:r>
              <a:rPr lang="ru-RU" sz="2200" dirty="0" smtClean="0">
                <a:latin typeface="Times New Roman" panose="02020603050405020304" pitchFamily="18" charset="0"/>
                <a:cs typeface="Times New Roman" panose="02020603050405020304" pitchFamily="18" charset="0"/>
              </a:rPr>
              <a:t>хон </a:t>
            </a:r>
            <a:r>
              <a:rPr lang="ru-RU" sz="2200" dirty="0" err="1" smtClean="0">
                <a:latin typeface="Times New Roman" panose="02020603050405020304" pitchFamily="18" charset="0"/>
                <a:cs typeface="Times New Roman" panose="02020603050405020304" pitchFamily="18" charset="0"/>
              </a:rPr>
              <a:t>қилиб</a:t>
            </a:r>
            <a:r>
              <a:rPr lang="ru-RU" sz="2200" dirty="0" smtClean="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эълон</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қилганлар</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Қўнғиротлар</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сулоласи</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ҳукмдорларидан</a:t>
            </a:r>
            <a:r>
              <a:rPr lang="ru-RU" sz="2200" dirty="0">
                <a:latin typeface="Times New Roman" panose="02020603050405020304" pitchFamily="18" charset="0"/>
                <a:cs typeface="Times New Roman" panose="02020603050405020304" pitchFamily="18" charset="0"/>
              </a:rPr>
              <a:t> </a:t>
            </a:r>
            <a:r>
              <a:rPr lang="ru-RU" sz="2200" dirty="0" err="1" smtClean="0">
                <a:latin typeface="Times New Roman" panose="02020603050405020304" pitchFamily="18" charset="0"/>
                <a:cs typeface="Times New Roman" panose="02020603050405020304" pitchFamily="18" charset="0"/>
              </a:rPr>
              <a:t>Муҳаммад</a:t>
            </a:r>
            <a:r>
              <a:rPr lang="ru-RU" sz="2200" dirty="0" smtClean="0">
                <a:latin typeface="Times New Roman" panose="02020603050405020304" pitchFamily="18" charset="0"/>
                <a:cs typeface="Times New Roman" panose="02020603050405020304" pitchFamily="18" charset="0"/>
              </a:rPr>
              <a:t> Амин </a:t>
            </a:r>
            <a:r>
              <a:rPr lang="ru-RU" sz="2200" dirty="0" err="1">
                <a:latin typeface="Times New Roman" panose="02020603050405020304" pitchFamily="18" charset="0"/>
                <a:cs typeface="Times New Roman" panose="02020603050405020304" pitchFamily="18" charset="0"/>
              </a:rPr>
              <a:t>иноқ</a:t>
            </a:r>
            <a:r>
              <a:rPr lang="ru-RU" sz="2200" dirty="0">
                <a:latin typeface="Times New Roman" panose="02020603050405020304" pitchFamily="18" charset="0"/>
                <a:cs typeface="Times New Roman" panose="02020603050405020304" pitchFamily="18" charset="0"/>
              </a:rPr>
              <a:t> (1763-1790йй.) </a:t>
            </a:r>
            <a:r>
              <a:rPr lang="ru-RU" sz="2200" dirty="0" err="1">
                <a:latin typeface="Times New Roman" panose="02020603050405020304" pitchFamily="18" charset="0"/>
                <a:cs typeface="Times New Roman" panose="02020603050405020304" pitchFamily="18" charset="0"/>
              </a:rPr>
              <a:t>Хивада</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ҳокимиятни</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қўлга</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олгач</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саройдаги</a:t>
            </a:r>
            <a:r>
              <a:rPr lang="ru-RU" sz="2200" dirty="0">
                <a:latin typeface="Times New Roman" panose="02020603050405020304" pitchFamily="18" charset="0"/>
                <a:cs typeface="Times New Roman" panose="02020603050405020304" pitchFamily="18" charset="0"/>
              </a:rPr>
              <a:t> </a:t>
            </a:r>
            <a:r>
              <a:rPr lang="ru-RU" sz="2200" dirty="0" err="1" smtClean="0">
                <a:latin typeface="Times New Roman" panose="02020603050405020304" pitchFamily="18" charset="0"/>
                <a:cs typeface="Times New Roman" panose="02020603050405020304" pitchFamily="18" charset="0"/>
              </a:rPr>
              <a:t>бир</a:t>
            </a:r>
            <a:r>
              <a:rPr lang="ru-RU" sz="2200" dirty="0" smtClean="0">
                <a:latin typeface="Times New Roman" panose="02020603050405020304" pitchFamily="18" charset="0"/>
                <a:cs typeface="Times New Roman" panose="02020603050405020304" pitchFamily="18" charset="0"/>
              </a:rPr>
              <a:t> </a:t>
            </a:r>
            <a:r>
              <a:rPr lang="ru-RU" sz="2200" dirty="0" err="1" smtClean="0">
                <a:latin typeface="Times New Roman" panose="02020603050405020304" pitchFamily="18" charset="0"/>
                <a:cs typeface="Times New Roman" panose="02020603050405020304" pitchFamily="18" charset="0"/>
              </a:rPr>
              <a:t>қанча</a:t>
            </a:r>
            <a:r>
              <a:rPr lang="ru-RU" sz="2200" dirty="0" smtClean="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лавозим</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ва</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амалларга</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ўзига</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содиқ</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ва</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ишончли</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одамларни</a:t>
            </a:r>
            <a:r>
              <a:rPr lang="ru-RU" sz="2200" dirty="0">
                <a:latin typeface="Times New Roman" panose="02020603050405020304" pitchFamily="18" charset="0"/>
                <a:cs typeface="Times New Roman" panose="02020603050405020304" pitchFamily="18" charset="0"/>
              </a:rPr>
              <a:t> </a:t>
            </a:r>
            <a:r>
              <a:rPr lang="ru-RU" sz="2200" dirty="0" err="1" smtClean="0">
                <a:latin typeface="Times New Roman" panose="02020603050405020304" pitchFamily="18" charset="0"/>
                <a:cs typeface="Times New Roman" panose="02020603050405020304" pitchFamily="18" charset="0"/>
              </a:rPr>
              <a:t>тайинлади</a:t>
            </a:r>
            <a:r>
              <a:rPr lang="ru-RU" sz="2200" dirty="0" smtClean="0">
                <a:latin typeface="Times New Roman" panose="02020603050405020304" pitchFamily="18" charset="0"/>
                <a:cs typeface="Times New Roman" panose="02020603050405020304" pitchFamily="18" charset="0"/>
              </a:rPr>
              <a:t>. Янги </a:t>
            </a:r>
            <a:r>
              <a:rPr lang="ru-RU" sz="2200" dirty="0">
                <a:latin typeface="Times New Roman" panose="02020603050405020304" pitchFamily="18" charset="0"/>
                <a:cs typeface="Times New Roman" panose="02020603050405020304" pitchFamily="18" charset="0"/>
              </a:rPr>
              <a:t>хон шу </a:t>
            </a:r>
            <a:r>
              <a:rPr lang="ru-RU" sz="2200" dirty="0" err="1">
                <a:latin typeface="Times New Roman" panose="02020603050405020304" pitchFamily="18" charset="0"/>
                <a:cs typeface="Times New Roman" panose="02020603050405020304" pitchFamily="18" charset="0"/>
              </a:rPr>
              <a:t>йўл</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билан</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хонликдаги</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муҳим</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сиёсий-маъмурий</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молиявий</a:t>
            </a:r>
            <a:r>
              <a:rPr lang="ru-RU" sz="2200" dirty="0">
                <a:latin typeface="Times New Roman" panose="02020603050405020304" pitchFamily="18" charset="0"/>
                <a:cs typeface="Times New Roman" panose="02020603050405020304" pitchFamily="18" charset="0"/>
              </a:rPr>
              <a:t> </a:t>
            </a:r>
            <a:r>
              <a:rPr lang="ru-RU" sz="2200" dirty="0" err="1" smtClean="0">
                <a:latin typeface="Times New Roman" panose="02020603050405020304" pitchFamily="18" charset="0"/>
                <a:cs typeface="Times New Roman" panose="02020603050405020304" pitchFamily="18" charset="0"/>
              </a:rPr>
              <a:t>ва</a:t>
            </a:r>
            <a:r>
              <a:rPr lang="ru-RU" sz="2200" dirty="0" smtClean="0">
                <a:latin typeface="Times New Roman" panose="02020603050405020304" pitchFamily="18" charset="0"/>
                <a:cs typeface="Times New Roman" panose="02020603050405020304" pitchFamily="18" charset="0"/>
              </a:rPr>
              <a:t> </a:t>
            </a:r>
            <a:r>
              <a:rPr lang="ru-RU" sz="2200" dirty="0" err="1" smtClean="0">
                <a:latin typeface="Times New Roman" panose="02020603050405020304" pitchFamily="18" charset="0"/>
                <a:cs typeface="Times New Roman" panose="02020603050405020304" pitchFamily="18" charset="0"/>
              </a:rPr>
              <a:t>ҳарбий</a:t>
            </a:r>
            <a:r>
              <a:rPr lang="ru-RU" sz="2200" dirty="0" smtClean="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ҳокимиятни</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ўз</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қўлига</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олиб</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айрим</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мустақил</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бекларни</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ўзига</a:t>
            </a:r>
            <a:r>
              <a:rPr lang="ru-RU" sz="2200" dirty="0">
                <a:latin typeface="Times New Roman" panose="02020603050405020304" pitchFamily="18" charset="0"/>
                <a:cs typeface="Times New Roman" panose="02020603050405020304" pitchFamily="18" charset="0"/>
              </a:rPr>
              <a:t> </a:t>
            </a:r>
            <a:r>
              <a:rPr lang="ru-RU" sz="2200" dirty="0" err="1" smtClean="0">
                <a:latin typeface="Times New Roman" panose="02020603050405020304" pitchFamily="18" charset="0"/>
                <a:cs typeface="Times New Roman" panose="02020603050405020304" pitchFamily="18" charset="0"/>
              </a:rPr>
              <a:t>итоат</a:t>
            </a:r>
            <a:r>
              <a:rPr lang="ru-RU" sz="2200" dirty="0" smtClean="0">
                <a:latin typeface="Times New Roman" panose="02020603050405020304" pitchFamily="18" charset="0"/>
                <a:cs typeface="Times New Roman" panose="02020603050405020304" pitchFamily="18" charset="0"/>
              </a:rPr>
              <a:t> </a:t>
            </a:r>
            <a:r>
              <a:rPr lang="ru-RU" sz="2200" dirty="0" err="1" smtClean="0">
                <a:latin typeface="Times New Roman" panose="02020603050405020304" pitchFamily="18" charset="0"/>
                <a:cs typeface="Times New Roman" panose="02020603050405020304" pitchFamily="18" charset="0"/>
              </a:rPr>
              <a:t>эттирди</a:t>
            </a:r>
            <a:r>
              <a:rPr lang="ru-RU" sz="2200" dirty="0">
                <a:latin typeface="Times New Roman" panose="02020603050405020304" pitchFamily="18" charset="0"/>
                <a:cs typeface="Times New Roman" panose="02020603050405020304" pitchFamily="18" charset="0"/>
              </a:rPr>
              <a:t>.</a:t>
            </a:r>
          </a:p>
          <a:p>
            <a:pPr algn="just"/>
            <a:r>
              <a:rPr lang="ru-RU" sz="2200" dirty="0" err="1">
                <a:latin typeface="Times New Roman" panose="02020603050405020304" pitchFamily="18" charset="0"/>
                <a:cs typeface="Times New Roman" panose="02020603050405020304" pitchFamily="18" charset="0"/>
              </a:rPr>
              <a:t>Манбалар</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маълумотларига</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кўра</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шаҳарлик</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савдогарлар</a:t>
            </a:r>
            <a:r>
              <a:rPr lang="ru-RU" sz="2200" dirty="0">
                <a:latin typeface="Times New Roman" panose="02020603050405020304" pitchFamily="18" charset="0"/>
                <a:cs typeface="Times New Roman" panose="02020603050405020304" pitchFamily="18" charset="0"/>
              </a:rPr>
              <a:t>, </a:t>
            </a:r>
            <a:r>
              <a:rPr lang="ru-RU" sz="2200" dirty="0" err="1" smtClean="0">
                <a:latin typeface="Times New Roman" panose="02020603050405020304" pitchFamily="18" charset="0"/>
                <a:cs typeface="Times New Roman" panose="02020603050405020304" pitchFamily="18" charset="0"/>
              </a:rPr>
              <a:t>ҳунармандлар</a:t>
            </a:r>
            <a:r>
              <a:rPr lang="ru-RU" sz="2200" dirty="0" smtClean="0">
                <a:latin typeface="Times New Roman" panose="02020603050405020304" pitchFamily="18" charset="0"/>
                <a:cs typeface="Times New Roman" panose="02020603050405020304" pitchFamily="18" charset="0"/>
              </a:rPr>
              <a:t> </a:t>
            </a:r>
            <a:r>
              <a:rPr lang="ru-RU" sz="2200" dirty="0" err="1" smtClean="0">
                <a:latin typeface="Times New Roman" panose="02020603050405020304" pitchFamily="18" charset="0"/>
                <a:cs typeface="Times New Roman" panose="02020603050405020304" pitchFamily="18" charset="0"/>
              </a:rPr>
              <a:t>ва</a:t>
            </a:r>
            <a:r>
              <a:rPr lang="ru-RU" sz="2200" dirty="0" smtClean="0">
                <a:latin typeface="Times New Roman" panose="02020603050405020304" pitchFamily="18" charset="0"/>
                <a:cs typeface="Times New Roman" panose="02020603050405020304" pitchFamily="18" charset="0"/>
              </a:rPr>
              <a:t> </a:t>
            </a:r>
            <a:r>
              <a:rPr lang="ru-RU" sz="2200" dirty="0">
                <a:latin typeface="Times New Roman" panose="02020603050405020304" pitchFamily="18" charset="0"/>
                <a:cs typeface="Times New Roman" panose="02020603050405020304" pitchFamily="18" charset="0"/>
              </a:rPr>
              <a:t>дин </a:t>
            </a:r>
            <a:r>
              <a:rPr lang="ru-RU" sz="2200" dirty="0" err="1">
                <a:latin typeface="Times New Roman" panose="02020603050405020304" pitchFamily="18" charset="0"/>
                <a:cs typeface="Times New Roman" panose="02020603050405020304" pitchFamily="18" charset="0"/>
              </a:rPr>
              <a:t>пешволари</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ёрдамида</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ўз</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ҳокимиятини</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анча</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мустаҳкамлаган</a:t>
            </a:r>
            <a:r>
              <a:rPr lang="ru-RU" sz="2200" dirty="0">
                <a:latin typeface="Times New Roman" panose="02020603050405020304" pitchFamily="18" charset="0"/>
                <a:cs typeface="Times New Roman" panose="02020603050405020304" pitchFamily="18" charset="0"/>
              </a:rPr>
              <a:t> </a:t>
            </a:r>
            <a:r>
              <a:rPr lang="ru-RU" sz="2200" dirty="0" err="1" smtClean="0">
                <a:latin typeface="Times New Roman" panose="02020603050405020304" pitchFamily="18" charset="0"/>
                <a:cs typeface="Times New Roman" panose="02020603050405020304" pitchFamily="18" charset="0"/>
              </a:rPr>
              <a:t>Муҳаммад</a:t>
            </a:r>
            <a:r>
              <a:rPr lang="ru-RU" sz="2200" dirty="0" smtClean="0">
                <a:latin typeface="Times New Roman" panose="02020603050405020304" pitchFamily="18" charset="0"/>
                <a:cs typeface="Times New Roman" panose="02020603050405020304" pitchFamily="18" charset="0"/>
              </a:rPr>
              <a:t> Амин </a:t>
            </a:r>
            <a:r>
              <a:rPr lang="ru-RU" sz="2200" dirty="0" err="1">
                <a:latin typeface="Times New Roman" panose="02020603050405020304" pitchFamily="18" charset="0"/>
                <a:cs typeface="Times New Roman" panose="02020603050405020304" pitchFamily="18" charset="0"/>
              </a:rPr>
              <a:t>иноқ</a:t>
            </a:r>
            <a:r>
              <a:rPr lang="ru-RU" sz="2200" dirty="0">
                <a:latin typeface="Times New Roman" panose="02020603050405020304" pitchFamily="18" charset="0"/>
                <a:cs typeface="Times New Roman" panose="02020603050405020304" pitchFamily="18" charset="0"/>
              </a:rPr>
              <a:t> 1770 </a:t>
            </a:r>
            <a:r>
              <a:rPr lang="ru-RU" sz="2200" dirty="0" err="1">
                <a:latin typeface="Times New Roman" panose="02020603050405020304" pitchFamily="18" charset="0"/>
                <a:cs typeface="Times New Roman" panose="02020603050405020304" pitchFamily="18" charset="0"/>
              </a:rPr>
              <a:t>йилда</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туркманлар</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ҳужумини</a:t>
            </a:r>
            <a:r>
              <a:rPr lang="ru-RU" sz="2200" dirty="0">
                <a:latin typeface="Times New Roman" panose="02020603050405020304" pitchFamily="18" charset="0"/>
                <a:cs typeface="Times New Roman" panose="02020603050405020304" pitchFamily="18" charset="0"/>
              </a:rPr>
              <a:t>, 1782 </a:t>
            </a:r>
            <a:r>
              <a:rPr lang="ru-RU" sz="2200" dirty="0" err="1">
                <a:latin typeface="Times New Roman" panose="02020603050405020304" pitchFamily="18" charset="0"/>
                <a:cs typeface="Times New Roman" panose="02020603050405020304" pitchFamily="18" charset="0"/>
              </a:rPr>
              <a:t>йилда</a:t>
            </a:r>
            <a:r>
              <a:rPr lang="ru-RU" sz="2200" dirty="0">
                <a:latin typeface="Times New Roman" panose="02020603050405020304" pitchFamily="18" charset="0"/>
                <a:cs typeface="Times New Roman" panose="02020603050405020304" pitchFamily="18" charset="0"/>
              </a:rPr>
              <a:t> </a:t>
            </a:r>
            <a:r>
              <a:rPr lang="ru-RU" sz="2200" dirty="0" err="1" smtClean="0">
                <a:latin typeface="Times New Roman" panose="02020603050405020304" pitchFamily="18" charset="0"/>
                <a:cs typeface="Times New Roman" panose="02020603050405020304" pitchFamily="18" charset="0"/>
              </a:rPr>
              <a:t>Бухороликлар</a:t>
            </a:r>
            <a:r>
              <a:rPr lang="ru-RU" sz="2200" dirty="0" smtClean="0">
                <a:latin typeface="Times New Roman" panose="02020603050405020304" pitchFamily="18" charset="0"/>
                <a:cs typeface="Times New Roman" panose="02020603050405020304" pitchFamily="18" charset="0"/>
              </a:rPr>
              <a:t> </a:t>
            </a:r>
            <a:r>
              <a:rPr lang="ru-RU" sz="2200" dirty="0" err="1" smtClean="0">
                <a:latin typeface="Times New Roman" panose="02020603050405020304" pitchFamily="18" charset="0"/>
                <a:cs typeface="Times New Roman" panose="02020603050405020304" pitchFamily="18" charset="0"/>
              </a:rPr>
              <a:t>тажовузини</a:t>
            </a:r>
            <a:r>
              <a:rPr lang="ru-RU" sz="2200" dirty="0" smtClean="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муваффақиятли</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қайтарди</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Унинг</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ҳукумронлиги</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даврида</a:t>
            </a:r>
            <a:r>
              <a:rPr lang="ru-RU" sz="2200" dirty="0">
                <a:latin typeface="Times New Roman" panose="02020603050405020304" pitchFamily="18" charset="0"/>
                <a:cs typeface="Times New Roman" panose="02020603050405020304" pitchFamily="18" charset="0"/>
              </a:rPr>
              <a:t> </a:t>
            </a:r>
            <a:r>
              <a:rPr lang="ru-RU" sz="2200" dirty="0" smtClean="0">
                <a:latin typeface="Times New Roman" panose="02020603050405020304" pitchFamily="18" charset="0"/>
                <a:cs typeface="Times New Roman" panose="02020603050405020304" pitchFamily="18" charset="0"/>
              </a:rPr>
              <a:t>Хива </a:t>
            </a:r>
            <a:r>
              <a:rPr lang="ru-RU" sz="2200" dirty="0" err="1" smtClean="0">
                <a:latin typeface="Times New Roman" panose="02020603050405020304" pitchFamily="18" charset="0"/>
                <a:cs typeface="Times New Roman" panose="02020603050405020304" pitchFamily="18" charset="0"/>
              </a:rPr>
              <a:t>хонлигида</a:t>
            </a:r>
            <a:r>
              <a:rPr lang="ru-RU" sz="2200" dirty="0" smtClean="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деҳқончилик</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савдо</a:t>
            </a:r>
            <a:r>
              <a:rPr lang="ru-RU" sz="2200" dirty="0">
                <a:latin typeface="Times New Roman" panose="02020603050405020304" pitchFamily="18" charset="0"/>
                <a:cs typeface="Times New Roman" panose="02020603050405020304" pitchFamily="18" charset="0"/>
              </a:rPr>
              <a:t> – </a:t>
            </a:r>
            <a:r>
              <a:rPr lang="ru-RU" sz="2200" dirty="0" err="1">
                <a:latin typeface="Times New Roman" panose="02020603050405020304" pitchFamily="18" charset="0"/>
                <a:cs typeface="Times New Roman" panose="02020603050405020304" pitchFamily="18" charset="0"/>
              </a:rPr>
              <a:t>сотиқ</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ва</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ҳунармандчиликни</a:t>
            </a:r>
            <a:r>
              <a:rPr lang="ru-RU" sz="2200" dirty="0">
                <a:latin typeface="Times New Roman" panose="02020603050405020304" pitchFamily="18" charset="0"/>
                <a:cs typeface="Times New Roman" panose="02020603050405020304" pitchFamily="18" charset="0"/>
              </a:rPr>
              <a:t> </a:t>
            </a:r>
            <a:r>
              <a:rPr lang="ru-RU" sz="2200" dirty="0" err="1" smtClean="0">
                <a:latin typeface="Times New Roman" panose="02020603050405020304" pitchFamily="18" charset="0"/>
                <a:cs typeface="Times New Roman" panose="02020603050405020304" pitchFamily="18" charset="0"/>
              </a:rPr>
              <a:t>ривожлантириш</a:t>
            </a:r>
            <a:r>
              <a:rPr lang="ru-RU" sz="2200" dirty="0" smtClean="0">
                <a:latin typeface="Times New Roman" panose="02020603050405020304" pitchFamily="18" charset="0"/>
                <a:cs typeface="Times New Roman" panose="02020603050405020304" pitchFamily="18" charset="0"/>
              </a:rPr>
              <a:t> </a:t>
            </a:r>
            <a:r>
              <a:rPr lang="ru-RU" sz="2200" dirty="0" err="1" smtClean="0">
                <a:latin typeface="Times New Roman" panose="02020603050405020304" pitchFamily="18" charset="0"/>
                <a:cs typeface="Times New Roman" panose="02020603050405020304" pitchFamily="18" charset="0"/>
              </a:rPr>
              <a:t>мақсадида</a:t>
            </a:r>
            <a:r>
              <a:rPr lang="ru-RU" sz="2200" dirty="0" smtClean="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маълум</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чора</a:t>
            </a:r>
            <a:r>
              <a:rPr lang="ru-RU" sz="2200" dirty="0">
                <a:latin typeface="Times New Roman" panose="02020603050405020304" pitchFamily="18" charset="0"/>
                <a:cs typeface="Times New Roman" panose="02020603050405020304" pitchFamily="18" charset="0"/>
              </a:rPr>
              <a:t> – </a:t>
            </a:r>
            <a:r>
              <a:rPr lang="ru-RU" sz="2200" dirty="0" err="1">
                <a:latin typeface="Times New Roman" panose="02020603050405020304" pitchFamily="18" charset="0"/>
                <a:cs typeface="Times New Roman" panose="02020603050405020304" pitchFamily="18" charset="0"/>
              </a:rPr>
              <a:t>тадбирлар</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амалга</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оширилди</a:t>
            </a:r>
            <a:r>
              <a:rPr lang="ru-RU" sz="2200" dirty="0">
                <a:latin typeface="Times New Roman" panose="02020603050405020304" pitchFamily="18" charset="0"/>
                <a:cs typeface="Times New Roman" panose="02020603050405020304" pitchFamily="18" charset="0"/>
              </a:rPr>
              <a:t>. </a:t>
            </a:r>
            <a:r>
              <a:rPr lang="ru-RU" sz="2200" dirty="0" err="1" smtClean="0">
                <a:latin typeface="Times New Roman" panose="02020603050405020304" pitchFamily="18" charset="0"/>
                <a:cs typeface="Times New Roman" panose="02020603050405020304" pitchFamily="18" charset="0"/>
              </a:rPr>
              <a:t>Маҳаллий</a:t>
            </a:r>
            <a:r>
              <a:rPr lang="ru-RU" sz="2200" dirty="0" smtClean="0">
                <a:latin typeface="Times New Roman" panose="02020603050405020304" pitchFamily="18" charset="0"/>
                <a:cs typeface="Times New Roman" panose="02020603050405020304" pitchFamily="18" charset="0"/>
              </a:rPr>
              <a:t> </a:t>
            </a:r>
            <a:r>
              <a:rPr lang="ru-RU" sz="2200" dirty="0" err="1" smtClean="0">
                <a:latin typeface="Times New Roman" panose="02020603050405020304" pitchFamily="18" charset="0"/>
                <a:cs typeface="Times New Roman" panose="02020603050405020304" pitchFamily="18" charset="0"/>
              </a:rPr>
              <a:t>ҳукумдорларнинг</a:t>
            </a:r>
            <a:r>
              <a:rPr lang="ru-RU" sz="2200" dirty="0" smtClean="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ўзаро</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низомлари</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ва</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курашларига</a:t>
            </a:r>
            <a:r>
              <a:rPr lang="ru-RU" sz="2200" dirty="0">
                <a:latin typeface="Times New Roman" panose="02020603050405020304" pitchFamily="18" charset="0"/>
                <a:cs typeface="Times New Roman" panose="02020603050405020304" pitchFamily="18" charset="0"/>
              </a:rPr>
              <a:t> чек </a:t>
            </a:r>
            <a:r>
              <a:rPr lang="ru-RU" sz="2200" dirty="0" err="1">
                <a:latin typeface="Times New Roman" panose="02020603050405020304" pitchFamily="18" charset="0"/>
                <a:cs typeface="Times New Roman" panose="02020603050405020304" pitchFamily="18" charset="0"/>
              </a:rPr>
              <a:t>қўйилиши</a:t>
            </a:r>
            <a:r>
              <a:rPr lang="ru-RU" sz="2200" dirty="0">
                <a:latin typeface="Times New Roman" panose="02020603050405020304" pitchFamily="18" charset="0"/>
                <a:cs typeface="Times New Roman" panose="02020603050405020304" pitchFamily="18" charset="0"/>
              </a:rPr>
              <a:t> </a:t>
            </a:r>
            <a:r>
              <a:rPr lang="ru-RU" sz="2200" dirty="0" err="1" smtClean="0">
                <a:latin typeface="Times New Roman" panose="02020603050405020304" pitchFamily="18" charset="0"/>
                <a:cs typeface="Times New Roman" panose="02020603050405020304" pitchFamily="18" charset="0"/>
              </a:rPr>
              <a:t>натижасида</a:t>
            </a:r>
            <a:r>
              <a:rPr lang="ru-RU" sz="2200" dirty="0" smtClean="0">
                <a:latin typeface="Times New Roman" panose="02020603050405020304" pitchFamily="18" charset="0"/>
                <a:cs typeface="Times New Roman" panose="02020603050405020304" pitchFamily="18" charset="0"/>
              </a:rPr>
              <a:t> </a:t>
            </a:r>
            <a:r>
              <a:rPr lang="ru-RU" sz="2200" dirty="0" err="1" smtClean="0">
                <a:latin typeface="Times New Roman" panose="02020603050405020304" pitchFamily="18" charset="0"/>
                <a:cs typeface="Times New Roman" panose="02020603050405020304" pitchFamily="18" charset="0"/>
              </a:rPr>
              <a:t>хонликдаги</a:t>
            </a:r>
            <a:r>
              <a:rPr lang="ru-RU" sz="2200" dirty="0" smtClean="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иқтисодий</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ҳаёт</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яхшиланиб</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борди</a:t>
            </a:r>
            <a:r>
              <a:rPr lang="ru-RU" sz="2200" dirty="0">
                <a:latin typeface="Times New Roman" panose="02020603050405020304" pitchFamily="18" charset="0"/>
                <a:cs typeface="Times New Roman" panose="02020603050405020304" pitchFamily="18" charset="0"/>
              </a:rPr>
              <a:t>.</a:t>
            </a:r>
          </a:p>
          <a:p>
            <a:pPr algn="just"/>
            <a:r>
              <a:rPr lang="ru-RU" sz="2200" dirty="0" err="1">
                <a:latin typeface="Times New Roman" panose="02020603050405020304" pitchFamily="18" charset="0"/>
                <a:cs typeface="Times New Roman" panose="02020603050405020304" pitchFamily="18" charset="0"/>
              </a:rPr>
              <a:t>Муҳаммад</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Аминнинг</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ўғли</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Аваз</a:t>
            </a:r>
            <a:r>
              <a:rPr lang="ru-RU" sz="2200" dirty="0">
                <a:latin typeface="Times New Roman" panose="02020603050405020304" pitchFamily="18" charset="0"/>
                <a:cs typeface="Times New Roman" panose="02020603050405020304" pitchFamily="18" charset="0"/>
              </a:rPr>
              <a:t> </a:t>
            </a:r>
            <a:r>
              <a:rPr lang="ru-RU" sz="2200" dirty="0" err="1" smtClean="0">
                <a:latin typeface="Times New Roman" panose="02020603050405020304" pitchFamily="18" charset="0"/>
                <a:cs typeface="Times New Roman" panose="02020603050405020304" pitchFamily="18" charset="0"/>
              </a:rPr>
              <a:t>ино</a:t>
            </a:r>
            <a:r>
              <a:rPr lang="ru-RU" sz="2200" dirty="0">
                <a:latin typeface="Times New Roman" panose="02020603050405020304" pitchFamily="18" charset="0"/>
                <a:cs typeface="Times New Roman" panose="02020603050405020304" pitchFamily="18" charset="0"/>
              </a:rPr>
              <a:t> (1790-1804 </a:t>
            </a:r>
            <a:r>
              <a:rPr lang="ru-RU" sz="2200" dirty="0" err="1">
                <a:latin typeface="Times New Roman" panose="02020603050405020304" pitchFamily="18" charset="0"/>
                <a:cs typeface="Times New Roman" panose="02020603050405020304" pitchFamily="18" charset="0"/>
              </a:rPr>
              <a:t>йй</a:t>
            </a:r>
            <a:r>
              <a:rPr lang="ru-RU" sz="2200" dirty="0">
                <a:latin typeface="Times New Roman" panose="02020603050405020304" pitchFamily="18" charset="0"/>
                <a:cs typeface="Times New Roman" panose="02020603050405020304" pitchFamily="18" charset="0"/>
              </a:rPr>
              <a:t>.) </a:t>
            </a:r>
            <a:r>
              <a:rPr lang="ru-RU" sz="2200" dirty="0" err="1" smtClean="0">
                <a:latin typeface="Times New Roman" panose="02020603050405020304" pitchFamily="18" charset="0"/>
                <a:cs typeface="Times New Roman" panose="02020603050405020304" pitchFamily="18" charset="0"/>
              </a:rPr>
              <a:t>отасининг</a:t>
            </a:r>
            <a:r>
              <a:rPr lang="ru-RU" sz="2200" dirty="0" smtClean="0">
                <a:latin typeface="Times New Roman" panose="02020603050405020304" pitchFamily="18" charset="0"/>
                <a:cs typeface="Times New Roman" panose="02020603050405020304" pitchFamily="18" charset="0"/>
              </a:rPr>
              <a:t> </a:t>
            </a:r>
            <a:r>
              <a:rPr lang="ru-RU" sz="2200" dirty="0" err="1" smtClean="0">
                <a:latin typeface="Times New Roman" panose="02020603050405020304" pitchFamily="18" charset="0"/>
                <a:cs typeface="Times New Roman" panose="02020603050405020304" pitchFamily="18" charset="0"/>
              </a:rPr>
              <a:t>ишларини</a:t>
            </a:r>
            <a:r>
              <a:rPr lang="ru-RU" sz="2200" dirty="0" smtClean="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давом</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эттирган</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бўлса</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Авазнинг</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ўғли</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Элтўзар</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иноқ</a:t>
            </a:r>
            <a:r>
              <a:rPr lang="ru-RU" sz="2200" dirty="0">
                <a:latin typeface="Times New Roman" panose="02020603050405020304" pitchFamily="18" charset="0"/>
                <a:cs typeface="Times New Roman" panose="02020603050405020304" pitchFamily="18" charset="0"/>
              </a:rPr>
              <a:t> 1804 </a:t>
            </a:r>
            <a:r>
              <a:rPr lang="ru-RU" sz="2200" dirty="0" err="1" smtClean="0">
                <a:latin typeface="Times New Roman" panose="02020603050405020304" pitchFamily="18" charset="0"/>
                <a:cs typeface="Times New Roman" panose="02020603050405020304" pitchFamily="18" charset="0"/>
              </a:rPr>
              <a:t>йилда</a:t>
            </a:r>
            <a:r>
              <a:rPr lang="ru-RU" sz="2200" dirty="0" smtClean="0">
                <a:latin typeface="Times New Roman" panose="02020603050405020304" pitchFamily="18" charset="0"/>
                <a:cs typeface="Times New Roman" panose="02020603050405020304" pitchFamily="18" charset="0"/>
              </a:rPr>
              <a:t> Хива </a:t>
            </a:r>
            <a:r>
              <a:rPr lang="ru-RU" sz="2200" dirty="0" err="1">
                <a:latin typeface="Times New Roman" panose="02020603050405020304" pitchFamily="18" charset="0"/>
                <a:cs typeface="Times New Roman" panose="02020603050405020304" pitchFamily="18" charset="0"/>
              </a:rPr>
              <a:t>тахтига</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ўтириб</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соҳта</a:t>
            </a:r>
            <a:r>
              <a:rPr lang="ru-RU" sz="2200" dirty="0">
                <a:latin typeface="Times New Roman" panose="02020603050405020304" pitchFamily="18" charset="0"/>
                <a:cs typeface="Times New Roman" panose="02020603050405020304" pitchFamily="18" charset="0"/>
              </a:rPr>
              <a:t> хон </a:t>
            </a:r>
            <a:r>
              <a:rPr lang="ru-RU" sz="2200" dirty="0" err="1">
                <a:latin typeface="Times New Roman" panose="02020603050405020304" pitchFamily="18" charset="0"/>
                <a:cs typeface="Times New Roman" panose="02020603050405020304" pitchFamily="18" charset="0"/>
              </a:rPr>
              <a:t>Абдулғози</a:t>
            </a:r>
            <a:r>
              <a:rPr lang="ru-RU" sz="2200" dirty="0">
                <a:latin typeface="Times New Roman" panose="02020603050405020304" pitchFamily="18" charset="0"/>
                <a:cs typeface="Times New Roman" panose="02020603050405020304" pitchFamily="18" charset="0"/>
              </a:rPr>
              <a:t> </a:t>
            </a:r>
            <a:r>
              <a:rPr lang="de-DE" sz="2200" dirty="0">
                <a:latin typeface="Times New Roman" panose="02020603050405020304" pitchFamily="18" charset="0"/>
                <a:cs typeface="Times New Roman" panose="02020603050405020304" pitchFamily="18" charset="0"/>
              </a:rPr>
              <a:t>V </a:t>
            </a:r>
            <a:r>
              <a:rPr lang="ru-RU" sz="2200" dirty="0">
                <a:latin typeface="Times New Roman" panose="02020603050405020304" pitchFamily="18" charset="0"/>
                <a:cs typeface="Times New Roman" panose="02020603050405020304" pitchFamily="18" charset="0"/>
              </a:rPr>
              <a:t>ни </a:t>
            </a:r>
            <a:r>
              <a:rPr lang="ru-RU" sz="2200" dirty="0" err="1">
                <a:latin typeface="Times New Roman" panose="02020603050405020304" pitchFamily="18" charset="0"/>
                <a:cs typeface="Times New Roman" panose="02020603050405020304" pitchFamily="18" charset="0"/>
              </a:rPr>
              <a:t>ҳайдаб</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юборди</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ва</a:t>
            </a:r>
            <a:r>
              <a:rPr lang="ru-RU" sz="2200" dirty="0">
                <a:latin typeface="Times New Roman" panose="02020603050405020304" pitchFamily="18" charset="0"/>
                <a:cs typeface="Times New Roman" panose="02020603050405020304" pitchFamily="18" charset="0"/>
              </a:rPr>
              <a:t> </a:t>
            </a:r>
            <a:r>
              <a:rPr lang="ru-RU" sz="2200" dirty="0" err="1" smtClean="0">
                <a:latin typeface="Times New Roman" panose="02020603050405020304" pitchFamily="18" charset="0"/>
                <a:cs typeface="Times New Roman" panose="02020603050405020304" pitchFamily="18" charset="0"/>
              </a:rPr>
              <a:t>ўзини</a:t>
            </a:r>
            <a:r>
              <a:rPr lang="ru-RU" sz="2200" dirty="0" smtClean="0">
                <a:latin typeface="Times New Roman" panose="02020603050405020304" pitchFamily="18" charset="0"/>
                <a:cs typeface="Times New Roman" panose="02020603050405020304" pitchFamily="18" charset="0"/>
              </a:rPr>
              <a:t> </a:t>
            </a:r>
            <a:r>
              <a:rPr lang="ru-RU" sz="2200" dirty="0" err="1" smtClean="0">
                <a:latin typeface="Times New Roman" panose="02020603050405020304" pitchFamily="18" charset="0"/>
                <a:cs typeface="Times New Roman" panose="02020603050405020304" pitchFamily="18" charset="0"/>
              </a:rPr>
              <a:t>расмий</a:t>
            </a:r>
            <a:r>
              <a:rPr lang="ru-RU" sz="2200" dirty="0" smtClean="0">
                <a:latin typeface="Times New Roman" panose="02020603050405020304" pitchFamily="18" charset="0"/>
                <a:cs typeface="Times New Roman" panose="02020603050405020304" pitchFamily="18" charset="0"/>
              </a:rPr>
              <a:t> </a:t>
            </a:r>
            <a:r>
              <a:rPr lang="ru-RU" sz="2200" dirty="0">
                <a:latin typeface="Times New Roman" panose="02020603050405020304" pitchFamily="18" charset="0"/>
                <a:cs typeface="Times New Roman" panose="02020603050405020304" pitchFamily="18" charset="0"/>
              </a:rPr>
              <a:t>хон (1804-1806 </a:t>
            </a:r>
            <a:r>
              <a:rPr lang="ru-RU" sz="2200" dirty="0" err="1">
                <a:latin typeface="Times New Roman" panose="02020603050405020304" pitchFamily="18" charset="0"/>
                <a:cs typeface="Times New Roman" panose="02020603050405020304" pitchFamily="18" charset="0"/>
              </a:rPr>
              <a:t>йй</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деб</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эълон</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қилди</a:t>
            </a:r>
            <a:r>
              <a:rPr lang="ru-RU" sz="2200" dirty="0">
                <a:latin typeface="Times New Roman" panose="02020603050405020304" pitchFamily="18" charset="0"/>
                <a:cs typeface="Times New Roman" panose="02020603050405020304" pitchFamily="18" charset="0"/>
              </a:rPr>
              <a:t>. Шу </a:t>
            </a:r>
            <a:r>
              <a:rPr lang="ru-RU" sz="2200" dirty="0" err="1">
                <a:latin typeface="Times New Roman" panose="02020603050405020304" pitchFamily="18" charset="0"/>
                <a:cs typeface="Times New Roman" panose="02020603050405020304" pitchFamily="18" charset="0"/>
              </a:rPr>
              <a:t>тариқа</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Хивада</a:t>
            </a:r>
            <a:r>
              <a:rPr lang="ru-RU" sz="2200" dirty="0">
                <a:latin typeface="Times New Roman" panose="02020603050405020304" pitchFamily="18" charset="0"/>
                <a:cs typeface="Times New Roman" panose="02020603050405020304" pitchFamily="18" charset="0"/>
              </a:rPr>
              <a:t> </a:t>
            </a:r>
            <a:r>
              <a:rPr lang="ru-RU" sz="2200" dirty="0" err="1" smtClean="0">
                <a:latin typeface="Times New Roman" panose="02020603050405020304" pitchFamily="18" charset="0"/>
                <a:cs typeface="Times New Roman" panose="02020603050405020304" pitchFamily="18" charset="0"/>
              </a:rPr>
              <a:t>қўнғиротлар</a:t>
            </a:r>
            <a:r>
              <a:rPr lang="ru-RU" sz="2200" dirty="0" smtClean="0">
                <a:latin typeface="Times New Roman" panose="02020603050405020304" pitchFamily="18" charset="0"/>
                <a:cs typeface="Times New Roman" panose="02020603050405020304" pitchFamily="18" charset="0"/>
              </a:rPr>
              <a:t> </a:t>
            </a:r>
            <a:r>
              <a:rPr lang="ru-RU" sz="2200" dirty="0" err="1" smtClean="0">
                <a:latin typeface="Times New Roman" panose="02020603050405020304" pitchFamily="18" charset="0"/>
                <a:cs typeface="Times New Roman" panose="02020603050405020304" pitchFamily="18" charset="0"/>
              </a:rPr>
              <a:t>сулоласи</a:t>
            </a:r>
            <a:r>
              <a:rPr lang="ru-RU" sz="2200" dirty="0" smtClean="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ҳукумронлиги</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расмий</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қарор</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топди</a:t>
            </a:r>
            <a:r>
              <a:rPr lang="ru-RU" sz="2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193296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92100" y="87381"/>
            <a:ext cx="11811000" cy="6681717"/>
            <a:chOff x="626" y="224"/>
            <a:chExt cx="4115" cy="3613"/>
          </a:xfrm>
        </p:grpSpPr>
        <p:sp>
          <p:nvSpPr>
            <p:cNvPr id="158723" name="Rectangle 3"/>
            <p:cNvSpPr>
              <a:spLocks noChangeArrowheads="1"/>
            </p:cNvSpPr>
            <p:nvPr/>
          </p:nvSpPr>
          <p:spPr bwMode="auto">
            <a:xfrm>
              <a:off x="1382" y="224"/>
              <a:ext cx="3358" cy="222"/>
            </a:xfrm>
            <a:prstGeom prst="rect">
              <a:avLst/>
            </a:prstGeom>
            <a:solidFill>
              <a:srgbClr val="CCFF33"/>
            </a:solidFill>
            <a:ln w="28575">
              <a:solidFill>
                <a:srgbClr val="990033"/>
              </a:solidFill>
              <a:miter lim="800000"/>
              <a:headEnd/>
              <a:tailEnd/>
            </a:ln>
            <a:effectLst/>
          </p:spPr>
          <p:txBody>
            <a:bodyPr>
              <a:spAutoFit/>
            </a:bodyPr>
            <a:lstStyle/>
            <a:p>
              <a:pPr algn="l" eaLnBrk="1" hangingPunct="1">
                <a:lnSpc>
                  <a:spcPct val="80000"/>
                </a:lnSpc>
                <a:spcBef>
                  <a:spcPct val="20000"/>
                </a:spcBef>
                <a:buFont typeface="Wingdings" pitchFamily="2" charset="2"/>
                <a:buChar char="q"/>
                <a:defRPr/>
              </a:pPr>
              <a:r>
                <a:rPr lang="ru-RU" sz="2300" dirty="0" err="1">
                  <a:solidFill>
                    <a:schemeClr val="bg2"/>
                  </a:solidFill>
                  <a:effectLst>
                    <a:outerShdw blurRad="38100" dist="38100" dir="2700000" algn="tl">
                      <a:srgbClr val="000000"/>
                    </a:outerShdw>
                  </a:effectLst>
                </a:rPr>
                <a:t>Муҳаммад</a:t>
              </a:r>
              <a:r>
                <a:rPr lang="ru-RU" sz="2300" dirty="0">
                  <a:solidFill>
                    <a:schemeClr val="bg2"/>
                  </a:solidFill>
                  <a:effectLst>
                    <a:outerShdw blurRad="38100" dist="38100" dir="2700000" algn="tl">
                      <a:srgbClr val="000000"/>
                    </a:outerShdw>
                  </a:effectLst>
                </a:rPr>
                <a:t> Амин </a:t>
              </a:r>
              <a:r>
                <a:rPr lang="ru-RU" sz="2300" dirty="0" err="1">
                  <a:solidFill>
                    <a:schemeClr val="bg2"/>
                  </a:solidFill>
                  <a:effectLst>
                    <a:outerShdw blurRad="38100" dist="38100" dir="2700000" algn="tl">
                      <a:srgbClr val="000000"/>
                    </a:outerShdw>
                  </a:effectLst>
                </a:rPr>
                <a:t>Иноқ</a:t>
              </a:r>
              <a:r>
                <a:rPr lang="ru-RU" sz="2300" dirty="0">
                  <a:solidFill>
                    <a:schemeClr val="bg2"/>
                  </a:solidFill>
                  <a:effectLst>
                    <a:outerShdw blurRad="38100" dist="38100" dir="2700000" algn="tl">
                      <a:srgbClr val="000000"/>
                    </a:outerShdw>
                  </a:effectLst>
                </a:rPr>
                <a:t> (1770-1790) </a:t>
              </a:r>
            </a:p>
          </p:txBody>
        </p:sp>
        <p:sp>
          <p:nvSpPr>
            <p:cNvPr id="158724" name="Rectangle 4"/>
            <p:cNvSpPr>
              <a:spLocks noChangeArrowheads="1"/>
            </p:cNvSpPr>
            <p:nvPr/>
          </p:nvSpPr>
          <p:spPr bwMode="auto">
            <a:xfrm>
              <a:off x="1374" y="502"/>
              <a:ext cx="3366" cy="222"/>
            </a:xfrm>
            <a:prstGeom prst="rect">
              <a:avLst/>
            </a:prstGeom>
            <a:solidFill>
              <a:srgbClr val="CCFF33"/>
            </a:solidFill>
            <a:ln w="28575">
              <a:solidFill>
                <a:srgbClr val="990033"/>
              </a:solidFill>
              <a:miter lim="800000"/>
              <a:headEnd/>
              <a:tailEnd/>
            </a:ln>
            <a:effectLst/>
          </p:spPr>
          <p:txBody>
            <a:bodyPr>
              <a:spAutoFit/>
            </a:bodyPr>
            <a:lstStyle/>
            <a:p>
              <a:pPr algn="l" eaLnBrk="1" hangingPunct="1">
                <a:lnSpc>
                  <a:spcPct val="80000"/>
                </a:lnSpc>
                <a:spcBef>
                  <a:spcPct val="20000"/>
                </a:spcBef>
                <a:buFont typeface="Wingdings" pitchFamily="2" charset="2"/>
                <a:buChar char="q"/>
                <a:defRPr/>
              </a:pPr>
              <a:r>
                <a:rPr lang="ru-RU" sz="2300">
                  <a:solidFill>
                    <a:schemeClr val="bg2"/>
                  </a:solidFill>
                  <a:effectLst>
                    <a:outerShdw blurRad="38100" dist="38100" dir="2700000" algn="tl">
                      <a:srgbClr val="000000"/>
                    </a:outerShdw>
                  </a:effectLst>
                </a:rPr>
                <a:t>Авазхон (1790-1804)                                 </a:t>
              </a:r>
            </a:p>
          </p:txBody>
        </p:sp>
        <p:sp>
          <p:nvSpPr>
            <p:cNvPr id="158725" name="Rectangle 5"/>
            <p:cNvSpPr>
              <a:spLocks noChangeArrowheads="1"/>
            </p:cNvSpPr>
            <p:nvPr/>
          </p:nvSpPr>
          <p:spPr bwMode="auto">
            <a:xfrm>
              <a:off x="1370" y="781"/>
              <a:ext cx="3371" cy="222"/>
            </a:xfrm>
            <a:prstGeom prst="rect">
              <a:avLst/>
            </a:prstGeom>
            <a:solidFill>
              <a:srgbClr val="CCFF33"/>
            </a:solidFill>
            <a:ln w="28575">
              <a:solidFill>
                <a:srgbClr val="990033"/>
              </a:solidFill>
              <a:miter lim="800000"/>
              <a:headEnd/>
              <a:tailEnd/>
            </a:ln>
            <a:effectLst/>
          </p:spPr>
          <p:txBody>
            <a:bodyPr>
              <a:spAutoFit/>
            </a:bodyPr>
            <a:lstStyle/>
            <a:p>
              <a:pPr algn="l" eaLnBrk="1" hangingPunct="1">
                <a:lnSpc>
                  <a:spcPct val="80000"/>
                </a:lnSpc>
                <a:spcBef>
                  <a:spcPct val="20000"/>
                </a:spcBef>
                <a:buFont typeface="Wingdings" pitchFamily="2" charset="2"/>
                <a:buChar char="q"/>
                <a:defRPr/>
              </a:pPr>
              <a:r>
                <a:rPr lang="ru-RU" sz="2300">
                  <a:solidFill>
                    <a:schemeClr val="bg2"/>
                  </a:solidFill>
                  <a:effectLst>
                    <a:outerShdw blurRad="38100" dist="38100" dir="2700000" algn="tl">
                      <a:srgbClr val="000000"/>
                    </a:outerShdw>
                  </a:effectLst>
                </a:rPr>
                <a:t>Элтузархон (1804-1806)                                </a:t>
              </a:r>
            </a:p>
          </p:txBody>
        </p:sp>
        <p:sp>
          <p:nvSpPr>
            <p:cNvPr id="158726" name="Rectangle 6"/>
            <p:cNvSpPr>
              <a:spLocks noChangeArrowheads="1"/>
            </p:cNvSpPr>
            <p:nvPr/>
          </p:nvSpPr>
          <p:spPr bwMode="auto">
            <a:xfrm>
              <a:off x="1372" y="1063"/>
              <a:ext cx="3368" cy="222"/>
            </a:xfrm>
            <a:prstGeom prst="rect">
              <a:avLst/>
            </a:prstGeom>
            <a:solidFill>
              <a:srgbClr val="CCFF33"/>
            </a:solidFill>
            <a:ln w="28575">
              <a:solidFill>
                <a:srgbClr val="990033"/>
              </a:solidFill>
              <a:miter lim="800000"/>
              <a:headEnd/>
              <a:tailEnd/>
            </a:ln>
            <a:effectLst/>
          </p:spPr>
          <p:txBody>
            <a:bodyPr>
              <a:spAutoFit/>
            </a:bodyPr>
            <a:lstStyle/>
            <a:p>
              <a:pPr algn="l" eaLnBrk="1" hangingPunct="1">
                <a:lnSpc>
                  <a:spcPct val="80000"/>
                </a:lnSpc>
                <a:spcBef>
                  <a:spcPct val="20000"/>
                </a:spcBef>
                <a:buFont typeface="Wingdings" pitchFamily="2" charset="2"/>
                <a:buChar char="q"/>
                <a:defRPr/>
              </a:pPr>
              <a:r>
                <a:rPr lang="ru-RU" sz="2300">
                  <a:solidFill>
                    <a:schemeClr val="bg2"/>
                  </a:solidFill>
                  <a:effectLst>
                    <a:outerShdw blurRad="38100" dist="38100" dir="2700000" algn="tl">
                      <a:srgbClr val="000000"/>
                    </a:outerShdw>
                  </a:effectLst>
                </a:rPr>
                <a:t>Муҳаммад Раҳимхон </a:t>
              </a:r>
              <a:r>
                <a:rPr lang="en-US" sz="2300">
                  <a:solidFill>
                    <a:schemeClr val="bg2"/>
                  </a:solidFill>
                  <a:effectLst>
                    <a:outerShdw blurRad="38100" dist="38100" dir="2700000" algn="tl">
                      <a:srgbClr val="000000"/>
                    </a:outerShdw>
                  </a:effectLst>
                </a:rPr>
                <a:t>I</a:t>
              </a:r>
              <a:r>
                <a:rPr lang="ru-RU" sz="2300">
                  <a:solidFill>
                    <a:schemeClr val="bg2"/>
                  </a:solidFill>
                  <a:effectLst>
                    <a:outerShdw blurRad="38100" dist="38100" dir="2700000" algn="tl">
                      <a:srgbClr val="000000"/>
                    </a:outerShdw>
                  </a:effectLst>
                </a:rPr>
                <a:t> (1806-1825)                              </a:t>
              </a:r>
            </a:p>
          </p:txBody>
        </p:sp>
        <p:sp>
          <p:nvSpPr>
            <p:cNvPr id="158727" name="Rectangle 7"/>
            <p:cNvSpPr>
              <a:spLocks noChangeArrowheads="1"/>
            </p:cNvSpPr>
            <p:nvPr/>
          </p:nvSpPr>
          <p:spPr bwMode="auto">
            <a:xfrm>
              <a:off x="1378" y="1364"/>
              <a:ext cx="3363" cy="243"/>
            </a:xfrm>
            <a:prstGeom prst="rect">
              <a:avLst/>
            </a:prstGeom>
            <a:solidFill>
              <a:srgbClr val="CCFF33"/>
            </a:solidFill>
            <a:ln w="28575">
              <a:solidFill>
                <a:srgbClr val="990033"/>
              </a:solidFill>
              <a:miter lim="800000"/>
              <a:headEnd/>
              <a:tailEnd/>
            </a:ln>
            <a:effectLst/>
          </p:spPr>
          <p:txBody>
            <a:bodyPr>
              <a:spAutoFit/>
            </a:bodyPr>
            <a:lstStyle/>
            <a:p>
              <a:pPr algn="l" eaLnBrk="1" hangingPunct="1">
                <a:lnSpc>
                  <a:spcPct val="90000"/>
                </a:lnSpc>
                <a:spcBef>
                  <a:spcPct val="20000"/>
                </a:spcBef>
                <a:buFont typeface="Wingdings" pitchFamily="2" charset="2"/>
                <a:buChar char="q"/>
                <a:defRPr/>
              </a:pPr>
              <a:r>
                <a:rPr lang="ru-RU" sz="2300">
                  <a:solidFill>
                    <a:schemeClr val="bg2"/>
                  </a:solidFill>
                  <a:effectLst>
                    <a:outerShdw blurRad="38100" dist="38100" dir="2700000" algn="tl">
                      <a:srgbClr val="000000"/>
                    </a:outerShdw>
                  </a:effectLst>
                </a:rPr>
                <a:t>Оллоқулихон (1825-1842)                               </a:t>
              </a:r>
            </a:p>
          </p:txBody>
        </p:sp>
        <p:sp>
          <p:nvSpPr>
            <p:cNvPr id="158728" name="Rectangle 8"/>
            <p:cNvSpPr>
              <a:spLocks noChangeArrowheads="1"/>
            </p:cNvSpPr>
            <p:nvPr/>
          </p:nvSpPr>
          <p:spPr bwMode="auto">
            <a:xfrm>
              <a:off x="1384" y="1666"/>
              <a:ext cx="3356" cy="243"/>
            </a:xfrm>
            <a:prstGeom prst="rect">
              <a:avLst/>
            </a:prstGeom>
            <a:solidFill>
              <a:srgbClr val="CCFF33"/>
            </a:solidFill>
            <a:ln w="28575">
              <a:solidFill>
                <a:srgbClr val="990033"/>
              </a:solidFill>
              <a:miter lim="800000"/>
              <a:headEnd/>
              <a:tailEnd/>
            </a:ln>
            <a:effectLst/>
          </p:spPr>
          <p:txBody>
            <a:bodyPr>
              <a:spAutoFit/>
            </a:bodyPr>
            <a:lstStyle/>
            <a:p>
              <a:pPr algn="l" eaLnBrk="1" hangingPunct="1">
                <a:lnSpc>
                  <a:spcPct val="90000"/>
                </a:lnSpc>
                <a:spcBef>
                  <a:spcPct val="20000"/>
                </a:spcBef>
                <a:buFont typeface="Wingdings" pitchFamily="2" charset="2"/>
                <a:buChar char="q"/>
                <a:defRPr/>
              </a:pPr>
              <a:r>
                <a:rPr lang="ru-RU" sz="2300">
                  <a:solidFill>
                    <a:schemeClr val="bg2"/>
                  </a:solidFill>
                  <a:effectLst>
                    <a:outerShdw blurRad="38100" dist="38100" dir="2700000" algn="tl">
                      <a:srgbClr val="000000"/>
                    </a:outerShdw>
                  </a:effectLst>
                </a:rPr>
                <a:t>Раҳимқулихон (1842-1845)          </a:t>
              </a:r>
            </a:p>
          </p:txBody>
        </p:sp>
        <p:sp>
          <p:nvSpPr>
            <p:cNvPr id="158729" name="Rectangle 9"/>
            <p:cNvSpPr>
              <a:spLocks noChangeArrowheads="1"/>
            </p:cNvSpPr>
            <p:nvPr/>
          </p:nvSpPr>
          <p:spPr bwMode="auto">
            <a:xfrm>
              <a:off x="1387" y="1968"/>
              <a:ext cx="3353" cy="243"/>
            </a:xfrm>
            <a:prstGeom prst="rect">
              <a:avLst/>
            </a:prstGeom>
            <a:solidFill>
              <a:srgbClr val="CCFF33"/>
            </a:solidFill>
            <a:ln w="28575">
              <a:solidFill>
                <a:srgbClr val="990033"/>
              </a:solidFill>
              <a:miter lim="800000"/>
              <a:headEnd/>
              <a:tailEnd/>
            </a:ln>
            <a:effectLst/>
          </p:spPr>
          <p:txBody>
            <a:bodyPr>
              <a:spAutoFit/>
            </a:bodyPr>
            <a:lstStyle/>
            <a:p>
              <a:pPr algn="l" eaLnBrk="1" hangingPunct="1">
                <a:lnSpc>
                  <a:spcPct val="90000"/>
                </a:lnSpc>
                <a:spcBef>
                  <a:spcPct val="20000"/>
                </a:spcBef>
                <a:buFont typeface="Wingdings" pitchFamily="2" charset="2"/>
                <a:buChar char="q"/>
                <a:defRPr/>
              </a:pPr>
              <a:r>
                <a:rPr lang="ru-RU" sz="2300">
                  <a:solidFill>
                    <a:schemeClr val="bg2"/>
                  </a:solidFill>
                  <a:effectLst>
                    <a:outerShdw blurRad="38100" dist="38100" dir="2700000" algn="tl">
                      <a:srgbClr val="000000"/>
                    </a:outerShdw>
                  </a:effectLst>
                </a:rPr>
                <a:t>Муҳаммад Аминхон (1846-1855)</a:t>
              </a:r>
            </a:p>
          </p:txBody>
        </p:sp>
        <p:sp>
          <p:nvSpPr>
            <p:cNvPr id="158730" name="Rectangle 10"/>
            <p:cNvSpPr>
              <a:spLocks noChangeArrowheads="1"/>
            </p:cNvSpPr>
            <p:nvPr/>
          </p:nvSpPr>
          <p:spPr bwMode="auto">
            <a:xfrm>
              <a:off x="1386" y="2276"/>
              <a:ext cx="3354" cy="264"/>
            </a:xfrm>
            <a:prstGeom prst="rect">
              <a:avLst/>
            </a:prstGeom>
            <a:solidFill>
              <a:srgbClr val="CCFF33"/>
            </a:solidFill>
            <a:ln w="28575">
              <a:solidFill>
                <a:srgbClr val="990033"/>
              </a:solidFill>
              <a:miter lim="800000"/>
              <a:headEnd/>
              <a:tailEnd/>
            </a:ln>
            <a:effectLst/>
          </p:spPr>
          <p:txBody>
            <a:bodyPr>
              <a:spAutoFit/>
            </a:bodyPr>
            <a:lstStyle/>
            <a:p>
              <a:pPr algn="l" eaLnBrk="1" hangingPunct="1">
                <a:spcBef>
                  <a:spcPct val="20000"/>
                </a:spcBef>
                <a:buFont typeface="Wingdings" pitchFamily="2" charset="2"/>
                <a:buChar char="q"/>
                <a:defRPr/>
              </a:pPr>
              <a:r>
                <a:rPr lang="ru-RU" sz="2300">
                  <a:solidFill>
                    <a:schemeClr val="bg2"/>
                  </a:solidFill>
                  <a:effectLst>
                    <a:outerShdw blurRad="38100" dist="38100" dir="2700000" algn="tl">
                      <a:srgbClr val="000000"/>
                    </a:outerShdw>
                  </a:effectLst>
                </a:rPr>
                <a:t>Абдуллахон (1855-1856)  </a:t>
              </a:r>
            </a:p>
          </p:txBody>
        </p:sp>
        <p:sp>
          <p:nvSpPr>
            <p:cNvPr id="158731" name="Rectangle 11"/>
            <p:cNvSpPr>
              <a:spLocks noChangeArrowheads="1"/>
            </p:cNvSpPr>
            <p:nvPr/>
          </p:nvSpPr>
          <p:spPr bwMode="auto">
            <a:xfrm>
              <a:off x="1382" y="2599"/>
              <a:ext cx="3358" cy="264"/>
            </a:xfrm>
            <a:prstGeom prst="rect">
              <a:avLst/>
            </a:prstGeom>
            <a:solidFill>
              <a:srgbClr val="CCFF33"/>
            </a:solidFill>
            <a:ln w="28575">
              <a:solidFill>
                <a:srgbClr val="990033"/>
              </a:solidFill>
              <a:miter lim="800000"/>
              <a:headEnd/>
              <a:tailEnd/>
            </a:ln>
            <a:effectLst/>
          </p:spPr>
          <p:txBody>
            <a:bodyPr>
              <a:spAutoFit/>
            </a:bodyPr>
            <a:lstStyle/>
            <a:p>
              <a:pPr algn="l" eaLnBrk="1" hangingPunct="1">
                <a:spcBef>
                  <a:spcPct val="20000"/>
                </a:spcBef>
                <a:buFont typeface="Wingdings" pitchFamily="2" charset="2"/>
                <a:buChar char="q"/>
                <a:defRPr/>
              </a:pPr>
              <a:r>
                <a:rPr lang="ru-RU" sz="2300">
                  <a:solidFill>
                    <a:schemeClr val="bg2"/>
                  </a:solidFill>
                  <a:effectLst>
                    <a:outerShdw blurRad="38100" dist="38100" dir="2700000" algn="tl">
                      <a:srgbClr val="000000"/>
                    </a:outerShdw>
                  </a:effectLst>
                </a:rPr>
                <a:t>Сайид Муҳаммадхон (1856-1864)                     </a:t>
              </a:r>
            </a:p>
          </p:txBody>
        </p:sp>
        <p:sp>
          <p:nvSpPr>
            <p:cNvPr id="158732" name="Rectangle 12"/>
            <p:cNvSpPr>
              <a:spLocks noChangeArrowheads="1"/>
            </p:cNvSpPr>
            <p:nvPr/>
          </p:nvSpPr>
          <p:spPr bwMode="auto">
            <a:xfrm>
              <a:off x="1378" y="2901"/>
              <a:ext cx="2799" cy="264"/>
            </a:xfrm>
            <a:prstGeom prst="rect">
              <a:avLst/>
            </a:prstGeom>
            <a:solidFill>
              <a:srgbClr val="CCFF33"/>
            </a:solidFill>
            <a:ln w="28575">
              <a:solidFill>
                <a:srgbClr val="990033"/>
              </a:solidFill>
              <a:miter lim="800000"/>
              <a:headEnd/>
              <a:tailEnd/>
            </a:ln>
            <a:effectLst/>
          </p:spPr>
          <p:txBody>
            <a:bodyPr wrap="none">
              <a:spAutoFit/>
            </a:bodyPr>
            <a:lstStyle/>
            <a:p>
              <a:pPr algn="l" eaLnBrk="1" hangingPunct="1">
                <a:spcBef>
                  <a:spcPct val="20000"/>
                </a:spcBef>
                <a:buFont typeface="Wingdings" pitchFamily="2" charset="2"/>
                <a:buChar char="q"/>
                <a:defRPr/>
              </a:pPr>
              <a:r>
                <a:rPr lang="ru-RU" sz="2300">
                  <a:solidFill>
                    <a:schemeClr val="bg2"/>
                  </a:solidFill>
                  <a:effectLst>
                    <a:outerShdw blurRad="38100" dist="38100" dir="2700000" algn="tl">
                      <a:srgbClr val="000000"/>
                    </a:outerShdw>
                  </a:effectLst>
                </a:rPr>
                <a:t> Муҳаммад Раҳимхон </a:t>
              </a:r>
              <a:r>
                <a:rPr lang="en-US" sz="2300">
                  <a:solidFill>
                    <a:schemeClr val="bg2"/>
                  </a:solidFill>
                  <a:effectLst>
                    <a:outerShdw blurRad="38100" dist="38100" dir="2700000" algn="tl">
                      <a:srgbClr val="000000"/>
                    </a:outerShdw>
                  </a:effectLst>
                </a:rPr>
                <a:t>II</a:t>
              </a:r>
              <a:r>
                <a:rPr lang="ru-RU" sz="2300">
                  <a:solidFill>
                    <a:schemeClr val="bg2"/>
                  </a:solidFill>
                  <a:effectLst>
                    <a:outerShdw blurRad="38100" dist="38100" dir="2700000" algn="tl">
                      <a:srgbClr val="000000"/>
                    </a:outerShdw>
                  </a:effectLst>
                </a:rPr>
                <a:t> (1864-1910)          </a:t>
              </a:r>
            </a:p>
          </p:txBody>
        </p:sp>
        <p:sp>
          <p:nvSpPr>
            <p:cNvPr id="158733" name="Rectangle 13"/>
            <p:cNvSpPr>
              <a:spLocks noChangeArrowheads="1"/>
            </p:cNvSpPr>
            <p:nvPr/>
          </p:nvSpPr>
          <p:spPr bwMode="auto">
            <a:xfrm>
              <a:off x="1374" y="3249"/>
              <a:ext cx="3367" cy="264"/>
            </a:xfrm>
            <a:prstGeom prst="rect">
              <a:avLst/>
            </a:prstGeom>
            <a:solidFill>
              <a:srgbClr val="CCFF33"/>
            </a:solidFill>
            <a:ln w="28575">
              <a:solidFill>
                <a:srgbClr val="990033"/>
              </a:solidFill>
              <a:miter lim="800000"/>
              <a:headEnd/>
              <a:tailEnd/>
            </a:ln>
            <a:effectLst/>
          </p:spPr>
          <p:txBody>
            <a:bodyPr>
              <a:spAutoFit/>
            </a:bodyPr>
            <a:lstStyle/>
            <a:p>
              <a:pPr algn="l" eaLnBrk="1" hangingPunct="1">
                <a:spcBef>
                  <a:spcPct val="20000"/>
                </a:spcBef>
                <a:buFont typeface="Wingdings" pitchFamily="2" charset="2"/>
                <a:buChar char="q"/>
                <a:defRPr/>
              </a:pPr>
              <a:r>
                <a:rPr lang="ru-RU" sz="2300">
                  <a:solidFill>
                    <a:schemeClr val="bg2"/>
                  </a:solidFill>
                  <a:effectLst>
                    <a:outerShdw blurRad="38100" dist="38100" dir="2700000" algn="tl">
                      <a:srgbClr val="000000"/>
                    </a:outerShdw>
                  </a:effectLst>
                </a:rPr>
                <a:t>Асфандиёрхон (1910-1918)                              </a:t>
              </a:r>
            </a:p>
          </p:txBody>
        </p:sp>
        <p:sp>
          <p:nvSpPr>
            <p:cNvPr id="158734" name="Rectangle 14"/>
            <p:cNvSpPr>
              <a:spLocks noChangeArrowheads="1"/>
            </p:cNvSpPr>
            <p:nvPr/>
          </p:nvSpPr>
          <p:spPr bwMode="auto">
            <a:xfrm>
              <a:off x="1377" y="3573"/>
              <a:ext cx="3364" cy="264"/>
            </a:xfrm>
            <a:prstGeom prst="rect">
              <a:avLst/>
            </a:prstGeom>
            <a:solidFill>
              <a:srgbClr val="CCFF33"/>
            </a:solidFill>
            <a:ln w="28575">
              <a:solidFill>
                <a:srgbClr val="990033"/>
              </a:solidFill>
              <a:miter lim="800000"/>
              <a:headEnd/>
              <a:tailEnd/>
            </a:ln>
            <a:effectLst/>
          </p:spPr>
          <p:txBody>
            <a:bodyPr>
              <a:spAutoFit/>
            </a:bodyPr>
            <a:lstStyle/>
            <a:p>
              <a:pPr algn="l" eaLnBrk="1" hangingPunct="1">
                <a:buFont typeface="Wingdings" pitchFamily="2" charset="2"/>
                <a:buChar char="q"/>
                <a:defRPr/>
              </a:pPr>
              <a:r>
                <a:rPr lang="ru-RU" sz="2300">
                  <a:solidFill>
                    <a:schemeClr val="bg2"/>
                  </a:solidFill>
                  <a:effectLst>
                    <a:outerShdw blurRad="38100" dist="38100" dir="2700000" algn="tl">
                      <a:srgbClr val="000000"/>
                    </a:outerShdw>
                  </a:effectLst>
                </a:rPr>
                <a:t>Сайид Абдуллахон (1918-1920)                </a:t>
              </a:r>
            </a:p>
          </p:txBody>
        </p:sp>
        <p:sp>
          <p:nvSpPr>
            <p:cNvPr id="158735" name="Rectangle 15"/>
            <p:cNvSpPr>
              <a:spLocks noChangeArrowheads="1"/>
            </p:cNvSpPr>
            <p:nvPr/>
          </p:nvSpPr>
          <p:spPr bwMode="auto">
            <a:xfrm rot="16200000">
              <a:off x="-582" y="1851"/>
              <a:ext cx="2760" cy="344"/>
            </a:xfrm>
            <a:prstGeom prst="rect">
              <a:avLst/>
            </a:prstGeom>
            <a:solidFill>
              <a:srgbClr val="CCFF33"/>
            </a:solidFill>
            <a:ln w="9525">
              <a:solidFill>
                <a:srgbClr val="990033"/>
              </a:solidFill>
              <a:miter lim="800000"/>
              <a:headEnd/>
              <a:tailEnd/>
            </a:ln>
            <a:effectLst/>
          </p:spPr>
          <p:txBody>
            <a:bodyPr>
              <a:spAutoFit/>
            </a:bodyPr>
            <a:lstStyle/>
            <a:p>
              <a:pPr eaLnBrk="1" hangingPunct="1">
                <a:defRPr/>
              </a:pPr>
              <a:r>
                <a:rPr lang="ru-RU" sz="2300" dirty="0" err="1">
                  <a:solidFill>
                    <a:schemeClr val="bg2"/>
                  </a:solidFill>
                  <a:effectLst>
                    <a:outerShdw blurRad="38100" dist="38100" dir="2700000" algn="tl">
                      <a:srgbClr val="000000"/>
                    </a:outerShdw>
                  </a:effectLst>
                </a:rPr>
                <a:t>Қўнғиротлар</a:t>
              </a:r>
              <a:r>
                <a:rPr lang="ru-RU" sz="2300" dirty="0">
                  <a:solidFill>
                    <a:schemeClr val="bg2"/>
                  </a:solidFill>
                  <a:effectLst>
                    <a:outerShdw blurRad="38100" dist="38100" dir="2700000" algn="tl">
                      <a:srgbClr val="000000"/>
                    </a:outerShdw>
                  </a:effectLst>
                </a:rPr>
                <a:t> </a:t>
              </a:r>
              <a:r>
                <a:rPr lang="ru-RU" sz="2300" dirty="0" err="1">
                  <a:solidFill>
                    <a:schemeClr val="bg2"/>
                  </a:solidFill>
                  <a:effectLst>
                    <a:outerShdw blurRad="38100" dist="38100" dir="2700000" algn="tl">
                      <a:srgbClr val="000000"/>
                    </a:outerShdw>
                  </a:effectLst>
                </a:rPr>
                <a:t>сулоласи</a:t>
              </a:r>
              <a:r>
                <a:rPr lang="ru-RU" sz="2300" dirty="0">
                  <a:solidFill>
                    <a:schemeClr val="bg2"/>
                  </a:solidFill>
                  <a:effectLst>
                    <a:outerShdw blurRad="38100" dist="38100" dir="2700000" algn="tl">
                      <a:srgbClr val="000000"/>
                    </a:outerShdw>
                  </a:effectLst>
                </a:rPr>
                <a:t> </a:t>
              </a:r>
            </a:p>
            <a:p>
              <a:pPr eaLnBrk="1" hangingPunct="1">
                <a:defRPr/>
              </a:pPr>
              <a:r>
                <a:rPr lang="ru-RU" sz="2300" dirty="0">
                  <a:solidFill>
                    <a:schemeClr val="bg2"/>
                  </a:solidFill>
                  <a:effectLst>
                    <a:outerShdw blurRad="38100" dist="38100" dir="2700000" algn="tl">
                      <a:srgbClr val="000000"/>
                    </a:outerShdw>
                  </a:effectLst>
                </a:rPr>
                <a:t>(1770-1920)</a:t>
              </a:r>
            </a:p>
          </p:txBody>
        </p:sp>
        <p:sp>
          <p:nvSpPr>
            <p:cNvPr id="16400" name="Line 16"/>
            <p:cNvSpPr>
              <a:spLocks noChangeShapeType="1"/>
            </p:cNvSpPr>
            <p:nvPr/>
          </p:nvSpPr>
          <p:spPr bwMode="auto">
            <a:xfrm>
              <a:off x="1156" y="363"/>
              <a:ext cx="0" cy="3385"/>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6401" name="Line 17"/>
            <p:cNvSpPr>
              <a:spLocks noChangeShapeType="1"/>
            </p:cNvSpPr>
            <p:nvPr/>
          </p:nvSpPr>
          <p:spPr bwMode="auto">
            <a:xfrm>
              <a:off x="1156" y="3753"/>
              <a:ext cx="227" cy="0"/>
            </a:xfrm>
            <a:prstGeom prst="line">
              <a:avLst/>
            </a:prstGeom>
            <a:noFill/>
            <a:ln w="28575">
              <a:solidFill>
                <a:srgbClr val="990033"/>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16402" name="Line 18"/>
            <p:cNvSpPr>
              <a:spLocks noChangeShapeType="1"/>
            </p:cNvSpPr>
            <p:nvPr/>
          </p:nvSpPr>
          <p:spPr bwMode="auto">
            <a:xfrm>
              <a:off x="1156" y="3381"/>
              <a:ext cx="227" cy="0"/>
            </a:xfrm>
            <a:prstGeom prst="line">
              <a:avLst/>
            </a:prstGeom>
            <a:noFill/>
            <a:ln w="28575">
              <a:solidFill>
                <a:srgbClr val="990033"/>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16403" name="Line 19"/>
            <p:cNvSpPr>
              <a:spLocks noChangeShapeType="1"/>
            </p:cNvSpPr>
            <p:nvPr/>
          </p:nvSpPr>
          <p:spPr bwMode="auto">
            <a:xfrm>
              <a:off x="1156" y="3056"/>
              <a:ext cx="227" cy="0"/>
            </a:xfrm>
            <a:prstGeom prst="line">
              <a:avLst/>
            </a:prstGeom>
            <a:noFill/>
            <a:ln w="28575">
              <a:solidFill>
                <a:srgbClr val="990033"/>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16404" name="Line 20"/>
            <p:cNvSpPr>
              <a:spLocks noChangeShapeType="1"/>
            </p:cNvSpPr>
            <p:nvPr/>
          </p:nvSpPr>
          <p:spPr bwMode="auto">
            <a:xfrm>
              <a:off x="1156" y="2777"/>
              <a:ext cx="227" cy="0"/>
            </a:xfrm>
            <a:prstGeom prst="line">
              <a:avLst/>
            </a:prstGeom>
            <a:noFill/>
            <a:ln w="28575">
              <a:solidFill>
                <a:srgbClr val="990033"/>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16405" name="Line 21"/>
            <p:cNvSpPr>
              <a:spLocks noChangeShapeType="1"/>
            </p:cNvSpPr>
            <p:nvPr/>
          </p:nvSpPr>
          <p:spPr bwMode="auto">
            <a:xfrm>
              <a:off x="1156" y="2406"/>
              <a:ext cx="227" cy="0"/>
            </a:xfrm>
            <a:prstGeom prst="line">
              <a:avLst/>
            </a:prstGeom>
            <a:noFill/>
            <a:ln w="28575">
              <a:solidFill>
                <a:srgbClr val="990033"/>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16406" name="Line 22"/>
            <p:cNvSpPr>
              <a:spLocks noChangeShapeType="1"/>
            </p:cNvSpPr>
            <p:nvPr/>
          </p:nvSpPr>
          <p:spPr bwMode="auto">
            <a:xfrm>
              <a:off x="1156" y="2128"/>
              <a:ext cx="227" cy="0"/>
            </a:xfrm>
            <a:prstGeom prst="line">
              <a:avLst/>
            </a:prstGeom>
            <a:noFill/>
            <a:ln w="28575">
              <a:solidFill>
                <a:srgbClr val="990033"/>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16407" name="Line 23"/>
            <p:cNvSpPr>
              <a:spLocks noChangeShapeType="1"/>
            </p:cNvSpPr>
            <p:nvPr/>
          </p:nvSpPr>
          <p:spPr bwMode="auto">
            <a:xfrm>
              <a:off x="1156" y="1756"/>
              <a:ext cx="227" cy="0"/>
            </a:xfrm>
            <a:prstGeom prst="line">
              <a:avLst/>
            </a:prstGeom>
            <a:noFill/>
            <a:ln w="28575">
              <a:solidFill>
                <a:srgbClr val="990033"/>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16408" name="Line 24"/>
            <p:cNvSpPr>
              <a:spLocks noChangeShapeType="1"/>
            </p:cNvSpPr>
            <p:nvPr/>
          </p:nvSpPr>
          <p:spPr bwMode="auto">
            <a:xfrm>
              <a:off x="1156" y="1524"/>
              <a:ext cx="227" cy="0"/>
            </a:xfrm>
            <a:prstGeom prst="line">
              <a:avLst/>
            </a:prstGeom>
            <a:noFill/>
            <a:ln w="28575">
              <a:solidFill>
                <a:srgbClr val="990033"/>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16409" name="Line 25"/>
            <p:cNvSpPr>
              <a:spLocks noChangeShapeType="1"/>
            </p:cNvSpPr>
            <p:nvPr/>
          </p:nvSpPr>
          <p:spPr bwMode="auto">
            <a:xfrm>
              <a:off x="1156" y="1152"/>
              <a:ext cx="227" cy="0"/>
            </a:xfrm>
            <a:prstGeom prst="line">
              <a:avLst/>
            </a:prstGeom>
            <a:noFill/>
            <a:ln w="28575">
              <a:solidFill>
                <a:srgbClr val="990033"/>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16410" name="Line 26"/>
            <p:cNvSpPr>
              <a:spLocks noChangeShapeType="1"/>
            </p:cNvSpPr>
            <p:nvPr/>
          </p:nvSpPr>
          <p:spPr bwMode="auto">
            <a:xfrm>
              <a:off x="1156" y="874"/>
              <a:ext cx="227" cy="0"/>
            </a:xfrm>
            <a:prstGeom prst="line">
              <a:avLst/>
            </a:prstGeom>
            <a:noFill/>
            <a:ln w="28575">
              <a:solidFill>
                <a:srgbClr val="990033"/>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16411" name="Line 27"/>
            <p:cNvSpPr>
              <a:spLocks noChangeShapeType="1"/>
            </p:cNvSpPr>
            <p:nvPr/>
          </p:nvSpPr>
          <p:spPr bwMode="auto">
            <a:xfrm>
              <a:off x="1156" y="596"/>
              <a:ext cx="227" cy="0"/>
            </a:xfrm>
            <a:prstGeom prst="line">
              <a:avLst/>
            </a:prstGeom>
            <a:noFill/>
            <a:ln w="28575">
              <a:solidFill>
                <a:srgbClr val="990033"/>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16412" name="Line 28"/>
            <p:cNvSpPr>
              <a:spLocks noChangeShapeType="1"/>
            </p:cNvSpPr>
            <p:nvPr/>
          </p:nvSpPr>
          <p:spPr bwMode="auto">
            <a:xfrm>
              <a:off x="1156" y="363"/>
              <a:ext cx="227" cy="0"/>
            </a:xfrm>
            <a:prstGeom prst="line">
              <a:avLst/>
            </a:prstGeom>
            <a:noFill/>
            <a:ln w="28575">
              <a:solidFill>
                <a:srgbClr val="990033"/>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16413" name="Line 29"/>
            <p:cNvSpPr>
              <a:spLocks noChangeShapeType="1"/>
            </p:cNvSpPr>
            <p:nvPr/>
          </p:nvSpPr>
          <p:spPr bwMode="auto">
            <a:xfrm>
              <a:off x="1020" y="2034"/>
              <a:ext cx="136"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a:lstStyle/>
            <a:p>
              <a:endParaRPr lang="ru-RU"/>
            </a:p>
          </p:txBody>
        </p:sp>
      </p:grpSp>
    </p:spTree>
    <p:extLst>
      <p:ext uri="{BB962C8B-B14F-4D97-AF65-F5344CB8AC3E}">
        <p14:creationId xmlns:p14="http://schemas.microsoft.com/office/powerpoint/2010/main" val="169811918"/>
      </p:ext>
    </p:extLst>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0" fill="hold"/>
                                        <p:tgtEl>
                                          <p:spTgt spid="2"/>
                                        </p:tgtEl>
                                        <p:attrNameLst>
                                          <p:attrName>ppt_w</p:attrName>
                                        </p:attrNameLst>
                                      </p:cBhvr>
                                      <p:tavLst>
                                        <p:tav tm="0">
                                          <p:val>
                                            <p:fltVal val="0"/>
                                          </p:val>
                                        </p:tav>
                                        <p:tav tm="100000">
                                          <p:val>
                                            <p:strVal val="#ppt_w"/>
                                          </p:val>
                                        </p:tav>
                                      </p:tavLst>
                                    </p:anim>
                                    <p:anim calcmode="lin" valueType="num">
                                      <p:cBhvr>
                                        <p:cTn id="8" dur="30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440" y="243840"/>
            <a:ext cx="11861074" cy="618309"/>
          </a:xfrm>
        </p:spPr>
        <p:style>
          <a:lnRef idx="2">
            <a:schemeClr val="accent1">
              <a:shade val="50000"/>
            </a:schemeClr>
          </a:lnRef>
          <a:fillRef idx="1">
            <a:schemeClr val="accent1"/>
          </a:fillRef>
          <a:effectRef idx="0">
            <a:schemeClr val="accent1"/>
          </a:effectRef>
          <a:fontRef idx="minor">
            <a:schemeClr val="lt1"/>
          </a:fontRef>
        </p:style>
        <p:txBody>
          <a:bodyPr/>
          <a:lstStyle/>
          <a:p>
            <a:r>
              <a:rPr lang="ru-RU" sz="3200" b="1" dirty="0">
                <a:latin typeface="Times New Roman" panose="02020603050405020304" pitchFamily="18" charset="0"/>
                <a:cs typeface="Times New Roman" panose="02020603050405020304" pitchFamily="18" charset="0"/>
              </a:rPr>
              <a:t>2. Хива </a:t>
            </a:r>
            <a:r>
              <a:rPr lang="ru-RU" sz="3200" b="1" dirty="0" err="1">
                <a:latin typeface="Times New Roman" panose="02020603050405020304" pitchFamily="18" charset="0"/>
                <a:cs typeface="Times New Roman" panose="02020603050405020304" pitchFamily="18" charset="0"/>
              </a:rPr>
              <a:t>хонлигининг</a:t>
            </a:r>
            <a:r>
              <a:rPr lang="ru-RU" sz="3200" b="1" dirty="0">
                <a:latin typeface="Times New Roman" panose="02020603050405020304" pitchFamily="18" charset="0"/>
                <a:cs typeface="Times New Roman" panose="02020603050405020304" pitchFamily="18" charset="0"/>
              </a:rPr>
              <a:t> </a:t>
            </a:r>
            <a:r>
              <a:rPr lang="ru-RU" sz="3200" b="1" dirty="0" err="1">
                <a:latin typeface="Times New Roman" panose="02020603050405020304" pitchFamily="18" charset="0"/>
                <a:cs typeface="Times New Roman" panose="02020603050405020304" pitchFamily="18" charset="0"/>
              </a:rPr>
              <a:t>ҳудуди</a:t>
            </a:r>
            <a:r>
              <a:rPr lang="ru-RU" sz="3200" b="1" dirty="0">
                <a:latin typeface="Times New Roman" panose="02020603050405020304" pitchFamily="18" charset="0"/>
                <a:cs typeface="Times New Roman" panose="02020603050405020304" pitchFamily="18" charset="0"/>
              </a:rPr>
              <a:t>, </a:t>
            </a:r>
            <a:r>
              <a:rPr lang="ru-RU" sz="3200" b="1" dirty="0" err="1">
                <a:latin typeface="Times New Roman" panose="02020603050405020304" pitchFamily="18" charset="0"/>
                <a:cs typeface="Times New Roman" panose="02020603050405020304" pitchFamily="18" charset="0"/>
              </a:rPr>
              <a:t>маъмурий</a:t>
            </a:r>
            <a:r>
              <a:rPr lang="ru-RU" sz="3200" b="1" dirty="0">
                <a:latin typeface="Times New Roman" panose="02020603050405020304" pitchFamily="18" charset="0"/>
                <a:cs typeface="Times New Roman" panose="02020603050405020304" pitchFamily="18" charset="0"/>
              </a:rPr>
              <a:t> </a:t>
            </a:r>
            <a:r>
              <a:rPr lang="ru-RU" sz="3200" b="1" dirty="0" err="1">
                <a:latin typeface="Times New Roman" panose="02020603050405020304" pitchFamily="18" charset="0"/>
                <a:cs typeface="Times New Roman" panose="02020603050405020304" pitchFamily="18" charset="0"/>
              </a:rPr>
              <a:t>тузилиши</a:t>
            </a:r>
            <a:r>
              <a:rPr lang="ru-RU" sz="3200" b="1" dirty="0">
                <a:latin typeface="Times New Roman" panose="02020603050405020304" pitchFamily="18" charset="0"/>
                <a:cs typeface="Times New Roman" panose="02020603050405020304" pitchFamily="18" charset="0"/>
              </a:rPr>
              <a:t> </a:t>
            </a:r>
            <a:r>
              <a:rPr lang="ru-RU" sz="3200" b="1" dirty="0" err="1">
                <a:latin typeface="Times New Roman" panose="02020603050405020304" pitchFamily="18" charset="0"/>
                <a:cs typeface="Times New Roman" panose="02020603050405020304" pitchFamily="18" charset="0"/>
              </a:rPr>
              <a:t>ва</a:t>
            </a:r>
            <a:r>
              <a:rPr lang="ru-RU" sz="3200" b="1" dirty="0">
                <a:latin typeface="Times New Roman" panose="02020603050405020304" pitchFamily="18" charset="0"/>
                <a:cs typeface="Times New Roman" panose="02020603050405020304" pitchFamily="18" charset="0"/>
              </a:rPr>
              <a:t> </a:t>
            </a:r>
            <a:r>
              <a:rPr lang="ru-RU" sz="3200" b="1" dirty="0" err="1">
                <a:latin typeface="Times New Roman" panose="02020603050405020304" pitchFamily="18" charset="0"/>
                <a:cs typeface="Times New Roman" panose="02020603050405020304" pitchFamily="18" charset="0"/>
              </a:rPr>
              <a:t>аҳолиси</a:t>
            </a:r>
            <a:endParaRPr lang="ru-RU" sz="3200" b="1"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838200" y="1084217"/>
            <a:ext cx="10820400" cy="5606143"/>
          </a:xfrm>
        </p:spPr>
        <p:style>
          <a:lnRef idx="1">
            <a:schemeClr val="accent5"/>
          </a:lnRef>
          <a:fillRef idx="2">
            <a:schemeClr val="accent5"/>
          </a:fillRef>
          <a:effectRef idx="1">
            <a:schemeClr val="accent5"/>
          </a:effectRef>
          <a:fontRef idx="minor">
            <a:schemeClr val="dk1"/>
          </a:fontRef>
        </p:style>
        <p:txBody>
          <a:bodyPr>
            <a:noAutofit/>
          </a:bodyPr>
          <a:lstStyle/>
          <a:p>
            <a:r>
              <a:rPr lang="ru-RU" sz="2400" dirty="0" smtClean="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Хонликнинг</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аниқ</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чегаралари</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ҳақида</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маълумотлар</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сақланмаган</a:t>
            </a:r>
            <a:r>
              <a:rPr lang="ru-RU" dirty="0">
                <a:latin typeface="Times New Roman" panose="02020603050405020304" pitchFamily="18" charset="0"/>
                <a:cs typeface="Times New Roman" panose="02020603050405020304" pitchFamily="18" charset="0"/>
              </a:rPr>
              <a:t>. </a:t>
            </a:r>
            <a:r>
              <a:rPr lang="de-DE" dirty="0" smtClean="0">
                <a:latin typeface="Times New Roman" panose="02020603050405020304" pitchFamily="18" charset="0"/>
                <a:cs typeface="Times New Roman" panose="02020603050405020304" pitchFamily="18" charset="0"/>
              </a:rPr>
              <a:t>XIX</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асрга</a:t>
            </a:r>
            <a:r>
              <a:rPr lang="ru-RU" dirty="0" smtClean="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келиб</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хонлик</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таркибига</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туркман</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қозоқ</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қорақалпоқ</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ва</a:t>
            </a:r>
            <a:r>
              <a:rPr lang="ru-RU" dirty="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бошқа</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халқларнинг</a:t>
            </a:r>
            <a:r>
              <a:rPr lang="ru-RU" dirty="0" smtClean="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қўшилиши</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натижасида</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давлат</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сарҳадлари</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анча</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кенгайди</a:t>
            </a:r>
            <a:r>
              <a:rPr lang="ru-RU" dirty="0">
                <a:latin typeface="Times New Roman" panose="02020603050405020304" pitchFamily="18" charset="0"/>
                <a:cs typeface="Times New Roman" panose="02020603050405020304" pitchFamily="18" charset="0"/>
              </a:rPr>
              <a:t>.</a:t>
            </a:r>
          </a:p>
          <a:p>
            <a:r>
              <a:rPr lang="ru-RU" dirty="0" err="1">
                <a:latin typeface="Times New Roman" panose="02020603050405020304" pitchFamily="18" charset="0"/>
                <a:cs typeface="Times New Roman" panose="02020603050405020304" pitchFamily="18" charset="0"/>
              </a:rPr>
              <a:t>Манбаларга</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кўра</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Элтузархон</a:t>
            </a:r>
            <a:r>
              <a:rPr lang="ru-RU" dirty="0">
                <a:latin typeface="Times New Roman" panose="02020603050405020304" pitchFamily="18" charset="0"/>
                <a:cs typeface="Times New Roman" panose="02020603050405020304" pitchFamily="18" charset="0"/>
              </a:rPr>
              <a:t> (1804-1806 </a:t>
            </a:r>
            <a:r>
              <a:rPr lang="ru-RU" dirty="0" err="1">
                <a:latin typeface="Times New Roman" panose="02020603050405020304" pitchFamily="18" charset="0"/>
                <a:cs typeface="Times New Roman" panose="02020603050405020304" pitchFamily="18" charset="0"/>
              </a:rPr>
              <a:t>йй</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даврида</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хонликнинг</a:t>
            </a:r>
            <a:r>
              <a:rPr lang="ru-RU" dirty="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худуди</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унча</a:t>
            </a:r>
            <a:r>
              <a:rPr lang="ru-RU" dirty="0" smtClean="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катта</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бўлмасдан</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шимолий</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чегараси</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Орол-Қўнғирот</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ҳокимлиги</a:t>
            </a:r>
            <a:r>
              <a:rPr lang="ru-RU" dirty="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жанубий</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чегараси</a:t>
            </a:r>
            <a:r>
              <a:rPr lang="ru-RU" dirty="0" smtClean="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эса</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Дарғонота</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билан</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чегарадош</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бўлган</a:t>
            </a:r>
            <a:r>
              <a:rPr lang="ru-RU" dirty="0">
                <a:latin typeface="Times New Roman" panose="02020603050405020304" pitchFamily="18" charset="0"/>
                <a:cs typeface="Times New Roman" panose="02020603050405020304" pitchFamily="18" charset="0"/>
              </a:rPr>
              <a:t>. XIX </a:t>
            </a:r>
            <a:r>
              <a:rPr lang="ru-RU" dirty="0" err="1">
                <a:latin typeface="Times New Roman" panose="02020603050405020304" pitchFamily="18" charset="0"/>
                <a:cs typeface="Times New Roman" panose="02020603050405020304" pitchFamily="18" charset="0"/>
              </a:rPr>
              <a:t>аср</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ўрталарига</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оид</a:t>
            </a:r>
            <a:r>
              <a:rPr lang="ru-RU" dirty="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рус </a:t>
            </a:r>
            <a:r>
              <a:rPr lang="ru-RU" dirty="0" err="1" smtClean="0">
                <a:latin typeface="Times New Roman" panose="02020603050405020304" pitchFamily="18" charset="0"/>
                <a:cs typeface="Times New Roman" panose="02020603050405020304" pitchFamily="18" charset="0"/>
              </a:rPr>
              <a:t>манбаларида</a:t>
            </a:r>
            <a:r>
              <a:rPr lang="ru-RU" dirty="0" smtClean="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хонликнинг</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ғарбий</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чегараси</a:t>
            </a:r>
            <a:r>
              <a:rPr lang="ru-RU" dirty="0">
                <a:latin typeface="Times New Roman" panose="02020603050405020304" pitchFamily="18" charset="0"/>
                <a:cs typeface="Times New Roman" panose="02020603050405020304" pitchFamily="18" charset="0"/>
              </a:rPr>
              <a:t> Каспий </a:t>
            </a:r>
            <a:r>
              <a:rPr lang="ru-RU" dirty="0" err="1">
                <a:latin typeface="Times New Roman" panose="02020603050405020304" pitchFamily="18" charset="0"/>
                <a:cs typeface="Times New Roman" panose="02020603050405020304" pitchFamily="18" charset="0"/>
              </a:rPr>
              <a:t>денгизигача</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жанубда</a:t>
            </a:r>
            <a:r>
              <a:rPr lang="ru-RU" dirty="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эса</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Марв</a:t>
            </a:r>
            <a:r>
              <a:rPr lang="ru-RU" dirty="0" smtClean="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водийси</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орқали</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Эронга</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туташиб</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кетганлиги</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шимолда</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эса</a:t>
            </a:r>
            <a:r>
              <a:rPr lang="ru-RU" dirty="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Урал </a:t>
            </a:r>
            <a:r>
              <a:rPr lang="ru-RU" dirty="0" err="1" smtClean="0">
                <a:latin typeface="Times New Roman" panose="02020603050405020304" pitchFamily="18" charset="0"/>
                <a:cs typeface="Times New Roman" panose="02020603050405020304" pitchFamily="18" charset="0"/>
              </a:rPr>
              <a:t>дарёсигача</a:t>
            </a:r>
            <a:r>
              <a:rPr lang="ru-RU" dirty="0" smtClean="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чўзилганлиги</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қайд</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этилган</a:t>
            </a:r>
            <a:r>
              <a:rPr lang="ru-RU" dirty="0">
                <a:latin typeface="Times New Roman" panose="02020603050405020304" pitchFamily="18" charset="0"/>
                <a:cs typeface="Times New Roman" panose="02020603050405020304" pitchFamily="18" charset="0"/>
              </a:rPr>
              <a:t>.</a:t>
            </a:r>
          </a:p>
          <a:p>
            <a:r>
              <a:rPr lang="ru-RU" dirty="0">
                <a:latin typeface="Times New Roman" panose="02020603050405020304" pitchFamily="18" charset="0"/>
                <a:cs typeface="Times New Roman" panose="02020603050405020304" pitchFamily="18" charset="0"/>
              </a:rPr>
              <a:t>Хива </a:t>
            </a:r>
            <a:r>
              <a:rPr lang="ru-RU" dirty="0" err="1">
                <a:latin typeface="Times New Roman" panose="02020603050405020304" pitchFamily="18" charset="0"/>
                <a:cs typeface="Times New Roman" panose="02020603050405020304" pitchFamily="18" charset="0"/>
              </a:rPr>
              <a:t>хонлиги</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маъмурий</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жиҳатдан</a:t>
            </a:r>
            <a:r>
              <a:rPr lang="ru-RU" dirty="0">
                <a:latin typeface="Times New Roman" panose="02020603050405020304" pitchFamily="18" charset="0"/>
                <a:cs typeface="Times New Roman" panose="02020603050405020304" pitchFamily="18" charset="0"/>
              </a:rPr>
              <a:t> </a:t>
            </a:r>
            <a:r>
              <a:rPr lang="de-DE" dirty="0">
                <a:latin typeface="Times New Roman" panose="02020603050405020304" pitchFamily="18" charset="0"/>
                <a:cs typeface="Times New Roman" panose="02020603050405020304" pitchFamily="18" charset="0"/>
              </a:rPr>
              <a:t>XVI-XVIII </a:t>
            </a:r>
            <a:r>
              <a:rPr lang="ru-RU" dirty="0" err="1">
                <a:latin typeface="Times New Roman" panose="02020603050405020304" pitchFamily="18" charset="0"/>
                <a:cs typeface="Times New Roman" panose="02020603050405020304" pitchFamily="18" charset="0"/>
              </a:rPr>
              <a:t>асрларда</a:t>
            </a:r>
            <a:r>
              <a:rPr lang="ru-RU" dirty="0">
                <a:latin typeface="Times New Roman" panose="02020603050405020304" pitchFamily="18" charset="0"/>
                <a:cs typeface="Times New Roman" panose="02020603050405020304" pitchFamily="18" charset="0"/>
              </a:rPr>
              <a:t> </a:t>
            </a:r>
            <a:r>
              <a:rPr lang="ru-RU" b="1" dirty="0" err="1" smtClean="0">
                <a:latin typeface="Times New Roman" panose="02020603050405020304" pitchFamily="18" charset="0"/>
                <a:cs typeface="Times New Roman" panose="02020603050405020304" pitchFamily="18" charset="0"/>
              </a:rPr>
              <a:t>вилоятларга</a:t>
            </a:r>
            <a:r>
              <a:rPr lang="ru-RU" b="1"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бўлинган</a:t>
            </a:r>
            <a:r>
              <a:rPr lang="ru-RU" dirty="0" smtClean="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бўлса</a:t>
            </a:r>
            <a:r>
              <a:rPr lang="ru-RU" dirty="0">
                <a:latin typeface="Times New Roman" panose="02020603050405020304" pitchFamily="18" charset="0"/>
                <a:cs typeface="Times New Roman" panose="02020603050405020304" pitchFamily="18" charset="0"/>
              </a:rPr>
              <a:t>, </a:t>
            </a:r>
            <a:r>
              <a:rPr lang="de-DE" dirty="0">
                <a:latin typeface="Times New Roman" panose="02020603050405020304" pitchFamily="18" charset="0"/>
                <a:cs typeface="Times New Roman" panose="02020603050405020304" pitchFamily="18" charset="0"/>
              </a:rPr>
              <a:t>XVIII </a:t>
            </a:r>
            <a:r>
              <a:rPr lang="ru-RU" dirty="0" err="1">
                <a:latin typeface="Times New Roman" panose="02020603050405020304" pitchFamily="18" charset="0"/>
                <a:cs typeface="Times New Roman" panose="02020603050405020304" pitchFamily="18" charset="0"/>
              </a:rPr>
              <a:t>аср</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охири</a:t>
            </a:r>
            <a:r>
              <a:rPr lang="ru-RU" dirty="0">
                <a:latin typeface="Times New Roman" panose="02020603050405020304" pitchFamily="18" charset="0"/>
                <a:cs typeface="Times New Roman" panose="02020603050405020304" pitchFamily="18" charset="0"/>
              </a:rPr>
              <a:t> – </a:t>
            </a:r>
            <a:r>
              <a:rPr lang="de-DE" dirty="0">
                <a:latin typeface="Times New Roman" panose="02020603050405020304" pitchFamily="18" charset="0"/>
                <a:cs typeface="Times New Roman" panose="02020603050405020304" pitchFamily="18" charset="0"/>
              </a:rPr>
              <a:t>XIX </a:t>
            </a:r>
            <a:r>
              <a:rPr lang="ru-RU" dirty="0" err="1">
                <a:latin typeface="Times New Roman" panose="02020603050405020304" pitchFamily="18" charset="0"/>
                <a:cs typeface="Times New Roman" panose="02020603050405020304" pitchFamily="18" charset="0"/>
              </a:rPr>
              <a:t>аср</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бошларидан</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бошлаб</a:t>
            </a:r>
            <a:r>
              <a:rPr lang="ru-RU" dirty="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давлатдаги</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асосий</a:t>
            </a:r>
            <a:r>
              <a:rPr lang="ru-RU" dirty="0" smtClean="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маъмурий</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ҳудудлар</a:t>
            </a:r>
            <a:r>
              <a:rPr lang="ru-RU" dirty="0">
                <a:latin typeface="Times New Roman" panose="02020603050405020304" pitchFamily="18" charset="0"/>
                <a:cs typeface="Times New Roman" panose="02020603050405020304" pitchFamily="18" charset="0"/>
              </a:rPr>
              <a:t> </a:t>
            </a:r>
            <a:r>
              <a:rPr lang="ru-RU" b="1" dirty="0" err="1">
                <a:latin typeface="Times New Roman" panose="02020603050405020304" pitchFamily="18" charset="0"/>
                <a:cs typeface="Times New Roman" panose="02020603050405020304" pitchFamily="18" charset="0"/>
              </a:rPr>
              <a:t>беклик</a:t>
            </a:r>
            <a:r>
              <a:rPr lang="ru-RU" b="1"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деб</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аталган</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Манбаларга</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кўра</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бу</a:t>
            </a:r>
            <a:r>
              <a:rPr lang="ru-RU" dirty="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даврда</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хонликда</a:t>
            </a:r>
            <a:r>
              <a:rPr lang="ru-RU" dirty="0" smtClean="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16та </a:t>
            </a:r>
            <a:r>
              <a:rPr lang="ru-RU" dirty="0" err="1">
                <a:latin typeface="Times New Roman" panose="02020603050405020304" pitchFamily="18" charset="0"/>
                <a:cs typeface="Times New Roman" panose="02020603050405020304" pitchFamily="18" charset="0"/>
              </a:rPr>
              <a:t>беклик</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ва</a:t>
            </a:r>
            <a:r>
              <a:rPr lang="ru-RU" dirty="0">
                <a:latin typeface="Times New Roman" panose="02020603050405020304" pitchFamily="18" charset="0"/>
                <a:cs typeface="Times New Roman" panose="02020603050405020304" pitchFamily="18" charset="0"/>
              </a:rPr>
              <a:t> 2та </a:t>
            </a:r>
            <a:r>
              <a:rPr lang="ru-RU" dirty="0" err="1">
                <a:latin typeface="Times New Roman" panose="02020603050405020304" pitchFamily="18" charset="0"/>
                <a:cs typeface="Times New Roman" panose="02020603050405020304" pitchFamily="18" charset="0"/>
              </a:rPr>
              <a:t>ноиблик</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мавжуд</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эди</a:t>
            </a:r>
            <a:r>
              <a:rPr lang="ru-RU" dirty="0">
                <a:latin typeface="Times New Roman" panose="02020603050405020304" pitchFamily="18" charset="0"/>
                <a:cs typeface="Times New Roman" panose="02020603050405020304" pitchFamily="18" charset="0"/>
              </a:rPr>
              <a:t>. Улар </a:t>
            </a:r>
            <a:r>
              <a:rPr lang="ru-RU" dirty="0" err="1">
                <a:latin typeface="Times New Roman" panose="02020603050405020304" pitchFamily="18" charset="0"/>
                <a:cs typeface="Times New Roman" panose="02020603050405020304" pitchFamily="18" charset="0"/>
              </a:rPr>
              <a:t>Хазорасп</a:t>
            </a:r>
            <a:r>
              <a:rPr lang="ru-RU" dirty="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Гурлан</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Хонқа</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Куҳна</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Урганч</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Қўшкўприк</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Питнак</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Қиёт</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Шоббоз</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Шоҳаббоз</a:t>
            </a:r>
            <a:r>
              <a:rPr lang="ru-RU" dirty="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Шовот</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Тошҳовуз</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Амбарманак</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Урганч</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Хўжайли</a:t>
            </a:r>
            <a:r>
              <a:rPr lang="ru-RU" dirty="0">
                <a:latin typeface="Times New Roman" panose="02020603050405020304" pitchFamily="18" charset="0"/>
                <a:cs typeface="Times New Roman" panose="02020603050405020304" pitchFamily="18" charset="0"/>
              </a:rPr>
              <a:t>, Шуманай </a:t>
            </a:r>
            <a:r>
              <a:rPr lang="ru-RU" dirty="0" err="1">
                <a:latin typeface="Times New Roman" panose="02020603050405020304" pitchFamily="18" charset="0"/>
                <a:cs typeface="Times New Roman" panose="02020603050405020304" pitchFamily="18" charset="0"/>
              </a:rPr>
              <a:t>ва</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Қўнғирот</a:t>
            </a:r>
            <a:r>
              <a:rPr lang="ru-RU" dirty="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бекликлари</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ҳамда</a:t>
            </a:r>
            <a:r>
              <a:rPr lang="ru-RU" dirty="0" smtClean="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Бешариқ</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ва</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Қиёт-Қўнғирот</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ноибликларидир</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Уларни</a:t>
            </a:r>
            <a:r>
              <a:rPr lang="ru-RU" dirty="0">
                <a:latin typeface="Times New Roman" panose="02020603050405020304" pitchFamily="18" charset="0"/>
                <a:cs typeface="Times New Roman" panose="02020603050405020304" pitchFamily="18" charset="0"/>
              </a:rPr>
              <a:t> хон </a:t>
            </a:r>
            <a:r>
              <a:rPr lang="ru-RU" dirty="0" err="1" smtClean="0">
                <a:latin typeface="Times New Roman" panose="02020603050405020304" pitchFamily="18" charset="0"/>
                <a:cs typeface="Times New Roman" panose="02020603050405020304" pitchFamily="18" charset="0"/>
              </a:rPr>
              <a:t>томонидан</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айинланган</a:t>
            </a:r>
            <a:r>
              <a:rPr lang="ru-RU" dirty="0" smtClean="0">
                <a:latin typeface="Times New Roman" panose="02020603050405020304" pitchFamily="18" charset="0"/>
                <a:cs typeface="Times New Roman" panose="02020603050405020304" pitchFamily="18" charset="0"/>
              </a:rPr>
              <a:t> </a:t>
            </a:r>
            <a:r>
              <a:rPr lang="ru-RU" b="1" dirty="0" err="1">
                <a:latin typeface="Times New Roman" panose="02020603050405020304" pitchFamily="18" charset="0"/>
                <a:cs typeface="Times New Roman" panose="02020603050405020304" pitchFamily="18" charset="0"/>
              </a:rPr>
              <a:t>беклар</a:t>
            </a:r>
            <a:r>
              <a:rPr lang="ru-RU" b="1"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ва</a:t>
            </a:r>
            <a:r>
              <a:rPr lang="ru-RU" dirty="0">
                <a:latin typeface="Times New Roman" panose="02020603050405020304" pitchFamily="18" charset="0"/>
                <a:cs typeface="Times New Roman" panose="02020603050405020304" pitchFamily="18" charset="0"/>
              </a:rPr>
              <a:t> </a:t>
            </a:r>
            <a:r>
              <a:rPr lang="ru-RU" b="1" dirty="0" err="1">
                <a:latin typeface="Times New Roman" panose="02020603050405020304" pitchFamily="18" charset="0"/>
                <a:cs typeface="Times New Roman" panose="02020603050405020304" pitchFamily="18" charset="0"/>
              </a:rPr>
              <a:t>ноиблар</a:t>
            </a:r>
            <a:r>
              <a:rPr lang="ru-RU" b="1" dirty="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бошқарганлар</a:t>
            </a:r>
            <a:r>
              <a:rPr lang="ru-RU" dirty="0">
                <a:latin typeface="Times New Roman" panose="02020603050405020304" pitchFamily="18" charset="0"/>
                <a:cs typeface="Times New Roman" panose="02020603050405020304" pitchFamily="18" charset="0"/>
              </a:rPr>
              <a:t>. </a:t>
            </a:r>
            <a:endParaRPr lang="ru-RU" dirty="0" smtClean="0">
              <a:latin typeface="Times New Roman" panose="02020603050405020304" pitchFamily="18" charset="0"/>
              <a:cs typeface="Times New Roman" panose="02020603050405020304" pitchFamily="18" charset="0"/>
            </a:endParaRPr>
          </a:p>
          <a:p>
            <a:r>
              <a:rPr lang="ru-RU" dirty="0" smtClean="0">
                <a:latin typeface="Times New Roman" panose="02020603050405020304" pitchFamily="18" charset="0"/>
                <a:cs typeface="Times New Roman" panose="02020603050405020304" pitchFamily="18" charset="0"/>
              </a:rPr>
              <a:t>Хива </a:t>
            </a:r>
            <a:r>
              <a:rPr lang="ru-RU" dirty="0" err="1">
                <a:latin typeface="Times New Roman" panose="02020603050405020304" pitchFamily="18" charset="0"/>
                <a:cs typeface="Times New Roman" panose="02020603050405020304" pitchFamily="18" charset="0"/>
              </a:rPr>
              <a:t>шаҳри</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бошқаруви</a:t>
            </a:r>
            <a:r>
              <a:rPr lang="ru-RU" dirty="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хон </a:t>
            </a:r>
            <a:r>
              <a:rPr lang="ru-RU" dirty="0" err="1" smtClean="0">
                <a:latin typeface="Times New Roman" panose="02020603050405020304" pitchFamily="18" charset="0"/>
                <a:cs typeface="Times New Roman" panose="02020603050405020304" pitchFamily="18" charset="0"/>
              </a:rPr>
              <a:t>ва</a:t>
            </a:r>
            <a:r>
              <a:rPr lang="ru-RU" dirty="0" smtClean="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бош </a:t>
            </a:r>
            <a:r>
              <a:rPr lang="ru-RU" dirty="0" err="1">
                <a:latin typeface="Times New Roman" panose="02020603050405020304" pitchFamily="18" charset="0"/>
                <a:cs typeface="Times New Roman" panose="02020603050405020304" pitchFamily="18" charset="0"/>
              </a:rPr>
              <a:t>вазир</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ихтиёрида</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бўлган</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Хонликнинг</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пойтахти</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турли</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даврларда</a:t>
            </a:r>
            <a:r>
              <a:rPr lang="ru-RU" dirty="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Вазир</a:t>
            </a:r>
            <a:r>
              <a:rPr lang="ru-RU" dirty="0" smtClean="0">
                <a:latin typeface="Times New Roman" panose="02020603050405020304" pitchFamily="18" charset="0"/>
                <a:cs typeface="Times New Roman" panose="02020603050405020304" pitchFamily="18" charset="0"/>
              </a:rPr>
              <a:t>, Кат</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Кўҳна</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Урганч</a:t>
            </a:r>
            <a:r>
              <a:rPr lang="ru-RU" dirty="0">
                <a:latin typeface="Times New Roman" panose="02020603050405020304" pitchFamily="18" charset="0"/>
                <a:cs typeface="Times New Roman" panose="02020603050405020304" pitchFamily="18" charset="0"/>
              </a:rPr>
              <a:t>, Хива </a:t>
            </a:r>
            <a:r>
              <a:rPr lang="ru-RU" dirty="0" err="1">
                <a:latin typeface="Times New Roman" panose="02020603050405020304" pitchFamily="18" charset="0"/>
                <a:cs typeface="Times New Roman" panose="02020603050405020304" pitchFamily="18" charset="0"/>
              </a:rPr>
              <a:t>шаҳарлари</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бўлган</a:t>
            </a:r>
            <a:r>
              <a:rPr lang="ru-RU"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1900052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Rectangle 2"/>
          <p:cNvSpPr>
            <a:spLocks noGrp="1" noChangeArrowheads="1"/>
          </p:cNvSpPr>
          <p:nvPr>
            <p:ph type="body" idx="1"/>
          </p:nvPr>
        </p:nvSpPr>
        <p:spPr/>
        <p:txBody>
          <a:bodyPr/>
          <a:lstStyle/>
          <a:p>
            <a:pPr eaLnBrk="1" hangingPunct="1">
              <a:defRPr/>
            </a:pPr>
            <a:endParaRPr lang="ru-RU" smtClean="0"/>
          </a:p>
        </p:txBody>
      </p:sp>
      <p:pic>
        <p:nvPicPr>
          <p:cNvPr id="86019" name="Picture 3"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938"/>
            <a:ext cx="12280900" cy="685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7822362"/>
      </p:ext>
    </p:extLst>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86019"/>
                                        </p:tgtEl>
                                        <p:attrNameLst>
                                          <p:attrName>style.visibility</p:attrName>
                                        </p:attrNameLst>
                                      </p:cBhvr>
                                      <p:to>
                                        <p:strVal val="visible"/>
                                      </p:to>
                                    </p:set>
                                    <p:animEffect transition="in" filter="blinds(horizontal)">
                                      <p:cBhvr>
                                        <p:cTn id="7" dur="3000"/>
                                        <p:tgtEl>
                                          <p:spTgt spid="860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endParaRPr lang="ru-RU" dirty="0"/>
          </a:p>
        </p:txBody>
      </p:sp>
      <p:pic>
        <p:nvPicPr>
          <p:cNvPr id="4" name="Picture 5" descr="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942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2000" fill="hold"/>
                                        <p:tgtEl>
                                          <p:spTgt spid="4"/>
                                        </p:tgtEl>
                                        <p:attrNameLst>
                                          <p:attrName>ppt_w</p:attrName>
                                        </p:attrNameLst>
                                      </p:cBhvr>
                                      <p:tavLst>
                                        <p:tav tm="0">
                                          <p:val>
                                            <p:fltVal val="0"/>
                                          </p:val>
                                        </p:tav>
                                        <p:tav tm="100000">
                                          <p:val>
                                            <p:strVal val="#ppt_w"/>
                                          </p:val>
                                        </p:tav>
                                      </p:tavLst>
                                    </p:anim>
                                    <p:anim calcmode="lin" valueType="num">
                                      <p:cBhvr>
                                        <p:cTn id="8" dur="2000" fill="hold"/>
                                        <p:tgtEl>
                                          <p:spTgt spid="4"/>
                                        </p:tgtEl>
                                        <p:attrNameLst>
                                          <p:attrName>ppt_h</p:attrName>
                                        </p:attrNameLst>
                                      </p:cBhvr>
                                      <p:tavLst>
                                        <p:tav tm="0">
                                          <p:val>
                                            <p:fltVal val="0"/>
                                          </p:val>
                                        </p:tav>
                                        <p:tav tm="100000">
                                          <p:val>
                                            <p:strVal val="#ppt_h"/>
                                          </p:val>
                                        </p:tav>
                                      </p:tavLst>
                                    </p:anim>
                                    <p:anim calcmode="lin" valueType="num">
                                      <p:cBhvr>
                                        <p:cTn id="9" dur="2000" fill="hold"/>
                                        <p:tgtEl>
                                          <p:spTgt spid="4"/>
                                        </p:tgtEl>
                                        <p:attrNameLst>
                                          <p:attrName>ppt_x</p:attrName>
                                        </p:attrNameLst>
                                      </p:cBhvr>
                                      <p:tavLst>
                                        <p:tav tm="0" fmla="#ppt_x+(cos(-2*pi*(1-$))*-#ppt_x-sin(-2*pi*(1-$))*(1-#ppt_y))*(1-$)">
                                          <p:val>
                                            <p:fltVal val="0"/>
                                          </p:val>
                                        </p:tav>
                                        <p:tav tm="100000">
                                          <p:val>
                                            <p:fltVal val="1"/>
                                          </p:val>
                                        </p:tav>
                                      </p:tavLst>
                                    </p:anim>
                                    <p:anim calcmode="lin" valueType="num">
                                      <p:cBhvr>
                                        <p:cTn id="10" dur="2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52697" y="444138"/>
            <a:ext cx="11371217" cy="6126479"/>
          </a:xfrm>
        </p:spPr>
        <p:style>
          <a:lnRef idx="1">
            <a:schemeClr val="accent5"/>
          </a:lnRef>
          <a:fillRef idx="2">
            <a:schemeClr val="accent5"/>
          </a:fillRef>
          <a:effectRef idx="1">
            <a:schemeClr val="accent5"/>
          </a:effectRef>
          <a:fontRef idx="minor">
            <a:schemeClr val="dk1"/>
          </a:fontRef>
        </p:style>
        <p:txBody>
          <a:bodyPr>
            <a:noAutofit/>
          </a:bodyPr>
          <a:lstStyle/>
          <a:p>
            <a:r>
              <a:rPr lang="ru-RU" sz="2400" dirty="0" smtClean="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Муҳаммадхон</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Раҳимхон</a:t>
            </a:r>
            <a:r>
              <a:rPr lang="ru-RU" sz="2300" dirty="0">
                <a:latin typeface="Times New Roman" panose="02020603050405020304" pitchFamily="18" charset="0"/>
                <a:cs typeface="Times New Roman" panose="02020603050405020304" pitchFamily="18" charset="0"/>
              </a:rPr>
              <a:t> </a:t>
            </a:r>
            <a:r>
              <a:rPr lang="de-DE" sz="2300" dirty="0">
                <a:latin typeface="Times New Roman" panose="02020603050405020304" pitchFamily="18" charset="0"/>
                <a:cs typeface="Times New Roman" panose="02020603050405020304" pitchFamily="18" charset="0"/>
              </a:rPr>
              <a:t>I (1806-1825 </a:t>
            </a:r>
            <a:r>
              <a:rPr lang="ru-RU" sz="2300" dirty="0" err="1">
                <a:latin typeface="Times New Roman" panose="02020603050405020304" pitchFamily="18" charset="0"/>
                <a:cs typeface="Times New Roman" panose="02020603050405020304" pitchFamily="18" charset="0"/>
              </a:rPr>
              <a:t>йй</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хонликнинг</a:t>
            </a:r>
            <a:r>
              <a:rPr lang="ru-RU" sz="2300" dirty="0">
                <a:latin typeface="Times New Roman" panose="02020603050405020304" pitchFamily="18" charset="0"/>
                <a:cs typeface="Times New Roman" panose="02020603050405020304" pitchFamily="18" charset="0"/>
              </a:rPr>
              <a:t> </a:t>
            </a:r>
            <a:r>
              <a:rPr lang="ru-RU" sz="2300" dirty="0" err="1" smtClean="0">
                <a:latin typeface="Times New Roman" panose="02020603050405020304" pitchFamily="18" charset="0"/>
                <a:cs typeface="Times New Roman" panose="02020603050405020304" pitchFamily="18" charset="0"/>
              </a:rPr>
              <a:t>маъмурий</a:t>
            </a:r>
            <a:r>
              <a:rPr lang="ru-RU" sz="2300" dirty="0" smtClean="0">
                <a:latin typeface="Times New Roman" panose="02020603050405020304" pitchFamily="18" charset="0"/>
                <a:cs typeface="Times New Roman" panose="02020603050405020304" pitchFamily="18" charset="0"/>
              </a:rPr>
              <a:t> </a:t>
            </a:r>
            <a:r>
              <a:rPr lang="ru-RU" sz="2300" dirty="0" err="1" smtClean="0">
                <a:latin typeface="Times New Roman" panose="02020603050405020304" pitchFamily="18" charset="0"/>
                <a:cs typeface="Times New Roman" panose="02020603050405020304" pitchFamily="18" charset="0"/>
              </a:rPr>
              <a:t>бошқарув</a:t>
            </a:r>
            <a:r>
              <a:rPr lang="ru-RU" sz="2300" dirty="0" smtClean="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тизимини</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тубдан</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ўзгартирди</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Бекликларнинг</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марказий</a:t>
            </a:r>
            <a:r>
              <a:rPr lang="ru-RU" sz="2300" dirty="0">
                <a:latin typeface="Times New Roman" panose="02020603050405020304" pitchFamily="18" charset="0"/>
                <a:cs typeface="Times New Roman" panose="02020603050405020304" pitchFamily="18" charset="0"/>
              </a:rPr>
              <a:t> </a:t>
            </a:r>
            <a:r>
              <a:rPr lang="ru-RU" sz="2300" dirty="0" err="1" smtClean="0">
                <a:latin typeface="Times New Roman" panose="02020603050405020304" pitchFamily="18" charset="0"/>
                <a:cs typeface="Times New Roman" panose="02020603050405020304" pitchFamily="18" charset="0"/>
              </a:rPr>
              <a:t>ҳокимиятга</a:t>
            </a:r>
            <a:r>
              <a:rPr lang="ru-RU" sz="2300" dirty="0" smtClean="0">
                <a:latin typeface="Times New Roman" panose="02020603050405020304" pitchFamily="18" charset="0"/>
                <a:cs typeface="Times New Roman" panose="02020603050405020304" pitchFamily="18" charset="0"/>
              </a:rPr>
              <a:t> </a:t>
            </a:r>
            <a:r>
              <a:rPr lang="ru-RU" sz="2300" dirty="0" err="1" smtClean="0">
                <a:latin typeface="Times New Roman" panose="02020603050405020304" pitchFamily="18" charset="0"/>
                <a:cs typeface="Times New Roman" panose="02020603050405020304" pitchFamily="18" charset="0"/>
              </a:rPr>
              <a:t>бўйсунмаслигини</a:t>
            </a:r>
            <a:r>
              <a:rPr lang="ru-RU" sz="2300" dirty="0" smtClean="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ҳисобга</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олиб</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Муҳаммадхон</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Раҳимхон</a:t>
            </a:r>
            <a:r>
              <a:rPr lang="ru-RU" sz="2300" dirty="0">
                <a:latin typeface="Times New Roman" panose="02020603050405020304" pitchFamily="18" charset="0"/>
                <a:cs typeface="Times New Roman" panose="02020603050405020304" pitchFamily="18" charset="0"/>
              </a:rPr>
              <a:t> </a:t>
            </a:r>
            <a:r>
              <a:rPr lang="de-DE" sz="2300" dirty="0">
                <a:latin typeface="Times New Roman" panose="02020603050405020304" pitchFamily="18" charset="0"/>
                <a:cs typeface="Times New Roman" panose="02020603050405020304" pitchFamily="18" charset="0"/>
              </a:rPr>
              <a:t>I </a:t>
            </a:r>
            <a:r>
              <a:rPr lang="ru-RU" sz="2300" dirty="0" err="1">
                <a:latin typeface="Times New Roman" panose="02020603050405020304" pitchFamily="18" charset="0"/>
                <a:cs typeface="Times New Roman" panose="02020603050405020304" pitchFamily="18" charset="0"/>
              </a:rPr>
              <a:t>хонлик</a:t>
            </a:r>
            <a:r>
              <a:rPr lang="ru-RU" sz="2300" dirty="0">
                <a:latin typeface="Times New Roman" panose="02020603050405020304" pitchFamily="18" charset="0"/>
                <a:cs typeface="Times New Roman" panose="02020603050405020304" pitchFamily="18" charset="0"/>
              </a:rPr>
              <a:t> </a:t>
            </a:r>
            <a:r>
              <a:rPr lang="ru-RU" sz="2300" dirty="0" err="1" smtClean="0">
                <a:latin typeface="Times New Roman" panose="02020603050405020304" pitchFamily="18" charset="0"/>
                <a:cs typeface="Times New Roman" panose="02020603050405020304" pitchFamily="18" charset="0"/>
              </a:rPr>
              <a:t>ҳудудида</a:t>
            </a:r>
            <a:r>
              <a:rPr lang="ru-RU" sz="2300" dirty="0" smtClean="0">
                <a:latin typeface="Times New Roman" panose="02020603050405020304" pitchFamily="18" charset="0"/>
                <a:cs typeface="Times New Roman" panose="02020603050405020304" pitchFamily="18" charset="0"/>
              </a:rPr>
              <a:t> </a:t>
            </a:r>
            <a:r>
              <a:rPr lang="ru-RU" sz="2300" dirty="0" err="1" smtClean="0">
                <a:latin typeface="Times New Roman" panose="02020603050405020304" pitchFamily="18" charset="0"/>
                <a:cs typeface="Times New Roman" panose="02020603050405020304" pitchFamily="18" charset="0"/>
              </a:rPr>
              <a:t>кентларга</a:t>
            </a:r>
            <a:r>
              <a:rPr lang="ru-RU" sz="2300" dirty="0" smtClean="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ажралишни</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бекор</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қилди</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ва</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манбаларга</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кўра</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хонликда</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аввал</a:t>
            </a:r>
            <a:r>
              <a:rPr lang="ru-RU" sz="2300" dirty="0">
                <a:latin typeface="Times New Roman" panose="02020603050405020304" pitchFamily="18" charset="0"/>
                <a:cs typeface="Times New Roman" panose="02020603050405020304" pitchFamily="18" charset="0"/>
              </a:rPr>
              <a:t> </a:t>
            </a:r>
            <a:r>
              <a:rPr lang="ru-RU" sz="2300" dirty="0" smtClean="0">
                <a:latin typeface="Times New Roman" panose="02020603050405020304" pitchFamily="18" charset="0"/>
                <a:cs typeface="Times New Roman" panose="02020603050405020304" pitchFamily="18" charset="0"/>
              </a:rPr>
              <a:t>15та </a:t>
            </a:r>
            <a:r>
              <a:rPr lang="ru-RU" sz="2300" dirty="0" err="1" smtClean="0">
                <a:latin typeface="Times New Roman" panose="02020603050405020304" pitchFamily="18" charset="0"/>
                <a:cs typeface="Times New Roman" panose="02020603050405020304" pitchFamily="18" charset="0"/>
              </a:rPr>
              <a:t>ҳамда</a:t>
            </a:r>
            <a:r>
              <a:rPr lang="ru-RU" sz="2300" dirty="0" smtClean="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кейинроқ</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яна</a:t>
            </a:r>
            <a:r>
              <a:rPr lang="ru-RU" sz="2300" dirty="0">
                <a:latin typeface="Times New Roman" panose="02020603050405020304" pitchFamily="18" charset="0"/>
                <a:cs typeface="Times New Roman" panose="02020603050405020304" pitchFamily="18" charset="0"/>
              </a:rPr>
              <a:t> 11та </a:t>
            </a:r>
            <a:r>
              <a:rPr lang="ru-RU" sz="2300" b="1" dirty="0" err="1">
                <a:latin typeface="Times New Roman" panose="02020603050405020304" pitchFamily="18" charset="0"/>
                <a:cs typeface="Times New Roman" panose="02020603050405020304" pitchFamily="18" charset="0"/>
              </a:rPr>
              <a:t>ҳокимлик</a:t>
            </a:r>
            <a:r>
              <a:rPr lang="ru-RU" sz="2300" b="1"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ташкил</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этди</a:t>
            </a:r>
            <a:r>
              <a:rPr lang="ru-RU" sz="2300" dirty="0">
                <a:latin typeface="Times New Roman" panose="02020603050405020304" pitchFamily="18" charset="0"/>
                <a:cs typeface="Times New Roman" panose="02020603050405020304" pitchFamily="18" charset="0"/>
              </a:rPr>
              <a:t>. </a:t>
            </a:r>
            <a:endParaRPr lang="ru-RU" sz="2300" dirty="0" smtClean="0">
              <a:latin typeface="Times New Roman" panose="02020603050405020304" pitchFamily="18" charset="0"/>
              <a:cs typeface="Times New Roman" panose="02020603050405020304" pitchFamily="18" charset="0"/>
            </a:endParaRPr>
          </a:p>
          <a:p>
            <a:r>
              <a:rPr lang="ru-RU" sz="2300" dirty="0" err="1" smtClean="0">
                <a:latin typeface="Times New Roman" panose="02020603050405020304" pitchFamily="18" charset="0"/>
                <a:cs typeface="Times New Roman" panose="02020603050405020304" pitchFamily="18" charset="0"/>
              </a:rPr>
              <a:t>Булар</a:t>
            </a:r>
            <a:r>
              <a:rPr lang="ru-RU" sz="2300" dirty="0" smtClean="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қуйидагилар</a:t>
            </a:r>
            <a:r>
              <a:rPr lang="ru-RU" sz="2300" dirty="0">
                <a:latin typeface="Times New Roman" panose="02020603050405020304" pitchFamily="18" charset="0"/>
                <a:cs typeface="Times New Roman" panose="02020603050405020304" pitchFamily="18" charset="0"/>
              </a:rPr>
              <a:t> </a:t>
            </a:r>
            <a:r>
              <a:rPr lang="ru-RU" sz="2300" dirty="0" err="1" smtClean="0">
                <a:latin typeface="Times New Roman" panose="02020603050405020304" pitchFamily="18" charset="0"/>
                <a:cs typeface="Times New Roman" panose="02020603050405020304" pitchFamily="18" charset="0"/>
              </a:rPr>
              <a:t>эди</a:t>
            </a:r>
            <a:r>
              <a:rPr lang="ru-RU" sz="2300" dirty="0" smtClean="0">
                <a:latin typeface="Times New Roman" panose="02020603050405020304" pitchFamily="18" charset="0"/>
                <a:cs typeface="Times New Roman" panose="02020603050405020304" pitchFamily="18" charset="0"/>
              </a:rPr>
              <a:t>: </a:t>
            </a:r>
            <a:r>
              <a:rPr lang="ru-RU" sz="2300" dirty="0" err="1" smtClean="0">
                <a:latin typeface="Times New Roman" panose="02020603050405020304" pitchFamily="18" charset="0"/>
                <a:cs typeface="Times New Roman" panose="02020603050405020304" pitchFamily="18" charset="0"/>
              </a:rPr>
              <a:t>Хазорасп</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Остона</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Урганч</a:t>
            </a:r>
            <a:r>
              <a:rPr lang="ru-RU" sz="2300" dirty="0">
                <a:latin typeface="Times New Roman" panose="02020603050405020304" pitchFamily="18" charset="0"/>
                <a:cs typeface="Times New Roman" panose="02020603050405020304" pitchFamily="18" charset="0"/>
              </a:rPr>
              <a:t>, Кат, </a:t>
            </a:r>
            <a:r>
              <a:rPr lang="ru-RU" sz="2300" dirty="0" err="1">
                <a:latin typeface="Times New Roman" panose="02020603050405020304" pitchFamily="18" charset="0"/>
                <a:cs typeface="Times New Roman" panose="02020603050405020304" pitchFamily="18" charset="0"/>
              </a:rPr>
              <a:t>Тошҳовуз</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Қўшкўприк</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Оқдарбанд</a:t>
            </a:r>
            <a:r>
              <a:rPr lang="ru-RU" sz="2300" dirty="0">
                <a:latin typeface="Times New Roman" panose="02020603050405020304" pitchFamily="18" charset="0"/>
                <a:cs typeface="Times New Roman" panose="02020603050405020304" pitchFamily="18" charset="0"/>
              </a:rPr>
              <a:t>, </a:t>
            </a:r>
            <a:r>
              <a:rPr lang="ru-RU" sz="2300" dirty="0" err="1" smtClean="0">
                <a:latin typeface="Times New Roman" panose="02020603050405020304" pitchFamily="18" charset="0"/>
                <a:cs typeface="Times New Roman" panose="02020603050405020304" pitchFamily="18" charset="0"/>
              </a:rPr>
              <a:t>Гурлан</a:t>
            </a:r>
            <a:r>
              <a:rPr lang="ru-RU" sz="2300" dirty="0" smtClean="0">
                <a:latin typeface="Times New Roman" panose="02020603050405020304" pitchFamily="18" charset="0"/>
                <a:cs typeface="Times New Roman" panose="02020603050405020304" pitchFamily="18" charset="0"/>
              </a:rPr>
              <a:t>, </a:t>
            </a:r>
            <a:r>
              <a:rPr lang="ru-RU" sz="2300" dirty="0" err="1" smtClean="0">
                <a:latin typeface="Times New Roman" panose="02020603050405020304" pitchFamily="18" charset="0"/>
                <a:cs typeface="Times New Roman" panose="02020603050405020304" pitchFamily="18" charset="0"/>
              </a:rPr>
              <a:t>Кўк</a:t>
            </a:r>
            <a:r>
              <a:rPr lang="ru-RU" sz="2300" dirty="0" smtClean="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қашқа</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Қўнғирот</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Кўҳна</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Урганч</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Илонли</a:t>
            </a:r>
            <a:r>
              <a:rPr lang="ru-RU" sz="2300" dirty="0">
                <a:latin typeface="Times New Roman" panose="02020603050405020304" pitchFamily="18" charset="0"/>
                <a:cs typeface="Times New Roman" panose="02020603050405020304" pitchFamily="18" charset="0"/>
              </a:rPr>
              <a:t>, Тахта, </a:t>
            </a:r>
            <a:r>
              <a:rPr lang="ru-RU" sz="2300" dirty="0" err="1">
                <a:latin typeface="Times New Roman" panose="02020603050405020304" pitchFamily="18" charset="0"/>
                <a:cs typeface="Times New Roman" panose="02020603050405020304" pitchFamily="18" charset="0"/>
              </a:rPr>
              <a:t>Хонқа</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Шоббоз</a:t>
            </a:r>
            <a:r>
              <a:rPr lang="ru-RU" sz="2300" dirty="0">
                <a:latin typeface="Times New Roman" panose="02020603050405020304" pitchFamily="18" charset="0"/>
                <a:cs typeface="Times New Roman" panose="02020603050405020304" pitchFamily="18" charset="0"/>
              </a:rPr>
              <a:t>, </a:t>
            </a:r>
            <a:r>
              <a:rPr lang="ru-RU" sz="2300" dirty="0" err="1" smtClean="0">
                <a:latin typeface="Times New Roman" panose="02020603050405020304" pitchFamily="18" charset="0"/>
                <a:cs typeface="Times New Roman" panose="02020603050405020304" pitchFamily="18" charset="0"/>
              </a:rPr>
              <a:t>Маноқ,Ғозиобод</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Шайх</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Манғит</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Хўжайли</a:t>
            </a:r>
            <a:r>
              <a:rPr lang="ru-RU" sz="2300" dirty="0">
                <a:latin typeface="Times New Roman" panose="02020603050405020304" pitchFamily="18" charset="0"/>
                <a:cs typeface="Times New Roman" panose="02020603050405020304" pitchFamily="18" charset="0"/>
              </a:rPr>
              <a:t>, Шуманай, </a:t>
            </a:r>
            <a:r>
              <a:rPr lang="ru-RU" sz="2300" dirty="0" err="1">
                <a:latin typeface="Times New Roman" panose="02020603050405020304" pitchFamily="18" charset="0"/>
                <a:cs typeface="Times New Roman" panose="02020603050405020304" pitchFamily="18" charset="0"/>
              </a:rPr>
              <a:t>Тўрчи</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Оқтепа</a:t>
            </a:r>
            <a:r>
              <a:rPr lang="ru-RU" sz="2300" dirty="0">
                <a:latin typeface="Times New Roman" panose="02020603050405020304" pitchFamily="18" charset="0"/>
                <a:cs typeface="Times New Roman" panose="02020603050405020304" pitchFamily="18" charset="0"/>
              </a:rPr>
              <a:t>, </a:t>
            </a:r>
            <a:r>
              <a:rPr lang="ru-RU" sz="2300" dirty="0" err="1" smtClean="0">
                <a:latin typeface="Times New Roman" panose="02020603050405020304" pitchFamily="18" charset="0"/>
                <a:cs typeface="Times New Roman" panose="02020603050405020304" pitchFamily="18" charset="0"/>
              </a:rPr>
              <a:t>Қорағон</a:t>
            </a:r>
            <a:r>
              <a:rPr lang="ru-RU" sz="2300" dirty="0" smtClean="0">
                <a:latin typeface="Times New Roman" panose="02020603050405020304" pitchFamily="18" charset="0"/>
                <a:cs typeface="Times New Roman" panose="02020603050405020304" pitchFamily="18" charset="0"/>
              </a:rPr>
              <a:t>, </a:t>
            </a:r>
            <a:r>
              <a:rPr lang="ru-RU" sz="2300" dirty="0" err="1" smtClean="0">
                <a:latin typeface="Times New Roman" panose="02020603050405020304" pitchFamily="18" charset="0"/>
                <a:cs typeface="Times New Roman" panose="02020603050405020304" pitchFamily="18" charset="0"/>
              </a:rPr>
              <a:t>Хитой</a:t>
            </a:r>
            <a:r>
              <a:rPr lang="ru-RU" sz="2300" dirty="0">
                <a:latin typeface="Times New Roman" panose="02020603050405020304" pitchFamily="18" charset="0"/>
                <a:cs typeface="Times New Roman" panose="02020603050405020304" pitchFamily="18" charset="0"/>
              </a:rPr>
              <a:t>. </a:t>
            </a:r>
            <a:endParaRPr lang="ru-RU" sz="2300" dirty="0" smtClean="0">
              <a:latin typeface="Times New Roman" panose="02020603050405020304" pitchFamily="18" charset="0"/>
              <a:cs typeface="Times New Roman" panose="02020603050405020304" pitchFamily="18" charset="0"/>
            </a:endParaRPr>
          </a:p>
          <a:p>
            <a:r>
              <a:rPr lang="ru-RU" sz="2300" dirty="0" err="1" smtClean="0">
                <a:latin typeface="Times New Roman" panose="02020603050405020304" pitchFamily="18" charset="0"/>
                <a:cs typeface="Times New Roman" panose="02020603050405020304" pitchFamily="18" charset="0"/>
              </a:rPr>
              <a:t>Ҳокимликлар</a:t>
            </a:r>
            <a:r>
              <a:rPr lang="ru-RU" sz="2300" dirty="0" smtClean="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ўз</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навбатида</a:t>
            </a:r>
            <a:r>
              <a:rPr lang="ru-RU" sz="2300" dirty="0">
                <a:latin typeface="Times New Roman" panose="02020603050405020304" pitchFamily="18" charset="0"/>
                <a:cs typeface="Times New Roman" panose="02020603050405020304" pitchFamily="18" charset="0"/>
              </a:rPr>
              <a:t> </a:t>
            </a:r>
            <a:r>
              <a:rPr lang="ru-RU" sz="2300" b="1" dirty="0" err="1">
                <a:latin typeface="Times New Roman" panose="02020603050405020304" pitchFamily="18" charset="0"/>
                <a:cs typeface="Times New Roman" panose="02020603050405020304" pitchFamily="18" charset="0"/>
              </a:rPr>
              <a:t>масжид-қавмларга</a:t>
            </a:r>
            <a:r>
              <a:rPr lang="ru-RU" sz="2300" b="1"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бўлинган</a:t>
            </a:r>
            <a:r>
              <a:rPr lang="ru-RU" sz="2300" dirty="0">
                <a:latin typeface="Times New Roman" panose="02020603050405020304" pitchFamily="18" charset="0"/>
                <a:cs typeface="Times New Roman" panose="02020603050405020304" pitchFamily="18" charset="0"/>
              </a:rPr>
              <a:t>. </a:t>
            </a:r>
            <a:r>
              <a:rPr lang="ru-RU" sz="2300" dirty="0" err="1" smtClean="0">
                <a:latin typeface="Times New Roman" panose="02020603050405020304" pitchFamily="18" charset="0"/>
                <a:cs typeface="Times New Roman" panose="02020603050405020304" pitchFamily="18" charset="0"/>
              </a:rPr>
              <a:t>Манбалар</a:t>
            </a:r>
            <a:r>
              <a:rPr lang="ru-RU" sz="2300" dirty="0" smtClean="0">
                <a:latin typeface="Times New Roman" panose="02020603050405020304" pitchFamily="18" charset="0"/>
                <a:cs typeface="Times New Roman" panose="02020603050405020304" pitchFamily="18" charset="0"/>
              </a:rPr>
              <a:t> </a:t>
            </a:r>
            <a:r>
              <a:rPr lang="ru-RU" sz="2300" dirty="0" err="1" smtClean="0">
                <a:latin typeface="Times New Roman" panose="02020603050405020304" pitchFamily="18" charset="0"/>
                <a:cs typeface="Times New Roman" panose="02020603050405020304" pitchFamily="18" charset="0"/>
              </a:rPr>
              <a:t>хонликда</a:t>
            </a:r>
            <a:r>
              <a:rPr lang="ru-RU" sz="2300" dirty="0" smtClean="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жами</a:t>
            </a:r>
            <a:r>
              <a:rPr lang="ru-RU" sz="2300" dirty="0">
                <a:latin typeface="Times New Roman" panose="02020603050405020304" pitchFamily="18" charset="0"/>
                <a:cs typeface="Times New Roman" panose="02020603050405020304" pitchFamily="18" charset="0"/>
              </a:rPr>
              <a:t> 1537та </a:t>
            </a:r>
            <a:r>
              <a:rPr lang="ru-RU" sz="2300" dirty="0" err="1">
                <a:latin typeface="Times New Roman" panose="02020603050405020304" pitchFamily="18" charset="0"/>
                <a:cs typeface="Times New Roman" panose="02020603050405020304" pitchFamily="18" charset="0"/>
              </a:rPr>
              <a:t>масжид-қавмлар</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бўлганлиги</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ҳақида</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маълумот</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беради</a:t>
            </a:r>
            <a:r>
              <a:rPr lang="ru-RU" sz="2300" dirty="0">
                <a:latin typeface="Times New Roman" panose="02020603050405020304" pitchFamily="18" charset="0"/>
                <a:cs typeface="Times New Roman" panose="02020603050405020304" pitchFamily="18" charset="0"/>
              </a:rPr>
              <a:t>.</a:t>
            </a:r>
          </a:p>
          <a:p>
            <a:r>
              <a:rPr lang="ru-RU" sz="2300" dirty="0" err="1">
                <a:latin typeface="Times New Roman" panose="02020603050405020304" pitchFamily="18" charset="0"/>
                <a:cs typeface="Times New Roman" panose="02020603050405020304" pitchFamily="18" charset="0"/>
              </a:rPr>
              <a:t>Вилоят</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ҳокимлари</a:t>
            </a:r>
            <a:r>
              <a:rPr lang="ru-RU" sz="2300" dirty="0">
                <a:latin typeface="Times New Roman" panose="02020603050405020304" pitchFamily="18" charset="0"/>
                <a:cs typeface="Times New Roman" panose="02020603050405020304" pitchFamily="18" charset="0"/>
              </a:rPr>
              <a:t> хон </a:t>
            </a:r>
            <a:r>
              <a:rPr lang="ru-RU" sz="2300" dirty="0" err="1">
                <a:latin typeface="Times New Roman" panose="02020603050405020304" pitchFamily="18" charset="0"/>
                <a:cs typeface="Times New Roman" panose="02020603050405020304" pitchFamily="18" charset="0"/>
              </a:rPr>
              <a:t>томонидан</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масжид-қавмларнинг</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қози</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ва</a:t>
            </a:r>
            <a:r>
              <a:rPr lang="ru-RU" sz="2300" dirty="0">
                <a:latin typeface="Times New Roman" panose="02020603050405020304" pitchFamily="18" charset="0"/>
                <a:cs typeface="Times New Roman" panose="02020603050405020304" pitchFamily="18" charset="0"/>
              </a:rPr>
              <a:t> </a:t>
            </a:r>
            <a:r>
              <a:rPr lang="ru-RU" sz="2300" dirty="0" err="1" smtClean="0">
                <a:latin typeface="Times New Roman" panose="02020603050405020304" pitchFamily="18" charset="0"/>
                <a:cs typeface="Times New Roman" panose="02020603050405020304" pitchFamily="18" charset="0"/>
              </a:rPr>
              <a:t>оқсоқоллари</a:t>
            </a:r>
            <a:r>
              <a:rPr lang="ru-RU" sz="2300" dirty="0" smtClean="0">
                <a:latin typeface="Times New Roman" panose="02020603050405020304" pitchFamily="18" charset="0"/>
                <a:cs typeface="Times New Roman" panose="02020603050405020304" pitchFamily="18" charset="0"/>
              </a:rPr>
              <a:t> </a:t>
            </a:r>
            <a:r>
              <a:rPr lang="ru-RU" sz="2300" dirty="0" err="1" smtClean="0">
                <a:latin typeface="Times New Roman" panose="02020603050405020304" pitchFamily="18" charset="0"/>
                <a:cs typeface="Times New Roman" panose="02020603050405020304" pitchFamily="18" charset="0"/>
              </a:rPr>
              <a:t>эса</a:t>
            </a:r>
            <a:r>
              <a:rPr lang="ru-RU" sz="2300" dirty="0" smtClean="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вилоят</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ҳокимлари</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томонидан</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тайинланган</a:t>
            </a:r>
            <a:r>
              <a:rPr lang="ru-RU" sz="2300" dirty="0" smtClean="0">
                <a:latin typeface="Times New Roman" panose="02020603050405020304" pitchFamily="18" charset="0"/>
                <a:cs typeface="Times New Roman" panose="02020603050405020304" pitchFamily="18" charset="0"/>
              </a:rPr>
              <a:t>.</a:t>
            </a:r>
          </a:p>
          <a:p>
            <a:r>
              <a:rPr lang="ru-RU" sz="2300" dirty="0" err="1">
                <a:latin typeface="Times New Roman" panose="02020603050405020304" pitchFamily="18" charset="0"/>
                <a:cs typeface="Times New Roman" panose="02020603050405020304" pitchFamily="18" charset="0"/>
              </a:rPr>
              <a:t>Шундай</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қилиб</a:t>
            </a:r>
            <a:r>
              <a:rPr lang="ru-RU" sz="2300" dirty="0">
                <a:latin typeface="Times New Roman" panose="02020603050405020304" pitchFamily="18" charset="0"/>
                <a:cs typeface="Times New Roman" panose="02020603050405020304" pitchFamily="18" charset="0"/>
              </a:rPr>
              <a:t>, Хива </a:t>
            </a:r>
            <a:r>
              <a:rPr lang="ru-RU" sz="2300" dirty="0" err="1">
                <a:latin typeface="Times New Roman" panose="02020603050405020304" pitchFamily="18" charset="0"/>
                <a:cs typeface="Times New Roman" panose="02020603050405020304" pitchFamily="18" charset="0"/>
              </a:rPr>
              <a:t>хонлиги</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маъмурий</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жиҳатдан</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ҳозирги</a:t>
            </a:r>
            <a:r>
              <a:rPr lang="ru-RU" sz="2300" dirty="0">
                <a:latin typeface="Times New Roman" panose="02020603050405020304" pitchFamily="18" charset="0"/>
                <a:cs typeface="Times New Roman" panose="02020603050405020304" pitchFamily="18" charset="0"/>
              </a:rPr>
              <a:t> </a:t>
            </a:r>
            <a:r>
              <a:rPr lang="ru-RU" sz="2300" dirty="0" err="1" smtClean="0">
                <a:latin typeface="Times New Roman" panose="02020603050405020304" pitchFamily="18" charset="0"/>
                <a:cs typeface="Times New Roman" panose="02020603050405020304" pitchFamily="18" charset="0"/>
              </a:rPr>
              <a:t>Хоразм</a:t>
            </a:r>
            <a:r>
              <a:rPr lang="ru-RU" sz="2300" dirty="0" smtClean="0">
                <a:latin typeface="Times New Roman" panose="02020603050405020304" pitchFamily="18" charset="0"/>
                <a:cs typeface="Times New Roman" panose="02020603050405020304" pitchFamily="18" charset="0"/>
              </a:rPr>
              <a:t> </a:t>
            </a:r>
            <a:r>
              <a:rPr lang="ru-RU" sz="2300" dirty="0" err="1" smtClean="0">
                <a:latin typeface="Times New Roman" panose="02020603050405020304" pitchFamily="18" charset="0"/>
                <a:cs typeface="Times New Roman" panose="02020603050405020304" pitchFamily="18" charset="0"/>
              </a:rPr>
              <a:t>вилояти</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Қорақалпоғистон</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Республикаси</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Қозоғистон</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ва</a:t>
            </a:r>
            <a:r>
              <a:rPr lang="ru-RU" sz="2300" dirty="0">
                <a:latin typeface="Times New Roman" panose="02020603050405020304" pitchFamily="18" charset="0"/>
                <a:cs typeface="Times New Roman" panose="02020603050405020304" pitchFamily="18" charset="0"/>
              </a:rPr>
              <a:t> </a:t>
            </a:r>
            <a:r>
              <a:rPr lang="ru-RU" sz="2300" dirty="0" err="1" smtClean="0">
                <a:latin typeface="Times New Roman" panose="02020603050405020304" pitchFamily="18" charset="0"/>
                <a:cs typeface="Times New Roman" panose="02020603050405020304" pitchFamily="18" charset="0"/>
              </a:rPr>
              <a:t>Туркманистон</a:t>
            </a:r>
            <a:r>
              <a:rPr lang="ru-RU" sz="2300" dirty="0" smtClean="0">
                <a:latin typeface="Times New Roman" panose="02020603050405020304" pitchFamily="18" charset="0"/>
                <a:cs typeface="Times New Roman" panose="02020603050405020304" pitchFamily="18" charset="0"/>
              </a:rPr>
              <a:t> </a:t>
            </a:r>
            <a:r>
              <a:rPr lang="ru-RU" sz="2300" dirty="0" err="1" smtClean="0">
                <a:latin typeface="Times New Roman" panose="02020603050405020304" pitchFamily="18" charset="0"/>
                <a:cs typeface="Times New Roman" panose="02020603050405020304" pitchFamily="18" charset="0"/>
              </a:rPr>
              <a:t>Республикаларининг</a:t>
            </a:r>
            <a:r>
              <a:rPr lang="ru-RU" sz="2300" dirty="0" smtClean="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бир</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қисмини</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ўз</a:t>
            </a:r>
            <a:r>
              <a:rPr lang="ru-RU" sz="2300" dirty="0">
                <a:latin typeface="Times New Roman" panose="02020603050405020304" pitchFamily="18" charset="0"/>
                <a:cs typeface="Times New Roman" panose="02020603050405020304" pitchFamily="18" charset="0"/>
              </a:rPr>
              <a:t> ичига </a:t>
            </a:r>
            <a:r>
              <a:rPr lang="ru-RU" sz="2300" dirty="0" err="1">
                <a:latin typeface="Times New Roman" panose="02020603050405020304" pitchFamily="18" charset="0"/>
                <a:cs typeface="Times New Roman" panose="02020603050405020304" pitchFamily="18" charset="0"/>
              </a:rPr>
              <a:t>олган</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давлат</a:t>
            </a:r>
            <a:r>
              <a:rPr lang="ru-RU" sz="2300" dirty="0">
                <a:latin typeface="Times New Roman" panose="02020603050405020304" pitchFamily="18" charset="0"/>
                <a:cs typeface="Times New Roman" panose="02020603050405020304" pitchFamily="18" charset="0"/>
              </a:rPr>
              <a:t> </a:t>
            </a:r>
            <a:r>
              <a:rPr lang="ru-RU" sz="2300" dirty="0" err="1">
                <a:latin typeface="Times New Roman" panose="02020603050405020304" pitchFamily="18" charset="0"/>
                <a:cs typeface="Times New Roman" panose="02020603050405020304" pitchFamily="18" charset="0"/>
              </a:rPr>
              <a:t>эди</a:t>
            </a:r>
            <a:r>
              <a:rPr lang="ru-RU" sz="23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459961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Блок-схема: альтернативный процесс 4"/>
          <p:cNvSpPr/>
          <p:nvPr/>
        </p:nvSpPr>
        <p:spPr>
          <a:xfrm>
            <a:off x="431074" y="182881"/>
            <a:ext cx="11338560" cy="647917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ru-RU" sz="2400" dirty="0">
                <a:latin typeface="Times New Roman" panose="02020603050405020304" pitchFamily="18" charset="0"/>
                <a:cs typeface="Times New Roman" panose="02020603050405020304" pitchFamily="18" charset="0"/>
              </a:rPr>
              <a:t>Хива </a:t>
            </a:r>
            <a:r>
              <a:rPr lang="ru-RU" sz="2400" dirty="0" err="1">
                <a:latin typeface="Times New Roman" panose="02020603050405020304" pitchFamily="18" charset="0"/>
                <a:cs typeface="Times New Roman" panose="02020603050405020304" pitchFamily="18" charset="0"/>
              </a:rPr>
              <a:t>хонлигининг</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ўтроқ</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деҳқончилик</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воҳаларида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асосан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ўзбеклар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яшаб</a:t>
            </a:r>
            <a:r>
              <a:rPr lang="ru-RU" sz="2400" dirty="0">
                <a:latin typeface="Times New Roman" panose="02020603050405020304" pitchFamily="18" charset="0"/>
                <a:cs typeface="Times New Roman" panose="02020603050405020304" pitchFamily="18" charset="0"/>
              </a:rPr>
              <a:t>,</a:t>
            </a:r>
          </a:p>
          <a:p>
            <a:pPr algn="just"/>
            <a:r>
              <a:rPr lang="ru-RU" sz="2400" dirty="0">
                <a:latin typeface="Times New Roman" panose="02020603050405020304" pitchFamily="18" charset="0"/>
                <a:cs typeface="Times New Roman" panose="02020603050405020304" pitchFamily="18" charset="0"/>
              </a:rPr>
              <a:t>улар </a:t>
            </a:r>
            <a:r>
              <a:rPr lang="ru-RU" sz="2400" dirty="0" err="1">
                <a:latin typeface="Times New Roman" panose="02020603050405020304" pitchFamily="18" charset="0"/>
                <a:cs typeface="Times New Roman" panose="02020603050405020304" pitchFamily="18" charset="0"/>
              </a:rPr>
              <a:t>давлатдаги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аҳолининг</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катта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кўпчилигини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ташкил</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этганлар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Хонликда</a:t>
            </a:r>
            <a:endParaRPr lang="ru-RU" sz="2400" dirty="0">
              <a:latin typeface="Times New Roman" panose="02020603050405020304" pitchFamily="18" charset="0"/>
              <a:cs typeface="Times New Roman" panose="02020603050405020304" pitchFamily="18" charset="0"/>
            </a:endParaRPr>
          </a:p>
          <a:p>
            <a:pPr algn="just"/>
            <a:r>
              <a:rPr lang="ru-RU" sz="2400" dirty="0" err="1">
                <a:latin typeface="Times New Roman" panose="02020603050405020304" pitchFamily="18" charset="0"/>
                <a:cs typeface="Times New Roman" panose="02020603050405020304" pitchFamily="18" charset="0"/>
              </a:rPr>
              <a:t>шунингдек</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туркманлар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қозоқлар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қорақалпоқлар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кам</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миқдорда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тожиклар</a:t>
            </a:r>
            <a:r>
              <a:rPr lang="ru-RU" sz="2400" dirty="0">
                <a:latin typeface="Times New Roman" panose="02020603050405020304" pitchFamily="18" charset="0"/>
                <a:cs typeface="Times New Roman" panose="02020603050405020304" pitchFamily="18" charset="0"/>
              </a:rPr>
              <a:t>,</a:t>
            </a:r>
          </a:p>
          <a:p>
            <a:pPr algn="just"/>
            <a:r>
              <a:rPr lang="ru-RU" sz="2400" dirty="0" err="1">
                <a:latin typeface="Times New Roman" panose="02020603050405020304" pitchFamily="18" charset="0"/>
                <a:cs typeface="Times New Roman" panose="02020603050405020304" pitchFamily="18" charset="0"/>
              </a:rPr>
              <a:t>яҳудийлар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ҳиндлар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эронийлар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руслар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арманлар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немислар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ҳам</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яшаганлар</a:t>
            </a:r>
            <a:r>
              <a:rPr lang="ru-RU" sz="2400" dirty="0">
                <a:latin typeface="Times New Roman" panose="02020603050405020304" pitchFamily="18" charset="0"/>
                <a:cs typeface="Times New Roman" panose="02020603050405020304" pitchFamily="18" charset="0"/>
              </a:rPr>
              <a:t>.</a:t>
            </a:r>
          </a:p>
          <a:p>
            <a:pPr algn="just"/>
            <a:r>
              <a:rPr lang="ru-RU" sz="2400" dirty="0">
                <a:latin typeface="Times New Roman" panose="02020603050405020304" pitchFamily="18" charset="0"/>
                <a:cs typeface="Times New Roman" panose="02020603050405020304" pitchFamily="18" charset="0"/>
              </a:rPr>
              <a:t>Хива </a:t>
            </a:r>
            <a:r>
              <a:rPr lang="ru-RU" sz="2400" dirty="0" err="1">
                <a:latin typeface="Times New Roman" panose="02020603050405020304" pitchFamily="18" charset="0"/>
                <a:cs typeface="Times New Roman" panose="02020603050405020304" pitchFamily="18" charset="0"/>
              </a:rPr>
              <a:t>хонлигидаги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аҳолининг</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умумий</a:t>
            </a:r>
            <a:r>
              <a:rPr lang="ru-RU" sz="2400" dirty="0">
                <a:latin typeface="Times New Roman" panose="02020603050405020304" pitchFamily="18" charset="0"/>
                <a:cs typeface="Times New Roman" panose="02020603050405020304" pitchFamily="18" charset="0"/>
              </a:rPr>
              <a:t> сони </a:t>
            </a:r>
            <a:r>
              <a:rPr lang="ru-RU" sz="2400" dirty="0" err="1">
                <a:latin typeface="Times New Roman" panose="02020603050405020304" pitchFamily="18" charset="0"/>
                <a:cs typeface="Times New Roman" panose="02020603050405020304" pitchFamily="18" charset="0"/>
              </a:rPr>
              <a:t>ҳақида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маълумотлар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деярли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йўқ</a:t>
            </a:r>
            <a:r>
              <a:rPr lang="ru-RU" sz="2400" dirty="0">
                <a:latin typeface="Times New Roman" panose="02020603050405020304" pitchFamily="18" charset="0"/>
                <a:cs typeface="Times New Roman" panose="02020603050405020304" pitchFamily="18" charset="0"/>
              </a:rPr>
              <a:t>.</a:t>
            </a:r>
          </a:p>
          <a:p>
            <a:pPr algn="just"/>
            <a:r>
              <a:rPr lang="ru-RU" sz="2400" dirty="0">
                <a:latin typeface="Times New Roman" panose="02020603050405020304" pitchFamily="18" charset="0"/>
                <a:cs typeface="Times New Roman" panose="02020603050405020304" pitchFamily="18" charset="0"/>
              </a:rPr>
              <a:t>Архив </a:t>
            </a:r>
            <a:r>
              <a:rPr lang="ru-RU" sz="2400" dirty="0" err="1">
                <a:latin typeface="Times New Roman" panose="02020603050405020304" pitchFamily="18" charset="0"/>
                <a:cs typeface="Times New Roman" panose="02020603050405020304" pitchFamily="18" charset="0"/>
              </a:rPr>
              <a:t>ҳужжатлари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ва</a:t>
            </a:r>
            <a:r>
              <a:rPr lang="ru-RU" sz="2400" dirty="0">
                <a:latin typeface="Times New Roman" panose="02020603050405020304" pitchFamily="18" charset="0"/>
                <a:cs typeface="Times New Roman" panose="02020603050405020304" pitchFamily="18" charset="0"/>
              </a:rPr>
              <a:t> рус </a:t>
            </a:r>
            <a:r>
              <a:rPr lang="ru-RU" sz="2400" dirty="0" err="1">
                <a:latin typeface="Times New Roman" panose="02020603050405020304" pitchFamily="18" charset="0"/>
                <a:cs typeface="Times New Roman" panose="02020603050405020304" pitchFamily="18" charset="0"/>
              </a:rPr>
              <a:t>сайёҳларининг</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маълумотлари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бу</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масалага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қисман</a:t>
            </a:r>
            <a:endParaRPr lang="ru-RU" sz="2400" dirty="0">
              <a:latin typeface="Times New Roman" panose="02020603050405020304" pitchFamily="18" charset="0"/>
              <a:cs typeface="Times New Roman" panose="02020603050405020304" pitchFamily="18" charset="0"/>
            </a:endParaRPr>
          </a:p>
          <a:p>
            <a:pPr algn="just"/>
            <a:r>
              <a:rPr lang="ru-RU" sz="2400" dirty="0" err="1">
                <a:latin typeface="Times New Roman" panose="02020603050405020304" pitchFamily="18" charset="0"/>
                <a:cs typeface="Times New Roman" panose="02020603050405020304" pitchFamily="18" charset="0"/>
              </a:rPr>
              <a:t>аниқлик</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киритади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Хусусан</a:t>
            </a:r>
            <a:r>
              <a:rPr lang="ru-RU" sz="2400" dirty="0">
                <a:latin typeface="Times New Roman" panose="02020603050405020304" pitchFamily="18" charset="0"/>
                <a:cs typeface="Times New Roman" panose="02020603050405020304" pitchFamily="18" charset="0"/>
              </a:rPr>
              <a:t>, XIX </a:t>
            </a:r>
            <a:r>
              <a:rPr lang="ru-RU" sz="2400" dirty="0" err="1">
                <a:latin typeface="Times New Roman" panose="02020603050405020304" pitchFamily="18" charset="0"/>
                <a:cs typeface="Times New Roman" panose="02020603050405020304" pitchFamily="18" charset="0"/>
              </a:rPr>
              <a:t>асрнинг</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биринчи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чорагига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оид</a:t>
            </a:r>
            <a:endParaRPr lang="ru-RU" sz="2400" dirty="0">
              <a:latin typeface="Times New Roman" panose="02020603050405020304" pitchFamily="18" charset="0"/>
              <a:cs typeface="Times New Roman" panose="02020603050405020304" pitchFamily="18" charset="0"/>
            </a:endParaRPr>
          </a:p>
          <a:p>
            <a:pPr algn="just"/>
            <a:r>
              <a:rPr lang="ru-RU" sz="2400" dirty="0" err="1">
                <a:latin typeface="Times New Roman" panose="02020603050405020304" pitchFamily="18" charset="0"/>
                <a:cs typeface="Times New Roman" panose="02020603050405020304" pitchFamily="18" charset="0"/>
              </a:rPr>
              <a:t>маълумотларда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хонлик</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аҳолиси</a:t>
            </a:r>
            <a:r>
              <a:rPr lang="ru-RU" sz="2400" dirty="0">
                <a:latin typeface="Times New Roman" panose="02020603050405020304" pitchFamily="18" charset="0"/>
                <a:cs typeface="Times New Roman" panose="02020603050405020304" pitchFamily="18" charset="0"/>
              </a:rPr>
              <a:t> 300 </a:t>
            </a:r>
            <a:r>
              <a:rPr lang="ru-RU" sz="2400" dirty="0" err="1">
                <a:latin typeface="Times New Roman" panose="02020603050405020304" pitchFamily="18" charset="0"/>
                <a:cs typeface="Times New Roman" panose="02020603050405020304" pitchFamily="18" charset="0"/>
              </a:rPr>
              <a:t>минг</a:t>
            </a:r>
            <a:r>
              <a:rPr lang="ru-RU" sz="2400" dirty="0">
                <a:latin typeface="Times New Roman" panose="02020603050405020304" pitchFamily="18" charset="0"/>
                <a:cs typeface="Times New Roman" panose="02020603050405020304" pitchFamily="18" charset="0"/>
              </a:rPr>
              <a:t>, шу </a:t>
            </a:r>
            <a:r>
              <a:rPr lang="ru-RU" sz="2400" dirty="0" err="1">
                <a:latin typeface="Times New Roman" panose="02020603050405020304" pitchFamily="18" charset="0"/>
                <a:cs typeface="Times New Roman" panose="02020603050405020304" pitchFamily="18" charset="0"/>
              </a:rPr>
              <a:t>асрнинг</a:t>
            </a:r>
            <a:r>
              <a:rPr lang="ru-RU" sz="2400" dirty="0">
                <a:latin typeface="Times New Roman" panose="02020603050405020304" pitchFamily="18" charset="0"/>
                <a:cs typeface="Times New Roman" panose="02020603050405020304" pitchFamily="18" charset="0"/>
              </a:rPr>
              <a:t> 40-йилларига </a:t>
            </a:r>
            <a:r>
              <a:rPr lang="ru-RU" sz="2400" dirty="0" err="1">
                <a:latin typeface="Times New Roman" panose="02020603050405020304" pitchFamily="18" charset="0"/>
                <a:cs typeface="Times New Roman" panose="02020603050405020304" pitchFamily="18" charset="0"/>
              </a:rPr>
              <a:t>оид</a:t>
            </a:r>
            <a:endParaRPr lang="ru-RU" sz="2400" dirty="0">
              <a:latin typeface="Times New Roman" panose="02020603050405020304" pitchFamily="18" charset="0"/>
              <a:cs typeface="Times New Roman" panose="02020603050405020304" pitchFamily="18" charset="0"/>
            </a:endParaRPr>
          </a:p>
          <a:p>
            <a:pPr algn="just"/>
            <a:r>
              <a:rPr lang="ru-RU" sz="2400" dirty="0" err="1">
                <a:latin typeface="Times New Roman" panose="02020603050405020304" pitchFamily="18" charset="0"/>
                <a:cs typeface="Times New Roman" panose="02020603050405020304" pitchFamily="18" charset="0"/>
              </a:rPr>
              <a:t>маълумотларда</a:t>
            </a:r>
            <a:r>
              <a:rPr lang="ru-RU" sz="2400" dirty="0">
                <a:latin typeface="Times New Roman" panose="02020603050405020304" pitchFamily="18" charset="0"/>
                <a:cs typeface="Times New Roman" panose="02020603050405020304" pitchFamily="18" charset="0"/>
              </a:rPr>
              <a:t> 300 </a:t>
            </a:r>
            <a:r>
              <a:rPr lang="ru-RU" sz="2400" dirty="0" err="1">
                <a:latin typeface="Times New Roman" panose="02020603050405020304" pitchFamily="18" charset="0"/>
                <a:cs typeface="Times New Roman" panose="02020603050405020304" pitchFamily="18" charset="0"/>
              </a:rPr>
              <a:t>мингга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яқин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сўнгги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чорагига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оид</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манбаларда</a:t>
            </a:r>
            <a:r>
              <a:rPr lang="ru-RU" sz="2400" dirty="0">
                <a:latin typeface="Times New Roman" panose="02020603050405020304" pitchFamily="18" charset="0"/>
                <a:cs typeface="Times New Roman" panose="02020603050405020304" pitchFamily="18" charset="0"/>
              </a:rPr>
              <a:t> 700 </a:t>
            </a:r>
            <a:r>
              <a:rPr lang="ru-RU" sz="2400" dirty="0" err="1">
                <a:latin typeface="Times New Roman" panose="02020603050405020304" pitchFamily="18" charset="0"/>
                <a:cs typeface="Times New Roman" panose="02020603050405020304" pitchFamily="18" charset="0"/>
              </a:rPr>
              <a:t>мингга</a:t>
            </a:r>
            <a:endParaRPr lang="ru-RU" sz="2400" dirty="0">
              <a:latin typeface="Times New Roman" panose="02020603050405020304" pitchFamily="18" charset="0"/>
              <a:cs typeface="Times New Roman" panose="02020603050405020304" pitchFamily="18" charset="0"/>
            </a:endParaRPr>
          </a:p>
          <a:p>
            <a:pPr algn="just"/>
            <a:r>
              <a:rPr lang="ru-RU" sz="2400" dirty="0" err="1">
                <a:latin typeface="Times New Roman" panose="02020603050405020304" pitchFamily="18" charset="0"/>
                <a:cs typeface="Times New Roman" panose="02020603050405020304" pitchFamily="18" charset="0"/>
              </a:rPr>
              <a:t>яқин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деб</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берилса</a:t>
            </a:r>
            <a:r>
              <a:rPr lang="ru-RU" sz="2400" dirty="0">
                <a:latin typeface="Times New Roman" panose="02020603050405020304" pitchFamily="18" charset="0"/>
                <a:cs typeface="Times New Roman" panose="02020603050405020304" pitchFamily="18" charset="0"/>
              </a:rPr>
              <a:t>, архив </a:t>
            </a:r>
            <a:r>
              <a:rPr lang="ru-RU" sz="2400" dirty="0" err="1">
                <a:latin typeface="Times New Roman" panose="02020603050405020304" pitchFamily="18" charset="0"/>
                <a:cs typeface="Times New Roman" panose="02020603050405020304" pitchFamily="18" charset="0"/>
              </a:rPr>
              <a:t>манбаларини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чуқур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ўрганган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олим</a:t>
            </a:r>
            <a:r>
              <a:rPr lang="ru-RU" sz="2400" dirty="0">
                <a:latin typeface="Times New Roman" panose="02020603050405020304" pitchFamily="18" charset="0"/>
                <a:cs typeface="Times New Roman" panose="02020603050405020304" pitchFamily="18" charset="0"/>
              </a:rPr>
              <a:t> М. </a:t>
            </a:r>
            <a:r>
              <a:rPr lang="ru-RU" sz="2400" dirty="0" err="1">
                <a:latin typeface="Times New Roman" panose="02020603050405020304" pitchFamily="18" charset="0"/>
                <a:cs typeface="Times New Roman" panose="02020603050405020304" pitchFamily="18" charset="0"/>
              </a:rPr>
              <a:t>Йўлдошев</a:t>
            </a:r>
            <a:r>
              <a:rPr lang="ru-RU" sz="2400" dirty="0">
                <a:latin typeface="Times New Roman" panose="02020603050405020304" pitchFamily="18" charset="0"/>
                <a:cs typeface="Times New Roman" panose="02020603050405020304" pitchFamily="18" charset="0"/>
              </a:rPr>
              <a:t> </a:t>
            </a:r>
            <a:r>
              <a:rPr lang="de-DE" sz="2400" dirty="0">
                <a:latin typeface="Times New Roman" panose="02020603050405020304" pitchFamily="18" charset="0"/>
                <a:cs typeface="Times New Roman" panose="02020603050405020304" pitchFamily="18" charset="0"/>
              </a:rPr>
              <a:t>XIX</a:t>
            </a:r>
          </a:p>
          <a:p>
            <a:pPr algn="just"/>
            <a:r>
              <a:rPr lang="ru-RU" sz="2400" dirty="0" err="1">
                <a:latin typeface="Times New Roman" panose="02020603050405020304" pitchFamily="18" charset="0"/>
                <a:cs typeface="Times New Roman" panose="02020603050405020304" pitchFamily="18" charset="0"/>
              </a:rPr>
              <a:t>аср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ўрталарида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хонликда</a:t>
            </a:r>
            <a:r>
              <a:rPr lang="ru-RU" sz="2400" dirty="0">
                <a:latin typeface="Times New Roman" panose="02020603050405020304" pitchFamily="18" charset="0"/>
                <a:cs typeface="Times New Roman" panose="02020603050405020304" pitchFamily="18" charset="0"/>
              </a:rPr>
              <a:t> 800 </a:t>
            </a:r>
            <a:r>
              <a:rPr lang="ru-RU" sz="2400" dirty="0" err="1">
                <a:latin typeface="Times New Roman" panose="02020603050405020304" pitchFamily="18" charset="0"/>
                <a:cs typeface="Times New Roman" panose="02020603050405020304" pitchFamily="18" charset="0"/>
              </a:rPr>
              <a:t>мингга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яқин</a:t>
            </a:r>
            <a:r>
              <a:rPr lang="ru-RU" sz="2400" dirty="0">
                <a:latin typeface="Times New Roman" panose="02020603050405020304" pitchFamily="18" charset="0"/>
                <a:cs typeface="Times New Roman" panose="02020603050405020304" pitchFamily="18" charset="0"/>
              </a:rPr>
              <a:t> одам </a:t>
            </a:r>
            <a:r>
              <a:rPr lang="ru-RU" sz="2400" dirty="0" err="1">
                <a:latin typeface="Times New Roman" panose="02020603050405020304" pitchFamily="18" charset="0"/>
                <a:cs typeface="Times New Roman" panose="02020603050405020304" pitchFamily="18" charset="0"/>
              </a:rPr>
              <a:t>истоқомат</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қилганлиги</a:t>
            </a:r>
            <a:endParaRPr lang="ru-RU" sz="2400" dirty="0">
              <a:latin typeface="Times New Roman" panose="02020603050405020304" pitchFamily="18" charset="0"/>
              <a:cs typeface="Times New Roman" panose="02020603050405020304" pitchFamily="18" charset="0"/>
            </a:endParaRPr>
          </a:p>
          <a:p>
            <a:pPr algn="just"/>
            <a:r>
              <a:rPr lang="ru-RU" sz="2400" dirty="0" err="1">
                <a:latin typeface="Times New Roman" panose="02020603050405020304" pitchFamily="18" charset="0"/>
                <a:cs typeface="Times New Roman" panose="02020603050405020304" pitchFamily="18" charset="0"/>
              </a:rPr>
              <a:t>қилганлиги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ҳақида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маълумот</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беради</a:t>
            </a:r>
            <a:r>
              <a:rPr lang="ru-RU" sz="2400" dirty="0">
                <a:latin typeface="Times New Roman" panose="02020603050405020304" pitchFamily="18" charset="0"/>
                <a:cs typeface="Times New Roman" panose="02020603050405020304" pitchFamily="18" charset="0"/>
              </a:rPr>
              <a:t>.</a:t>
            </a:r>
          </a:p>
          <a:p>
            <a:r>
              <a:rPr lang="de-DE" sz="2400" dirty="0">
                <a:latin typeface="Times New Roman" panose="02020603050405020304" pitchFamily="18" charset="0"/>
                <a:cs typeface="Times New Roman" panose="02020603050405020304" pitchFamily="18" charset="0"/>
              </a:rPr>
              <a:t>XIX </a:t>
            </a:r>
            <a:r>
              <a:rPr lang="ru-RU" sz="2400" dirty="0" err="1">
                <a:latin typeface="Times New Roman" panose="02020603050405020304" pitchFamily="18" charset="0"/>
                <a:cs typeface="Times New Roman" panose="02020603050405020304" pitchFamily="18" charset="0"/>
              </a:rPr>
              <a:t>асрнинг</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ўрталарига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келиб</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хонликда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шаҳар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ҳаётининг</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ривожланиши</a:t>
            </a:r>
            <a:endParaRPr lang="ru-RU" sz="2400" dirty="0">
              <a:latin typeface="Times New Roman" panose="02020603050405020304" pitchFamily="18" charset="0"/>
              <a:cs typeface="Times New Roman" panose="02020603050405020304" pitchFamily="18" charset="0"/>
            </a:endParaRPr>
          </a:p>
          <a:p>
            <a:r>
              <a:rPr lang="ru-RU" sz="2400" dirty="0" err="1">
                <a:latin typeface="Times New Roman" panose="02020603050405020304" pitchFamily="18" charset="0"/>
                <a:cs typeface="Times New Roman" panose="02020603050405020304" pitchFamily="18" charset="0"/>
              </a:rPr>
              <a:t>натижасида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шаҳар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аҳолисининг</a:t>
            </a:r>
            <a:r>
              <a:rPr lang="ru-RU" sz="2400" dirty="0">
                <a:latin typeface="Times New Roman" panose="02020603050405020304" pitchFamily="18" charset="0"/>
                <a:cs typeface="Times New Roman" panose="02020603050405020304" pitchFamily="18" charset="0"/>
              </a:rPr>
              <a:t> сони </a:t>
            </a:r>
            <a:r>
              <a:rPr lang="ru-RU" sz="2400" dirty="0" err="1">
                <a:latin typeface="Times New Roman" panose="02020603050405020304" pitchFamily="18" charset="0"/>
                <a:cs typeface="Times New Roman" panose="02020603050405020304" pitchFamily="18" charset="0"/>
              </a:rPr>
              <a:t>кўпайиб</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борди</a:t>
            </a:r>
            <a:r>
              <a:rPr lang="ru-RU" sz="2400" dirty="0">
                <a:latin typeface="Times New Roman" panose="02020603050405020304" pitchFamily="18" charset="0"/>
                <a:cs typeface="Times New Roman" panose="02020603050405020304" pitchFamily="18" charset="0"/>
              </a:rPr>
              <a:t>. Хива, </a:t>
            </a:r>
            <a:r>
              <a:rPr lang="ru-RU" sz="2400" dirty="0" err="1">
                <a:latin typeface="Times New Roman" panose="02020603050405020304" pitchFamily="18" charset="0"/>
                <a:cs typeface="Times New Roman" panose="02020603050405020304" pitchFamily="18" charset="0"/>
              </a:rPr>
              <a:t>Хазорасп</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Хонқа</a:t>
            </a:r>
            <a:r>
              <a:rPr lang="ru-RU" sz="2400" dirty="0">
                <a:latin typeface="Times New Roman" panose="02020603050405020304" pitchFamily="18" charset="0"/>
                <a:cs typeface="Times New Roman" panose="02020603050405020304" pitchFamily="18" charset="0"/>
              </a:rPr>
              <a:t>,</a:t>
            </a:r>
          </a:p>
          <a:p>
            <a:r>
              <a:rPr lang="ru-RU" sz="2400" dirty="0" err="1">
                <a:latin typeface="Times New Roman" panose="02020603050405020304" pitchFamily="18" charset="0"/>
                <a:cs typeface="Times New Roman" panose="02020603050405020304" pitchFamily="18" charset="0"/>
              </a:rPr>
              <a:t>Урганч</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Қўнғирот</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Кўҳна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Урганч</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каби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шаҳарларда</a:t>
            </a:r>
            <a:r>
              <a:rPr lang="ru-RU" sz="2400" dirty="0">
                <a:latin typeface="Times New Roman" panose="02020603050405020304" pitchFamily="18" charset="0"/>
                <a:cs typeface="Times New Roman" panose="02020603050405020304" pitchFamily="18" charset="0"/>
              </a:rPr>
              <a:t> рус </a:t>
            </a:r>
            <a:r>
              <a:rPr lang="ru-RU" sz="2400" dirty="0" err="1">
                <a:latin typeface="Times New Roman" panose="02020603050405020304" pitchFamily="18" charset="0"/>
                <a:cs typeface="Times New Roman" panose="02020603050405020304" pitchFamily="18" charset="0"/>
              </a:rPr>
              <a:t>сайёҳлари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берган</a:t>
            </a:r>
            <a:endParaRPr lang="ru-RU" sz="2400" dirty="0">
              <a:latin typeface="Times New Roman" panose="02020603050405020304" pitchFamily="18" charset="0"/>
              <a:cs typeface="Times New Roman" panose="02020603050405020304" pitchFamily="18" charset="0"/>
            </a:endParaRPr>
          </a:p>
          <a:p>
            <a:r>
              <a:rPr lang="ru-RU" sz="2400" dirty="0" err="1">
                <a:latin typeface="Times New Roman" panose="02020603050405020304" pitchFamily="18" charset="0"/>
                <a:cs typeface="Times New Roman" panose="02020603050405020304" pitchFamily="18" charset="0"/>
              </a:rPr>
              <a:t>маълумотларга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кўра</a:t>
            </a:r>
            <a:r>
              <a:rPr lang="ru-RU" sz="2400" dirty="0">
                <a:latin typeface="Times New Roman" panose="02020603050405020304" pitchFamily="18" charset="0"/>
                <a:cs typeface="Times New Roman" panose="02020603050405020304" pitchFamily="18" charset="0"/>
              </a:rPr>
              <a:t>, 2 </a:t>
            </a:r>
            <a:r>
              <a:rPr lang="ru-RU" sz="2400" dirty="0" err="1">
                <a:latin typeface="Times New Roman" panose="02020603050405020304" pitchFamily="18" charset="0"/>
                <a:cs typeface="Times New Roman" panose="02020603050405020304" pitchFamily="18" charset="0"/>
              </a:rPr>
              <a:t>мингдан</a:t>
            </a:r>
            <a:r>
              <a:rPr lang="ru-RU" sz="2400" dirty="0">
                <a:latin typeface="Times New Roman" panose="02020603050405020304" pitchFamily="18" charset="0"/>
                <a:cs typeface="Times New Roman" panose="02020603050405020304" pitchFamily="18" charset="0"/>
              </a:rPr>
              <a:t> 5 </a:t>
            </a:r>
            <a:r>
              <a:rPr lang="ru-RU" sz="2400" dirty="0" err="1">
                <a:latin typeface="Times New Roman" panose="02020603050405020304" pitchFamily="18" charset="0"/>
                <a:cs typeface="Times New Roman" panose="02020603050405020304" pitchFamily="18" charset="0"/>
              </a:rPr>
              <a:t>минггача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хонадон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яшаган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Хонлик</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пойтахти</a:t>
            </a:r>
            <a:endParaRPr lang="ru-RU" sz="2400" dirty="0">
              <a:latin typeface="Times New Roman" panose="02020603050405020304" pitchFamily="18" charset="0"/>
              <a:cs typeface="Times New Roman" panose="02020603050405020304" pitchFamily="18" charset="0"/>
            </a:endParaRPr>
          </a:p>
          <a:p>
            <a:r>
              <a:rPr lang="ru-RU" sz="2400" dirty="0">
                <a:latin typeface="Times New Roman" panose="02020603050405020304" pitchFamily="18" charset="0"/>
                <a:cs typeface="Times New Roman" panose="02020603050405020304" pitchFamily="18" charset="0"/>
              </a:rPr>
              <a:t>Хива </a:t>
            </a:r>
            <a:r>
              <a:rPr lang="ru-RU" sz="2400" dirty="0" err="1">
                <a:latin typeface="Times New Roman" panose="02020603050405020304" pitchFamily="18" charset="0"/>
                <a:cs typeface="Times New Roman" panose="02020603050405020304" pitchFamily="18" charset="0"/>
              </a:rPr>
              <a:t>шаҳрида</a:t>
            </a:r>
            <a:r>
              <a:rPr lang="ru-RU" sz="2400" dirty="0">
                <a:latin typeface="Times New Roman" panose="02020603050405020304" pitchFamily="18" charset="0"/>
                <a:cs typeface="Times New Roman" panose="02020603050405020304" pitchFamily="18" charset="0"/>
              </a:rPr>
              <a:t> 21 </a:t>
            </a:r>
            <a:r>
              <a:rPr lang="ru-RU" sz="2400" dirty="0" err="1">
                <a:latin typeface="Times New Roman" panose="02020603050405020304" pitchFamily="18" charset="0"/>
                <a:cs typeface="Times New Roman" panose="02020603050405020304" pitchFamily="18" charset="0"/>
              </a:rPr>
              <a:t>мингдан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ортиқ</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аҳоли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яшаган</a:t>
            </a:r>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20884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кругленный прямоугольник 1"/>
          <p:cNvSpPr/>
          <p:nvPr/>
        </p:nvSpPr>
        <p:spPr>
          <a:xfrm>
            <a:off x="914401" y="470264"/>
            <a:ext cx="10778837" cy="6204856"/>
          </a:xfrm>
          <a:prstGeom prst="roundRect">
            <a:avLst/>
          </a:prstGeom>
          <a:solidFill>
            <a:schemeClr val="bg2">
              <a:lumMod val="40000"/>
              <a:lumOff val="60000"/>
            </a:schemeClr>
          </a:solidFill>
        </p:spPr>
        <p:style>
          <a:lnRef idx="1">
            <a:schemeClr val="accent4"/>
          </a:lnRef>
          <a:fillRef idx="2">
            <a:schemeClr val="accent4"/>
          </a:fillRef>
          <a:effectRef idx="1">
            <a:schemeClr val="accent4"/>
          </a:effectRef>
          <a:fontRef idx="minor">
            <a:schemeClr val="dk1"/>
          </a:fontRef>
        </p:style>
        <p:txBody>
          <a:bodyPr rtlCol="0" anchor="ctr"/>
          <a:lstStyle/>
          <a:p>
            <a:r>
              <a:rPr lang="ru-RU" sz="2400" dirty="0" smtClean="0">
                <a:latin typeface="Times New Roman" panose="02020603050405020304" pitchFamily="18" charset="0"/>
                <a:cs typeface="Times New Roman" panose="02020603050405020304" pitchFamily="18" charset="0"/>
              </a:rPr>
              <a:t>	</a:t>
            </a:r>
            <a:r>
              <a:rPr lang="ru-RU" dirty="0"/>
              <a:t> </a:t>
            </a:r>
            <a:r>
              <a:rPr lang="ru-RU" sz="2000" dirty="0">
                <a:latin typeface="Times New Roman" panose="02020603050405020304" pitchFamily="18" charset="0"/>
                <a:cs typeface="Times New Roman" panose="02020603050405020304" pitchFamily="18" charset="0"/>
              </a:rPr>
              <a:t>1510 </a:t>
            </a:r>
            <a:r>
              <a:rPr lang="ru-RU" sz="2000" dirty="0" err="1" smtClean="0">
                <a:latin typeface="Times New Roman" panose="02020603050405020304" pitchFamily="18" charset="0"/>
                <a:cs typeface="Times New Roman" panose="02020603050405020304" pitchFamily="18" charset="0"/>
              </a:rPr>
              <a:t>йилда</a:t>
            </a:r>
            <a:r>
              <a:rPr lang="ru-RU" sz="2000" dirty="0" smtClean="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Шайбонийхон</a:t>
            </a:r>
            <a:r>
              <a:rPr lang="ru-RU" sz="2000" dirty="0" smtClean="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вафотидан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сўнг</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Хоразм</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ҳудуди</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Эрон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шоҳи</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Исмоил</a:t>
            </a:r>
            <a:r>
              <a:rPr lang="ru-RU" sz="2000" dirty="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томонидан</a:t>
            </a:r>
            <a:r>
              <a:rPr lang="ru-RU" sz="2000" dirty="0" smtClean="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бўйсундирилди</a:t>
            </a:r>
            <a:r>
              <a:rPr lang="ru-RU" sz="2000" dirty="0">
                <a:latin typeface="Times New Roman" panose="02020603050405020304" pitchFamily="18" charset="0"/>
                <a:cs typeface="Times New Roman" panose="02020603050405020304" pitchFamily="18" charset="0"/>
              </a:rPr>
              <a:t>. 1510-1512 </a:t>
            </a:r>
            <a:r>
              <a:rPr lang="ru-RU" sz="2000" dirty="0" err="1">
                <a:latin typeface="Times New Roman" panose="02020603050405020304" pitchFamily="18" charset="0"/>
                <a:cs typeface="Times New Roman" panose="02020603050405020304" pitchFamily="18" charset="0"/>
              </a:rPr>
              <a:t>йилларда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Хоразмни</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Эрон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шоҳининг</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ноиблари</a:t>
            </a:r>
            <a:endParaRPr lang="ru-RU" sz="2000" dirty="0">
              <a:latin typeface="Times New Roman" panose="02020603050405020304" pitchFamily="18" charset="0"/>
              <a:cs typeface="Times New Roman" panose="02020603050405020304" pitchFamily="18" charset="0"/>
            </a:endParaRPr>
          </a:p>
          <a:p>
            <a:r>
              <a:rPr lang="ru-RU" sz="2000" dirty="0" err="1">
                <a:latin typeface="Times New Roman" panose="02020603050405020304" pitchFamily="18" charset="0"/>
                <a:cs typeface="Times New Roman" panose="02020603050405020304" pitchFamily="18" charset="0"/>
              </a:rPr>
              <a:t>идора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қилдилар</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Аммо</a:t>
            </a:r>
            <a:r>
              <a:rPr lang="ru-RU" sz="2000" dirty="0">
                <a:latin typeface="Times New Roman" panose="02020603050405020304" pitchFamily="18" charset="0"/>
                <a:cs typeface="Times New Roman" panose="02020603050405020304" pitchFamily="18" charset="0"/>
              </a:rPr>
              <a:t>, 1512 </a:t>
            </a:r>
            <a:r>
              <a:rPr lang="ru-RU" sz="2000" dirty="0" err="1">
                <a:latin typeface="Times New Roman" panose="02020603050405020304" pitchFamily="18" charset="0"/>
                <a:cs typeface="Times New Roman" panose="02020603050405020304" pitchFamily="18" charset="0"/>
              </a:rPr>
              <a:t>йилда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Хоразм</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ҳудудларида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эронийларга</a:t>
            </a:r>
            <a:r>
              <a:rPr lang="ru-RU" sz="2000" dirty="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қарши</a:t>
            </a:r>
            <a:r>
              <a:rPr lang="ru-RU" sz="2000" dirty="0" smtClean="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ҳалқ</a:t>
            </a:r>
            <a:r>
              <a:rPr lang="ru-RU" sz="2000" dirty="0" smtClean="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харакатлари</a:t>
            </a:r>
            <a:r>
              <a:rPr lang="ru-RU" sz="2000" dirty="0" smtClean="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бошланди</a:t>
            </a:r>
            <a:r>
              <a:rPr lang="ru-RU" sz="2000" dirty="0">
                <a:latin typeface="Times New Roman" panose="02020603050405020304" pitchFamily="18" charset="0"/>
                <a:cs typeface="Times New Roman" panose="02020603050405020304" pitchFamily="18" charset="0"/>
              </a:rPr>
              <a:t>. Ушбу </a:t>
            </a:r>
            <a:r>
              <a:rPr lang="ru-RU" sz="2000" dirty="0" err="1">
                <a:latin typeface="Times New Roman" panose="02020603050405020304" pitchFamily="18" charset="0"/>
                <a:cs typeface="Times New Roman" panose="02020603050405020304" pitchFamily="18" charset="0"/>
              </a:rPr>
              <a:t>ҳаракатга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Вазир</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шаҳрининг</a:t>
            </a:r>
            <a:r>
              <a:rPr lang="ru-RU" sz="2000" dirty="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Устюртда</a:t>
            </a:r>
            <a:r>
              <a:rPr lang="ru-RU" sz="2000" dirty="0" smtClean="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Кўхна</a:t>
            </a:r>
            <a:r>
              <a:rPr lang="ru-RU" sz="2000" dirty="0" smtClean="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Урганчдан</a:t>
            </a:r>
            <a:r>
              <a:rPr lang="ru-RU" sz="2000" dirty="0">
                <a:latin typeface="Times New Roman" panose="02020603050405020304" pitchFamily="18" charset="0"/>
                <a:cs typeface="Times New Roman" panose="02020603050405020304" pitchFamily="18" charset="0"/>
              </a:rPr>
              <a:t> 60 км </a:t>
            </a:r>
            <a:r>
              <a:rPr lang="ru-RU" sz="2000" dirty="0" err="1">
                <a:latin typeface="Times New Roman" panose="02020603050405020304" pitchFamily="18" charset="0"/>
                <a:cs typeface="Times New Roman" panose="02020603050405020304" pitchFamily="18" charset="0"/>
              </a:rPr>
              <a:t>узоқликда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жойлашган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бу</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шаҳарни</a:t>
            </a:r>
            <a:r>
              <a:rPr lang="ru-RU" sz="2000" dirty="0">
                <a:latin typeface="Times New Roman" panose="02020603050405020304" pitchFamily="18" charset="0"/>
                <a:cs typeface="Times New Roman" panose="02020603050405020304" pitchFamily="18" charset="0"/>
              </a:rPr>
              <a:t> </a:t>
            </a:r>
            <a:r>
              <a:rPr lang="de-DE" sz="2000" dirty="0">
                <a:latin typeface="Times New Roman" panose="02020603050405020304" pitchFamily="18" charset="0"/>
                <a:cs typeface="Times New Roman" panose="02020603050405020304" pitchFamily="18" charset="0"/>
              </a:rPr>
              <a:t>XV</a:t>
            </a:r>
            <a:r>
              <a:rPr lang="ru-RU" sz="2000" dirty="0" err="1">
                <a:latin typeface="Times New Roman" panose="02020603050405020304" pitchFamily="18" charset="0"/>
                <a:cs typeface="Times New Roman" panose="02020603050405020304" pitchFamily="18" charset="0"/>
              </a:rPr>
              <a:t>асрда</a:t>
            </a:r>
            <a:r>
              <a:rPr lang="ru-RU" sz="2000" dirty="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ўзбек</a:t>
            </a:r>
            <a:r>
              <a:rPr lang="ru-RU" sz="2000" dirty="0" smtClean="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хонлардан</a:t>
            </a:r>
            <a:r>
              <a:rPr lang="ru-RU" sz="2000" dirty="0" smtClean="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бўлган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Мустафохон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барпо</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этган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қозиси</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Умар</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Шайх</a:t>
            </a:r>
            <a:r>
              <a:rPr lang="ru-RU" sz="2000" dirty="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бошчилик</a:t>
            </a:r>
            <a:r>
              <a:rPr lang="ru-RU" sz="2000" dirty="0" smtClean="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қилди</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Қўзғолончилар</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Хоразмнинг</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Вазир</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Урганч</a:t>
            </a:r>
            <a:r>
              <a:rPr lang="ru-RU" sz="2000" dirty="0">
                <a:latin typeface="Times New Roman" panose="02020603050405020304" pitchFamily="18" charset="0"/>
                <a:cs typeface="Times New Roman" panose="02020603050405020304" pitchFamily="18" charset="0"/>
              </a:rPr>
              <a:t>, Хива, </a:t>
            </a:r>
            <a:r>
              <a:rPr lang="ru-RU" sz="2000" dirty="0" err="1" smtClean="0">
                <a:latin typeface="Times New Roman" panose="02020603050405020304" pitchFamily="18" charset="0"/>
                <a:cs typeface="Times New Roman" panose="02020603050405020304" pitchFamily="18" charset="0"/>
              </a:rPr>
              <a:t>Хазорасп</a:t>
            </a:r>
            <a:r>
              <a:rPr lang="ru-RU" sz="2000" dirty="0" smtClean="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шаҳарларидаги</a:t>
            </a:r>
            <a:r>
              <a:rPr lang="ru-RU" sz="2000" dirty="0" smtClean="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эроний</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ноиблар</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ва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уларнинг</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қўшинларини</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қириб</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ташладилар</a:t>
            </a:r>
            <a:r>
              <a:rPr lang="ru-RU" sz="2000" dirty="0">
                <a:latin typeface="Times New Roman" panose="02020603050405020304" pitchFamily="18" charset="0"/>
                <a:cs typeface="Times New Roman" panose="02020603050405020304" pitchFamily="18" charset="0"/>
              </a:rPr>
              <a:t>.</a:t>
            </a:r>
          </a:p>
          <a:p>
            <a:r>
              <a:rPr lang="ru-RU" sz="2000" dirty="0">
                <a:latin typeface="Times New Roman" panose="02020603050405020304" pitchFamily="18" charset="0"/>
                <a:cs typeface="Times New Roman" panose="02020603050405020304" pitchFamily="18" charset="0"/>
              </a:rPr>
              <a:t>1512 </a:t>
            </a:r>
            <a:r>
              <a:rPr lang="ru-RU" sz="2000" dirty="0" err="1">
                <a:latin typeface="Times New Roman" panose="02020603050405020304" pitchFamily="18" charset="0"/>
                <a:cs typeface="Times New Roman" panose="02020603050405020304" pitchFamily="18" charset="0"/>
              </a:rPr>
              <a:t>йилада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Хоразмнинг</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обрўли</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шайхларидан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бўлган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Шайх</a:t>
            </a:r>
            <a:r>
              <a:rPr lang="ru-RU" sz="2000" dirty="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Ота</a:t>
            </a:r>
            <a:r>
              <a:rPr lang="ru-RU" sz="2000" dirty="0" smtClean="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авлодлари</a:t>
            </a:r>
            <a:r>
              <a:rPr lang="ru-RU" sz="2000" dirty="0" smtClean="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кўчманчи</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ўзбекларнинг</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Берка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султон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авлодидан</a:t>
            </a:r>
            <a:r>
              <a:rPr lang="ru-RU" sz="2000" dirty="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бўлган</a:t>
            </a:r>
            <a:r>
              <a:rPr lang="ru-RU" sz="2000" dirty="0" smtClean="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Элбарсхонга</a:t>
            </a:r>
            <a:r>
              <a:rPr lang="ru-RU" sz="2000" dirty="0" smtClean="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мактуб</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йўллаб</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уни</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Хоразм</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тахтига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таклиф</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қилдилар</a:t>
            </a:r>
            <a:r>
              <a:rPr lang="ru-RU" sz="2000" dirty="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Элбарсхон</a:t>
            </a:r>
            <a:r>
              <a:rPr lang="ru-RU" sz="2000" dirty="0" smtClean="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тахтга</a:t>
            </a:r>
            <a:r>
              <a:rPr lang="ru-RU" sz="2000" dirty="0" smtClean="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ўтиргач</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эронийларни</a:t>
            </a:r>
            <a:r>
              <a:rPr lang="ru-RU" sz="2000" dirty="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мамлакат</a:t>
            </a:r>
            <a:r>
              <a:rPr lang="ru-RU" sz="2000" dirty="0" smtClean="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ҳудудидларидан</a:t>
            </a:r>
            <a:r>
              <a:rPr lang="ru-RU" sz="2000" dirty="0" smtClean="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бутунлай</a:t>
            </a:r>
            <a:r>
              <a:rPr lang="ru-RU" sz="2000" dirty="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ҳайдаб</a:t>
            </a:r>
            <a:r>
              <a:rPr lang="ru-RU" sz="2000" dirty="0" smtClean="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чиқариб</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амалда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мустақил</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хонликка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асос</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солди</a:t>
            </a:r>
            <a:r>
              <a:rPr lang="ru-RU" sz="2000" dirty="0">
                <a:latin typeface="Times New Roman" panose="02020603050405020304" pitchFamily="18" charset="0"/>
                <a:cs typeface="Times New Roman" panose="02020603050405020304" pitchFamily="18" charset="0"/>
              </a:rPr>
              <a:t>. У </a:t>
            </a:r>
            <a:r>
              <a:rPr lang="ru-RU" sz="2000" dirty="0" err="1">
                <a:latin typeface="Times New Roman" panose="02020603050405020304" pitchFamily="18" charset="0"/>
                <a:cs typeface="Times New Roman" panose="02020603050405020304" pitchFamily="18" charset="0"/>
              </a:rPr>
              <a:t>мамлакат</a:t>
            </a:r>
            <a:r>
              <a:rPr lang="ru-RU" sz="2000" dirty="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ҳудудларини</a:t>
            </a:r>
            <a:r>
              <a:rPr lang="ru-RU" sz="2000" dirty="0" smtClean="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ҳозирги</a:t>
            </a:r>
            <a:r>
              <a:rPr lang="ru-RU" sz="2000" dirty="0" smtClean="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Туркманистоннинг</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жанубий</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қисми</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Эроннинг</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шимолидаги</a:t>
            </a:r>
            <a:r>
              <a:rPr lang="ru-RU" sz="2000" dirty="0">
                <a:latin typeface="Times New Roman" panose="02020603050405020304" pitchFamily="18" charset="0"/>
                <a:cs typeface="Times New Roman" panose="02020603050405020304" pitchFamily="18" charset="0"/>
              </a:rPr>
              <a:t> </a:t>
            </a:r>
            <a:r>
              <a:rPr lang="ru-RU" sz="2000" dirty="0" smtClean="0">
                <a:latin typeface="Times New Roman" panose="02020603050405020304" pitchFamily="18" charset="0"/>
                <a:cs typeface="Times New Roman" panose="02020603050405020304" pitchFamily="18" charset="0"/>
              </a:rPr>
              <a:t>Серахс </a:t>
            </a:r>
            <a:r>
              <a:rPr lang="ru-RU" sz="2000" dirty="0" err="1" smtClean="0">
                <a:latin typeface="Times New Roman" panose="02020603050405020304" pitchFamily="18" charset="0"/>
                <a:cs typeface="Times New Roman" panose="02020603050405020304" pitchFamily="18" charset="0"/>
              </a:rPr>
              <a:t>вилояти</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Манғишлоқ</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Абулхон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Дурун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ҳисобига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анча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кенгайтирди</a:t>
            </a:r>
            <a:r>
              <a:rPr lang="ru-RU" sz="2000" dirty="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Аммо</a:t>
            </a:r>
            <a:r>
              <a:rPr lang="ru-RU" sz="2000" dirty="0" smtClean="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ўзбек</a:t>
            </a:r>
            <a:r>
              <a:rPr lang="ru-RU" sz="2000" dirty="0" smtClean="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султонлари</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ва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шаҳзодалар</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ўртасида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сиёсий</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бирлик</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йўқ</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эди</a:t>
            </a:r>
            <a:r>
              <a:rPr lang="ru-RU" sz="2000" dirty="0">
                <a:latin typeface="Times New Roman" panose="02020603050405020304" pitchFamily="18" charset="0"/>
                <a:cs typeface="Times New Roman" panose="02020603050405020304" pitchFamily="18" charset="0"/>
              </a:rPr>
              <a:t>. Тез </a:t>
            </a:r>
            <a:r>
              <a:rPr lang="ru-RU" sz="2000" dirty="0" err="1" smtClean="0">
                <a:latin typeface="Times New Roman" panose="02020603050405020304" pitchFamily="18" charset="0"/>
                <a:cs typeface="Times New Roman" panose="02020603050405020304" pitchFamily="18" charset="0"/>
              </a:rPr>
              <a:t>орада</a:t>
            </a:r>
            <a:r>
              <a:rPr lang="ru-RU" sz="2000" dirty="0" smtClean="0">
                <a:latin typeface="Times New Roman" panose="02020603050405020304" pitchFamily="18" charset="0"/>
                <a:cs typeface="Times New Roman" panose="02020603050405020304" pitchFamily="18" charset="0"/>
              </a:rPr>
              <a:t> улар </a:t>
            </a:r>
            <a:r>
              <a:rPr lang="ru-RU" sz="2000" dirty="0" err="1">
                <a:latin typeface="Times New Roman" panose="02020603050405020304" pitchFamily="18" charset="0"/>
                <a:cs typeface="Times New Roman" panose="02020603050405020304" pitchFamily="18" charset="0"/>
              </a:rPr>
              <a:t>ўртасида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ҳокимият</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учун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ўзаро</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курашлар</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авж</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олиб</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кетди</a:t>
            </a:r>
            <a:r>
              <a:rPr lang="ru-RU" sz="2000" dirty="0">
                <a:latin typeface="Times New Roman" panose="02020603050405020304" pitchFamily="18" charset="0"/>
                <a:cs typeface="Times New Roman" panose="02020603050405020304" pitchFamily="18" charset="0"/>
              </a:rPr>
              <a:t>. </a:t>
            </a:r>
            <a:r>
              <a:rPr lang="ru-RU" sz="2000" dirty="0" smtClean="0">
                <a:latin typeface="Times New Roman" panose="02020603050405020304" pitchFamily="18" charset="0"/>
                <a:cs typeface="Times New Roman" panose="02020603050405020304" pitchFamily="18" charset="0"/>
              </a:rPr>
              <a:t>Ушбу </a:t>
            </a:r>
            <a:r>
              <a:rPr lang="ru-RU" sz="2000" dirty="0" err="1" smtClean="0">
                <a:latin typeface="Times New Roman" panose="02020603050405020304" pitchFamily="18" charset="0"/>
                <a:cs typeface="Times New Roman" panose="02020603050405020304" pitchFamily="18" charset="0"/>
              </a:rPr>
              <a:t>курашлардан</a:t>
            </a:r>
            <a:r>
              <a:rPr lang="ru-RU" sz="2000" dirty="0" smtClean="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фойдаланган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Бухоро</a:t>
            </a:r>
            <a:r>
              <a:rPr lang="ru-RU" sz="2000" dirty="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ҳукмдори</a:t>
            </a:r>
            <a:r>
              <a:rPr lang="ru-RU" sz="2000" dirty="0" smtClean="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шайбоний</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Убайдуллахон</a:t>
            </a:r>
            <a:r>
              <a:rPr lang="ru-RU" sz="2000" dirty="0">
                <a:latin typeface="Times New Roman" panose="02020603050405020304" pitchFamily="18" charset="0"/>
                <a:cs typeface="Times New Roman" panose="02020603050405020304" pitchFamily="18" charset="0"/>
              </a:rPr>
              <a:t> </a:t>
            </a:r>
            <a:r>
              <a:rPr lang="ru-RU" sz="2000" dirty="0" smtClean="0">
                <a:latin typeface="Times New Roman" panose="02020603050405020304" pitchFamily="18" charset="0"/>
                <a:cs typeface="Times New Roman" panose="02020603050405020304" pitchFamily="18" charset="0"/>
              </a:rPr>
              <a:t>1537 – </a:t>
            </a:r>
            <a:r>
              <a:rPr lang="ru-RU" sz="2000" dirty="0">
                <a:latin typeface="Times New Roman" panose="02020603050405020304" pitchFamily="18" charset="0"/>
                <a:cs typeface="Times New Roman" panose="02020603050405020304" pitchFamily="18" charset="0"/>
              </a:rPr>
              <a:t>1538 </a:t>
            </a:r>
            <a:r>
              <a:rPr lang="ru-RU" sz="2000" dirty="0" err="1">
                <a:latin typeface="Times New Roman" panose="02020603050405020304" pitchFamily="18" charset="0"/>
                <a:cs typeface="Times New Roman" panose="02020603050405020304" pitchFamily="18" charset="0"/>
              </a:rPr>
              <a:t>йилларда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қисқа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муддат</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Хоразмни</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эгаллашга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муваффақ</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бўлди</a:t>
            </a:r>
            <a:r>
              <a:rPr lang="ru-RU" sz="2000" dirty="0" smtClean="0">
                <a:latin typeface="Times New Roman" panose="02020603050405020304" pitchFamily="18" charset="0"/>
                <a:cs typeface="Times New Roman" panose="02020603050405020304" pitchFamily="18" charset="0"/>
              </a:rPr>
              <a:t>.</a:t>
            </a:r>
            <a:endParaRPr lang="ru-RU"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32822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 y="-1"/>
            <a:ext cx="12192000" cy="7145383"/>
          </a:xfrm>
        </p:spPr>
        <p:style>
          <a:lnRef idx="1">
            <a:schemeClr val="accent5"/>
          </a:lnRef>
          <a:fillRef idx="2">
            <a:schemeClr val="accent5"/>
          </a:fillRef>
          <a:effectRef idx="1">
            <a:schemeClr val="accent5"/>
          </a:effectRef>
          <a:fontRef idx="minor">
            <a:schemeClr val="dk1"/>
          </a:fontRef>
        </p:style>
        <p:txBody>
          <a:bodyPr>
            <a:noAutofit/>
          </a:bodyPr>
          <a:lstStyle/>
          <a:p>
            <a:r>
              <a:rPr lang="ru-RU" sz="2400" b="1" dirty="0">
                <a:latin typeface="Times New Roman" panose="02020603050405020304" pitchFamily="18" charset="0"/>
                <a:cs typeface="Times New Roman" panose="02020603050405020304" pitchFamily="18" charset="0"/>
              </a:rPr>
              <a:t>3.Давлат  </a:t>
            </a:r>
            <a:r>
              <a:rPr lang="ru-RU" sz="2400" b="1" dirty="0" err="1">
                <a:latin typeface="Times New Roman" panose="02020603050405020304" pitchFamily="18" charset="0"/>
                <a:cs typeface="Times New Roman" panose="02020603050405020304" pitchFamily="18" charset="0"/>
              </a:rPr>
              <a:t>бошқаруви</a:t>
            </a:r>
            <a:r>
              <a:rPr lang="ru-RU" sz="2400" b="1" dirty="0">
                <a:latin typeface="Times New Roman" panose="02020603050405020304" pitchFamily="18" charset="0"/>
                <a:cs typeface="Times New Roman" panose="02020603050405020304" pitchFamily="18" charset="0"/>
              </a:rPr>
              <a:t> </a:t>
            </a:r>
            <a:r>
              <a:rPr lang="ru-RU" sz="2400" b="1" dirty="0" err="1">
                <a:latin typeface="Times New Roman" panose="02020603050405020304" pitchFamily="18" charset="0"/>
                <a:cs typeface="Times New Roman" panose="02020603050405020304" pitchFamily="18" charset="0"/>
              </a:rPr>
              <a:t>тизими</a:t>
            </a:r>
            <a:r>
              <a:rPr lang="ru-RU" sz="2400" b="1" dirty="0">
                <a:latin typeface="Times New Roman" panose="02020603050405020304" pitchFamily="18" charset="0"/>
                <a:cs typeface="Times New Roman" panose="02020603050405020304" pitchFamily="18" charset="0"/>
              </a:rPr>
              <a:t>. </a:t>
            </a:r>
            <a:r>
              <a:rPr lang="ru-RU" sz="2400" b="1" dirty="0" err="1">
                <a:latin typeface="Times New Roman" panose="02020603050405020304" pitchFamily="18" charset="0"/>
                <a:cs typeface="Times New Roman" panose="02020603050405020304" pitchFamily="18" charset="0"/>
              </a:rPr>
              <a:t>Мансаблар</a:t>
            </a:r>
            <a:r>
              <a:rPr lang="ru-RU" sz="2400" b="1" dirty="0">
                <a:latin typeface="Times New Roman" panose="02020603050405020304" pitchFamily="18" charset="0"/>
                <a:cs typeface="Times New Roman" panose="02020603050405020304" pitchFamily="18" charset="0"/>
              </a:rPr>
              <a:t>,  </a:t>
            </a:r>
            <a:r>
              <a:rPr lang="ru-RU" sz="2400" b="1" dirty="0" err="1">
                <a:latin typeface="Times New Roman" panose="02020603050405020304" pitchFamily="18" charset="0"/>
                <a:cs typeface="Times New Roman" panose="02020603050405020304" pitchFamily="18" charset="0"/>
              </a:rPr>
              <a:t>унвонлар</a:t>
            </a:r>
            <a:r>
              <a:rPr lang="ru-RU" sz="2400" b="1" dirty="0">
                <a:latin typeface="Times New Roman" panose="02020603050405020304" pitchFamily="18" charset="0"/>
                <a:cs typeface="Times New Roman" panose="02020603050405020304" pitchFamily="18" charset="0"/>
              </a:rPr>
              <a:t> </a:t>
            </a:r>
            <a:r>
              <a:rPr lang="ru-RU" sz="2400" b="1" dirty="0" err="1">
                <a:latin typeface="Times New Roman" panose="02020603050405020304" pitchFamily="18" charset="0"/>
                <a:cs typeface="Times New Roman" panose="02020603050405020304" pitchFamily="18" charset="0"/>
              </a:rPr>
              <a:t>ва</a:t>
            </a:r>
            <a:r>
              <a:rPr lang="ru-RU" sz="2400" b="1" dirty="0">
                <a:latin typeface="Times New Roman" panose="02020603050405020304" pitchFamily="18" charset="0"/>
                <a:cs typeface="Times New Roman" panose="02020603050405020304" pitchFamily="18" charset="0"/>
              </a:rPr>
              <a:t> </a:t>
            </a:r>
            <a:r>
              <a:rPr lang="ru-RU" sz="2400" b="1" dirty="0" err="1">
                <a:latin typeface="Times New Roman" panose="02020603050405020304" pitchFamily="18" charset="0"/>
                <a:cs typeface="Times New Roman" panose="02020603050405020304" pitchFamily="18" charset="0"/>
              </a:rPr>
              <a:t>амаллар</a:t>
            </a:r>
            <a:endParaRPr lang="ru-RU" sz="2400" b="1" dirty="0">
              <a:latin typeface="Times New Roman" panose="02020603050405020304" pitchFamily="18" charset="0"/>
              <a:cs typeface="Times New Roman" panose="02020603050405020304" pitchFamily="18" charset="0"/>
            </a:endParaRPr>
          </a:p>
          <a:p>
            <a:r>
              <a:rPr lang="ru-RU" sz="2400" b="1" dirty="0">
                <a:latin typeface="Times New Roman" panose="02020603050405020304" pitchFamily="18" charset="0"/>
                <a:cs typeface="Times New Roman" panose="02020603050405020304" pitchFamily="18" charset="0"/>
              </a:rPr>
              <a:t> </a:t>
            </a:r>
            <a:r>
              <a:rPr lang="de-DE" sz="2400" dirty="0">
                <a:latin typeface="Times New Roman" panose="02020603050405020304" pitchFamily="18" charset="0"/>
                <a:cs typeface="Times New Roman" panose="02020603050405020304" pitchFamily="18" charset="0"/>
              </a:rPr>
              <a:t>XVII </a:t>
            </a:r>
            <a:r>
              <a:rPr lang="ru-RU" sz="2400" dirty="0" err="1">
                <a:latin typeface="Times New Roman" panose="02020603050405020304" pitchFamily="18" charset="0"/>
                <a:cs typeface="Times New Roman" panose="02020603050405020304" pitchFamily="18" charset="0"/>
              </a:rPr>
              <a:t>асрда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Хивада</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муайян</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бир</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сулола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ҳукмдор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эмас</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эди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Чингизийлар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сулоласига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мансуб</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баъзи</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шахслар</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Хивага</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чақирилиб</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хонлик</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тахтига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кўтарилган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бўлса</a:t>
            </a:r>
            <a:r>
              <a:rPr lang="ru-RU" sz="2400" dirty="0">
                <a:latin typeface="Times New Roman" panose="02020603050405020304" pitchFamily="18" charset="0"/>
                <a:cs typeface="Times New Roman" panose="02020603050405020304" pitchFamily="18" charset="0"/>
              </a:rPr>
              <a:t>-да, </a:t>
            </a:r>
            <a:r>
              <a:rPr lang="ru-RU" sz="2400" dirty="0" err="1">
                <a:latin typeface="Times New Roman" panose="02020603050405020304" pitchFamily="18" charset="0"/>
                <a:cs typeface="Times New Roman" panose="02020603050405020304" pitchFamily="18" charset="0"/>
              </a:rPr>
              <a:t>амалда</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ҳокимият</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қўнғирот</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сулоласидан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бўлган</a:t>
            </a:r>
            <a:r>
              <a:rPr lang="ru-RU" sz="2400" dirty="0">
                <a:latin typeface="Times New Roman" panose="02020603050405020304" pitchFamily="18" charset="0"/>
                <a:cs typeface="Times New Roman" panose="02020603050405020304" pitchFamily="18" charset="0"/>
              </a:rPr>
              <a:t> </a:t>
            </a:r>
            <a:r>
              <a:rPr lang="ru-RU" sz="2400" b="1" dirty="0" err="1">
                <a:latin typeface="Times New Roman" panose="02020603050405020304" pitchFamily="18" charset="0"/>
                <a:cs typeface="Times New Roman" panose="02020603050405020304" pitchFamily="18" charset="0"/>
              </a:rPr>
              <a:t>иноқ</a:t>
            </a:r>
            <a:r>
              <a:rPr lang="ru-RU" sz="2400" b="1"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қўлида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бўлган</a:t>
            </a:r>
            <a:r>
              <a:rPr lang="ru-RU" sz="2400" dirty="0">
                <a:latin typeface="Times New Roman" panose="02020603050405020304" pitchFamily="18" charset="0"/>
                <a:cs typeface="Times New Roman" panose="02020603050405020304" pitchFamily="18" charset="0"/>
              </a:rPr>
              <a:t>. </a:t>
            </a:r>
            <a:endParaRPr lang="ru-RU" sz="2400" dirty="0" smtClean="0">
              <a:latin typeface="Times New Roman" panose="02020603050405020304" pitchFamily="18" charset="0"/>
              <a:cs typeface="Times New Roman" panose="02020603050405020304" pitchFamily="18" charset="0"/>
            </a:endParaRPr>
          </a:p>
          <a:p>
            <a:r>
              <a:rPr lang="ru-RU" sz="2400" dirty="0" smtClean="0">
                <a:latin typeface="Times New Roman" panose="02020603050405020304" pitchFamily="18" charset="0"/>
                <a:cs typeface="Times New Roman" panose="02020603050405020304" pitchFamily="18" charset="0"/>
              </a:rPr>
              <a:t>1804 </a:t>
            </a:r>
            <a:r>
              <a:rPr lang="ru-RU" sz="2400" dirty="0" err="1">
                <a:latin typeface="Times New Roman" panose="02020603050405020304" pitchFamily="18" charset="0"/>
                <a:cs typeface="Times New Roman" panose="02020603050405020304" pitchFamily="18" charset="0"/>
              </a:rPr>
              <a:t>йилдан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бошлаб</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фақат</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Қўнғиротлар</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сулоласи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вакиллари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Хивада</a:t>
            </a:r>
            <a:r>
              <a:rPr lang="ru-RU" sz="2400" dirty="0">
                <a:latin typeface="Times New Roman" panose="02020603050405020304" pitchFamily="18" charset="0"/>
                <a:cs typeface="Times New Roman" panose="02020603050405020304" pitchFamily="18" charset="0"/>
              </a:rPr>
              <a:t> хон </a:t>
            </a:r>
            <a:r>
              <a:rPr lang="ru-RU" sz="2400" dirty="0" err="1">
                <a:latin typeface="Times New Roman" panose="02020603050405020304" pitchFamily="18" charset="0"/>
                <a:cs typeface="Times New Roman" panose="02020603050405020304" pitchFamily="18" charset="0"/>
              </a:rPr>
              <a:t>бўлганлар</a:t>
            </a:r>
            <a:r>
              <a:rPr lang="ru-RU" sz="2400" dirty="0">
                <a:latin typeface="Times New Roman" panose="02020603050405020304" pitchFamily="18" charset="0"/>
                <a:cs typeface="Times New Roman" panose="02020603050405020304" pitchFamily="18" charset="0"/>
              </a:rPr>
              <a:t>.</a:t>
            </a:r>
          </a:p>
          <a:p>
            <a:r>
              <a:rPr lang="ru-RU" sz="2400" dirty="0">
                <a:latin typeface="Times New Roman" panose="02020603050405020304" pitchFamily="18" charset="0"/>
                <a:cs typeface="Times New Roman" panose="02020603050405020304" pitchFamily="18" charset="0"/>
              </a:rPr>
              <a:t>Хива </a:t>
            </a:r>
            <a:r>
              <a:rPr lang="ru-RU" sz="2400" dirty="0" err="1">
                <a:latin typeface="Times New Roman" panose="02020603050405020304" pitchFamily="18" charset="0"/>
                <a:cs typeface="Times New Roman" panose="02020603050405020304" pitchFamily="18" charset="0"/>
              </a:rPr>
              <a:t>хонлигида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унвон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ва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мансабларни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сарой</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ҳарбий</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ва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диний</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унвон</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ҳамда</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ва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амалларга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бўлиш</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мумкин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Тадқиқотчиларнинг</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фикрича</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Ш.Воҳидов</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бу</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тасниф</a:t>
            </a:r>
            <a:r>
              <a:rPr lang="ru-RU" sz="2400" dirty="0">
                <a:latin typeface="Times New Roman" panose="02020603050405020304" pitchFamily="18" charset="0"/>
                <a:cs typeface="Times New Roman" panose="02020603050405020304" pitchFamily="18" charset="0"/>
              </a:rPr>
              <a:t> соф </a:t>
            </a:r>
            <a:r>
              <a:rPr lang="ru-RU" sz="2400" dirty="0" err="1">
                <a:latin typeface="Times New Roman" panose="02020603050405020304" pitchFamily="18" charset="0"/>
                <a:cs typeface="Times New Roman" panose="02020603050405020304" pitchFamily="18" charset="0"/>
              </a:rPr>
              <a:t>назарий</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бўлиб</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аслида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хонлик</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даврида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муайян</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унвон</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ва</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мансаблар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соҳалар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бўйича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берилмаган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Ўша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вақтда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амалдор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ва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унвон</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эгаси</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кўпинча</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хонга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нисбатан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шахсий</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садоқати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қавми</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яқинлигидан</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бир</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мансабдан</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бошқа</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мансабга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ўтиб</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унвонлар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соҳибига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айланган</a:t>
            </a:r>
            <a:r>
              <a:rPr lang="ru-RU" sz="2400" dirty="0" smtClean="0">
                <a:latin typeface="Times New Roman" panose="02020603050405020304" pitchFamily="18" charset="0"/>
                <a:cs typeface="Times New Roman" panose="02020603050405020304" pitchFamily="18" charset="0"/>
              </a:rPr>
              <a:t>.</a:t>
            </a:r>
          </a:p>
          <a:p>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Хонликда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энг</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олий</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унвон</a:t>
            </a:r>
            <a:r>
              <a:rPr lang="ru-RU" sz="2400" dirty="0" smtClean="0">
                <a:latin typeface="Times New Roman" panose="02020603050405020304" pitchFamily="18" charset="0"/>
                <a:cs typeface="Times New Roman" panose="02020603050405020304" pitchFamily="18" charset="0"/>
              </a:rPr>
              <a:t> </a:t>
            </a:r>
            <a:r>
              <a:rPr lang="ru-RU" sz="2400" b="1" dirty="0" smtClean="0">
                <a:latin typeface="Times New Roman" panose="02020603050405020304" pitchFamily="18" charset="0"/>
                <a:cs typeface="Times New Roman" panose="02020603050405020304" pitchFamily="18" charset="0"/>
              </a:rPr>
              <a:t>хон </a:t>
            </a:r>
            <a:r>
              <a:rPr lang="ru-RU" sz="2400" dirty="0" err="1">
                <a:latin typeface="Times New Roman" panose="02020603050405020304" pitchFamily="18" charset="0"/>
                <a:cs typeface="Times New Roman" panose="02020603050405020304" pitchFamily="18" charset="0"/>
              </a:rPr>
              <a:t>бўлиб</a:t>
            </a:r>
            <a:r>
              <a:rPr lang="ru-RU" sz="2400" dirty="0">
                <a:latin typeface="Times New Roman" panose="02020603050405020304" pitchFamily="18" charset="0"/>
                <a:cs typeface="Times New Roman" panose="02020603050405020304" pitchFamily="18" charset="0"/>
              </a:rPr>
              <a:t>, у </a:t>
            </a:r>
            <a:r>
              <a:rPr lang="ru-RU" sz="2400" dirty="0" err="1">
                <a:latin typeface="Times New Roman" panose="02020603050405020304" pitchFamily="18" charset="0"/>
                <a:cs typeface="Times New Roman" panose="02020603050405020304" pitchFamily="18" charset="0"/>
              </a:rPr>
              <a:t>маъмурий</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сиёсий</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ва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ҳарбий</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ваколатларга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эга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бўлган</a:t>
            </a:r>
            <a:r>
              <a:rPr lang="ru-RU" sz="2400" dirty="0" smtClean="0">
                <a:latin typeface="Times New Roman" panose="02020603050405020304" pitchFamily="18" charset="0"/>
                <a:cs typeface="Times New Roman" panose="02020603050405020304" pitchFamily="18" charset="0"/>
              </a:rPr>
              <a:t>.</a:t>
            </a:r>
            <a:r>
              <a:rPr lang="ru-RU" sz="2400" dirty="0">
                <a:latin typeface="Times New Roman" panose="02020603050405020304" pitchFamily="18" charset="0"/>
                <a:cs typeface="Times New Roman" panose="02020603050405020304" pitchFamily="18" charset="0"/>
              </a:rPr>
              <a:t> Хива </a:t>
            </a:r>
            <a:r>
              <a:rPr lang="ru-RU" sz="2400" dirty="0" err="1">
                <a:latin typeface="Times New Roman" panose="02020603050405020304" pitchFamily="18" charset="0"/>
                <a:cs typeface="Times New Roman" panose="02020603050405020304" pitchFamily="18" charset="0"/>
              </a:rPr>
              <a:t>хонлиги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давлат</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тизимида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Бухоро</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амирлиги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ва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Қўқон</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хонлигидан</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фарқли</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ўлароқ</a:t>
            </a:r>
            <a:r>
              <a:rPr lang="ru-RU" sz="2400" dirty="0">
                <a:latin typeface="Times New Roman" panose="02020603050405020304" pitchFamily="18" charset="0"/>
                <a:cs typeface="Times New Roman" panose="02020603050405020304" pitchFamily="18" charset="0"/>
              </a:rPr>
              <a:t>, хон </a:t>
            </a:r>
            <a:r>
              <a:rPr lang="ru-RU" sz="2400" dirty="0" err="1">
                <a:latin typeface="Times New Roman" panose="02020603050405020304" pitchFamily="18" charset="0"/>
                <a:cs typeface="Times New Roman" panose="02020603050405020304" pitchFamily="18" charset="0"/>
              </a:rPr>
              <a:t>ҳузурида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Олий</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Кенгаш</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амал</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қилган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Маълумотларга</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кўра,бу</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Олий</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Кенгашни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Муҳаммад</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Раҳимхон</a:t>
            </a:r>
            <a:r>
              <a:rPr lang="ru-RU" sz="2400" dirty="0">
                <a:latin typeface="Times New Roman" panose="02020603050405020304" pitchFamily="18" charset="0"/>
                <a:cs typeface="Times New Roman" panose="02020603050405020304" pitchFamily="18" charset="0"/>
              </a:rPr>
              <a:t> </a:t>
            </a:r>
            <a:r>
              <a:rPr lang="de-DE" sz="2400" dirty="0">
                <a:latin typeface="Times New Roman" panose="02020603050405020304" pitchFamily="18" charset="0"/>
                <a:cs typeface="Times New Roman" panose="02020603050405020304" pitchFamily="18" charset="0"/>
              </a:rPr>
              <a:t>I “</a:t>
            </a:r>
            <a:r>
              <a:rPr lang="ru-RU" sz="2400" dirty="0" err="1">
                <a:latin typeface="Times New Roman" panose="02020603050405020304" pitchFamily="18" charset="0"/>
                <a:cs typeface="Times New Roman" panose="02020603050405020304" pitchFamily="18" charset="0"/>
              </a:rPr>
              <a:t>ўз</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ҳокимиятини</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мустаҳкамлаш</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учун</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илгари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иноқ</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ва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оталиқлар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бошлиқ</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бўлган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уруғ</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оқсоқоллари</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кенгаши</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ўрнига</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таъсис</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этган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эди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Бу</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Олий</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Кенгашга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турли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даъво</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ва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жиноий</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ишларни</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кўриш</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ва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қарор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чиқариш</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ҳуқуқини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берди</a:t>
            </a:r>
            <a:r>
              <a:rPr lang="ru-RU" sz="2400" dirty="0">
                <a:latin typeface="Times New Roman" panose="02020603050405020304" pitchFamily="18" charset="0"/>
                <a:cs typeface="Times New Roman" panose="02020603050405020304" pitchFamily="18" charset="0"/>
              </a:rPr>
              <a:t>.”</a:t>
            </a:r>
            <a:endParaRPr lang="ru-RU"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63707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0"/>
            <a:ext cx="12192000" cy="6988629"/>
          </a:xfrm>
        </p:spPr>
        <p:style>
          <a:lnRef idx="1">
            <a:schemeClr val="accent5"/>
          </a:lnRef>
          <a:fillRef idx="2">
            <a:schemeClr val="accent5"/>
          </a:fillRef>
          <a:effectRef idx="1">
            <a:schemeClr val="accent5"/>
          </a:effectRef>
          <a:fontRef idx="minor">
            <a:schemeClr val="dk1"/>
          </a:fontRef>
        </p:style>
        <p:txBody>
          <a:bodyPr>
            <a:noAutofit/>
          </a:bodyPr>
          <a:lstStyle/>
          <a:p>
            <a:r>
              <a:rPr lang="ru-RU" sz="2400" dirty="0" err="1">
                <a:latin typeface="Times New Roman" panose="02020603050405020304" pitchFamily="18" charset="0"/>
                <a:cs typeface="Times New Roman" panose="02020603050405020304" pitchFamily="18" charset="0"/>
              </a:rPr>
              <a:t>Бу</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Кенгашнинг</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ваколати</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чегараланган</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бўлиб</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маслаҳат</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берувчи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органга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ўхшар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унинг</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аъзолари</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энг</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юқори</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мансаб</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ва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унвондаги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амалдорлар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бўлган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Кенгаш</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мажлисида</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бошқа</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амалдорларга</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қараганда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қўпроқ</a:t>
            </a:r>
            <a:r>
              <a:rPr lang="ru-RU" sz="2400" dirty="0">
                <a:latin typeface="Times New Roman" panose="02020603050405020304" pitchFamily="18" charset="0"/>
                <a:cs typeface="Times New Roman" panose="02020603050405020304" pitchFamily="18" charset="0"/>
              </a:rPr>
              <a:t> </a:t>
            </a:r>
            <a:r>
              <a:rPr lang="ru-RU" sz="2400" dirty="0" err="1">
                <a:solidFill>
                  <a:srgbClr val="FF0000"/>
                </a:solidFill>
                <a:latin typeface="Times New Roman" panose="02020603050405020304" pitchFamily="18" charset="0"/>
                <a:cs typeface="Times New Roman" panose="02020603050405020304" pitchFamily="18" charset="0"/>
              </a:rPr>
              <a:t>иноқ</a:t>
            </a:r>
            <a:r>
              <a:rPr lang="ru-RU" sz="2400" dirty="0">
                <a:solidFill>
                  <a:srgbClr val="FF0000"/>
                </a:solidFill>
                <a:latin typeface="Times New Roman" panose="02020603050405020304" pitchFamily="18" charset="0"/>
                <a:cs typeface="Times New Roman" panose="02020603050405020304" pitchFamily="18" charset="0"/>
              </a:rPr>
              <a:t>, </a:t>
            </a:r>
            <a:r>
              <a:rPr lang="ru-RU" sz="2400" dirty="0" err="1">
                <a:solidFill>
                  <a:srgbClr val="FF0000"/>
                </a:solidFill>
                <a:latin typeface="Times New Roman" panose="02020603050405020304" pitchFamily="18" charset="0"/>
                <a:cs typeface="Times New Roman" panose="02020603050405020304" pitchFamily="18" charset="0"/>
              </a:rPr>
              <a:t>шайх</a:t>
            </a:r>
            <a:r>
              <a:rPr lang="ru-RU" sz="2400" dirty="0">
                <a:solidFill>
                  <a:srgbClr val="FF0000"/>
                </a:solidFill>
                <a:latin typeface="Times New Roman" panose="02020603050405020304" pitchFamily="18" charset="0"/>
                <a:cs typeface="Times New Roman" panose="02020603050405020304" pitchFamily="18" charset="0"/>
              </a:rPr>
              <a:t> </a:t>
            </a:r>
            <a:r>
              <a:rPr lang="ru-RU" sz="2400" dirty="0" err="1">
                <a:solidFill>
                  <a:srgbClr val="FF0000"/>
                </a:solidFill>
                <a:latin typeface="Times New Roman" panose="02020603050405020304" pitchFamily="18" charset="0"/>
                <a:cs typeface="Times New Roman" panose="02020603050405020304" pitchFamily="18" charset="0"/>
              </a:rPr>
              <a:t>ул-ислом</a:t>
            </a:r>
            <a:r>
              <a:rPr lang="ru-RU" sz="2400" dirty="0">
                <a:solidFill>
                  <a:srgbClr val="FF0000"/>
                </a:solidFill>
                <a:latin typeface="Times New Roman" panose="02020603050405020304" pitchFamily="18" charset="0"/>
                <a:cs typeface="Times New Roman" panose="02020603050405020304" pitchFamily="18" charset="0"/>
              </a:rPr>
              <a:t>, </a:t>
            </a:r>
            <a:r>
              <a:rPr lang="ru-RU" sz="2400" dirty="0" err="1">
                <a:solidFill>
                  <a:srgbClr val="FF0000"/>
                </a:solidFill>
                <a:latin typeface="Times New Roman" panose="02020603050405020304" pitchFamily="18" charset="0"/>
                <a:cs typeface="Times New Roman" panose="02020603050405020304" pitchFamily="18" charset="0"/>
              </a:rPr>
              <a:t>девонбеги</a:t>
            </a:r>
            <a:r>
              <a:rPr lang="ru-RU" sz="2400" dirty="0">
                <a:solidFill>
                  <a:srgbClr val="FF0000"/>
                </a:solidFill>
                <a:latin typeface="Times New Roman" panose="02020603050405020304" pitchFamily="18" charset="0"/>
                <a:cs typeface="Times New Roman" panose="02020603050405020304" pitchFamily="18" charset="0"/>
              </a:rPr>
              <a:t> </a:t>
            </a:r>
            <a:r>
              <a:rPr lang="ru-RU" sz="2400" dirty="0" err="1" smtClean="0">
                <a:solidFill>
                  <a:srgbClr val="FF0000"/>
                </a:solidFill>
                <a:latin typeface="Times New Roman" panose="02020603050405020304" pitchFamily="18" charset="0"/>
                <a:cs typeface="Times New Roman" panose="02020603050405020304" pitchFamily="18" charset="0"/>
              </a:rPr>
              <a:t>ва</a:t>
            </a:r>
            <a:r>
              <a:rPr lang="ru-RU" sz="2400" dirty="0" smtClean="0">
                <a:solidFill>
                  <a:srgbClr val="FF0000"/>
                </a:solidFill>
                <a:latin typeface="Times New Roman" panose="02020603050405020304" pitchFamily="18" charset="0"/>
                <a:cs typeface="Times New Roman" panose="02020603050405020304" pitchFamily="18" charset="0"/>
              </a:rPr>
              <a:t> </a:t>
            </a:r>
            <a:r>
              <a:rPr lang="ru-RU" sz="2400" dirty="0" err="1" smtClean="0">
                <a:solidFill>
                  <a:srgbClr val="FF0000"/>
                </a:solidFill>
                <a:latin typeface="Times New Roman" panose="02020603050405020304" pitchFamily="18" charset="0"/>
                <a:cs typeface="Times New Roman" panose="02020603050405020304" pitchFamily="18" charset="0"/>
              </a:rPr>
              <a:t>ясувулбоши</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ҳал</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этувчи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овозга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эга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бўлганлар</a:t>
            </a:r>
            <a:r>
              <a:rPr lang="ru-RU" sz="2400" dirty="0">
                <a:latin typeface="Times New Roman" panose="02020603050405020304" pitchFamily="18" charset="0"/>
                <a:cs typeface="Times New Roman" panose="02020603050405020304" pitchFamily="18" charset="0"/>
              </a:rPr>
              <a:t>. </a:t>
            </a:r>
            <a:endParaRPr lang="ru-RU" sz="2400" dirty="0" smtClean="0">
              <a:latin typeface="Times New Roman" panose="02020603050405020304" pitchFamily="18" charset="0"/>
              <a:cs typeface="Times New Roman" panose="02020603050405020304" pitchFamily="18" charset="0"/>
            </a:endParaRPr>
          </a:p>
          <a:p>
            <a:r>
              <a:rPr lang="ru-RU" sz="2400" dirty="0" err="1" smtClean="0">
                <a:latin typeface="Times New Roman" panose="02020603050405020304" pitchFamily="18" charset="0"/>
                <a:cs typeface="Times New Roman" panose="02020603050405020304" pitchFamily="18" charset="0"/>
              </a:rPr>
              <a:t>Кенгаш</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мажлислари</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масаланинг</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муҳимлигига</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қараб</a:t>
            </a:r>
            <a:r>
              <a:rPr lang="ru-RU" sz="2400" dirty="0">
                <a:latin typeface="Times New Roman" panose="02020603050405020304" pitchFamily="18" charset="0"/>
                <a:cs typeface="Times New Roman" panose="02020603050405020304" pitchFamily="18" charset="0"/>
              </a:rPr>
              <a:t>, хон </a:t>
            </a:r>
            <a:r>
              <a:rPr lang="ru-RU" sz="2400" dirty="0" err="1">
                <a:latin typeface="Times New Roman" panose="02020603050405020304" pitchFamily="18" charset="0"/>
                <a:cs typeface="Times New Roman" panose="02020603050405020304" pitchFamily="18" charset="0"/>
              </a:rPr>
              <a:t>томонидан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чақирилар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эди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Олий</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Кенгаш</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оқсоқоллардан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яъни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маълум</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мансаб</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ва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унвон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эгаларидан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чунончи</a:t>
            </a:r>
            <a:r>
              <a:rPr lang="ru-RU" sz="2400" dirty="0">
                <a:latin typeface="Times New Roman" panose="02020603050405020304" pitchFamily="18" charset="0"/>
                <a:cs typeface="Times New Roman" panose="02020603050405020304" pitchFamily="18" charset="0"/>
              </a:rPr>
              <a:t>, </a:t>
            </a:r>
            <a:r>
              <a:rPr lang="ru-RU" sz="2400" dirty="0" err="1">
                <a:solidFill>
                  <a:srgbClr val="FF0000"/>
                </a:solidFill>
                <a:latin typeface="Times New Roman" panose="02020603050405020304" pitchFamily="18" charset="0"/>
                <a:cs typeface="Times New Roman" panose="02020603050405020304" pitchFamily="18" charset="0"/>
              </a:rPr>
              <a:t>нақиб</a:t>
            </a:r>
            <a:r>
              <a:rPr lang="ru-RU" sz="2400" dirty="0" smtClean="0">
                <a:solidFill>
                  <a:srgbClr val="FF0000"/>
                </a:solidFill>
                <a:latin typeface="Times New Roman" panose="02020603050405020304" pitchFamily="18" charset="0"/>
                <a:cs typeface="Times New Roman" panose="02020603050405020304" pitchFamily="18" charset="0"/>
              </a:rPr>
              <a:t>,</a:t>
            </a:r>
            <a:r>
              <a:rPr lang="ru-RU" sz="2400" dirty="0">
                <a:solidFill>
                  <a:srgbClr val="FF0000"/>
                </a:solidFill>
                <a:latin typeface="Times New Roman" panose="02020603050405020304" pitchFamily="18" charset="0"/>
                <a:cs typeface="Times New Roman" panose="02020603050405020304" pitchFamily="18" charset="0"/>
              </a:rPr>
              <a:t> </a:t>
            </a:r>
            <a:r>
              <a:rPr lang="ru-RU" sz="2400" dirty="0" err="1">
                <a:solidFill>
                  <a:srgbClr val="FF0000"/>
                </a:solidFill>
                <a:latin typeface="Times New Roman" panose="02020603050405020304" pitchFamily="18" charset="0"/>
                <a:cs typeface="Times New Roman" panose="02020603050405020304" pitchFamily="18" charset="0"/>
              </a:rPr>
              <a:t>шайх</a:t>
            </a:r>
            <a:r>
              <a:rPr lang="ru-RU" sz="2400" dirty="0">
                <a:solidFill>
                  <a:srgbClr val="FF0000"/>
                </a:solidFill>
                <a:latin typeface="Times New Roman" panose="02020603050405020304" pitchFamily="18" charset="0"/>
                <a:cs typeface="Times New Roman" panose="02020603050405020304" pitchFamily="18" charset="0"/>
              </a:rPr>
              <a:t> </a:t>
            </a:r>
            <a:r>
              <a:rPr lang="ru-RU" sz="2400" dirty="0" err="1">
                <a:solidFill>
                  <a:srgbClr val="FF0000"/>
                </a:solidFill>
                <a:latin typeface="Times New Roman" panose="02020603050405020304" pitchFamily="18" charset="0"/>
                <a:cs typeface="Times New Roman" panose="02020603050405020304" pitchFamily="18" charset="0"/>
              </a:rPr>
              <a:t>ул-ислом</a:t>
            </a:r>
            <a:r>
              <a:rPr lang="ru-RU" sz="2400" dirty="0">
                <a:solidFill>
                  <a:srgbClr val="FF0000"/>
                </a:solidFill>
                <a:latin typeface="Times New Roman" panose="02020603050405020304" pitchFamily="18" charset="0"/>
                <a:cs typeface="Times New Roman" panose="02020603050405020304" pitchFamily="18" charset="0"/>
              </a:rPr>
              <a:t>, </a:t>
            </a:r>
            <a:r>
              <a:rPr lang="ru-RU" sz="2400" dirty="0" err="1">
                <a:solidFill>
                  <a:srgbClr val="FF0000"/>
                </a:solidFill>
                <a:latin typeface="Times New Roman" panose="02020603050405020304" pitchFamily="18" charset="0"/>
                <a:cs typeface="Times New Roman" panose="02020603050405020304" pitchFamily="18" charset="0"/>
              </a:rPr>
              <a:t>мутаввалли</a:t>
            </a:r>
            <a:r>
              <a:rPr lang="ru-RU" sz="2400" dirty="0">
                <a:solidFill>
                  <a:srgbClr val="FF0000"/>
                </a:solidFill>
                <a:latin typeface="Times New Roman" panose="02020603050405020304" pitchFamily="18" charset="0"/>
                <a:cs typeface="Times New Roman" panose="02020603050405020304" pitchFamily="18" charset="0"/>
              </a:rPr>
              <a:t>, </a:t>
            </a:r>
            <a:r>
              <a:rPr lang="ru-RU" sz="2400" dirty="0" err="1">
                <a:solidFill>
                  <a:srgbClr val="FF0000"/>
                </a:solidFill>
                <a:latin typeface="Times New Roman" panose="02020603050405020304" pitchFamily="18" charset="0"/>
                <a:cs typeface="Times New Roman" panose="02020603050405020304" pitchFamily="18" charset="0"/>
              </a:rPr>
              <a:t>мироб</a:t>
            </a:r>
            <a:r>
              <a:rPr lang="ru-RU" sz="2400" dirty="0">
                <a:solidFill>
                  <a:srgbClr val="FF0000"/>
                </a:solidFill>
                <a:latin typeface="Times New Roman" panose="02020603050405020304" pitchFamily="18" charset="0"/>
                <a:cs typeface="Times New Roman" panose="02020603050405020304" pitchFamily="18" charset="0"/>
              </a:rPr>
              <a:t>, </a:t>
            </a:r>
            <a:r>
              <a:rPr lang="ru-RU" sz="2400" dirty="0" err="1">
                <a:solidFill>
                  <a:srgbClr val="FF0000"/>
                </a:solidFill>
                <a:latin typeface="Times New Roman" panose="02020603050405020304" pitchFamily="18" charset="0"/>
                <a:cs typeface="Times New Roman" panose="02020603050405020304" pitchFamily="18" charset="0"/>
              </a:rPr>
              <a:t>қози</a:t>
            </a:r>
            <a:r>
              <a:rPr lang="ru-RU" sz="2400" dirty="0">
                <a:solidFill>
                  <a:srgbClr val="FF0000"/>
                </a:solidFill>
                <a:latin typeface="Times New Roman" panose="02020603050405020304" pitchFamily="18" charset="0"/>
                <a:cs typeface="Times New Roman" panose="02020603050405020304" pitchFamily="18" charset="0"/>
              </a:rPr>
              <a:t>, </a:t>
            </a:r>
            <a:r>
              <a:rPr lang="ru-RU" sz="2400" dirty="0" err="1">
                <a:solidFill>
                  <a:srgbClr val="FF0000"/>
                </a:solidFill>
                <a:latin typeface="Times New Roman" panose="02020603050405020304" pitchFamily="18" charset="0"/>
                <a:cs typeface="Times New Roman" panose="02020603050405020304" pitchFamily="18" charset="0"/>
              </a:rPr>
              <a:t>фармончи</a:t>
            </a:r>
            <a:r>
              <a:rPr lang="ru-RU" sz="2400" dirty="0">
                <a:solidFill>
                  <a:srgbClr val="FF0000"/>
                </a:solidFill>
                <a:latin typeface="Times New Roman" panose="02020603050405020304" pitchFamily="18" charset="0"/>
                <a:cs typeface="Times New Roman" panose="02020603050405020304" pitchFamily="18" charset="0"/>
              </a:rPr>
              <a:t>, </a:t>
            </a:r>
            <a:r>
              <a:rPr lang="ru-RU" sz="2400" dirty="0" err="1">
                <a:solidFill>
                  <a:srgbClr val="FF0000"/>
                </a:solidFill>
                <a:latin typeface="Times New Roman" panose="02020603050405020304" pitchFamily="18" charset="0"/>
                <a:cs typeface="Times New Roman" panose="02020603050405020304" pitchFamily="18" charset="0"/>
              </a:rPr>
              <a:t>дарға</a:t>
            </a:r>
            <a:r>
              <a:rPr lang="ru-RU" sz="2400" dirty="0">
                <a:solidFill>
                  <a:srgbClr val="FF0000"/>
                </a:solidFill>
                <a:latin typeface="Times New Roman" panose="02020603050405020304" pitchFamily="18" charset="0"/>
                <a:cs typeface="Times New Roman" panose="02020603050405020304" pitchFamily="18" charset="0"/>
              </a:rPr>
              <a:t>, </a:t>
            </a:r>
            <a:r>
              <a:rPr lang="ru-RU" sz="2400" dirty="0" err="1" smtClean="0">
                <a:solidFill>
                  <a:srgbClr val="FF0000"/>
                </a:solidFill>
                <a:latin typeface="Times New Roman" panose="02020603050405020304" pitchFamily="18" charset="0"/>
                <a:cs typeface="Times New Roman" panose="02020603050405020304" pitchFamily="18" charset="0"/>
              </a:rPr>
              <a:t>шиғовул</a:t>
            </a:r>
            <a:r>
              <a:rPr lang="ru-RU" sz="2400" dirty="0" smtClean="0">
                <a:solidFill>
                  <a:srgbClr val="FF0000"/>
                </a:solidFill>
                <a:latin typeface="Times New Roman" panose="02020603050405020304" pitchFamily="18" charset="0"/>
                <a:cs typeface="Times New Roman" panose="02020603050405020304" pitchFamily="18" charset="0"/>
              </a:rPr>
              <a:t>, </a:t>
            </a:r>
            <a:r>
              <a:rPr lang="ru-RU" sz="2400" dirty="0" err="1" smtClean="0">
                <a:solidFill>
                  <a:srgbClr val="FF0000"/>
                </a:solidFill>
                <a:latin typeface="Times New Roman" panose="02020603050405020304" pitchFamily="18" charset="0"/>
                <a:cs typeface="Times New Roman" panose="02020603050405020304" pitchFamily="18" charset="0"/>
              </a:rPr>
              <a:t>дастурхончи</a:t>
            </a:r>
            <a:r>
              <a:rPr lang="ru-RU" sz="2400" dirty="0">
                <a:solidFill>
                  <a:srgbClr val="FF0000"/>
                </a:solidFill>
                <a:latin typeface="Times New Roman" panose="02020603050405020304" pitchFamily="18" charset="0"/>
                <a:cs typeface="Times New Roman" panose="02020603050405020304" pitchFamily="18" charset="0"/>
              </a:rPr>
              <a:t>, </a:t>
            </a:r>
            <a:r>
              <a:rPr lang="ru-RU" sz="2400" dirty="0" err="1">
                <a:solidFill>
                  <a:srgbClr val="FF0000"/>
                </a:solidFill>
                <a:latin typeface="Times New Roman" panose="02020603050405020304" pitchFamily="18" charset="0"/>
                <a:cs typeface="Times New Roman" panose="02020603050405020304" pitchFamily="18" charset="0"/>
              </a:rPr>
              <a:t>арбоб</a:t>
            </a:r>
            <a:r>
              <a:rPr lang="ru-RU" sz="2400" dirty="0">
                <a:solidFill>
                  <a:srgbClr val="FF0000"/>
                </a:solidFill>
                <a:latin typeface="Times New Roman" panose="02020603050405020304" pitchFamily="18" charset="0"/>
                <a:cs typeface="Times New Roman" panose="02020603050405020304" pitchFamily="18" charset="0"/>
              </a:rPr>
              <a:t>, </a:t>
            </a:r>
            <a:r>
              <a:rPr lang="ru-RU" sz="2400" dirty="0" err="1">
                <a:solidFill>
                  <a:srgbClr val="FF0000"/>
                </a:solidFill>
                <a:latin typeface="Times New Roman" panose="02020603050405020304" pitchFamily="18" charset="0"/>
                <a:cs typeface="Times New Roman" panose="02020603050405020304" pitchFamily="18" charset="0"/>
              </a:rPr>
              <a:t>мирохўр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кабилардан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иборат</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эди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Шунингдек</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хоннинг</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қариндош</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уруғларидан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бўлган</a:t>
            </a:r>
            <a:r>
              <a:rPr lang="ru-RU" sz="2400" dirty="0">
                <a:latin typeface="Times New Roman" panose="02020603050405020304" pitchFamily="18" charset="0"/>
                <a:cs typeface="Times New Roman" panose="02020603050405020304" pitchFamily="18" charset="0"/>
              </a:rPr>
              <a:t> </a:t>
            </a:r>
            <a:r>
              <a:rPr lang="ru-RU" sz="2400" dirty="0" err="1">
                <a:solidFill>
                  <a:srgbClr val="FF0000"/>
                </a:solidFill>
                <a:latin typeface="Times New Roman" panose="02020603050405020304" pitchFamily="18" charset="0"/>
                <a:cs typeface="Times New Roman" panose="02020603050405020304" pitchFamily="18" charset="0"/>
              </a:rPr>
              <a:t>беклар</a:t>
            </a:r>
            <a:r>
              <a:rPr lang="ru-RU" sz="2400" dirty="0">
                <a:solidFill>
                  <a:srgbClr val="FF0000"/>
                </a:solidFill>
                <a:latin typeface="Times New Roman" panose="02020603050405020304" pitchFamily="18" charset="0"/>
                <a:cs typeface="Times New Roman" panose="02020603050405020304" pitchFamily="18" charset="0"/>
              </a:rPr>
              <a:t>, </a:t>
            </a:r>
            <a:r>
              <a:rPr lang="ru-RU" sz="2400" dirty="0" err="1">
                <a:solidFill>
                  <a:srgbClr val="FF0000"/>
                </a:solidFill>
                <a:latin typeface="Times New Roman" panose="02020603050405020304" pitchFamily="18" charset="0"/>
                <a:cs typeface="Times New Roman" panose="02020603050405020304" pitchFamily="18" charset="0"/>
              </a:rPr>
              <a:t>оталиқ</a:t>
            </a:r>
            <a:r>
              <a:rPr lang="ru-RU" sz="2400" dirty="0">
                <a:solidFill>
                  <a:srgbClr val="FF0000"/>
                </a:solidFill>
                <a:latin typeface="Times New Roman" panose="02020603050405020304" pitchFamily="18" charset="0"/>
                <a:cs typeface="Times New Roman" panose="02020603050405020304" pitchFamily="18" charset="0"/>
              </a:rPr>
              <a:t>, </a:t>
            </a:r>
            <a:r>
              <a:rPr lang="ru-RU" sz="2400" dirty="0" err="1">
                <a:solidFill>
                  <a:srgbClr val="FF0000"/>
                </a:solidFill>
                <a:latin typeface="Times New Roman" panose="02020603050405020304" pitchFamily="18" charset="0"/>
                <a:cs typeface="Times New Roman" panose="02020603050405020304" pitchFamily="18" charset="0"/>
              </a:rPr>
              <a:t>иноқ</a:t>
            </a:r>
            <a:r>
              <a:rPr lang="ru-RU" sz="2400" dirty="0">
                <a:solidFill>
                  <a:srgbClr val="FF0000"/>
                </a:solidFill>
                <a:latin typeface="Times New Roman" panose="02020603050405020304" pitchFamily="18" charset="0"/>
                <a:cs typeface="Times New Roman" panose="02020603050405020304" pitchFamily="18" charset="0"/>
              </a:rPr>
              <a:t> </a:t>
            </a:r>
            <a:r>
              <a:rPr lang="ru-RU" sz="2400" dirty="0" err="1">
                <a:solidFill>
                  <a:srgbClr val="FF0000"/>
                </a:solidFill>
                <a:latin typeface="Times New Roman" panose="02020603050405020304" pitchFamily="18" charset="0"/>
                <a:cs typeface="Times New Roman" panose="02020603050405020304" pitchFamily="18" charset="0"/>
              </a:rPr>
              <a:t>ва</a:t>
            </a:r>
            <a:r>
              <a:rPr lang="ru-RU" sz="2400" dirty="0">
                <a:solidFill>
                  <a:srgbClr val="FF0000"/>
                </a:solidFill>
                <a:latin typeface="Times New Roman" panose="02020603050405020304" pitchFamily="18" charset="0"/>
                <a:cs typeface="Times New Roman" panose="02020603050405020304" pitchFamily="18" charset="0"/>
              </a:rPr>
              <a:t> </a:t>
            </a:r>
            <a:r>
              <a:rPr lang="ru-RU" sz="2400" dirty="0" err="1">
                <a:solidFill>
                  <a:srgbClr val="FF0000"/>
                </a:solidFill>
                <a:latin typeface="Times New Roman" panose="02020603050405020304" pitchFamily="18" charset="0"/>
                <a:cs typeface="Times New Roman" panose="02020603050405020304" pitchFamily="18" charset="0"/>
              </a:rPr>
              <a:t>бийлар</a:t>
            </a:r>
            <a:r>
              <a:rPr lang="ru-RU" sz="2400" dirty="0">
                <a:solidFill>
                  <a:srgbClr val="FF0000"/>
                </a:solidFill>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ҳам</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бу</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кенгашга</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кирганлар</a:t>
            </a:r>
            <a:r>
              <a:rPr lang="ru-RU" sz="2400" dirty="0">
                <a:latin typeface="Times New Roman" panose="02020603050405020304" pitchFamily="18" charset="0"/>
                <a:cs typeface="Times New Roman" panose="02020603050405020304" pitchFamily="18" charset="0"/>
              </a:rPr>
              <a:t>.</a:t>
            </a:r>
          </a:p>
          <a:p>
            <a:r>
              <a:rPr lang="ru-RU" sz="2400" dirty="0" err="1">
                <a:latin typeface="Times New Roman" panose="02020603050405020304" pitchFamily="18" charset="0"/>
                <a:cs typeface="Times New Roman" panose="02020603050405020304" pitchFamily="18" charset="0"/>
              </a:rPr>
              <a:t>Бу</a:t>
            </a:r>
            <a:r>
              <a:rPr lang="ru-RU" sz="2400" dirty="0">
                <a:latin typeface="Times New Roman" panose="02020603050405020304" pitchFamily="18" charset="0"/>
                <a:cs typeface="Times New Roman" panose="02020603050405020304" pitchFamily="18" charset="0"/>
              </a:rPr>
              <a:t> тор </a:t>
            </a:r>
            <a:r>
              <a:rPr lang="ru-RU" sz="2400" dirty="0" err="1">
                <a:latin typeface="Times New Roman" panose="02020603050405020304" pitchFamily="18" charset="0"/>
                <a:cs typeface="Times New Roman" panose="02020603050405020304" pitchFamily="18" charset="0"/>
              </a:rPr>
              <a:t>доирадаги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Кенгаш</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гарчи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давлат</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ташкилоти</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сифатида</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расмийлаштирилмаган</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бўлса</a:t>
            </a:r>
            <a:r>
              <a:rPr lang="ru-RU" sz="2400" dirty="0">
                <a:latin typeface="Times New Roman" panose="02020603050405020304" pitchFamily="18" charset="0"/>
                <a:cs typeface="Times New Roman" panose="02020603050405020304" pitchFamily="18" charset="0"/>
              </a:rPr>
              <a:t>-да, </a:t>
            </a:r>
            <a:r>
              <a:rPr lang="ru-RU" sz="2400" dirty="0" err="1">
                <a:latin typeface="Times New Roman" panose="02020603050405020304" pitchFamily="18" charset="0"/>
                <a:cs typeface="Times New Roman" panose="02020603050405020304" pitchFamily="18" charset="0"/>
              </a:rPr>
              <a:t>унинг</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қарори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хоннинг</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қароридек</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кўрсатилсада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амалда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юқори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қонун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чиқарувчи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маъмурий</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ва</a:t>
            </a:r>
            <a:r>
              <a:rPr lang="ru-RU" sz="2400" dirty="0">
                <a:latin typeface="Times New Roman" panose="02020603050405020304" pitchFamily="18" charset="0"/>
                <a:cs typeface="Times New Roman" panose="02020603050405020304" pitchFamily="18" charset="0"/>
              </a:rPr>
              <a:t> суд </a:t>
            </a:r>
            <a:r>
              <a:rPr lang="ru-RU" sz="2400" dirty="0" err="1">
                <a:latin typeface="Times New Roman" panose="02020603050405020304" pitchFamily="18" charset="0"/>
                <a:cs typeface="Times New Roman" panose="02020603050405020304" pitchFamily="18" charset="0"/>
              </a:rPr>
              <a:t>ҳокимияти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эди</a:t>
            </a:r>
            <a:r>
              <a:rPr lang="ru-RU" sz="2400" dirty="0">
                <a:latin typeface="Times New Roman" panose="02020603050405020304" pitchFamily="18" charset="0"/>
                <a:cs typeface="Times New Roman" panose="02020603050405020304" pitchFamily="18" charset="0"/>
              </a:rPr>
              <a:t>. </a:t>
            </a:r>
            <a:endParaRPr lang="ru-RU" sz="2400" dirty="0" smtClean="0">
              <a:latin typeface="Times New Roman" panose="02020603050405020304" pitchFamily="18" charset="0"/>
              <a:cs typeface="Times New Roman" panose="02020603050405020304" pitchFamily="18" charset="0"/>
            </a:endParaRPr>
          </a:p>
          <a:p>
            <a:r>
              <a:rPr lang="ru-RU" sz="2400" dirty="0" err="1" smtClean="0">
                <a:latin typeface="Times New Roman" panose="02020603050405020304" pitchFamily="18" charset="0"/>
                <a:cs typeface="Times New Roman" panose="02020603050405020304" pitchFamily="18" charset="0"/>
              </a:rPr>
              <a:t>Кенгаш</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хонликнинг</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ички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ишларига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доир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ҳамма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масалалар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бўйича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қарор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қабул</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қилар</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ва</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хонликнинг</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бошқа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давлатлар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билан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бўлган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ташқи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муносабаларига</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доир</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муаммоларни</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ҳал</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этар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эди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Гарчи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Кенгаш</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давлатнинг</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турли</a:t>
            </a:r>
            <a:r>
              <a:rPr lang="ru-RU" sz="2400" dirty="0">
                <a:latin typeface="Times New Roman" panose="02020603050405020304" pitchFamily="18" charset="0"/>
                <a:cs typeface="Times New Roman" panose="02020603050405020304" pitchFamily="18" charset="0"/>
              </a:rPr>
              <a:t>-туман </a:t>
            </a:r>
            <a:r>
              <a:rPr lang="ru-RU" sz="2400" dirty="0" err="1">
                <a:latin typeface="Times New Roman" panose="02020603050405020304" pitchFamily="18" charset="0"/>
                <a:cs typeface="Times New Roman" panose="02020603050405020304" pitchFamily="18" charset="0"/>
              </a:rPr>
              <a:t>ички</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ва</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ташқи</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ишларини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муҳокама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қила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олса</a:t>
            </a:r>
            <a:r>
              <a:rPr lang="ru-RU" sz="2400" dirty="0">
                <a:latin typeface="Times New Roman" panose="02020603050405020304" pitchFamily="18" charset="0"/>
                <a:cs typeface="Times New Roman" panose="02020603050405020304" pitchFamily="18" charset="0"/>
              </a:rPr>
              <a:t>-да, </a:t>
            </a:r>
            <a:r>
              <a:rPr lang="ru-RU" sz="2400" dirty="0" err="1">
                <a:latin typeface="Times New Roman" panose="02020603050405020304" pitchFamily="18" charset="0"/>
                <a:cs typeface="Times New Roman" panose="02020603050405020304" pitchFamily="18" charset="0"/>
              </a:rPr>
              <a:t>муҳокама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қилинган</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масалалар</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бўйича</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қарор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чиқариш</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аввало</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хоннинг</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хоҳиш</a:t>
            </a:r>
            <a:r>
              <a:rPr lang="ru-RU" sz="2400" dirty="0">
                <a:latin typeface="Times New Roman" panose="02020603050405020304" pitchFamily="18" charset="0"/>
                <a:cs typeface="Times New Roman" panose="02020603050405020304" pitchFamily="18" charset="0"/>
              </a:rPr>
              <a:t> – </a:t>
            </a:r>
            <a:r>
              <a:rPr lang="ru-RU" sz="2400" dirty="0" err="1">
                <a:latin typeface="Times New Roman" panose="02020603050405020304" pitchFamily="18" charset="0"/>
                <a:cs typeface="Times New Roman" panose="02020603050405020304" pitchFamily="18" charset="0"/>
              </a:rPr>
              <a:t>иродасига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боғлиқ</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бўлган</a:t>
            </a:r>
            <a:r>
              <a:rPr lang="ru-RU"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166721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814918" y="-242888"/>
            <a:ext cx="10850033" cy="6985001"/>
            <a:chOff x="521" y="-153"/>
            <a:chExt cx="4759" cy="4400"/>
          </a:xfrm>
        </p:grpSpPr>
        <p:sp>
          <p:nvSpPr>
            <p:cNvPr id="17412" name="Rectangle 3"/>
            <p:cNvSpPr>
              <a:spLocks noRot="1" noChangeArrowheads="1"/>
            </p:cNvSpPr>
            <p:nvPr/>
          </p:nvSpPr>
          <p:spPr bwMode="auto">
            <a:xfrm>
              <a:off x="521" y="-153"/>
              <a:ext cx="4759" cy="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rgbClr val="FF0000"/>
                  </a:solidFill>
                  <a:latin typeface="Times New Roman" pitchFamily="18" charset="0"/>
                </a:defRPr>
              </a:lvl1pPr>
              <a:lvl2pPr marL="742950" indent="-285750">
                <a:defRPr sz="2800" b="1">
                  <a:solidFill>
                    <a:srgbClr val="FF0000"/>
                  </a:solidFill>
                  <a:latin typeface="Times New Roman" pitchFamily="18" charset="0"/>
                </a:defRPr>
              </a:lvl2pPr>
              <a:lvl3pPr marL="1143000" indent="-228600">
                <a:defRPr sz="2800" b="1">
                  <a:solidFill>
                    <a:srgbClr val="FF0000"/>
                  </a:solidFill>
                  <a:latin typeface="Times New Roman" pitchFamily="18" charset="0"/>
                </a:defRPr>
              </a:lvl3pPr>
              <a:lvl4pPr marL="1600200" indent="-228600">
                <a:defRPr sz="2800" b="1">
                  <a:solidFill>
                    <a:srgbClr val="FF0000"/>
                  </a:solidFill>
                  <a:latin typeface="Times New Roman" pitchFamily="18" charset="0"/>
                </a:defRPr>
              </a:lvl4pPr>
              <a:lvl5pPr marL="2057400" indent="-228600">
                <a:defRPr sz="2800" b="1">
                  <a:solidFill>
                    <a:srgbClr val="FF0000"/>
                  </a:solidFill>
                  <a:latin typeface="Times New Roman" pitchFamily="18" charset="0"/>
                </a:defRPr>
              </a:lvl5pPr>
              <a:lvl6pPr marL="2514600" indent="-228600" algn="ctr" eaLnBrk="0" fontAlgn="base" hangingPunct="0">
                <a:spcBef>
                  <a:spcPct val="0"/>
                </a:spcBef>
                <a:spcAft>
                  <a:spcPct val="0"/>
                </a:spcAft>
                <a:defRPr sz="2800" b="1">
                  <a:solidFill>
                    <a:srgbClr val="FF0000"/>
                  </a:solidFill>
                  <a:latin typeface="Times New Roman" pitchFamily="18" charset="0"/>
                </a:defRPr>
              </a:lvl6pPr>
              <a:lvl7pPr marL="2971800" indent="-228600" algn="ctr" eaLnBrk="0" fontAlgn="base" hangingPunct="0">
                <a:spcBef>
                  <a:spcPct val="0"/>
                </a:spcBef>
                <a:spcAft>
                  <a:spcPct val="0"/>
                </a:spcAft>
                <a:defRPr sz="2800" b="1">
                  <a:solidFill>
                    <a:srgbClr val="FF0000"/>
                  </a:solidFill>
                  <a:latin typeface="Times New Roman" pitchFamily="18" charset="0"/>
                </a:defRPr>
              </a:lvl7pPr>
              <a:lvl8pPr marL="3429000" indent="-228600" algn="ctr" eaLnBrk="0" fontAlgn="base" hangingPunct="0">
                <a:spcBef>
                  <a:spcPct val="0"/>
                </a:spcBef>
                <a:spcAft>
                  <a:spcPct val="0"/>
                </a:spcAft>
                <a:defRPr sz="2800" b="1">
                  <a:solidFill>
                    <a:srgbClr val="FF0000"/>
                  </a:solidFill>
                  <a:latin typeface="Times New Roman" pitchFamily="18" charset="0"/>
                </a:defRPr>
              </a:lvl8pPr>
              <a:lvl9pPr marL="3886200" indent="-228600" algn="ctr" eaLnBrk="0" fontAlgn="base" hangingPunct="0">
                <a:spcBef>
                  <a:spcPct val="0"/>
                </a:spcBef>
                <a:spcAft>
                  <a:spcPct val="0"/>
                </a:spcAft>
                <a:defRPr sz="2800" b="1">
                  <a:solidFill>
                    <a:srgbClr val="FF0000"/>
                  </a:solidFill>
                  <a:latin typeface="Times New Roman" pitchFamily="18" charset="0"/>
                </a:defRPr>
              </a:lvl9pPr>
            </a:lstStyle>
            <a:p>
              <a:pPr eaLnBrk="1" hangingPunct="1"/>
              <a:endParaRPr lang="ru-RU" altLang="ru-RU" sz="3600" b="0">
                <a:solidFill>
                  <a:schemeClr val="bg2"/>
                </a:solidFill>
              </a:endParaRPr>
            </a:p>
          </p:txBody>
        </p:sp>
        <p:sp>
          <p:nvSpPr>
            <p:cNvPr id="159748" name="Text Box 4"/>
            <p:cNvSpPr txBox="1">
              <a:spLocks noChangeArrowheads="1"/>
            </p:cNvSpPr>
            <p:nvPr/>
          </p:nvSpPr>
          <p:spPr bwMode="auto">
            <a:xfrm>
              <a:off x="839" y="549"/>
              <a:ext cx="1224" cy="378"/>
            </a:xfrm>
            <a:prstGeom prst="rect">
              <a:avLst/>
            </a:prstGeom>
            <a:solidFill>
              <a:srgbClr val="FF9900"/>
            </a:solidFill>
            <a:ln w="28575">
              <a:solidFill>
                <a:srgbClr val="990033"/>
              </a:solidFill>
              <a:miter lim="800000"/>
              <a:headEnd/>
              <a:tailEnd/>
            </a:ln>
          </p:spPr>
          <p:txBody>
            <a:bodyPr/>
            <a:lstStyle/>
            <a:p>
              <a:pPr eaLnBrk="1" hangingPunct="1">
                <a:defRPr/>
              </a:pPr>
              <a:r>
                <a:rPr lang="en-US" sz="2400">
                  <a:solidFill>
                    <a:schemeClr val="bg2"/>
                  </a:solidFill>
                  <a:effectLst>
                    <a:outerShdw blurRad="38100" dist="38100" dir="2700000" algn="tl">
                      <a:srgbClr val="000000"/>
                    </a:outerShdw>
                  </a:effectLst>
                </a:rPr>
                <a:t>Devonbegi</a:t>
              </a:r>
              <a:endParaRPr lang="ru-RU" sz="2400">
                <a:solidFill>
                  <a:schemeClr val="bg2"/>
                </a:solidFill>
              </a:endParaRPr>
            </a:p>
          </p:txBody>
        </p:sp>
        <p:sp>
          <p:nvSpPr>
            <p:cNvPr id="159749" name="Text Box 5"/>
            <p:cNvSpPr txBox="1">
              <a:spLocks noChangeArrowheads="1"/>
            </p:cNvSpPr>
            <p:nvPr/>
          </p:nvSpPr>
          <p:spPr bwMode="auto">
            <a:xfrm>
              <a:off x="2256" y="405"/>
              <a:ext cx="1080" cy="544"/>
            </a:xfrm>
            <a:prstGeom prst="rect">
              <a:avLst/>
            </a:prstGeom>
            <a:solidFill>
              <a:srgbClr val="FF9900"/>
            </a:solidFill>
            <a:ln w="28575">
              <a:solidFill>
                <a:srgbClr val="990033"/>
              </a:solidFill>
              <a:miter lim="800000"/>
              <a:headEnd/>
              <a:tailEnd/>
            </a:ln>
          </p:spPr>
          <p:txBody>
            <a:bodyPr/>
            <a:lstStyle/>
            <a:p>
              <a:pPr eaLnBrk="1" hangingPunct="1">
                <a:defRPr/>
              </a:pPr>
              <a:r>
                <a:rPr lang="en-US" sz="2400">
                  <a:solidFill>
                    <a:schemeClr val="bg2"/>
                  </a:solidFill>
                  <a:effectLst>
                    <a:outerShdw blurRad="38100" dist="38100" dir="2700000" algn="tl">
                      <a:srgbClr val="000000"/>
                    </a:outerShdw>
                  </a:effectLst>
                </a:rPr>
                <a:t>Xon</a:t>
              </a:r>
              <a:endParaRPr lang="ru-RU" sz="2400">
                <a:solidFill>
                  <a:schemeClr val="bg2"/>
                </a:solidFill>
              </a:endParaRPr>
            </a:p>
          </p:txBody>
        </p:sp>
        <p:sp>
          <p:nvSpPr>
            <p:cNvPr id="159750" name="Text Box 6"/>
            <p:cNvSpPr txBox="1">
              <a:spLocks noChangeArrowheads="1"/>
            </p:cNvSpPr>
            <p:nvPr/>
          </p:nvSpPr>
          <p:spPr bwMode="auto">
            <a:xfrm>
              <a:off x="3467" y="549"/>
              <a:ext cx="1590" cy="333"/>
            </a:xfrm>
            <a:prstGeom prst="rect">
              <a:avLst/>
            </a:prstGeom>
            <a:solidFill>
              <a:srgbClr val="FF9900"/>
            </a:solidFill>
            <a:ln w="28575">
              <a:solidFill>
                <a:srgbClr val="990033"/>
              </a:solidFill>
              <a:miter lim="800000"/>
              <a:headEnd/>
              <a:tailEnd/>
            </a:ln>
          </p:spPr>
          <p:txBody>
            <a:bodyPr/>
            <a:lstStyle/>
            <a:p>
              <a:pPr eaLnBrk="1" hangingPunct="1">
                <a:defRPr/>
              </a:pPr>
              <a:r>
                <a:rPr lang="en-US" sz="2400">
                  <a:solidFill>
                    <a:schemeClr val="bg2"/>
                  </a:solidFill>
                  <a:effectLst>
                    <a:outerShdw blurRad="38100" dist="38100" dir="2700000" algn="tl">
                      <a:srgbClr val="000000"/>
                    </a:outerShdw>
                  </a:effectLst>
                </a:rPr>
                <a:t>Xon majlisi</a:t>
              </a:r>
              <a:endParaRPr lang="ru-RU" sz="2400">
                <a:solidFill>
                  <a:schemeClr val="bg2"/>
                </a:solidFill>
                <a:effectLst>
                  <a:outerShdw blurRad="38100" dist="38100" dir="2700000" algn="tl">
                    <a:srgbClr val="000000"/>
                  </a:outerShdw>
                </a:effectLst>
              </a:endParaRPr>
            </a:p>
            <a:p>
              <a:pPr eaLnBrk="1" hangingPunct="1">
                <a:defRPr/>
              </a:pPr>
              <a:endParaRPr lang="ru-RU" sz="2400">
                <a:solidFill>
                  <a:schemeClr val="bg2"/>
                </a:solidFill>
              </a:endParaRPr>
            </a:p>
          </p:txBody>
        </p:sp>
        <p:sp>
          <p:nvSpPr>
            <p:cNvPr id="159751" name="Text Box 7"/>
            <p:cNvSpPr txBox="1">
              <a:spLocks noChangeArrowheads="1"/>
            </p:cNvSpPr>
            <p:nvPr/>
          </p:nvSpPr>
          <p:spPr bwMode="auto">
            <a:xfrm>
              <a:off x="1066" y="1041"/>
              <a:ext cx="3384" cy="288"/>
            </a:xfrm>
            <a:prstGeom prst="rect">
              <a:avLst/>
            </a:prstGeom>
            <a:solidFill>
              <a:srgbClr val="FF9900"/>
            </a:solidFill>
            <a:ln w="28575">
              <a:solidFill>
                <a:srgbClr val="990033"/>
              </a:solidFill>
              <a:miter lim="800000"/>
              <a:headEnd/>
              <a:tailEnd/>
            </a:ln>
          </p:spPr>
          <p:txBody>
            <a:bodyPr/>
            <a:lstStyle/>
            <a:p>
              <a:pPr eaLnBrk="1" hangingPunct="1">
                <a:defRPr/>
              </a:pPr>
              <a:r>
                <a:rPr lang="ru-RU" sz="2400">
                  <a:solidFill>
                    <a:schemeClr val="bg2"/>
                  </a:solidFill>
                  <a:effectLst>
                    <a:outerShdw blurRad="38100" dist="38100" dir="2700000" algn="tl">
                      <a:srgbClr val="000000"/>
                    </a:outerShdw>
                  </a:effectLst>
                </a:rPr>
                <a:t>Иноқ</a:t>
              </a:r>
              <a:endParaRPr lang="ru-RU" sz="2400">
                <a:solidFill>
                  <a:schemeClr val="bg2"/>
                </a:solidFill>
              </a:endParaRPr>
            </a:p>
          </p:txBody>
        </p:sp>
        <p:sp>
          <p:nvSpPr>
            <p:cNvPr id="159752" name="Text Box 8"/>
            <p:cNvSpPr txBox="1">
              <a:spLocks noChangeArrowheads="1"/>
            </p:cNvSpPr>
            <p:nvPr/>
          </p:nvSpPr>
          <p:spPr bwMode="auto">
            <a:xfrm>
              <a:off x="1066" y="1404"/>
              <a:ext cx="3384" cy="288"/>
            </a:xfrm>
            <a:prstGeom prst="rect">
              <a:avLst/>
            </a:prstGeom>
            <a:solidFill>
              <a:srgbClr val="FF9900"/>
            </a:solidFill>
            <a:ln w="28575">
              <a:solidFill>
                <a:srgbClr val="990033"/>
              </a:solidFill>
              <a:miter lim="800000"/>
              <a:headEnd/>
              <a:tailEnd/>
            </a:ln>
          </p:spPr>
          <p:txBody>
            <a:bodyPr/>
            <a:lstStyle/>
            <a:p>
              <a:pPr eaLnBrk="1" hangingPunct="1">
                <a:defRPr/>
              </a:pPr>
              <a:r>
                <a:rPr lang="ru-RU" sz="2400">
                  <a:solidFill>
                    <a:schemeClr val="bg2"/>
                  </a:solidFill>
                  <a:effectLst>
                    <a:outerShdw blurRad="38100" dist="38100" dir="2700000" algn="tl">
                      <a:srgbClr val="000000"/>
                    </a:outerShdw>
                  </a:effectLst>
                </a:rPr>
                <a:t>Оталиқ</a:t>
              </a:r>
              <a:endParaRPr lang="ru-RU" sz="2400">
                <a:solidFill>
                  <a:schemeClr val="bg2"/>
                </a:solidFill>
              </a:endParaRPr>
            </a:p>
          </p:txBody>
        </p:sp>
        <p:sp>
          <p:nvSpPr>
            <p:cNvPr id="159753" name="Text Box 9"/>
            <p:cNvSpPr txBox="1">
              <a:spLocks noChangeArrowheads="1"/>
            </p:cNvSpPr>
            <p:nvPr/>
          </p:nvSpPr>
          <p:spPr bwMode="auto">
            <a:xfrm>
              <a:off x="1066" y="1766"/>
              <a:ext cx="3384" cy="288"/>
            </a:xfrm>
            <a:prstGeom prst="rect">
              <a:avLst/>
            </a:prstGeom>
            <a:solidFill>
              <a:srgbClr val="FF9900"/>
            </a:solidFill>
            <a:ln w="28575">
              <a:solidFill>
                <a:srgbClr val="990033"/>
              </a:solidFill>
              <a:miter lim="800000"/>
              <a:headEnd/>
              <a:tailEnd/>
            </a:ln>
          </p:spPr>
          <p:txBody>
            <a:bodyPr/>
            <a:lstStyle/>
            <a:p>
              <a:pPr eaLnBrk="1" hangingPunct="1">
                <a:defRPr/>
              </a:pPr>
              <a:r>
                <a:rPr lang="ru-RU" sz="2400">
                  <a:solidFill>
                    <a:schemeClr val="bg2"/>
                  </a:solidFill>
                  <a:effectLst>
                    <a:outerShdw blurRad="38100" dist="38100" dir="2700000" algn="tl">
                      <a:srgbClr val="000000"/>
                    </a:outerShdw>
                  </a:effectLst>
                </a:rPr>
                <a:t>бий</a:t>
              </a:r>
              <a:endParaRPr lang="ru-RU" sz="2400">
                <a:solidFill>
                  <a:schemeClr val="bg2"/>
                </a:solidFill>
              </a:endParaRPr>
            </a:p>
          </p:txBody>
        </p:sp>
        <p:sp>
          <p:nvSpPr>
            <p:cNvPr id="159754" name="Text Box 10"/>
            <p:cNvSpPr txBox="1">
              <a:spLocks noChangeArrowheads="1"/>
            </p:cNvSpPr>
            <p:nvPr/>
          </p:nvSpPr>
          <p:spPr bwMode="auto">
            <a:xfrm>
              <a:off x="1066" y="2129"/>
              <a:ext cx="3384" cy="288"/>
            </a:xfrm>
            <a:prstGeom prst="rect">
              <a:avLst/>
            </a:prstGeom>
            <a:solidFill>
              <a:srgbClr val="FF9900"/>
            </a:solidFill>
            <a:ln w="28575">
              <a:solidFill>
                <a:srgbClr val="990033"/>
              </a:solidFill>
              <a:miter lim="800000"/>
              <a:headEnd/>
              <a:tailEnd/>
            </a:ln>
          </p:spPr>
          <p:txBody>
            <a:bodyPr/>
            <a:lstStyle/>
            <a:p>
              <a:pPr eaLnBrk="1" hangingPunct="1">
                <a:defRPr/>
              </a:pPr>
              <a:r>
                <a:rPr lang="en-US" sz="2400">
                  <a:solidFill>
                    <a:schemeClr val="bg2"/>
                  </a:solidFill>
                  <a:effectLst>
                    <a:outerShdw blurRad="38100" dist="38100" dir="2700000" algn="tl">
                      <a:srgbClr val="000000"/>
                    </a:outerShdw>
                  </a:effectLst>
                </a:rPr>
                <a:t>Mehtar</a:t>
              </a:r>
              <a:endParaRPr lang="ru-RU" sz="2400">
                <a:solidFill>
                  <a:schemeClr val="bg2"/>
                </a:solidFill>
              </a:endParaRPr>
            </a:p>
          </p:txBody>
        </p:sp>
        <p:sp>
          <p:nvSpPr>
            <p:cNvPr id="159755" name="Text Box 11"/>
            <p:cNvSpPr txBox="1">
              <a:spLocks noChangeArrowheads="1"/>
            </p:cNvSpPr>
            <p:nvPr/>
          </p:nvSpPr>
          <p:spPr bwMode="auto">
            <a:xfrm>
              <a:off x="1066" y="2492"/>
              <a:ext cx="3384" cy="288"/>
            </a:xfrm>
            <a:prstGeom prst="rect">
              <a:avLst/>
            </a:prstGeom>
            <a:solidFill>
              <a:srgbClr val="FF9900"/>
            </a:solidFill>
            <a:ln w="28575">
              <a:solidFill>
                <a:srgbClr val="990033"/>
              </a:solidFill>
              <a:miter lim="800000"/>
              <a:headEnd/>
              <a:tailEnd/>
            </a:ln>
          </p:spPr>
          <p:txBody>
            <a:bodyPr/>
            <a:lstStyle/>
            <a:p>
              <a:pPr eaLnBrk="1" hangingPunct="1">
                <a:defRPr/>
              </a:pPr>
              <a:r>
                <a:rPr lang="en-US" sz="2400">
                  <a:solidFill>
                    <a:schemeClr val="bg2"/>
                  </a:solidFill>
                  <a:effectLst>
                    <a:outerShdw blurRad="38100" dist="38100" dir="2700000" algn="tl">
                      <a:srgbClr val="000000"/>
                    </a:outerShdw>
                  </a:effectLst>
                </a:rPr>
                <a:t>Mirshabboshi</a:t>
              </a:r>
              <a:endParaRPr lang="ru-RU" sz="2400">
                <a:solidFill>
                  <a:schemeClr val="bg2"/>
                </a:solidFill>
              </a:endParaRPr>
            </a:p>
          </p:txBody>
        </p:sp>
        <p:sp>
          <p:nvSpPr>
            <p:cNvPr id="159756" name="Text Box 12"/>
            <p:cNvSpPr txBox="1">
              <a:spLocks noChangeArrowheads="1"/>
            </p:cNvSpPr>
            <p:nvPr/>
          </p:nvSpPr>
          <p:spPr bwMode="auto">
            <a:xfrm>
              <a:off x="1066" y="2855"/>
              <a:ext cx="3384" cy="288"/>
            </a:xfrm>
            <a:prstGeom prst="rect">
              <a:avLst/>
            </a:prstGeom>
            <a:solidFill>
              <a:srgbClr val="FF9900"/>
            </a:solidFill>
            <a:ln w="28575">
              <a:solidFill>
                <a:srgbClr val="990033"/>
              </a:solidFill>
              <a:miter lim="800000"/>
              <a:headEnd/>
              <a:tailEnd/>
            </a:ln>
          </p:spPr>
          <p:txBody>
            <a:bodyPr/>
            <a:lstStyle/>
            <a:p>
              <a:pPr eaLnBrk="1" hangingPunct="1">
                <a:defRPr/>
              </a:pPr>
              <a:r>
                <a:rPr lang="en-US" sz="2400">
                  <a:solidFill>
                    <a:schemeClr val="bg2"/>
                  </a:solidFill>
                  <a:effectLst>
                    <a:outerShdw blurRad="38100" dist="38100" dir="2700000" algn="tl">
                      <a:srgbClr val="000000"/>
                    </a:outerShdw>
                  </a:effectLst>
                </a:rPr>
                <a:t>To’pchiboshi</a:t>
              </a:r>
              <a:r>
                <a:rPr lang="ru-RU" sz="2400">
                  <a:solidFill>
                    <a:schemeClr val="bg2"/>
                  </a:solidFill>
                  <a:effectLst>
                    <a:outerShdw blurRad="38100" dist="38100" dir="2700000" algn="tl">
                      <a:srgbClr val="000000"/>
                    </a:outerShdw>
                  </a:effectLst>
                </a:rPr>
                <a:t> </a:t>
              </a:r>
              <a:endParaRPr lang="ru-RU" sz="2400">
                <a:solidFill>
                  <a:schemeClr val="bg2"/>
                </a:solidFill>
              </a:endParaRPr>
            </a:p>
          </p:txBody>
        </p:sp>
        <p:sp>
          <p:nvSpPr>
            <p:cNvPr id="159757" name="Text Box 13"/>
            <p:cNvSpPr txBox="1">
              <a:spLocks noChangeArrowheads="1"/>
            </p:cNvSpPr>
            <p:nvPr/>
          </p:nvSpPr>
          <p:spPr bwMode="auto">
            <a:xfrm>
              <a:off x="1066" y="3218"/>
              <a:ext cx="3384" cy="288"/>
            </a:xfrm>
            <a:prstGeom prst="rect">
              <a:avLst/>
            </a:prstGeom>
            <a:solidFill>
              <a:srgbClr val="FF9900"/>
            </a:solidFill>
            <a:ln w="28575">
              <a:solidFill>
                <a:srgbClr val="990033"/>
              </a:solidFill>
              <a:miter lim="800000"/>
              <a:headEnd/>
              <a:tailEnd/>
            </a:ln>
          </p:spPr>
          <p:txBody>
            <a:bodyPr/>
            <a:lstStyle/>
            <a:p>
              <a:pPr eaLnBrk="1" hangingPunct="1">
                <a:defRPr/>
              </a:pPr>
              <a:r>
                <a:rPr lang="en-US" sz="2400">
                  <a:solidFill>
                    <a:schemeClr val="bg2"/>
                  </a:solidFill>
                  <a:effectLst>
                    <a:outerShdw blurRad="38100" dist="38100" dir="2700000" algn="tl">
                      <a:srgbClr val="000000"/>
                    </a:outerShdw>
                  </a:effectLst>
                </a:rPr>
                <a:t>Sahayxulislom</a:t>
              </a:r>
              <a:endParaRPr lang="ru-RU" sz="2400">
                <a:solidFill>
                  <a:schemeClr val="bg2"/>
                </a:solidFill>
              </a:endParaRPr>
            </a:p>
          </p:txBody>
        </p:sp>
        <p:sp>
          <p:nvSpPr>
            <p:cNvPr id="159758" name="Text Box 14"/>
            <p:cNvSpPr txBox="1">
              <a:spLocks noChangeArrowheads="1"/>
            </p:cNvSpPr>
            <p:nvPr/>
          </p:nvSpPr>
          <p:spPr bwMode="auto">
            <a:xfrm>
              <a:off x="1066" y="3581"/>
              <a:ext cx="3384" cy="288"/>
            </a:xfrm>
            <a:prstGeom prst="rect">
              <a:avLst/>
            </a:prstGeom>
            <a:solidFill>
              <a:srgbClr val="FF9900"/>
            </a:solidFill>
            <a:ln w="28575">
              <a:solidFill>
                <a:srgbClr val="990033"/>
              </a:solidFill>
              <a:miter lim="800000"/>
              <a:headEnd/>
              <a:tailEnd/>
            </a:ln>
          </p:spPr>
          <p:txBody>
            <a:bodyPr/>
            <a:lstStyle/>
            <a:p>
              <a:pPr eaLnBrk="1" hangingPunct="1">
                <a:defRPr/>
              </a:pPr>
              <a:r>
                <a:rPr lang="en-US" sz="2400">
                  <a:solidFill>
                    <a:schemeClr val="bg2"/>
                  </a:solidFill>
                  <a:effectLst>
                    <a:outerShdw blurRad="38100" dist="38100" dir="2700000" algn="tl">
                      <a:srgbClr val="000000"/>
                    </a:outerShdw>
                  </a:effectLst>
                </a:rPr>
                <a:t>Qozi</a:t>
              </a:r>
              <a:endParaRPr lang="ru-RU" sz="2400">
                <a:solidFill>
                  <a:schemeClr val="bg2"/>
                </a:solidFill>
              </a:endParaRPr>
            </a:p>
          </p:txBody>
        </p:sp>
        <p:sp>
          <p:nvSpPr>
            <p:cNvPr id="159759" name="Text Box 15"/>
            <p:cNvSpPr txBox="1">
              <a:spLocks noChangeArrowheads="1"/>
            </p:cNvSpPr>
            <p:nvPr/>
          </p:nvSpPr>
          <p:spPr bwMode="auto">
            <a:xfrm>
              <a:off x="1066" y="3959"/>
              <a:ext cx="3384" cy="288"/>
            </a:xfrm>
            <a:prstGeom prst="rect">
              <a:avLst/>
            </a:prstGeom>
            <a:solidFill>
              <a:srgbClr val="FF9900"/>
            </a:solidFill>
            <a:ln w="28575">
              <a:solidFill>
                <a:srgbClr val="990033"/>
              </a:solidFill>
              <a:miter lim="800000"/>
              <a:headEnd/>
              <a:tailEnd/>
            </a:ln>
          </p:spPr>
          <p:txBody>
            <a:bodyPr/>
            <a:lstStyle/>
            <a:p>
              <a:pPr eaLnBrk="1" hangingPunct="1">
                <a:defRPr/>
              </a:pPr>
              <a:r>
                <a:rPr lang="en-US" sz="2400">
                  <a:solidFill>
                    <a:schemeClr val="bg2"/>
                  </a:solidFill>
                  <a:effectLst>
                    <a:outerShdw blurRad="38100" dist="38100" dir="2700000" algn="tl">
                      <a:srgbClr val="000000"/>
                    </a:outerShdw>
                  </a:effectLst>
                </a:rPr>
                <a:t>Mirobboshi</a:t>
              </a:r>
              <a:endParaRPr lang="ru-RU" sz="2400">
                <a:solidFill>
                  <a:schemeClr val="bg2"/>
                </a:solidFill>
                <a:effectLst>
                  <a:outerShdw blurRad="38100" dist="38100" dir="2700000" algn="tl">
                    <a:srgbClr val="000000"/>
                  </a:outerShdw>
                </a:effectLst>
              </a:endParaRPr>
            </a:p>
            <a:p>
              <a:pPr algn="l" eaLnBrk="1" hangingPunct="1">
                <a:defRPr/>
              </a:pPr>
              <a:endParaRPr lang="ru-RU" sz="2400">
                <a:solidFill>
                  <a:schemeClr val="bg2"/>
                </a:solidFill>
              </a:endParaRPr>
            </a:p>
          </p:txBody>
        </p:sp>
        <p:sp>
          <p:nvSpPr>
            <p:cNvPr id="17425" name="Line 16"/>
            <p:cNvSpPr>
              <a:spLocks noChangeShapeType="1"/>
            </p:cNvSpPr>
            <p:nvPr/>
          </p:nvSpPr>
          <p:spPr bwMode="auto">
            <a:xfrm flipH="1">
              <a:off x="2109" y="791"/>
              <a:ext cx="136" cy="0"/>
            </a:xfrm>
            <a:prstGeom prst="line">
              <a:avLst/>
            </a:prstGeom>
            <a:noFill/>
            <a:ln w="28575">
              <a:solidFill>
                <a:srgbClr val="990033"/>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17426" name="Line 17"/>
            <p:cNvSpPr>
              <a:spLocks noChangeShapeType="1"/>
            </p:cNvSpPr>
            <p:nvPr/>
          </p:nvSpPr>
          <p:spPr bwMode="auto">
            <a:xfrm>
              <a:off x="3334" y="745"/>
              <a:ext cx="136" cy="0"/>
            </a:xfrm>
            <a:prstGeom prst="line">
              <a:avLst/>
            </a:prstGeom>
            <a:noFill/>
            <a:ln w="28575">
              <a:solidFill>
                <a:srgbClr val="990033"/>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17427" name="Line 18"/>
            <p:cNvSpPr>
              <a:spLocks noChangeShapeType="1"/>
            </p:cNvSpPr>
            <p:nvPr/>
          </p:nvSpPr>
          <p:spPr bwMode="auto">
            <a:xfrm>
              <a:off x="2789" y="995"/>
              <a:ext cx="0" cy="45"/>
            </a:xfrm>
            <a:prstGeom prst="line">
              <a:avLst/>
            </a:prstGeom>
            <a:noFill/>
            <a:ln w="28575">
              <a:solidFill>
                <a:srgbClr val="990033"/>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17428" name="Line 19"/>
            <p:cNvSpPr>
              <a:spLocks noChangeShapeType="1"/>
            </p:cNvSpPr>
            <p:nvPr/>
          </p:nvSpPr>
          <p:spPr bwMode="auto">
            <a:xfrm>
              <a:off x="2789" y="1358"/>
              <a:ext cx="0" cy="45"/>
            </a:xfrm>
            <a:prstGeom prst="line">
              <a:avLst/>
            </a:prstGeom>
            <a:noFill/>
            <a:ln w="28575">
              <a:solidFill>
                <a:srgbClr val="990033"/>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17429" name="Line 20"/>
            <p:cNvSpPr>
              <a:spLocks noChangeShapeType="1"/>
            </p:cNvSpPr>
            <p:nvPr/>
          </p:nvSpPr>
          <p:spPr bwMode="auto">
            <a:xfrm>
              <a:off x="2789" y="1721"/>
              <a:ext cx="0" cy="45"/>
            </a:xfrm>
            <a:prstGeom prst="line">
              <a:avLst/>
            </a:prstGeom>
            <a:noFill/>
            <a:ln w="28575">
              <a:solidFill>
                <a:srgbClr val="990033"/>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17430" name="Line 21"/>
            <p:cNvSpPr>
              <a:spLocks noChangeShapeType="1"/>
            </p:cNvSpPr>
            <p:nvPr/>
          </p:nvSpPr>
          <p:spPr bwMode="auto">
            <a:xfrm>
              <a:off x="2789" y="2084"/>
              <a:ext cx="0" cy="45"/>
            </a:xfrm>
            <a:prstGeom prst="line">
              <a:avLst/>
            </a:prstGeom>
            <a:noFill/>
            <a:ln w="28575">
              <a:solidFill>
                <a:srgbClr val="990033"/>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17431" name="Line 22"/>
            <p:cNvSpPr>
              <a:spLocks noChangeShapeType="1"/>
            </p:cNvSpPr>
            <p:nvPr/>
          </p:nvSpPr>
          <p:spPr bwMode="auto">
            <a:xfrm>
              <a:off x="2789" y="2447"/>
              <a:ext cx="0" cy="45"/>
            </a:xfrm>
            <a:prstGeom prst="line">
              <a:avLst/>
            </a:prstGeom>
            <a:noFill/>
            <a:ln w="28575">
              <a:solidFill>
                <a:srgbClr val="990033"/>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17432" name="Line 23"/>
            <p:cNvSpPr>
              <a:spLocks noChangeShapeType="1"/>
            </p:cNvSpPr>
            <p:nvPr/>
          </p:nvSpPr>
          <p:spPr bwMode="auto">
            <a:xfrm>
              <a:off x="2789" y="2810"/>
              <a:ext cx="0" cy="45"/>
            </a:xfrm>
            <a:prstGeom prst="line">
              <a:avLst/>
            </a:prstGeom>
            <a:noFill/>
            <a:ln w="28575">
              <a:solidFill>
                <a:srgbClr val="990033"/>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17433" name="Line 24"/>
            <p:cNvSpPr>
              <a:spLocks noChangeShapeType="1"/>
            </p:cNvSpPr>
            <p:nvPr/>
          </p:nvSpPr>
          <p:spPr bwMode="auto">
            <a:xfrm>
              <a:off x="2789" y="3173"/>
              <a:ext cx="0" cy="45"/>
            </a:xfrm>
            <a:prstGeom prst="line">
              <a:avLst/>
            </a:prstGeom>
            <a:noFill/>
            <a:ln w="28575">
              <a:solidFill>
                <a:srgbClr val="990033"/>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17434" name="Line 25"/>
            <p:cNvSpPr>
              <a:spLocks noChangeShapeType="1"/>
            </p:cNvSpPr>
            <p:nvPr/>
          </p:nvSpPr>
          <p:spPr bwMode="auto">
            <a:xfrm>
              <a:off x="2789" y="3536"/>
              <a:ext cx="0" cy="45"/>
            </a:xfrm>
            <a:prstGeom prst="line">
              <a:avLst/>
            </a:prstGeom>
            <a:noFill/>
            <a:ln w="28575">
              <a:solidFill>
                <a:srgbClr val="990033"/>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17435" name="Line 26"/>
            <p:cNvSpPr>
              <a:spLocks noChangeShapeType="1"/>
            </p:cNvSpPr>
            <p:nvPr/>
          </p:nvSpPr>
          <p:spPr bwMode="auto">
            <a:xfrm>
              <a:off x="2789" y="3899"/>
              <a:ext cx="0" cy="45"/>
            </a:xfrm>
            <a:prstGeom prst="line">
              <a:avLst/>
            </a:prstGeom>
            <a:noFill/>
            <a:ln w="28575">
              <a:solidFill>
                <a:srgbClr val="990033"/>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grpSp>
      <p:sp>
        <p:nvSpPr>
          <p:cNvPr id="159771" name="WordArt 27" descr="Почтовая бумага"/>
          <p:cNvSpPr>
            <a:spLocks noChangeArrowheads="1" noChangeShapeType="1" noTextEdit="1"/>
          </p:cNvSpPr>
          <p:nvPr/>
        </p:nvSpPr>
        <p:spPr bwMode="auto">
          <a:xfrm>
            <a:off x="1007533" y="44450"/>
            <a:ext cx="10560051" cy="693738"/>
          </a:xfrm>
          <a:prstGeom prst="rect">
            <a:avLst/>
          </a:prstGeom>
        </p:spPr>
        <p:txBody>
          <a:bodyPr wrap="none" fromWordArt="1">
            <a:prstTxWarp prst="textDeflate">
              <a:avLst>
                <a:gd name="adj" fmla="val 26227"/>
              </a:avLst>
            </a:prstTxWarp>
          </a:bodyPr>
          <a:lstStyle/>
          <a:p>
            <a:r>
              <a:rPr lang="uz-Latn-UZ" sz="3200" kern="10">
                <a:ln w="9525">
                  <a:solidFill>
                    <a:srgbClr val="0000FF"/>
                  </a:solidFill>
                  <a:round/>
                  <a:headEnd/>
                  <a:tailEnd/>
                </a:ln>
                <a:blipFill dpi="0" rotWithShape="1">
                  <a:blip r:embed="rId2"/>
                  <a:srcRect/>
                  <a:tile tx="0" ty="0" sx="100000" sy="100000" flip="none" algn="tl"/>
                </a:blipFill>
                <a:latin typeface="Times New Roman"/>
                <a:cs typeface="Times New Roman"/>
              </a:rPr>
              <a:t>Xiva xonligining idora qilish tizimi</a:t>
            </a:r>
            <a:endParaRPr lang="ru-RU" sz="3200" kern="10">
              <a:ln w="9525">
                <a:solidFill>
                  <a:srgbClr val="0000FF"/>
                </a:solidFill>
                <a:round/>
                <a:headEnd/>
                <a:tailEnd/>
              </a:ln>
              <a:blipFill dpi="0" rotWithShape="1">
                <a:blip r:embed="rId2"/>
                <a:srcRect/>
                <a:tile tx="0" ty="0" sx="100000" sy="100000" flip="none" algn="tl"/>
              </a:blipFill>
              <a:latin typeface="Times New Roman"/>
              <a:cs typeface="Times New Roman"/>
            </a:endParaRPr>
          </a:p>
        </p:txBody>
      </p:sp>
    </p:spTree>
    <p:extLst>
      <p:ext uri="{BB962C8B-B14F-4D97-AF65-F5344CB8AC3E}">
        <p14:creationId xmlns:p14="http://schemas.microsoft.com/office/powerpoint/2010/main" val="1688239998"/>
      </p:ext>
    </p:extLst>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mph" presetSubtype="0" repeatCount="indefinite" fill="hold" grpId="0" nodeType="afterEffect">
                                  <p:stCondLst>
                                    <p:cond delay="0"/>
                                  </p:stCondLst>
                                  <p:childTnLst>
                                    <p:animClr clrSpc="hsl" dir="cw">
                                      <p:cBhvr override="childStyle">
                                        <p:cTn id="6" dur="2000" fill="hold"/>
                                        <p:tgtEl>
                                          <p:spTgt spid="159771"/>
                                        </p:tgtEl>
                                        <p:attrNameLst>
                                          <p:attrName>style.color</p:attrName>
                                        </p:attrNameLst>
                                      </p:cBhvr>
                                      <p:by>
                                        <p:hsl h="-7200000" s="0" l="0"/>
                                      </p:by>
                                    </p:animClr>
                                    <p:animClr clrSpc="hsl" dir="cw">
                                      <p:cBhvr>
                                        <p:cTn id="7" dur="2000" fill="hold"/>
                                        <p:tgtEl>
                                          <p:spTgt spid="159771"/>
                                        </p:tgtEl>
                                        <p:attrNameLst>
                                          <p:attrName>fillcolor</p:attrName>
                                        </p:attrNameLst>
                                      </p:cBhvr>
                                      <p:by>
                                        <p:hsl h="-7200000" s="0" l="0"/>
                                      </p:by>
                                    </p:animClr>
                                    <p:animClr clrSpc="hsl" dir="cw">
                                      <p:cBhvr>
                                        <p:cTn id="8" dur="2000" fill="hold"/>
                                        <p:tgtEl>
                                          <p:spTgt spid="159771"/>
                                        </p:tgtEl>
                                        <p:attrNameLst>
                                          <p:attrName>stroke.color</p:attrName>
                                        </p:attrNameLst>
                                      </p:cBhvr>
                                      <p:by>
                                        <p:hsl h="-7200000" s="0" l="0"/>
                                      </p:by>
                                    </p:animClr>
                                    <p:set>
                                      <p:cBhvr>
                                        <p:cTn id="9" dur="2000" fill="hold"/>
                                        <p:tgtEl>
                                          <p:spTgt spid="159771"/>
                                        </p:tgtEl>
                                        <p:attrNameLst>
                                          <p:attrName>fill.type</p:attrName>
                                        </p:attrNameLst>
                                      </p:cBhvr>
                                      <p:to>
                                        <p:strVal val="solid"/>
                                      </p:to>
                                    </p:set>
                                  </p:childTnLst>
                                </p:cTn>
                              </p:par>
                            </p:childTnLst>
                          </p:cTn>
                        </p:par>
                        <p:par>
                          <p:cTn id="10" fill="hold" nodeType="afterGroup">
                            <p:stCondLst>
                              <p:cond delay="2000"/>
                            </p:stCondLst>
                            <p:childTnLst>
                              <p:par>
                                <p:cTn id="11" presetID="8" presetClass="entr" presetSubtype="16"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diamond(in)">
                                      <p:cBhvr>
                                        <p:cTn id="13" dur="3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7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кругленный прямоугольник 1"/>
          <p:cNvSpPr/>
          <p:nvPr/>
        </p:nvSpPr>
        <p:spPr>
          <a:xfrm>
            <a:off x="1" y="0"/>
            <a:ext cx="12344400" cy="6858000"/>
          </a:xfrm>
          <a:prstGeom prst="roundRect">
            <a:avLst/>
          </a:prstGeom>
          <a:solidFill>
            <a:schemeClr val="bg2">
              <a:lumMod val="40000"/>
              <a:lumOff val="60000"/>
            </a:schemeClr>
          </a:solidFill>
        </p:spPr>
        <p:style>
          <a:lnRef idx="1">
            <a:schemeClr val="accent4"/>
          </a:lnRef>
          <a:fillRef idx="2">
            <a:schemeClr val="accent4"/>
          </a:fillRef>
          <a:effectRef idx="1">
            <a:schemeClr val="accent4"/>
          </a:effectRef>
          <a:fontRef idx="minor">
            <a:schemeClr val="dk1"/>
          </a:fontRef>
        </p:style>
        <p:txBody>
          <a:bodyPr rtlCol="0" anchor="ctr"/>
          <a:lstStyle/>
          <a:p>
            <a:r>
              <a:rPr kumimoji="0" lang="ru-RU"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lang="ru-RU" sz="2400" b="1" dirty="0">
                <a:latin typeface="Times New Roman" panose="02020603050405020304" pitchFamily="18" charset="0"/>
                <a:cs typeface="Times New Roman" panose="02020603050405020304" pitchFamily="18" charset="0"/>
              </a:rPr>
              <a:t>Хон </a:t>
            </a:r>
            <a:r>
              <a:rPr lang="ru-RU" sz="2400" b="1" dirty="0" err="1">
                <a:latin typeface="Times New Roman" panose="02020603050405020304" pitchFamily="18" charset="0"/>
                <a:cs typeface="Times New Roman" panose="02020603050405020304" pitchFamily="18" charset="0"/>
              </a:rPr>
              <a:t>саройидаги</a:t>
            </a:r>
            <a:r>
              <a:rPr lang="ru-RU" sz="2400" b="1" dirty="0">
                <a:latin typeface="Times New Roman" panose="02020603050405020304" pitchFamily="18" charset="0"/>
                <a:cs typeface="Times New Roman" panose="02020603050405020304" pitchFamily="18" charset="0"/>
              </a:rPr>
              <a:t> </a:t>
            </a:r>
            <a:r>
              <a:rPr lang="ru-RU" sz="2400" b="1" dirty="0" err="1">
                <a:latin typeface="Times New Roman" panose="02020603050405020304" pitchFamily="18" charset="0"/>
                <a:cs typeface="Times New Roman" panose="02020603050405020304" pitchFamily="18" charset="0"/>
              </a:rPr>
              <a:t>унвон</a:t>
            </a:r>
            <a:r>
              <a:rPr lang="ru-RU" sz="2400" b="1" dirty="0">
                <a:latin typeface="Times New Roman" panose="02020603050405020304" pitchFamily="18" charset="0"/>
                <a:cs typeface="Times New Roman" panose="02020603050405020304" pitchFamily="18" charset="0"/>
              </a:rPr>
              <a:t> </a:t>
            </a:r>
            <a:r>
              <a:rPr lang="ru-RU" sz="2400" b="1" dirty="0" err="1">
                <a:latin typeface="Times New Roman" panose="02020603050405020304" pitchFamily="18" charset="0"/>
                <a:cs typeface="Times New Roman" panose="02020603050405020304" pitchFamily="18" charset="0"/>
              </a:rPr>
              <a:t>ва</a:t>
            </a:r>
            <a:r>
              <a:rPr lang="ru-RU" sz="2400" b="1" dirty="0">
                <a:latin typeface="Times New Roman" panose="02020603050405020304" pitchFamily="18" charset="0"/>
                <a:cs typeface="Times New Roman" panose="02020603050405020304" pitchFamily="18" charset="0"/>
              </a:rPr>
              <a:t> </a:t>
            </a:r>
            <a:r>
              <a:rPr lang="ru-RU" sz="2400" b="1" dirty="0" err="1">
                <a:latin typeface="Times New Roman" panose="02020603050405020304" pitchFamily="18" charset="0"/>
                <a:cs typeface="Times New Roman" panose="02020603050405020304" pitchFamily="18" charset="0"/>
              </a:rPr>
              <a:t>мансаблар</a:t>
            </a:r>
            <a:r>
              <a:rPr lang="ru-RU" sz="2400" b="1"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Унвонлар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орасида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энг</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каттаси</a:t>
            </a:r>
            <a:endParaRPr lang="ru-RU" sz="2400" dirty="0">
              <a:latin typeface="Times New Roman" panose="02020603050405020304" pitchFamily="18" charset="0"/>
              <a:cs typeface="Times New Roman" panose="02020603050405020304" pitchFamily="18" charset="0"/>
            </a:endParaRPr>
          </a:p>
          <a:p>
            <a:r>
              <a:rPr lang="ru-RU" sz="2400" b="1" dirty="0" err="1">
                <a:latin typeface="Times New Roman" panose="02020603050405020304" pitchFamily="18" charset="0"/>
                <a:cs typeface="Times New Roman" panose="02020603050405020304" pitchFamily="18" charset="0"/>
              </a:rPr>
              <a:t>иноқ</a:t>
            </a:r>
            <a:r>
              <a:rPr lang="ru-RU" sz="2400" b="1"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эди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Одатда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иноқлар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энг</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қудратли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ўзбек</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уруғларидан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тайинланган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ҳамда</a:t>
            </a:r>
            <a:endParaRPr lang="ru-RU" sz="2400" dirty="0">
              <a:latin typeface="Times New Roman" panose="02020603050405020304" pitchFamily="18" charset="0"/>
              <a:cs typeface="Times New Roman" panose="02020603050405020304" pitchFamily="18" charset="0"/>
            </a:endParaRPr>
          </a:p>
          <a:p>
            <a:r>
              <a:rPr lang="ru-RU" sz="2400" dirty="0" err="1">
                <a:latin typeface="Times New Roman" panose="02020603050405020304" pitchFamily="18" charset="0"/>
                <a:cs typeface="Times New Roman" panose="02020603050405020304" pitchFamily="18" charset="0"/>
              </a:rPr>
              <a:t>ҳамда</a:t>
            </a:r>
            <a:r>
              <a:rPr lang="ru-RU" sz="2400" dirty="0">
                <a:latin typeface="Times New Roman" panose="02020603050405020304" pitchFamily="18" charset="0"/>
                <a:cs typeface="Times New Roman" panose="02020603050405020304" pitchFamily="18" charset="0"/>
              </a:rPr>
              <a:t> улар </a:t>
            </a:r>
            <a:r>
              <a:rPr lang="ru-RU" sz="2400" dirty="0" err="1">
                <a:latin typeface="Times New Roman" panose="02020603050405020304" pitchFamily="18" charset="0"/>
                <a:cs typeface="Times New Roman" panose="02020603050405020304" pitchFamily="18" charset="0"/>
              </a:rPr>
              <a:t>хоннинг</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энг</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яқин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маслаҳатчилари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бўлган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Иноқлар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йирик</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амалдор</a:t>
            </a:r>
            <a:r>
              <a:rPr lang="ru-RU" sz="2400" dirty="0">
                <a:latin typeface="Times New Roman" panose="02020603050405020304" pitchFamily="18" charset="0"/>
                <a:cs typeface="Times New Roman" panose="02020603050405020304" pitchFamily="18" charset="0"/>
              </a:rPr>
              <a:t>,</a:t>
            </a:r>
          </a:p>
          <a:p>
            <a:r>
              <a:rPr lang="ru-RU" sz="2400" dirty="0" err="1">
                <a:latin typeface="Times New Roman" panose="02020603050405020304" pitchFamily="18" charset="0"/>
                <a:cs typeface="Times New Roman" panose="02020603050405020304" pitchFamily="18" charset="0"/>
              </a:rPr>
              <a:t>яъни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уруғ</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бошлиғи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ҳисобланган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Абулғозихон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тантанали</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маросимларда</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ўтириш</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учун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иноқларга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ўз</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ёнидан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тўртта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жой</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ажратган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Иноқлар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бий</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султон</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мингбоши</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каби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унвонларни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ҳам</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олганлар</a:t>
            </a:r>
            <a:r>
              <a:rPr lang="ru-RU" sz="2400" dirty="0">
                <a:latin typeface="Times New Roman" panose="02020603050405020304" pitchFamily="18" charset="0"/>
                <a:cs typeface="Times New Roman" panose="02020603050405020304" pitchFamily="18" charset="0"/>
              </a:rPr>
              <a:t>. ХХ </a:t>
            </a:r>
            <a:r>
              <a:rPr lang="ru-RU" sz="2400" dirty="0" err="1">
                <a:latin typeface="Times New Roman" panose="02020603050405020304" pitchFamily="18" charset="0"/>
                <a:cs typeface="Times New Roman" panose="02020603050405020304" pitchFamily="18" charset="0"/>
              </a:rPr>
              <a:t>аср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бошларига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келиб</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иноқлар</a:t>
            </a:r>
            <a:r>
              <a:rPr lang="ru-RU" sz="2400" dirty="0" smtClean="0">
                <a:latin typeface="Times New Roman" panose="02020603050405020304" pitchFamily="18" charset="0"/>
                <a:cs typeface="Times New Roman" panose="02020603050405020304" pitchFamily="18" charset="0"/>
              </a:rPr>
              <a:t> </a:t>
            </a:r>
            <a:r>
              <a:rPr lang="ru-RU" sz="2400" b="1" dirty="0" smtClean="0">
                <a:latin typeface="Times New Roman" panose="02020603050405020304" pitchFamily="18" charset="0"/>
                <a:cs typeface="Times New Roman" panose="02020603050405020304" pitchFamily="18" charset="0"/>
              </a:rPr>
              <a:t>бек </a:t>
            </a:r>
            <a:r>
              <a:rPr lang="ru-RU" sz="2400" dirty="0" err="1">
                <a:latin typeface="Times New Roman" panose="02020603050405020304" pitchFamily="18" charset="0"/>
                <a:cs typeface="Times New Roman" panose="02020603050405020304" pitchFamily="18" charset="0"/>
              </a:rPr>
              <a:t>мартабасига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тушиб</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олий</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сарой</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амалдорларидан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маъмурий</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мансаб</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эгаларига</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айланадилар</a:t>
            </a:r>
            <a:r>
              <a:rPr lang="ru-RU" sz="2400" dirty="0">
                <a:latin typeface="Times New Roman" panose="02020603050405020304" pitchFamily="18" charset="0"/>
                <a:cs typeface="Times New Roman" panose="02020603050405020304" pitchFamily="18" charset="0"/>
              </a:rPr>
              <a:t>.</a:t>
            </a:r>
          </a:p>
          <a:p>
            <a:r>
              <a:rPr lang="ru-RU" sz="2400" b="1" dirty="0" err="1">
                <a:latin typeface="Times New Roman" panose="02020603050405020304" pitchFamily="18" charset="0"/>
                <a:cs typeface="Times New Roman" panose="02020603050405020304" pitchFamily="18" charset="0"/>
              </a:rPr>
              <a:t>Оталиқ</a:t>
            </a:r>
            <a:r>
              <a:rPr lang="ru-RU" sz="2400" b="1" dirty="0">
                <a:latin typeface="Times New Roman" panose="02020603050405020304" pitchFamily="18" charset="0"/>
                <a:cs typeface="Times New Roman" panose="02020603050405020304" pitchFamily="18" charset="0"/>
              </a:rPr>
              <a:t> – </a:t>
            </a:r>
            <a:r>
              <a:rPr lang="ru-RU" sz="2400" dirty="0" err="1">
                <a:latin typeface="Times New Roman" panose="02020603050405020304" pitchFamily="18" charset="0"/>
                <a:cs typeface="Times New Roman" panose="02020603050405020304" pitchFamily="18" charset="0"/>
              </a:rPr>
              <a:t>уруғ</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оқсоқоли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Иноқ</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бошлиқ</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тўпа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гуруҳ</a:t>
            </a:r>
            <a:r>
              <a:rPr lang="ru-RU" sz="2400" dirty="0">
                <a:latin typeface="Times New Roman" panose="02020603050405020304" pitchFamily="18" charset="0"/>
                <a:cs typeface="Times New Roman" panose="02020603050405020304" pitchFamily="18" charset="0"/>
              </a:rPr>
              <a:t>) га </a:t>
            </a:r>
            <a:r>
              <a:rPr lang="ru-RU" sz="2400" dirty="0" err="1">
                <a:latin typeface="Times New Roman" panose="02020603050405020304" pitchFamily="18" charset="0"/>
                <a:cs typeface="Times New Roman" panose="02020603050405020304" pitchFamily="18" charset="0"/>
              </a:rPr>
              <a:t>бирлашган</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уруғ</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бошлиғи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Хоннинг</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энг</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яқин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маслаҳатчиларидан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бири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бўлган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Оталиқ</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қилич</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ва</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пичоқ</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тақиб</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юрган</a:t>
            </a:r>
            <a:r>
              <a:rPr lang="ru-RU" sz="2400" dirty="0">
                <a:latin typeface="Times New Roman" panose="02020603050405020304" pitchFamily="18" charset="0"/>
                <a:cs typeface="Times New Roman" panose="02020603050405020304" pitchFamily="18" charset="0"/>
              </a:rPr>
              <a:t>.</a:t>
            </a:r>
          </a:p>
          <a:p>
            <a:r>
              <a:rPr lang="ru-RU" sz="2400" b="1" dirty="0" err="1">
                <a:latin typeface="Times New Roman" panose="02020603050405020304" pitchFamily="18" charset="0"/>
                <a:cs typeface="Times New Roman" panose="02020603050405020304" pitchFamily="18" charset="0"/>
              </a:rPr>
              <a:t>Бий</a:t>
            </a:r>
            <a:r>
              <a:rPr lang="ru-RU" sz="2400" b="1" dirty="0">
                <a:latin typeface="Times New Roman" panose="02020603050405020304" pitchFamily="18" charset="0"/>
                <a:cs typeface="Times New Roman" panose="02020603050405020304" pitchFamily="18" charset="0"/>
              </a:rPr>
              <a:t> – </a:t>
            </a:r>
            <a:r>
              <a:rPr lang="ru-RU" sz="2400" dirty="0" err="1">
                <a:latin typeface="Times New Roman" panose="02020603050405020304" pitchFamily="18" charset="0"/>
                <a:cs typeface="Times New Roman" panose="02020603050405020304" pitchFamily="18" charset="0"/>
              </a:rPr>
              <a:t>сарой</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унвони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Иноқ</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ва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оталиқдан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кейинги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мартаба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Бий</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қабила</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ва</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уруғнинг</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бошлиғи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ҳисобланиб</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кўчманчи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ва</a:t>
            </a:r>
            <a:r>
              <a:rPr lang="ru-RU" sz="2400" dirty="0">
                <a:latin typeface="Times New Roman" panose="02020603050405020304" pitchFamily="18" charset="0"/>
                <a:cs typeface="Times New Roman" panose="02020603050405020304" pitchFamily="18" charset="0"/>
              </a:rPr>
              <a:t> ярим </a:t>
            </a:r>
            <a:r>
              <a:rPr lang="ru-RU" sz="2400" dirty="0" err="1">
                <a:latin typeface="Times New Roman" panose="02020603050405020304" pitchFamily="18" charset="0"/>
                <a:cs typeface="Times New Roman" panose="02020603050405020304" pitchFamily="18" charset="0"/>
              </a:rPr>
              <a:t>кўчманчи</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туркий</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халқларнинг</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жумладан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ўзбекларнинг</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уруғ</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оқсоқолларига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бериладиган</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унвон</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эди</a:t>
            </a:r>
            <a:r>
              <a:rPr lang="ru-RU" sz="2400" dirty="0">
                <a:latin typeface="Times New Roman" panose="02020603050405020304" pitchFamily="18" charset="0"/>
                <a:cs typeface="Times New Roman" panose="02020603050405020304" pitchFamily="18" charset="0"/>
              </a:rPr>
              <a:t>. </a:t>
            </a:r>
            <a:r>
              <a:rPr lang="de-DE" sz="2400" dirty="0">
                <a:latin typeface="Times New Roman" panose="02020603050405020304" pitchFamily="18" charset="0"/>
                <a:cs typeface="Times New Roman" panose="02020603050405020304" pitchFamily="18" charset="0"/>
              </a:rPr>
              <a:t>XVII-XIX </a:t>
            </a:r>
            <a:r>
              <a:rPr lang="ru-RU" sz="2400" dirty="0" err="1">
                <a:latin typeface="Times New Roman" panose="02020603050405020304" pitchFamily="18" charset="0"/>
                <a:cs typeface="Times New Roman" panose="02020603050405020304" pitchFamily="18" charset="0"/>
              </a:rPr>
              <a:t>асрларда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бийлар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йирик</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ўзбек</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қабила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ва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уруғларига</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бошчилик</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қилиб</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фақат</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марказий</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ҳокимиятга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итоат</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этганлар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Бий</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унвони</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авлоддан</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авлодга</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мерос</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қилиб</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қолдирилган</a:t>
            </a:r>
            <a:r>
              <a:rPr lang="ru-RU" sz="2400" dirty="0">
                <a:latin typeface="Times New Roman" panose="02020603050405020304" pitchFamily="18" charset="0"/>
                <a:cs typeface="Times New Roman" panose="02020603050405020304" pitchFamily="18" charset="0"/>
              </a:rPr>
              <a:t>.</a:t>
            </a:r>
            <a:endParaRPr kumimoji="0" lang="ru-RU"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43075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кругленный прямоугольник 1"/>
          <p:cNvSpPr/>
          <p:nvPr/>
        </p:nvSpPr>
        <p:spPr>
          <a:xfrm>
            <a:off x="326571" y="91440"/>
            <a:ext cx="11599818" cy="6609806"/>
          </a:xfrm>
          <a:prstGeom prst="roundRect">
            <a:avLst/>
          </a:prstGeom>
          <a:solidFill>
            <a:schemeClr val="bg2">
              <a:lumMod val="40000"/>
              <a:lumOff val="6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just"/>
            <a:r>
              <a:rPr kumimoji="0" lang="ru-RU"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 </a:t>
            </a:r>
            <a:r>
              <a:rPr lang="ru-RU" sz="2000" b="1" dirty="0">
                <a:latin typeface="Times New Roman" panose="02020603050405020304" pitchFamily="18" charset="0"/>
                <a:cs typeface="Times New Roman" panose="02020603050405020304" pitchFamily="18" charset="0"/>
              </a:rPr>
              <a:t>Амир </a:t>
            </a:r>
            <a:r>
              <a:rPr lang="ru-RU" sz="2000" b="1" dirty="0" err="1">
                <a:latin typeface="Times New Roman" panose="02020603050405020304" pitchFamily="18" charset="0"/>
                <a:cs typeface="Times New Roman" panose="02020603050405020304" pitchFamily="18" charset="0"/>
              </a:rPr>
              <a:t>ул-умаро</a:t>
            </a:r>
            <a:r>
              <a:rPr lang="ru-RU" sz="2000" b="1" dirty="0">
                <a:latin typeface="Times New Roman" panose="02020603050405020304" pitchFamily="18" charset="0"/>
                <a:cs typeface="Times New Roman" panose="02020603050405020304" pitchFamily="18" charset="0"/>
              </a:rPr>
              <a:t> – </a:t>
            </a:r>
            <a:r>
              <a:rPr lang="ru-RU" sz="2000" dirty="0" err="1">
                <a:latin typeface="Times New Roman" panose="02020603050405020304" pitchFamily="18" charset="0"/>
                <a:cs typeface="Times New Roman" panose="02020603050405020304" pitchFamily="18" charset="0"/>
              </a:rPr>
              <a:t>Амирларнинг</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амири</a:t>
            </a:r>
            <a:r>
              <a:rPr lang="ru-RU" sz="2000" dirty="0">
                <a:latin typeface="Times New Roman" panose="02020603050405020304" pitchFamily="18" charset="0"/>
                <a:cs typeface="Times New Roman" panose="02020603050405020304" pitchFamily="18" charset="0"/>
              </a:rPr>
              <a:t>, Хива </a:t>
            </a:r>
            <a:r>
              <a:rPr lang="ru-RU" sz="2000" dirty="0" err="1">
                <a:latin typeface="Times New Roman" panose="02020603050405020304" pitchFamily="18" charset="0"/>
                <a:cs typeface="Times New Roman" panose="02020603050405020304" pitchFamily="18" charset="0"/>
              </a:rPr>
              <a:t>хонлигида</a:t>
            </a:r>
            <a:r>
              <a:rPr lang="ru-RU" sz="2000" dirty="0">
                <a:latin typeface="Times New Roman" panose="02020603050405020304" pitchFamily="18" charset="0"/>
                <a:cs typeface="Times New Roman" panose="02020603050405020304" pitchFamily="18" charset="0"/>
              </a:rPr>
              <a:t> XIX </a:t>
            </a:r>
            <a:r>
              <a:rPr lang="ru-RU" sz="2000" dirty="0" err="1" smtClean="0">
                <a:latin typeface="Times New Roman" panose="02020603050405020304" pitchFamily="18" charset="0"/>
                <a:cs typeface="Times New Roman" panose="02020603050405020304" pitchFamily="18" charset="0"/>
              </a:rPr>
              <a:t>асрнинг</a:t>
            </a:r>
            <a:r>
              <a:rPr lang="ru-RU" sz="2000" dirty="0" smtClean="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ўрталарида</a:t>
            </a:r>
            <a:r>
              <a:rPr lang="ru-RU" sz="2000" dirty="0" smtClean="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таъсис</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этилган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Сайид</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Муҳаммадхон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бу</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унвонни</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биринчи</a:t>
            </a:r>
            <a:r>
              <a:rPr lang="ru-RU" sz="2000" dirty="0">
                <a:latin typeface="Times New Roman" panose="02020603050405020304" pitchFamily="18" charset="0"/>
                <a:cs typeface="Times New Roman" panose="02020603050405020304" pitchFamily="18" charset="0"/>
              </a:rPr>
              <a:t> </a:t>
            </a:r>
            <a:r>
              <a:rPr lang="ru-RU" sz="2000" dirty="0" smtClean="0">
                <a:latin typeface="Times New Roman" panose="02020603050405020304" pitchFamily="18" charset="0"/>
                <a:cs typeface="Times New Roman" panose="02020603050405020304" pitchFamily="18" charset="0"/>
              </a:rPr>
              <a:t>марта </a:t>
            </a:r>
            <a:r>
              <a:rPr lang="ru-RU" sz="2000" dirty="0" err="1" smtClean="0">
                <a:latin typeface="Times New Roman" panose="02020603050405020304" pitchFamily="18" charset="0"/>
                <a:cs typeface="Times New Roman" panose="02020603050405020304" pitchFamily="18" charset="0"/>
              </a:rPr>
              <a:t>ўзининг</a:t>
            </a:r>
            <a:r>
              <a:rPr lang="ru-RU" sz="2000" dirty="0" smtClean="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акаси</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Сайид</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Маҳмуд</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тўрага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берган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эди</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Муҳаммад</a:t>
            </a:r>
            <a:r>
              <a:rPr lang="ru-RU" sz="2000" dirty="0">
                <a:latin typeface="Times New Roman" panose="02020603050405020304" pitchFamily="18" charset="0"/>
                <a:cs typeface="Times New Roman" panose="02020603050405020304" pitchFamily="18" charset="0"/>
              </a:rPr>
              <a:t> Амин </a:t>
            </a:r>
            <a:r>
              <a:rPr lang="ru-RU" sz="2000" dirty="0" err="1" smtClean="0">
                <a:latin typeface="Times New Roman" panose="02020603050405020304" pitchFamily="18" charset="0"/>
                <a:cs typeface="Times New Roman" panose="02020603050405020304" pitchFamily="18" charset="0"/>
              </a:rPr>
              <a:t>иноқ</a:t>
            </a:r>
            <a:r>
              <a:rPr lang="ru-RU" sz="2000" dirty="0" smtClean="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ҳукмронлиги</a:t>
            </a:r>
            <a:r>
              <a:rPr lang="ru-RU" sz="2000" dirty="0" smtClean="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даврида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амир</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ул-умаро</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унинг</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акаси</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Фозилбий</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эди</a:t>
            </a:r>
            <a:r>
              <a:rPr lang="ru-RU" sz="2000" dirty="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Ўшандан</a:t>
            </a:r>
            <a:r>
              <a:rPr lang="ru-RU" sz="2000" dirty="0" smtClean="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кейин</a:t>
            </a:r>
            <a:r>
              <a:rPr lang="ru-RU" sz="2000" dirty="0" smtClean="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амир</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ул-умаро</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унвони</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ҳеч</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кимга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берилмаган</a:t>
            </a:r>
            <a:r>
              <a:rPr lang="ru-RU" sz="2000" dirty="0">
                <a:latin typeface="Times New Roman" panose="02020603050405020304" pitchFamily="18" charset="0"/>
                <a:cs typeface="Times New Roman" panose="02020603050405020304" pitchFamily="18" charset="0"/>
              </a:rPr>
              <a:t>.</a:t>
            </a:r>
          </a:p>
          <a:p>
            <a:pPr algn="just"/>
            <a:r>
              <a:rPr lang="ru-RU" sz="2000" b="1" dirty="0" err="1">
                <a:latin typeface="Times New Roman" panose="02020603050405020304" pitchFamily="18" charset="0"/>
                <a:cs typeface="Times New Roman" panose="02020603050405020304" pitchFamily="18" charset="0"/>
              </a:rPr>
              <a:t>Қўшбеги</a:t>
            </a:r>
            <a:r>
              <a:rPr lang="ru-RU" sz="2000" b="1" dirty="0">
                <a:latin typeface="Times New Roman" panose="02020603050405020304" pitchFamily="18" charset="0"/>
                <a:cs typeface="Times New Roman" panose="02020603050405020304" pitchFamily="18" charset="0"/>
              </a:rPr>
              <a:t> – </a:t>
            </a:r>
            <a:r>
              <a:rPr lang="ru-RU" sz="2000" dirty="0">
                <a:latin typeface="Times New Roman" panose="02020603050405020304" pitchFamily="18" charset="0"/>
                <a:cs typeface="Times New Roman" panose="02020603050405020304" pitchFamily="18" charset="0"/>
              </a:rPr>
              <a:t>Хива </a:t>
            </a:r>
            <a:r>
              <a:rPr lang="ru-RU" sz="2000" dirty="0" err="1">
                <a:latin typeface="Times New Roman" panose="02020603050405020304" pitchFamily="18" charset="0"/>
                <a:cs typeface="Times New Roman" panose="02020603050405020304" pitchFamily="18" charset="0"/>
              </a:rPr>
              <a:t>хонлигида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саройнинг</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олий</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мансабларидан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бири</a:t>
            </a:r>
            <a:r>
              <a:rPr lang="ru-RU" sz="2000" dirty="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бўлиб</a:t>
            </a:r>
            <a:r>
              <a:rPr lang="ru-RU" sz="2000" dirty="0" smtClean="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молия</a:t>
            </a:r>
            <a:r>
              <a:rPr lang="ru-RU" sz="2000" dirty="0" smtClean="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ва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солиқ</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йиғиш</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ишларини</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бажарган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Қўшбегининг</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махсус</a:t>
            </a:r>
            <a:r>
              <a:rPr lang="ru-RU" sz="2000" dirty="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девони</a:t>
            </a:r>
            <a:r>
              <a:rPr lang="ru-RU" sz="2000" dirty="0" smtClean="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ҳамда</a:t>
            </a:r>
            <a:r>
              <a:rPr lang="ru-RU" sz="2000" dirty="0" smtClean="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унга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тобе</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этувчи</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амалдорлари</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бўлган</a:t>
            </a:r>
            <a:r>
              <a:rPr lang="ru-RU" sz="2000" dirty="0">
                <a:latin typeface="Times New Roman" panose="02020603050405020304" pitchFamily="18" charset="0"/>
                <a:cs typeface="Times New Roman" panose="02020603050405020304" pitchFamily="18" charset="0"/>
              </a:rPr>
              <a:t>.</a:t>
            </a:r>
          </a:p>
          <a:p>
            <a:pPr algn="just"/>
            <a:r>
              <a:rPr lang="ru-RU" sz="2000" b="1" dirty="0" err="1">
                <a:latin typeface="Times New Roman" panose="02020603050405020304" pitchFamily="18" charset="0"/>
                <a:cs typeface="Times New Roman" panose="02020603050405020304" pitchFamily="18" charset="0"/>
              </a:rPr>
              <a:t>Меҳтар</a:t>
            </a:r>
            <a:r>
              <a:rPr lang="ru-RU" sz="2000" b="1" dirty="0">
                <a:latin typeface="Times New Roman" panose="02020603050405020304" pitchFamily="18" charset="0"/>
                <a:cs typeface="Times New Roman" panose="02020603050405020304" pitchFamily="18" charset="0"/>
              </a:rPr>
              <a:t> – </a:t>
            </a:r>
            <a:r>
              <a:rPr lang="ru-RU" sz="2000" dirty="0" err="1">
                <a:latin typeface="Times New Roman" panose="02020603050405020304" pitchFamily="18" charset="0"/>
                <a:cs typeface="Times New Roman" panose="02020603050405020304" pitchFamily="18" charset="0"/>
              </a:rPr>
              <a:t>катта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улуғ</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деган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маънони</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беради</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Меҳтар</a:t>
            </a:r>
            <a:r>
              <a:rPr lang="ru-RU" sz="2000" dirty="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сарой</a:t>
            </a:r>
            <a:r>
              <a:rPr lang="ru-RU" sz="2000" dirty="0" smtClean="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хизматкорларининг</a:t>
            </a:r>
            <a:r>
              <a:rPr lang="ru-RU" sz="2000" dirty="0" smtClean="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бошлиғи</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вазифасини</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бажариб</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хонга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яқин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кишилардан</a:t>
            </a:r>
            <a:r>
              <a:rPr lang="ru-RU" sz="2000" dirty="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ва</a:t>
            </a:r>
            <a:r>
              <a:rPr lang="ru-RU" sz="2000" dirty="0" smtClean="0">
                <a:latin typeface="Times New Roman" panose="02020603050405020304" pitchFamily="18" charset="0"/>
                <a:cs typeface="Times New Roman" panose="02020603050405020304" pitchFamily="18" charset="0"/>
              </a:rPr>
              <a:t> хон </a:t>
            </a:r>
            <a:r>
              <a:rPr lang="ru-RU" sz="2000" dirty="0" err="1">
                <a:latin typeface="Times New Roman" panose="02020603050405020304" pitchFamily="18" charset="0"/>
                <a:cs typeface="Times New Roman" panose="02020603050405020304" pitchFamily="18" charset="0"/>
              </a:rPr>
              <a:t>уруғига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мансуб</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аъёнлардан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тайинланган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Меҳтарнинг</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ҳам</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ўз</a:t>
            </a:r>
            <a:r>
              <a:rPr lang="ru-RU" sz="2000" dirty="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девони</a:t>
            </a:r>
            <a:r>
              <a:rPr lang="ru-RU" sz="2000" dirty="0" smtClean="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бўлиб</a:t>
            </a:r>
            <a:r>
              <a:rPr lang="ru-RU" sz="2000" dirty="0">
                <a:latin typeface="Times New Roman" panose="02020603050405020304" pitchFamily="18" charset="0"/>
                <a:cs typeface="Times New Roman" panose="02020603050405020304" pitchFamily="18" charset="0"/>
              </a:rPr>
              <a:t>, ер </a:t>
            </a:r>
            <a:r>
              <a:rPr lang="ru-RU" sz="2000" dirty="0" err="1">
                <a:latin typeface="Times New Roman" panose="02020603050405020304" pitchFamily="18" charset="0"/>
                <a:cs typeface="Times New Roman" panose="02020603050405020304" pitchFamily="18" charset="0"/>
              </a:rPr>
              <a:t>солиғи</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солғут</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тўплаш</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ҳам</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унинг</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хизматига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кирган</a:t>
            </a:r>
            <a:r>
              <a:rPr lang="ru-RU" sz="2000" dirty="0">
                <a:latin typeface="Times New Roman" panose="02020603050405020304" pitchFamily="18" charset="0"/>
                <a:cs typeface="Times New Roman" panose="02020603050405020304" pitchFamily="18" charset="0"/>
              </a:rPr>
              <a:t>.</a:t>
            </a:r>
          </a:p>
          <a:p>
            <a:pPr algn="just"/>
            <a:r>
              <a:rPr lang="ru-RU" sz="2000" b="1" dirty="0" err="1">
                <a:latin typeface="Times New Roman" panose="02020603050405020304" pitchFamily="18" charset="0"/>
                <a:cs typeface="Times New Roman" panose="02020603050405020304" pitchFamily="18" charset="0"/>
              </a:rPr>
              <a:t>Бекларбеги</a:t>
            </a:r>
            <a:r>
              <a:rPr lang="ru-RU" sz="2000" b="1" dirty="0">
                <a:latin typeface="Times New Roman" panose="02020603050405020304" pitchFamily="18" charset="0"/>
                <a:cs typeface="Times New Roman" panose="02020603050405020304" pitchFamily="18" charset="0"/>
              </a:rPr>
              <a:t> – </a:t>
            </a:r>
            <a:r>
              <a:rPr lang="ru-RU" sz="2000" dirty="0" err="1">
                <a:latin typeface="Times New Roman" panose="02020603050405020304" pitchFamily="18" charset="0"/>
                <a:cs typeface="Times New Roman" panose="02020603050405020304" pitchFamily="18" charset="0"/>
              </a:rPr>
              <a:t>Қорақалпоқ</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ва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кўчманчи</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халқларнинг</a:t>
            </a:r>
            <a:r>
              <a:rPr lang="ru-RU" sz="2000" dirty="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оқсоқолларига</a:t>
            </a:r>
            <a:r>
              <a:rPr lang="ru-RU" sz="2000" dirty="0" smtClean="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бериладиган</a:t>
            </a:r>
            <a:r>
              <a:rPr lang="ru-RU" sz="2000" dirty="0" smtClean="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фахрий</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унвон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Бекларбегининг</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вазифаси</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уларнинг</a:t>
            </a:r>
            <a:r>
              <a:rPr lang="ru-RU" sz="2000" dirty="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ўз</a:t>
            </a:r>
            <a:r>
              <a:rPr lang="ru-RU" sz="2000" dirty="0" smtClean="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уруғларидан</a:t>
            </a:r>
            <a:r>
              <a:rPr lang="ru-RU" sz="2000" dirty="0" smtClean="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йиғиладиган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харажатларнинг</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тўғрилигини</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текшириб</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туриш</a:t>
            </a:r>
            <a:r>
              <a:rPr lang="ru-RU" sz="2000" dirty="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ва</a:t>
            </a:r>
            <a:r>
              <a:rPr lang="ru-RU" sz="2000" dirty="0" err="1">
                <a:latin typeface="Times New Roman" panose="02020603050405020304" pitchFamily="18" charset="0"/>
                <a:cs typeface="Times New Roman" panose="02020603050405020304" pitchFamily="18" charset="0"/>
              </a:rPr>
              <a:t>уларни</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тўла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равишда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хазинага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топшириш</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устидан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назорат</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қилишдан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иборат</a:t>
            </a:r>
            <a:endParaRPr lang="ru-RU" sz="2000" dirty="0">
              <a:latin typeface="Times New Roman" panose="02020603050405020304" pitchFamily="18" charset="0"/>
              <a:cs typeface="Times New Roman" panose="02020603050405020304" pitchFamily="18" charset="0"/>
            </a:endParaRPr>
          </a:p>
          <a:p>
            <a:pPr algn="just"/>
            <a:r>
              <a:rPr lang="ru-RU" sz="2000" dirty="0" err="1">
                <a:latin typeface="Times New Roman" panose="02020603050405020304" pitchFamily="18" charset="0"/>
                <a:cs typeface="Times New Roman" panose="02020603050405020304" pitchFamily="18" charset="0"/>
              </a:rPr>
              <a:t>бўлган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Бу</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лавозимга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амалдорлар</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одатда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хоннинг</a:t>
            </a:r>
            <a:r>
              <a:rPr lang="ru-RU" sz="2000" dirty="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қариндош-уруғларидан</a:t>
            </a:r>
            <a:r>
              <a:rPr lang="ru-RU" sz="2000" dirty="0" smtClean="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тайинланган</a:t>
            </a:r>
            <a:r>
              <a:rPr lang="ru-RU" sz="2000" dirty="0">
                <a:latin typeface="Times New Roman" panose="02020603050405020304" pitchFamily="18" charset="0"/>
                <a:cs typeface="Times New Roman" panose="02020603050405020304" pitchFamily="18" charset="0"/>
              </a:rPr>
              <a:t>.</a:t>
            </a:r>
          </a:p>
          <a:p>
            <a:pPr algn="just"/>
            <a:r>
              <a:rPr lang="ru-RU" sz="2000" b="1" dirty="0">
                <a:latin typeface="Times New Roman" panose="02020603050405020304" pitchFamily="18" charset="0"/>
                <a:cs typeface="Times New Roman" panose="02020603050405020304" pitchFamily="18" charset="0"/>
              </a:rPr>
              <a:t>Бек - </a:t>
            </a:r>
            <a:r>
              <a:rPr lang="de-DE" sz="2000" dirty="0">
                <a:latin typeface="Times New Roman" panose="02020603050405020304" pitchFamily="18" charset="0"/>
                <a:cs typeface="Times New Roman" panose="02020603050405020304" pitchFamily="18" charset="0"/>
              </a:rPr>
              <a:t>XIX </a:t>
            </a:r>
            <a:r>
              <a:rPr lang="ru-RU" sz="2000" dirty="0" err="1">
                <a:latin typeface="Times New Roman" panose="02020603050405020304" pitchFamily="18" charset="0"/>
                <a:cs typeface="Times New Roman" panose="02020603050405020304" pitchFamily="18" charset="0"/>
              </a:rPr>
              <a:t>асрда</a:t>
            </a:r>
            <a:r>
              <a:rPr lang="ru-RU" sz="2000" dirty="0">
                <a:latin typeface="Times New Roman" panose="02020603050405020304" pitchFamily="18" charset="0"/>
                <a:cs typeface="Times New Roman" panose="02020603050405020304" pitchFamily="18" charset="0"/>
              </a:rPr>
              <a:t> Хива </a:t>
            </a:r>
            <a:r>
              <a:rPr lang="ru-RU" sz="2000" dirty="0" err="1">
                <a:latin typeface="Times New Roman" panose="02020603050405020304" pitchFamily="18" charset="0"/>
                <a:cs typeface="Times New Roman" panose="02020603050405020304" pitchFamily="18" charset="0"/>
              </a:rPr>
              <a:t>хонлигининг</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ижтимоий-сиёсий</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ҳаётида</a:t>
            </a:r>
            <a:r>
              <a:rPr lang="ru-RU" sz="2000" dirty="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беклар</a:t>
            </a:r>
            <a:r>
              <a:rPr lang="ru-RU" sz="2000" dirty="0" smtClean="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анча</a:t>
            </a:r>
            <a:r>
              <a:rPr lang="ru-RU" sz="2000" dirty="0" smtClean="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катта</a:t>
            </a:r>
            <a:r>
              <a:rPr lang="ru-RU" sz="2000" dirty="0">
                <a:latin typeface="Times New Roman" panose="02020603050405020304" pitchFamily="18" charset="0"/>
                <a:cs typeface="Times New Roman" panose="02020603050405020304" pitchFamily="18" charset="0"/>
              </a:rPr>
              <a:t> рол </a:t>
            </a:r>
            <a:r>
              <a:rPr lang="ru-RU" sz="2000" dirty="0" err="1">
                <a:latin typeface="Times New Roman" panose="02020603050405020304" pitchFamily="18" charset="0"/>
                <a:cs typeface="Times New Roman" panose="02020603050405020304" pitchFamily="18" charset="0"/>
              </a:rPr>
              <a:t>ўйнаганлар</a:t>
            </a:r>
            <a:r>
              <a:rPr lang="ru-RU" sz="2000" dirty="0">
                <a:latin typeface="Times New Roman" panose="02020603050405020304" pitchFamily="18" charset="0"/>
                <a:cs typeface="Times New Roman" panose="02020603050405020304" pitchFamily="18" charset="0"/>
              </a:rPr>
              <a:t>. Бек – хон </a:t>
            </a:r>
            <a:r>
              <a:rPr lang="ru-RU" sz="2000" dirty="0" err="1">
                <a:latin typeface="Times New Roman" panose="02020603050405020304" pitchFamily="18" charset="0"/>
                <a:cs typeface="Times New Roman" panose="02020603050405020304" pitchFamily="18" charset="0"/>
              </a:rPr>
              <a:t>ва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давлат</a:t>
            </a:r>
            <a:r>
              <a:rPr lang="ru-RU" sz="2000" dirty="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арбобларининг</a:t>
            </a:r>
            <a:r>
              <a:rPr lang="ru-RU" sz="2000" dirty="0" smtClean="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қариндошларига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фарзандларига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бериладиган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фахрий</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унвондир</a:t>
            </a:r>
            <a:r>
              <a:rPr lang="ru-RU" sz="2000" dirty="0">
                <a:latin typeface="Times New Roman" panose="02020603050405020304" pitchFamily="18" charset="0"/>
                <a:cs typeface="Times New Roman" panose="02020603050405020304" pitchFamily="18" charset="0"/>
              </a:rPr>
              <a:t>.</a:t>
            </a:r>
          </a:p>
          <a:p>
            <a:pPr algn="just"/>
            <a:r>
              <a:rPr lang="ru-RU" sz="2000" b="1" dirty="0" err="1">
                <a:latin typeface="Times New Roman" panose="02020603050405020304" pitchFamily="18" charset="0"/>
                <a:cs typeface="Times New Roman" panose="02020603050405020304" pitchFamily="18" charset="0"/>
              </a:rPr>
              <a:t>Парвоначи</a:t>
            </a:r>
            <a:r>
              <a:rPr lang="ru-RU" sz="2000" b="1" dirty="0">
                <a:latin typeface="Times New Roman" panose="02020603050405020304" pitchFamily="18" charset="0"/>
                <a:cs typeface="Times New Roman" panose="02020603050405020304" pitchFamily="18" charset="0"/>
              </a:rPr>
              <a:t> – </a:t>
            </a:r>
            <a:r>
              <a:rPr lang="ru-RU" sz="2000" dirty="0">
                <a:latin typeface="Times New Roman" panose="02020603050405020304" pitchFamily="18" charset="0"/>
                <a:cs typeface="Times New Roman" panose="02020603050405020304" pitchFamily="18" charset="0"/>
              </a:rPr>
              <a:t>хон </a:t>
            </a:r>
            <a:r>
              <a:rPr lang="ru-RU" sz="2000" dirty="0" err="1">
                <a:latin typeface="Times New Roman" panose="02020603050405020304" pitchFamily="18" charset="0"/>
                <a:cs typeface="Times New Roman" panose="02020603050405020304" pitchFamily="18" charset="0"/>
              </a:rPr>
              <a:t>саройидаги</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олий</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вазирлардан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бири</a:t>
            </a:r>
            <a:r>
              <a:rPr lang="ru-RU" sz="2000" dirty="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Парвоначи</a:t>
            </a:r>
            <a:r>
              <a:rPr lang="ru-RU" sz="2000" dirty="0" smtClean="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саройнинг</a:t>
            </a:r>
            <a:r>
              <a:rPr lang="ru-RU" sz="2000" dirty="0" smtClean="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ички</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ва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ташқи</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ишларида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ҳам</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фаол</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қатнашиши</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мумкин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бўлган</a:t>
            </a:r>
            <a:r>
              <a:rPr lang="ru-RU" sz="2000" dirty="0">
                <a:latin typeface="Times New Roman" panose="02020603050405020304" pitchFamily="18" charset="0"/>
                <a:cs typeface="Times New Roman" panose="02020603050405020304" pitchFamily="18" charset="0"/>
              </a:rPr>
              <a:t>. </a:t>
            </a:r>
            <a:r>
              <a:rPr lang="ru-RU" sz="2000" dirty="0" smtClean="0">
                <a:latin typeface="Times New Roman" panose="02020603050405020304" pitchFamily="18" charset="0"/>
                <a:cs typeface="Times New Roman" panose="02020603050405020304" pitchFamily="18" charset="0"/>
              </a:rPr>
              <a:t>У </a:t>
            </a:r>
            <a:r>
              <a:rPr lang="ru-RU" sz="2000" dirty="0" err="1" smtClean="0">
                <a:latin typeface="Times New Roman" panose="02020603050405020304" pitchFamily="18" charset="0"/>
                <a:cs typeface="Times New Roman" panose="02020603050405020304" pitchFamily="18" charset="0"/>
              </a:rPr>
              <a:t>арзу-шикоятларни</a:t>
            </a:r>
            <a:r>
              <a:rPr lang="ru-RU" sz="2000" dirty="0" smtClean="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хоннинг</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ҳузурига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олиб</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кириб</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жавобини</a:t>
            </a:r>
            <a:r>
              <a:rPr lang="ru-RU" sz="2000" dirty="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қайтарган</a:t>
            </a:r>
            <a:r>
              <a:rPr lang="ru-RU" sz="2000" dirty="0" smtClean="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Шунингдек</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парвоначи</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хоннинг</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формонларини</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сарой</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аъёнларига</a:t>
            </a:r>
            <a:r>
              <a:rPr lang="ru-RU" sz="2000" dirty="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етказиб</a:t>
            </a:r>
            <a:r>
              <a:rPr lang="ru-RU" sz="2000" dirty="0" smtClean="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турган</a:t>
            </a:r>
            <a:r>
              <a:rPr lang="ru-RU" sz="2000" dirty="0">
                <a:latin typeface="Times New Roman" panose="02020603050405020304" pitchFamily="18" charset="0"/>
                <a:cs typeface="Times New Roman" panose="02020603050405020304" pitchFamily="18" charset="0"/>
              </a:rPr>
              <a:t>.</a:t>
            </a:r>
            <a:endParaRPr kumimoji="0" lang="ru-RU"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44201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хема 3"/>
          <p:cNvGraphicFramePr/>
          <p:nvPr>
            <p:extLst>
              <p:ext uri="{D42A27DB-BD31-4B8C-83A1-F6EECF244321}">
                <p14:modId xmlns:p14="http://schemas.microsoft.com/office/powerpoint/2010/main" val="2994071436"/>
              </p:ext>
            </p:extLst>
          </p:nvPr>
        </p:nvGraphicFramePr>
        <p:xfrm>
          <a:off x="0" y="0"/>
          <a:ext cx="121920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95371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7698" name="Рисунок 30" descr="http://www.gov.uz/repository/images/2214/437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035050"/>
            <a:ext cx="5135033" cy="584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7699" name="Рисунок 31" descr="http://www.gov.uz/repository/images/2214/437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5034" y="1035050"/>
            <a:ext cx="7056967" cy="584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Rectangle 4"/>
          <p:cNvSpPr>
            <a:spLocks noChangeArrowheads="1"/>
          </p:cNvSpPr>
          <p:nvPr/>
        </p:nvSpPr>
        <p:spPr bwMode="auto">
          <a:xfrm>
            <a:off x="0" y="-261610"/>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rgbClr val="FF0000"/>
                </a:solidFill>
                <a:latin typeface="Times New Roman" pitchFamily="18" charset="0"/>
              </a:defRPr>
            </a:lvl1pPr>
            <a:lvl2pPr marL="742950" indent="-285750">
              <a:defRPr sz="2800" b="1">
                <a:solidFill>
                  <a:srgbClr val="FF0000"/>
                </a:solidFill>
                <a:latin typeface="Times New Roman" pitchFamily="18" charset="0"/>
              </a:defRPr>
            </a:lvl2pPr>
            <a:lvl3pPr marL="1143000" indent="-228600">
              <a:defRPr sz="2800" b="1">
                <a:solidFill>
                  <a:srgbClr val="FF0000"/>
                </a:solidFill>
                <a:latin typeface="Times New Roman" pitchFamily="18" charset="0"/>
              </a:defRPr>
            </a:lvl3pPr>
            <a:lvl4pPr marL="1600200" indent="-228600">
              <a:defRPr sz="2800" b="1">
                <a:solidFill>
                  <a:srgbClr val="FF0000"/>
                </a:solidFill>
                <a:latin typeface="Times New Roman" pitchFamily="18" charset="0"/>
              </a:defRPr>
            </a:lvl4pPr>
            <a:lvl5pPr marL="2057400" indent="-228600">
              <a:defRPr sz="2800" b="1">
                <a:solidFill>
                  <a:srgbClr val="FF0000"/>
                </a:solidFill>
                <a:latin typeface="Times New Roman" pitchFamily="18" charset="0"/>
              </a:defRPr>
            </a:lvl5pPr>
            <a:lvl6pPr marL="2514600" indent="-228600" algn="ctr" eaLnBrk="0" fontAlgn="base" hangingPunct="0">
              <a:spcBef>
                <a:spcPct val="0"/>
              </a:spcBef>
              <a:spcAft>
                <a:spcPct val="0"/>
              </a:spcAft>
              <a:defRPr sz="2800" b="1">
                <a:solidFill>
                  <a:srgbClr val="FF0000"/>
                </a:solidFill>
                <a:latin typeface="Times New Roman" pitchFamily="18" charset="0"/>
              </a:defRPr>
            </a:lvl6pPr>
            <a:lvl7pPr marL="2971800" indent="-228600" algn="ctr" eaLnBrk="0" fontAlgn="base" hangingPunct="0">
              <a:spcBef>
                <a:spcPct val="0"/>
              </a:spcBef>
              <a:spcAft>
                <a:spcPct val="0"/>
              </a:spcAft>
              <a:defRPr sz="2800" b="1">
                <a:solidFill>
                  <a:srgbClr val="FF0000"/>
                </a:solidFill>
                <a:latin typeface="Times New Roman" pitchFamily="18" charset="0"/>
              </a:defRPr>
            </a:lvl7pPr>
            <a:lvl8pPr marL="3429000" indent="-228600" algn="ctr" eaLnBrk="0" fontAlgn="base" hangingPunct="0">
              <a:spcBef>
                <a:spcPct val="0"/>
              </a:spcBef>
              <a:spcAft>
                <a:spcPct val="0"/>
              </a:spcAft>
              <a:defRPr sz="2800" b="1">
                <a:solidFill>
                  <a:srgbClr val="FF0000"/>
                </a:solidFill>
                <a:latin typeface="Times New Roman" pitchFamily="18" charset="0"/>
              </a:defRPr>
            </a:lvl8pPr>
            <a:lvl9pPr marL="3886200" indent="-228600" algn="ctr" eaLnBrk="0" fontAlgn="base" hangingPunct="0">
              <a:spcBef>
                <a:spcPct val="0"/>
              </a:spcBef>
              <a:spcAft>
                <a:spcPct val="0"/>
              </a:spcAft>
              <a:defRPr sz="2800" b="1">
                <a:solidFill>
                  <a:srgbClr val="FF0000"/>
                </a:solidFill>
                <a:latin typeface="Times New Roman" pitchFamily="18" charset="0"/>
              </a:defRPr>
            </a:lvl9pPr>
          </a:lstStyle>
          <a:p>
            <a:endParaRPr lang="ru-RU" altLang="ru-RU"/>
          </a:p>
        </p:txBody>
      </p:sp>
      <p:sp>
        <p:nvSpPr>
          <p:cNvPr id="15365" name="Rectangle 5"/>
          <p:cNvSpPr>
            <a:spLocks noChangeArrowheads="1"/>
          </p:cNvSpPr>
          <p:nvPr/>
        </p:nvSpPr>
        <p:spPr bwMode="auto">
          <a:xfrm>
            <a:off x="1" y="1541934"/>
            <a:ext cx="22153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rgbClr val="FF0000"/>
                </a:solidFill>
                <a:latin typeface="Times New Roman" pitchFamily="18" charset="0"/>
              </a:defRPr>
            </a:lvl1pPr>
            <a:lvl2pPr marL="742950" indent="-285750">
              <a:defRPr sz="2800" b="1">
                <a:solidFill>
                  <a:srgbClr val="FF0000"/>
                </a:solidFill>
                <a:latin typeface="Times New Roman" pitchFamily="18" charset="0"/>
              </a:defRPr>
            </a:lvl2pPr>
            <a:lvl3pPr marL="1143000" indent="-228600">
              <a:defRPr sz="2800" b="1">
                <a:solidFill>
                  <a:srgbClr val="FF0000"/>
                </a:solidFill>
                <a:latin typeface="Times New Roman" pitchFamily="18" charset="0"/>
              </a:defRPr>
            </a:lvl3pPr>
            <a:lvl4pPr marL="1600200" indent="-228600">
              <a:defRPr sz="2800" b="1">
                <a:solidFill>
                  <a:srgbClr val="FF0000"/>
                </a:solidFill>
                <a:latin typeface="Times New Roman" pitchFamily="18" charset="0"/>
              </a:defRPr>
            </a:lvl4pPr>
            <a:lvl5pPr marL="2057400" indent="-228600">
              <a:defRPr sz="2800" b="1">
                <a:solidFill>
                  <a:srgbClr val="FF0000"/>
                </a:solidFill>
                <a:latin typeface="Times New Roman" pitchFamily="18" charset="0"/>
              </a:defRPr>
            </a:lvl5pPr>
            <a:lvl6pPr marL="2514600" indent="-228600" algn="ctr" eaLnBrk="0" fontAlgn="base" hangingPunct="0">
              <a:spcBef>
                <a:spcPct val="0"/>
              </a:spcBef>
              <a:spcAft>
                <a:spcPct val="0"/>
              </a:spcAft>
              <a:defRPr sz="2800" b="1">
                <a:solidFill>
                  <a:srgbClr val="FF0000"/>
                </a:solidFill>
                <a:latin typeface="Times New Roman" pitchFamily="18" charset="0"/>
              </a:defRPr>
            </a:lvl6pPr>
            <a:lvl7pPr marL="2971800" indent="-228600" algn="ctr" eaLnBrk="0" fontAlgn="base" hangingPunct="0">
              <a:spcBef>
                <a:spcPct val="0"/>
              </a:spcBef>
              <a:spcAft>
                <a:spcPct val="0"/>
              </a:spcAft>
              <a:defRPr sz="2800" b="1">
                <a:solidFill>
                  <a:srgbClr val="FF0000"/>
                </a:solidFill>
                <a:latin typeface="Times New Roman" pitchFamily="18" charset="0"/>
              </a:defRPr>
            </a:lvl7pPr>
            <a:lvl8pPr marL="3429000" indent="-228600" algn="ctr" eaLnBrk="0" fontAlgn="base" hangingPunct="0">
              <a:spcBef>
                <a:spcPct val="0"/>
              </a:spcBef>
              <a:spcAft>
                <a:spcPct val="0"/>
              </a:spcAft>
              <a:defRPr sz="2800" b="1">
                <a:solidFill>
                  <a:srgbClr val="FF0000"/>
                </a:solidFill>
                <a:latin typeface="Times New Roman" pitchFamily="18" charset="0"/>
              </a:defRPr>
            </a:lvl8pPr>
            <a:lvl9pPr marL="3886200" indent="-228600" algn="ctr" eaLnBrk="0" fontAlgn="base" hangingPunct="0">
              <a:spcBef>
                <a:spcPct val="0"/>
              </a:spcBef>
              <a:spcAft>
                <a:spcPct val="0"/>
              </a:spcAft>
              <a:defRPr sz="2800" b="1">
                <a:solidFill>
                  <a:srgbClr val="FF0000"/>
                </a:solidFill>
                <a:latin typeface="Times New Roman" pitchFamily="18" charset="0"/>
              </a:defRPr>
            </a:lvl9pPr>
          </a:lstStyle>
          <a:p>
            <a:pPr algn="l" eaLnBrk="1" hangingPunct="1"/>
            <a:r>
              <a:rPr lang="en-US" altLang="ru-RU" sz="900" b="0">
                <a:solidFill>
                  <a:srgbClr val="000000"/>
                </a:solidFill>
                <a:latin typeface="Tahoma" pitchFamily="34" charset="0"/>
                <a:ea typeface="Times New Roman" pitchFamily="18" charset="0"/>
                <a:cs typeface="Tahoma" pitchFamily="34" charset="0"/>
              </a:rPr>
              <a:t> </a:t>
            </a:r>
            <a:endParaRPr lang="en-US" altLang="ru-RU" sz="1800" b="0">
              <a:solidFill>
                <a:schemeClr val="tx1"/>
              </a:solidFill>
              <a:latin typeface="Arial" charset="0"/>
              <a:ea typeface="Times New Roman" pitchFamily="18" charset="0"/>
              <a:cs typeface="Tahoma" pitchFamily="34" charset="0"/>
            </a:endParaRPr>
          </a:p>
        </p:txBody>
      </p:sp>
      <p:sp>
        <p:nvSpPr>
          <p:cNvPr id="15366" name="Rectangle 6"/>
          <p:cNvSpPr>
            <a:spLocks noChangeArrowheads="1"/>
          </p:cNvSpPr>
          <p:nvPr/>
        </p:nvSpPr>
        <p:spPr bwMode="auto">
          <a:xfrm>
            <a:off x="1" y="3323109"/>
            <a:ext cx="21352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rgbClr val="FF0000"/>
                </a:solidFill>
                <a:latin typeface="Times New Roman" pitchFamily="18" charset="0"/>
              </a:defRPr>
            </a:lvl1pPr>
            <a:lvl2pPr marL="742950" indent="-285750">
              <a:defRPr sz="2800" b="1">
                <a:solidFill>
                  <a:srgbClr val="FF0000"/>
                </a:solidFill>
                <a:latin typeface="Times New Roman" pitchFamily="18" charset="0"/>
              </a:defRPr>
            </a:lvl2pPr>
            <a:lvl3pPr marL="1143000" indent="-228600">
              <a:defRPr sz="2800" b="1">
                <a:solidFill>
                  <a:srgbClr val="FF0000"/>
                </a:solidFill>
                <a:latin typeface="Times New Roman" pitchFamily="18" charset="0"/>
              </a:defRPr>
            </a:lvl3pPr>
            <a:lvl4pPr marL="1600200" indent="-228600">
              <a:defRPr sz="2800" b="1">
                <a:solidFill>
                  <a:srgbClr val="FF0000"/>
                </a:solidFill>
                <a:latin typeface="Times New Roman" pitchFamily="18" charset="0"/>
              </a:defRPr>
            </a:lvl4pPr>
            <a:lvl5pPr marL="2057400" indent="-228600">
              <a:defRPr sz="2800" b="1">
                <a:solidFill>
                  <a:srgbClr val="FF0000"/>
                </a:solidFill>
                <a:latin typeface="Times New Roman" pitchFamily="18" charset="0"/>
              </a:defRPr>
            </a:lvl5pPr>
            <a:lvl6pPr marL="2514600" indent="-228600" algn="ctr" eaLnBrk="0" fontAlgn="base" hangingPunct="0">
              <a:spcBef>
                <a:spcPct val="0"/>
              </a:spcBef>
              <a:spcAft>
                <a:spcPct val="0"/>
              </a:spcAft>
              <a:defRPr sz="2800" b="1">
                <a:solidFill>
                  <a:srgbClr val="FF0000"/>
                </a:solidFill>
                <a:latin typeface="Times New Roman" pitchFamily="18" charset="0"/>
              </a:defRPr>
            </a:lvl6pPr>
            <a:lvl7pPr marL="2971800" indent="-228600" algn="ctr" eaLnBrk="0" fontAlgn="base" hangingPunct="0">
              <a:spcBef>
                <a:spcPct val="0"/>
              </a:spcBef>
              <a:spcAft>
                <a:spcPct val="0"/>
              </a:spcAft>
              <a:defRPr sz="2800" b="1">
                <a:solidFill>
                  <a:srgbClr val="FF0000"/>
                </a:solidFill>
                <a:latin typeface="Times New Roman" pitchFamily="18" charset="0"/>
              </a:defRPr>
            </a:lvl7pPr>
            <a:lvl8pPr marL="3429000" indent="-228600" algn="ctr" eaLnBrk="0" fontAlgn="base" hangingPunct="0">
              <a:spcBef>
                <a:spcPct val="0"/>
              </a:spcBef>
              <a:spcAft>
                <a:spcPct val="0"/>
              </a:spcAft>
              <a:defRPr sz="2800" b="1">
                <a:solidFill>
                  <a:srgbClr val="FF0000"/>
                </a:solidFill>
                <a:latin typeface="Times New Roman" pitchFamily="18" charset="0"/>
              </a:defRPr>
            </a:lvl8pPr>
            <a:lvl9pPr marL="3886200" indent="-228600" algn="ctr" eaLnBrk="0" fontAlgn="base" hangingPunct="0">
              <a:spcBef>
                <a:spcPct val="0"/>
              </a:spcBef>
              <a:spcAft>
                <a:spcPct val="0"/>
              </a:spcAft>
              <a:defRPr sz="2800" b="1">
                <a:solidFill>
                  <a:srgbClr val="FF0000"/>
                </a:solidFill>
                <a:latin typeface="Times New Roman" pitchFamily="18" charset="0"/>
              </a:defRPr>
            </a:lvl9pPr>
          </a:lstStyle>
          <a:p>
            <a:pPr algn="l" eaLnBrk="1" hangingPunct="1"/>
            <a:r>
              <a:rPr lang="ru-RU" altLang="ru-RU" sz="900" b="0">
                <a:solidFill>
                  <a:schemeClr val="tx1"/>
                </a:solidFill>
              </a:rPr>
              <a:t> </a:t>
            </a:r>
            <a:endParaRPr lang="ru-RU" altLang="ru-RU" sz="1800" b="0">
              <a:solidFill>
                <a:schemeClr val="tx1"/>
              </a:solidFill>
              <a:latin typeface="Arial" charset="0"/>
            </a:endParaRPr>
          </a:p>
        </p:txBody>
      </p:sp>
      <p:sp>
        <p:nvSpPr>
          <p:cNvPr id="157704" name="WordArt 8" descr="Почтовая бумага"/>
          <p:cNvSpPr>
            <a:spLocks noChangeArrowheads="1" noChangeShapeType="1" noTextEdit="1"/>
          </p:cNvSpPr>
          <p:nvPr/>
        </p:nvSpPr>
        <p:spPr bwMode="auto">
          <a:xfrm>
            <a:off x="527051" y="71439"/>
            <a:ext cx="11330516" cy="981075"/>
          </a:xfrm>
          <a:prstGeom prst="rect">
            <a:avLst/>
          </a:prstGeom>
        </p:spPr>
        <p:txBody>
          <a:bodyPr wrap="none" fromWordArt="1">
            <a:prstTxWarp prst="textDeflate">
              <a:avLst>
                <a:gd name="adj" fmla="val 26227"/>
              </a:avLst>
            </a:prstTxWarp>
          </a:bodyPr>
          <a:lstStyle/>
          <a:p>
            <a:r>
              <a:rPr lang="ru-RU" sz="3200" kern="10">
                <a:ln w="9525">
                  <a:solidFill>
                    <a:srgbClr val="0000FF"/>
                  </a:solidFill>
                  <a:round/>
                  <a:headEnd/>
                  <a:tailEnd/>
                </a:ln>
                <a:blipFill dpi="0" rotWithShape="1">
                  <a:blip r:embed="rId4"/>
                  <a:srcRect/>
                  <a:tile tx="0" ty="0" sx="100000" sy="100000" flip="none" algn="tl"/>
                </a:blipFill>
                <a:latin typeface="Times New Roman"/>
                <a:cs typeface="Times New Roman"/>
              </a:rPr>
              <a:t>Паҳлавон Маҳмуд мақбараси</a:t>
            </a:r>
          </a:p>
        </p:txBody>
      </p:sp>
    </p:spTree>
    <p:extLst>
      <p:ext uri="{BB962C8B-B14F-4D97-AF65-F5344CB8AC3E}">
        <p14:creationId xmlns:p14="http://schemas.microsoft.com/office/powerpoint/2010/main" val="15258642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mph" presetSubtype="0" repeatCount="indefinite" fill="hold" grpId="0" nodeType="afterEffect">
                                  <p:stCondLst>
                                    <p:cond delay="0"/>
                                  </p:stCondLst>
                                  <p:childTnLst>
                                    <p:animClr clrSpc="hsl" dir="cw">
                                      <p:cBhvr override="childStyle">
                                        <p:cTn id="6" dur="2000" fill="hold"/>
                                        <p:tgtEl>
                                          <p:spTgt spid="157704"/>
                                        </p:tgtEl>
                                        <p:attrNameLst>
                                          <p:attrName>style.color</p:attrName>
                                        </p:attrNameLst>
                                      </p:cBhvr>
                                      <p:by>
                                        <p:hsl h="-7200000" s="0" l="0"/>
                                      </p:by>
                                    </p:animClr>
                                    <p:animClr clrSpc="hsl" dir="cw">
                                      <p:cBhvr>
                                        <p:cTn id="7" dur="2000" fill="hold"/>
                                        <p:tgtEl>
                                          <p:spTgt spid="157704"/>
                                        </p:tgtEl>
                                        <p:attrNameLst>
                                          <p:attrName>fillcolor</p:attrName>
                                        </p:attrNameLst>
                                      </p:cBhvr>
                                      <p:by>
                                        <p:hsl h="-7200000" s="0" l="0"/>
                                      </p:by>
                                    </p:animClr>
                                    <p:animClr clrSpc="hsl" dir="cw">
                                      <p:cBhvr>
                                        <p:cTn id="8" dur="2000" fill="hold"/>
                                        <p:tgtEl>
                                          <p:spTgt spid="157704"/>
                                        </p:tgtEl>
                                        <p:attrNameLst>
                                          <p:attrName>stroke.color</p:attrName>
                                        </p:attrNameLst>
                                      </p:cBhvr>
                                      <p:by>
                                        <p:hsl h="-7200000" s="0" l="0"/>
                                      </p:by>
                                    </p:animClr>
                                    <p:set>
                                      <p:cBhvr>
                                        <p:cTn id="9" dur="2000" fill="hold"/>
                                        <p:tgtEl>
                                          <p:spTgt spid="157704"/>
                                        </p:tgtEl>
                                        <p:attrNameLst>
                                          <p:attrName>fill.type</p:attrName>
                                        </p:attrNameLst>
                                      </p:cBhvr>
                                      <p:to>
                                        <p:strVal val="solid"/>
                                      </p:to>
                                    </p:set>
                                  </p:childTnLst>
                                </p:cTn>
                              </p:par>
                            </p:childTnLst>
                          </p:cTn>
                        </p:par>
                        <p:par>
                          <p:cTn id="10" fill="hold" nodeType="afterGroup">
                            <p:stCondLst>
                              <p:cond delay="2000"/>
                            </p:stCondLst>
                            <p:childTnLst>
                              <p:par>
                                <p:cTn id="11" presetID="18" presetClass="entr" presetSubtype="3" fill="hold" nodeType="afterEffect">
                                  <p:stCondLst>
                                    <p:cond delay="0"/>
                                  </p:stCondLst>
                                  <p:childTnLst>
                                    <p:set>
                                      <p:cBhvr>
                                        <p:cTn id="12" dur="1" fill="hold">
                                          <p:stCondLst>
                                            <p:cond delay="0"/>
                                          </p:stCondLst>
                                        </p:cTn>
                                        <p:tgtEl>
                                          <p:spTgt spid="157698"/>
                                        </p:tgtEl>
                                        <p:attrNameLst>
                                          <p:attrName>style.visibility</p:attrName>
                                        </p:attrNameLst>
                                      </p:cBhvr>
                                      <p:to>
                                        <p:strVal val="visible"/>
                                      </p:to>
                                    </p:set>
                                    <p:animEffect transition="in" filter="strips(upRight)">
                                      <p:cBhvr>
                                        <p:cTn id="13" dur="2000"/>
                                        <p:tgtEl>
                                          <p:spTgt spid="157698"/>
                                        </p:tgtEl>
                                      </p:cBhvr>
                                    </p:animEffect>
                                  </p:childTnLst>
                                </p:cTn>
                              </p:par>
                            </p:childTnLst>
                          </p:cTn>
                        </p:par>
                        <p:par>
                          <p:cTn id="14" fill="hold" nodeType="afterGroup">
                            <p:stCondLst>
                              <p:cond delay="4000"/>
                            </p:stCondLst>
                            <p:childTnLst>
                              <p:par>
                                <p:cTn id="15" presetID="18" presetClass="entr" presetSubtype="12" fill="hold" nodeType="afterEffect">
                                  <p:stCondLst>
                                    <p:cond delay="0"/>
                                  </p:stCondLst>
                                  <p:childTnLst>
                                    <p:set>
                                      <p:cBhvr>
                                        <p:cTn id="16" dur="1" fill="hold">
                                          <p:stCondLst>
                                            <p:cond delay="0"/>
                                          </p:stCondLst>
                                        </p:cTn>
                                        <p:tgtEl>
                                          <p:spTgt spid="157699"/>
                                        </p:tgtEl>
                                        <p:attrNameLst>
                                          <p:attrName>style.visibility</p:attrName>
                                        </p:attrNameLst>
                                      </p:cBhvr>
                                      <p:to>
                                        <p:strVal val="visible"/>
                                      </p:to>
                                    </p:set>
                                    <p:animEffect transition="in" filter="strips(downLeft)">
                                      <p:cBhvr>
                                        <p:cTn id="17" dur="2000"/>
                                        <p:tgtEl>
                                          <p:spTgt spid="157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04"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46100" y="115888"/>
            <a:ext cx="10830984" cy="6697662"/>
            <a:chOff x="159" y="28"/>
            <a:chExt cx="5117" cy="4219"/>
          </a:xfrm>
        </p:grpSpPr>
        <p:sp>
          <p:nvSpPr>
            <p:cNvPr id="23555" name="Line 3"/>
            <p:cNvSpPr>
              <a:spLocks noChangeShapeType="1"/>
            </p:cNvSpPr>
            <p:nvPr/>
          </p:nvSpPr>
          <p:spPr bwMode="auto">
            <a:xfrm flipH="1">
              <a:off x="1273" y="1933"/>
              <a:ext cx="1698" cy="182"/>
            </a:xfrm>
            <a:prstGeom prst="line">
              <a:avLst/>
            </a:prstGeom>
            <a:noFill/>
            <a:ln w="28575">
              <a:solidFill>
                <a:srgbClr val="990033"/>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23556" name="Line 4"/>
            <p:cNvSpPr>
              <a:spLocks noChangeShapeType="1"/>
            </p:cNvSpPr>
            <p:nvPr/>
          </p:nvSpPr>
          <p:spPr bwMode="auto">
            <a:xfrm>
              <a:off x="2835" y="1933"/>
              <a:ext cx="1894" cy="181"/>
            </a:xfrm>
            <a:prstGeom prst="line">
              <a:avLst/>
            </a:prstGeom>
            <a:noFill/>
            <a:ln w="28575">
              <a:solidFill>
                <a:srgbClr val="990033"/>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23557" name="Text Box 5"/>
            <p:cNvSpPr txBox="1">
              <a:spLocks noChangeArrowheads="1"/>
            </p:cNvSpPr>
            <p:nvPr/>
          </p:nvSpPr>
          <p:spPr bwMode="auto">
            <a:xfrm>
              <a:off x="770" y="28"/>
              <a:ext cx="3158" cy="233"/>
            </a:xfrm>
            <a:prstGeom prst="rect">
              <a:avLst/>
            </a:prstGeom>
            <a:solidFill>
              <a:srgbClr val="99CC00"/>
            </a:solidFill>
            <a:ln w="28575">
              <a:solidFill>
                <a:srgbClr val="990033"/>
              </a:solidFill>
              <a:miter lim="800000"/>
              <a:headEnd/>
              <a:tailEnd/>
            </a:ln>
          </p:spPr>
          <p:txBody>
            <a:bodyPr wrap="none">
              <a:spAutoFit/>
            </a:bodyPr>
            <a:lstStyle>
              <a:lvl1pPr>
                <a:defRPr sz="2800" b="1">
                  <a:solidFill>
                    <a:srgbClr val="FF0000"/>
                  </a:solidFill>
                  <a:latin typeface="Times New Roman" pitchFamily="18" charset="0"/>
                </a:defRPr>
              </a:lvl1pPr>
              <a:lvl2pPr marL="742950" indent="-285750">
                <a:defRPr sz="2800" b="1">
                  <a:solidFill>
                    <a:srgbClr val="FF0000"/>
                  </a:solidFill>
                  <a:latin typeface="Times New Roman" pitchFamily="18" charset="0"/>
                </a:defRPr>
              </a:lvl2pPr>
              <a:lvl3pPr marL="1143000" indent="-228600">
                <a:defRPr sz="2800" b="1">
                  <a:solidFill>
                    <a:srgbClr val="FF0000"/>
                  </a:solidFill>
                  <a:latin typeface="Times New Roman" pitchFamily="18" charset="0"/>
                </a:defRPr>
              </a:lvl3pPr>
              <a:lvl4pPr marL="1600200" indent="-228600">
                <a:defRPr sz="2800" b="1">
                  <a:solidFill>
                    <a:srgbClr val="FF0000"/>
                  </a:solidFill>
                  <a:latin typeface="Times New Roman" pitchFamily="18" charset="0"/>
                </a:defRPr>
              </a:lvl4pPr>
              <a:lvl5pPr marL="2057400" indent="-228600">
                <a:defRPr sz="2800" b="1">
                  <a:solidFill>
                    <a:srgbClr val="FF0000"/>
                  </a:solidFill>
                  <a:latin typeface="Times New Roman" pitchFamily="18" charset="0"/>
                </a:defRPr>
              </a:lvl5pPr>
              <a:lvl6pPr marL="2514600" indent="-228600" algn="ctr" eaLnBrk="0" fontAlgn="base" hangingPunct="0">
                <a:spcBef>
                  <a:spcPct val="0"/>
                </a:spcBef>
                <a:spcAft>
                  <a:spcPct val="0"/>
                </a:spcAft>
                <a:defRPr sz="2800" b="1">
                  <a:solidFill>
                    <a:srgbClr val="FF0000"/>
                  </a:solidFill>
                  <a:latin typeface="Times New Roman" pitchFamily="18" charset="0"/>
                </a:defRPr>
              </a:lvl6pPr>
              <a:lvl7pPr marL="2971800" indent="-228600" algn="ctr" eaLnBrk="0" fontAlgn="base" hangingPunct="0">
                <a:spcBef>
                  <a:spcPct val="0"/>
                </a:spcBef>
                <a:spcAft>
                  <a:spcPct val="0"/>
                </a:spcAft>
                <a:defRPr sz="2800" b="1">
                  <a:solidFill>
                    <a:srgbClr val="FF0000"/>
                  </a:solidFill>
                  <a:latin typeface="Times New Roman" pitchFamily="18" charset="0"/>
                </a:defRPr>
              </a:lvl7pPr>
              <a:lvl8pPr marL="3429000" indent="-228600" algn="ctr" eaLnBrk="0" fontAlgn="base" hangingPunct="0">
                <a:spcBef>
                  <a:spcPct val="0"/>
                </a:spcBef>
                <a:spcAft>
                  <a:spcPct val="0"/>
                </a:spcAft>
                <a:defRPr sz="2800" b="1">
                  <a:solidFill>
                    <a:srgbClr val="FF0000"/>
                  </a:solidFill>
                  <a:latin typeface="Times New Roman" pitchFamily="18" charset="0"/>
                </a:defRPr>
              </a:lvl8pPr>
              <a:lvl9pPr marL="3886200" indent="-228600" algn="ctr" eaLnBrk="0" fontAlgn="base" hangingPunct="0">
                <a:spcBef>
                  <a:spcPct val="0"/>
                </a:spcBef>
                <a:spcAft>
                  <a:spcPct val="0"/>
                </a:spcAft>
                <a:defRPr sz="2800" b="1">
                  <a:solidFill>
                    <a:srgbClr val="FF0000"/>
                  </a:solidFill>
                  <a:latin typeface="Times New Roman" pitchFamily="18" charset="0"/>
                </a:defRPr>
              </a:lvl9pPr>
            </a:lstStyle>
            <a:p>
              <a:pPr eaLnBrk="1" hangingPunct="1"/>
              <a:r>
                <a:rPr lang="ru-RU" altLang="ru-RU" sz="1800">
                  <a:solidFill>
                    <a:schemeClr val="bg2"/>
                  </a:solidFill>
                </a:rPr>
                <a:t>Хива хонлигидаги олий даражали сарой унвон ва мансаблари</a:t>
              </a:r>
            </a:p>
          </p:txBody>
        </p:sp>
        <p:sp>
          <p:nvSpPr>
            <p:cNvPr id="23558" name="Line 6"/>
            <p:cNvSpPr>
              <a:spLocks noChangeShapeType="1"/>
            </p:cNvSpPr>
            <p:nvPr/>
          </p:nvSpPr>
          <p:spPr bwMode="auto">
            <a:xfrm flipH="1">
              <a:off x="2925" y="618"/>
              <a:ext cx="0" cy="152"/>
            </a:xfrm>
            <a:prstGeom prst="line">
              <a:avLst/>
            </a:prstGeom>
            <a:noFill/>
            <a:ln w="28575">
              <a:solidFill>
                <a:srgbClr val="990033"/>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23559" name="Rectangle 7"/>
            <p:cNvSpPr>
              <a:spLocks noChangeArrowheads="1"/>
            </p:cNvSpPr>
            <p:nvPr/>
          </p:nvSpPr>
          <p:spPr bwMode="auto">
            <a:xfrm>
              <a:off x="1083" y="797"/>
              <a:ext cx="923" cy="577"/>
            </a:xfrm>
            <a:prstGeom prst="rect">
              <a:avLst/>
            </a:prstGeom>
            <a:solidFill>
              <a:schemeClr val="folHlink"/>
            </a:solidFill>
            <a:ln w="28575">
              <a:solidFill>
                <a:srgbClr val="990033"/>
              </a:solidFill>
              <a:miter lim="800000"/>
              <a:headEnd/>
              <a:tailEnd/>
            </a:ln>
          </p:spPr>
          <p:txBody>
            <a:bodyPr/>
            <a:lstStyle>
              <a:lvl1pPr>
                <a:defRPr sz="2800" b="1">
                  <a:solidFill>
                    <a:srgbClr val="FF0000"/>
                  </a:solidFill>
                  <a:latin typeface="Times New Roman" pitchFamily="18" charset="0"/>
                </a:defRPr>
              </a:lvl1pPr>
              <a:lvl2pPr marL="742950" indent="-285750">
                <a:defRPr sz="2800" b="1">
                  <a:solidFill>
                    <a:srgbClr val="FF0000"/>
                  </a:solidFill>
                  <a:latin typeface="Times New Roman" pitchFamily="18" charset="0"/>
                </a:defRPr>
              </a:lvl2pPr>
              <a:lvl3pPr marL="1143000" indent="-228600">
                <a:defRPr sz="2800" b="1">
                  <a:solidFill>
                    <a:srgbClr val="FF0000"/>
                  </a:solidFill>
                  <a:latin typeface="Times New Roman" pitchFamily="18" charset="0"/>
                </a:defRPr>
              </a:lvl3pPr>
              <a:lvl4pPr marL="1600200" indent="-228600">
                <a:defRPr sz="2800" b="1">
                  <a:solidFill>
                    <a:srgbClr val="FF0000"/>
                  </a:solidFill>
                  <a:latin typeface="Times New Roman" pitchFamily="18" charset="0"/>
                </a:defRPr>
              </a:lvl4pPr>
              <a:lvl5pPr marL="2057400" indent="-228600">
                <a:defRPr sz="2800" b="1">
                  <a:solidFill>
                    <a:srgbClr val="FF0000"/>
                  </a:solidFill>
                  <a:latin typeface="Times New Roman" pitchFamily="18" charset="0"/>
                </a:defRPr>
              </a:lvl5pPr>
              <a:lvl6pPr marL="2514600" indent="-228600" algn="ctr" eaLnBrk="0" fontAlgn="base" hangingPunct="0">
                <a:spcBef>
                  <a:spcPct val="0"/>
                </a:spcBef>
                <a:spcAft>
                  <a:spcPct val="0"/>
                </a:spcAft>
                <a:defRPr sz="2800" b="1">
                  <a:solidFill>
                    <a:srgbClr val="FF0000"/>
                  </a:solidFill>
                  <a:latin typeface="Times New Roman" pitchFamily="18" charset="0"/>
                </a:defRPr>
              </a:lvl6pPr>
              <a:lvl7pPr marL="2971800" indent="-228600" algn="ctr" eaLnBrk="0" fontAlgn="base" hangingPunct="0">
                <a:spcBef>
                  <a:spcPct val="0"/>
                </a:spcBef>
                <a:spcAft>
                  <a:spcPct val="0"/>
                </a:spcAft>
                <a:defRPr sz="2800" b="1">
                  <a:solidFill>
                    <a:srgbClr val="FF0000"/>
                  </a:solidFill>
                  <a:latin typeface="Times New Roman" pitchFamily="18" charset="0"/>
                </a:defRPr>
              </a:lvl7pPr>
              <a:lvl8pPr marL="3429000" indent="-228600" algn="ctr" eaLnBrk="0" fontAlgn="base" hangingPunct="0">
                <a:spcBef>
                  <a:spcPct val="0"/>
                </a:spcBef>
                <a:spcAft>
                  <a:spcPct val="0"/>
                </a:spcAft>
                <a:defRPr sz="2800" b="1">
                  <a:solidFill>
                    <a:srgbClr val="FF0000"/>
                  </a:solidFill>
                  <a:latin typeface="Times New Roman" pitchFamily="18" charset="0"/>
                </a:defRPr>
              </a:lvl8pPr>
              <a:lvl9pPr marL="3886200" indent="-228600" algn="ctr" eaLnBrk="0" fontAlgn="base" hangingPunct="0">
                <a:spcBef>
                  <a:spcPct val="0"/>
                </a:spcBef>
                <a:spcAft>
                  <a:spcPct val="0"/>
                </a:spcAft>
                <a:defRPr sz="2800" b="1">
                  <a:solidFill>
                    <a:srgbClr val="FF0000"/>
                  </a:solidFill>
                  <a:latin typeface="Times New Roman" pitchFamily="18" charset="0"/>
                </a:defRPr>
              </a:lvl9pPr>
            </a:lstStyle>
            <a:p>
              <a:pPr eaLnBrk="1" hangingPunct="1"/>
              <a:r>
                <a:rPr lang="ru-RU" altLang="ru-RU" sz="1800">
                  <a:solidFill>
                    <a:schemeClr val="bg2"/>
                  </a:solidFill>
                </a:rPr>
                <a:t>Ҳарбий-маъмурий амалдорлар</a:t>
              </a:r>
            </a:p>
          </p:txBody>
        </p:sp>
        <p:sp>
          <p:nvSpPr>
            <p:cNvPr id="23560" name="Rectangle 8"/>
            <p:cNvSpPr>
              <a:spLocks noChangeArrowheads="1"/>
            </p:cNvSpPr>
            <p:nvPr/>
          </p:nvSpPr>
          <p:spPr bwMode="auto">
            <a:xfrm>
              <a:off x="2322" y="754"/>
              <a:ext cx="1233" cy="864"/>
            </a:xfrm>
            <a:prstGeom prst="rect">
              <a:avLst/>
            </a:prstGeom>
            <a:solidFill>
              <a:schemeClr val="folHlink"/>
            </a:solidFill>
            <a:ln w="28575">
              <a:solidFill>
                <a:srgbClr val="990033"/>
              </a:solidFill>
              <a:miter lim="800000"/>
              <a:headEnd/>
              <a:tailEnd/>
            </a:ln>
          </p:spPr>
          <p:txBody>
            <a:bodyPr/>
            <a:lstStyle>
              <a:lvl1pPr>
                <a:defRPr sz="2800" b="1">
                  <a:solidFill>
                    <a:srgbClr val="FF0000"/>
                  </a:solidFill>
                  <a:latin typeface="Times New Roman" pitchFamily="18" charset="0"/>
                </a:defRPr>
              </a:lvl1pPr>
              <a:lvl2pPr marL="742950" indent="-285750">
                <a:defRPr sz="2800" b="1">
                  <a:solidFill>
                    <a:srgbClr val="FF0000"/>
                  </a:solidFill>
                  <a:latin typeface="Times New Roman" pitchFamily="18" charset="0"/>
                </a:defRPr>
              </a:lvl2pPr>
              <a:lvl3pPr marL="1143000" indent="-228600">
                <a:defRPr sz="2800" b="1">
                  <a:solidFill>
                    <a:srgbClr val="FF0000"/>
                  </a:solidFill>
                  <a:latin typeface="Times New Roman" pitchFamily="18" charset="0"/>
                </a:defRPr>
              </a:lvl3pPr>
              <a:lvl4pPr marL="1600200" indent="-228600">
                <a:defRPr sz="2800" b="1">
                  <a:solidFill>
                    <a:srgbClr val="FF0000"/>
                  </a:solidFill>
                  <a:latin typeface="Times New Roman" pitchFamily="18" charset="0"/>
                </a:defRPr>
              </a:lvl4pPr>
              <a:lvl5pPr marL="2057400" indent="-228600">
                <a:defRPr sz="2800" b="1">
                  <a:solidFill>
                    <a:srgbClr val="FF0000"/>
                  </a:solidFill>
                  <a:latin typeface="Times New Roman" pitchFamily="18" charset="0"/>
                </a:defRPr>
              </a:lvl5pPr>
              <a:lvl6pPr marL="2514600" indent="-228600" algn="ctr" eaLnBrk="0" fontAlgn="base" hangingPunct="0">
                <a:spcBef>
                  <a:spcPct val="0"/>
                </a:spcBef>
                <a:spcAft>
                  <a:spcPct val="0"/>
                </a:spcAft>
                <a:defRPr sz="2800" b="1">
                  <a:solidFill>
                    <a:srgbClr val="FF0000"/>
                  </a:solidFill>
                  <a:latin typeface="Times New Roman" pitchFamily="18" charset="0"/>
                </a:defRPr>
              </a:lvl6pPr>
              <a:lvl7pPr marL="2971800" indent="-228600" algn="ctr" eaLnBrk="0" fontAlgn="base" hangingPunct="0">
                <a:spcBef>
                  <a:spcPct val="0"/>
                </a:spcBef>
                <a:spcAft>
                  <a:spcPct val="0"/>
                </a:spcAft>
                <a:defRPr sz="2800" b="1">
                  <a:solidFill>
                    <a:srgbClr val="FF0000"/>
                  </a:solidFill>
                  <a:latin typeface="Times New Roman" pitchFamily="18" charset="0"/>
                </a:defRPr>
              </a:lvl7pPr>
              <a:lvl8pPr marL="3429000" indent="-228600" algn="ctr" eaLnBrk="0" fontAlgn="base" hangingPunct="0">
                <a:spcBef>
                  <a:spcPct val="0"/>
                </a:spcBef>
                <a:spcAft>
                  <a:spcPct val="0"/>
                </a:spcAft>
                <a:defRPr sz="2800" b="1">
                  <a:solidFill>
                    <a:srgbClr val="FF0000"/>
                  </a:solidFill>
                  <a:latin typeface="Times New Roman" pitchFamily="18" charset="0"/>
                </a:defRPr>
              </a:lvl8pPr>
              <a:lvl9pPr marL="3886200" indent="-228600" algn="ctr" eaLnBrk="0" fontAlgn="base" hangingPunct="0">
                <a:spcBef>
                  <a:spcPct val="0"/>
                </a:spcBef>
                <a:spcAft>
                  <a:spcPct val="0"/>
                </a:spcAft>
                <a:defRPr sz="2800" b="1">
                  <a:solidFill>
                    <a:srgbClr val="FF0000"/>
                  </a:solidFill>
                  <a:latin typeface="Times New Roman" pitchFamily="18" charset="0"/>
                </a:defRPr>
              </a:lvl9pPr>
            </a:lstStyle>
            <a:p>
              <a:pPr algn="l" eaLnBrk="1" hangingPunct="1"/>
              <a:r>
                <a:rPr lang="ru-RU" altLang="ru-RU" sz="1800">
                  <a:solidFill>
                    <a:schemeClr val="bg2"/>
                  </a:solidFill>
                </a:rPr>
                <a:t>Кенгаш (Девон) Иноқ Шайхулислом </a:t>
              </a:r>
            </a:p>
            <a:p>
              <a:pPr algn="l" eaLnBrk="1" hangingPunct="1"/>
              <a:r>
                <a:rPr lang="ru-RU" altLang="ru-RU" sz="1800">
                  <a:solidFill>
                    <a:schemeClr val="bg2"/>
                  </a:solidFill>
                </a:rPr>
                <a:t>Девонбеги</a:t>
              </a:r>
            </a:p>
            <a:p>
              <a:pPr algn="l" eaLnBrk="1" hangingPunct="1"/>
              <a:r>
                <a:rPr lang="ru-RU" altLang="ru-RU" sz="1800">
                  <a:solidFill>
                    <a:schemeClr val="bg2"/>
                  </a:solidFill>
                </a:rPr>
                <a:t>Ясовулбоши</a:t>
              </a:r>
            </a:p>
          </p:txBody>
        </p:sp>
        <p:sp>
          <p:nvSpPr>
            <p:cNvPr id="23561" name="Rectangle 9"/>
            <p:cNvSpPr>
              <a:spLocks noChangeArrowheads="1"/>
            </p:cNvSpPr>
            <p:nvPr/>
          </p:nvSpPr>
          <p:spPr bwMode="auto">
            <a:xfrm>
              <a:off x="3700" y="797"/>
              <a:ext cx="1061" cy="577"/>
            </a:xfrm>
            <a:prstGeom prst="rect">
              <a:avLst/>
            </a:prstGeom>
            <a:solidFill>
              <a:schemeClr val="folHlink"/>
            </a:solidFill>
            <a:ln w="28575">
              <a:solidFill>
                <a:srgbClr val="990033"/>
              </a:solidFill>
              <a:miter lim="800000"/>
              <a:headEnd/>
              <a:tailEnd/>
            </a:ln>
          </p:spPr>
          <p:txBody>
            <a:bodyPr/>
            <a:lstStyle>
              <a:lvl1pPr>
                <a:defRPr sz="2800" b="1">
                  <a:solidFill>
                    <a:srgbClr val="FF0000"/>
                  </a:solidFill>
                  <a:latin typeface="Times New Roman" pitchFamily="18" charset="0"/>
                </a:defRPr>
              </a:lvl1pPr>
              <a:lvl2pPr marL="742950" indent="-285750">
                <a:defRPr sz="2800" b="1">
                  <a:solidFill>
                    <a:srgbClr val="FF0000"/>
                  </a:solidFill>
                  <a:latin typeface="Times New Roman" pitchFamily="18" charset="0"/>
                </a:defRPr>
              </a:lvl2pPr>
              <a:lvl3pPr marL="1143000" indent="-228600">
                <a:defRPr sz="2800" b="1">
                  <a:solidFill>
                    <a:srgbClr val="FF0000"/>
                  </a:solidFill>
                  <a:latin typeface="Times New Roman" pitchFamily="18" charset="0"/>
                </a:defRPr>
              </a:lvl3pPr>
              <a:lvl4pPr marL="1600200" indent="-228600">
                <a:defRPr sz="2800" b="1">
                  <a:solidFill>
                    <a:srgbClr val="FF0000"/>
                  </a:solidFill>
                  <a:latin typeface="Times New Roman" pitchFamily="18" charset="0"/>
                </a:defRPr>
              </a:lvl4pPr>
              <a:lvl5pPr marL="2057400" indent="-228600">
                <a:defRPr sz="2800" b="1">
                  <a:solidFill>
                    <a:srgbClr val="FF0000"/>
                  </a:solidFill>
                  <a:latin typeface="Times New Roman" pitchFamily="18" charset="0"/>
                </a:defRPr>
              </a:lvl5pPr>
              <a:lvl6pPr marL="2514600" indent="-228600" algn="ctr" eaLnBrk="0" fontAlgn="base" hangingPunct="0">
                <a:spcBef>
                  <a:spcPct val="0"/>
                </a:spcBef>
                <a:spcAft>
                  <a:spcPct val="0"/>
                </a:spcAft>
                <a:defRPr sz="2800" b="1">
                  <a:solidFill>
                    <a:srgbClr val="FF0000"/>
                  </a:solidFill>
                  <a:latin typeface="Times New Roman" pitchFamily="18" charset="0"/>
                </a:defRPr>
              </a:lvl6pPr>
              <a:lvl7pPr marL="2971800" indent="-228600" algn="ctr" eaLnBrk="0" fontAlgn="base" hangingPunct="0">
                <a:spcBef>
                  <a:spcPct val="0"/>
                </a:spcBef>
                <a:spcAft>
                  <a:spcPct val="0"/>
                </a:spcAft>
                <a:defRPr sz="2800" b="1">
                  <a:solidFill>
                    <a:srgbClr val="FF0000"/>
                  </a:solidFill>
                  <a:latin typeface="Times New Roman" pitchFamily="18" charset="0"/>
                </a:defRPr>
              </a:lvl7pPr>
              <a:lvl8pPr marL="3429000" indent="-228600" algn="ctr" eaLnBrk="0" fontAlgn="base" hangingPunct="0">
                <a:spcBef>
                  <a:spcPct val="0"/>
                </a:spcBef>
                <a:spcAft>
                  <a:spcPct val="0"/>
                </a:spcAft>
                <a:defRPr sz="2800" b="1">
                  <a:solidFill>
                    <a:srgbClr val="FF0000"/>
                  </a:solidFill>
                  <a:latin typeface="Times New Roman" pitchFamily="18" charset="0"/>
                </a:defRPr>
              </a:lvl8pPr>
              <a:lvl9pPr marL="3886200" indent="-228600" algn="ctr" eaLnBrk="0" fontAlgn="base" hangingPunct="0">
                <a:spcBef>
                  <a:spcPct val="0"/>
                </a:spcBef>
                <a:spcAft>
                  <a:spcPct val="0"/>
                </a:spcAft>
                <a:defRPr sz="2800" b="1">
                  <a:solidFill>
                    <a:srgbClr val="FF0000"/>
                  </a:solidFill>
                  <a:latin typeface="Times New Roman" pitchFamily="18" charset="0"/>
                </a:defRPr>
              </a:lvl9pPr>
            </a:lstStyle>
            <a:p>
              <a:pPr eaLnBrk="1" hangingPunct="1"/>
              <a:r>
                <a:rPr lang="ru-RU" altLang="ru-RU" sz="1800">
                  <a:solidFill>
                    <a:schemeClr val="bg2"/>
                  </a:solidFill>
                </a:rPr>
                <a:t>Диний унвон ва мансаблар</a:t>
              </a:r>
            </a:p>
          </p:txBody>
        </p:sp>
        <p:sp>
          <p:nvSpPr>
            <p:cNvPr id="23562" name="Line 10"/>
            <p:cNvSpPr>
              <a:spLocks noChangeShapeType="1"/>
            </p:cNvSpPr>
            <p:nvPr/>
          </p:nvSpPr>
          <p:spPr bwMode="auto">
            <a:xfrm>
              <a:off x="2925" y="1616"/>
              <a:ext cx="0" cy="143"/>
            </a:xfrm>
            <a:prstGeom prst="line">
              <a:avLst/>
            </a:prstGeom>
            <a:noFill/>
            <a:ln w="28575">
              <a:solidFill>
                <a:srgbClr val="990033"/>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23563" name="Line 11"/>
            <p:cNvSpPr>
              <a:spLocks noChangeShapeType="1"/>
            </p:cNvSpPr>
            <p:nvPr/>
          </p:nvSpPr>
          <p:spPr bwMode="auto">
            <a:xfrm>
              <a:off x="4232" y="1392"/>
              <a:ext cx="0" cy="314"/>
            </a:xfrm>
            <a:prstGeom prst="line">
              <a:avLst/>
            </a:prstGeom>
            <a:noFill/>
            <a:ln w="28575">
              <a:solidFill>
                <a:srgbClr val="990033"/>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23564" name="Text Box 12"/>
            <p:cNvSpPr txBox="1">
              <a:spLocks noChangeArrowheads="1"/>
            </p:cNvSpPr>
            <p:nvPr/>
          </p:nvSpPr>
          <p:spPr bwMode="auto">
            <a:xfrm>
              <a:off x="2744" y="391"/>
              <a:ext cx="401" cy="177"/>
            </a:xfrm>
            <a:prstGeom prst="rect">
              <a:avLst/>
            </a:prstGeom>
            <a:solidFill>
              <a:schemeClr val="folHlink"/>
            </a:solidFill>
            <a:ln w="28575">
              <a:solidFill>
                <a:srgbClr val="990033"/>
              </a:solidFill>
              <a:miter lim="800000"/>
              <a:headEnd/>
              <a:tailEnd/>
            </a:ln>
          </p:spPr>
          <p:txBody>
            <a:bodyPr wrap="none"/>
            <a:lstStyle>
              <a:lvl1pPr>
                <a:defRPr sz="2800" b="1">
                  <a:solidFill>
                    <a:srgbClr val="FF0000"/>
                  </a:solidFill>
                  <a:latin typeface="Times New Roman" pitchFamily="18" charset="0"/>
                </a:defRPr>
              </a:lvl1pPr>
              <a:lvl2pPr marL="742950" indent="-285750">
                <a:defRPr sz="2800" b="1">
                  <a:solidFill>
                    <a:srgbClr val="FF0000"/>
                  </a:solidFill>
                  <a:latin typeface="Times New Roman" pitchFamily="18" charset="0"/>
                </a:defRPr>
              </a:lvl2pPr>
              <a:lvl3pPr marL="1143000" indent="-228600">
                <a:defRPr sz="2800" b="1">
                  <a:solidFill>
                    <a:srgbClr val="FF0000"/>
                  </a:solidFill>
                  <a:latin typeface="Times New Roman" pitchFamily="18" charset="0"/>
                </a:defRPr>
              </a:lvl3pPr>
              <a:lvl4pPr marL="1600200" indent="-228600">
                <a:defRPr sz="2800" b="1">
                  <a:solidFill>
                    <a:srgbClr val="FF0000"/>
                  </a:solidFill>
                  <a:latin typeface="Times New Roman" pitchFamily="18" charset="0"/>
                </a:defRPr>
              </a:lvl4pPr>
              <a:lvl5pPr marL="2057400" indent="-228600">
                <a:defRPr sz="2800" b="1">
                  <a:solidFill>
                    <a:srgbClr val="FF0000"/>
                  </a:solidFill>
                  <a:latin typeface="Times New Roman" pitchFamily="18" charset="0"/>
                </a:defRPr>
              </a:lvl5pPr>
              <a:lvl6pPr marL="2514600" indent="-228600" algn="ctr" eaLnBrk="0" fontAlgn="base" hangingPunct="0">
                <a:spcBef>
                  <a:spcPct val="0"/>
                </a:spcBef>
                <a:spcAft>
                  <a:spcPct val="0"/>
                </a:spcAft>
                <a:defRPr sz="2800" b="1">
                  <a:solidFill>
                    <a:srgbClr val="FF0000"/>
                  </a:solidFill>
                  <a:latin typeface="Times New Roman" pitchFamily="18" charset="0"/>
                </a:defRPr>
              </a:lvl6pPr>
              <a:lvl7pPr marL="2971800" indent="-228600" algn="ctr" eaLnBrk="0" fontAlgn="base" hangingPunct="0">
                <a:spcBef>
                  <a:spcPct val="0"/>
                </a:spcBef>
                <a:spcAft>
                  <a:spcPct val="0"/>
                </a:spcAft>
                <a:defRPr sz="2800" b="1">
                  <a:solidFill>
                    <a:srgbClr val="FF0000"/>
                  </a:solidFill>
                  <a:latin typeface="Times New Roman" pitchFamily="18" charset="0"/>
                </a:defRPr>
              </a:lvl7pPr>
              <a:lvl8pPr marL="3429000" indent="-228600" algn="ctr" eaLnBrk="0" fontAlgn="base" hangingPunct="0">
                <a:spcBef>
                  <a:spcPct val="0"/>
                </a:spcBef>
                <a:spcAft>
                  <a:spcPct val="0"/>
                </a:spcAft>
                <a:defRPr sz="2800" b="1">
                  <a:solidFill>
                    <a:srgbClr val="FF0000"/>
                  </a:solidFill>
                  <a:latin typeface="Times New Roman" pitchFamily="18" charset="0"/>
                </a:defRPr>
              </a:lvl8pPr>
              <a:lvl9pPr marL="3886200" indent="-228600" algn="ctr" eaLnBrk="0" fontAlgn="base" hangingPunct="0">
                <a:spcBef>
                  <a:spcPct val="0"/>
                </a:spcBef>
                <a:spcAft>
                  <a:spcPct val="0"/>
                </a:spcAft>
                <a:defRPr sz="2800" b="1">
                  <a:solidFill>
                    <a:srgbClr val="FF0000"/>
                  </a:solidFill>
                  <a:latin typeface="Times New Roman" pitchFamily="18" charset="0"/>
                </a:defRPr>
              </a:lvl9pPr>
            </a:lstStyle>
            <a:p>
              <a:pPr eaLnBrk="1" hangingPunct="1"/>
              <a:r>
                <a:rPr lang="ru-RU" altLang="ru-RU" sz="1800">
                  <a:solidFill>
                    <a:schemeClr val="bg2"/>
                  </a:solidFill>
                </a:rPr>
                <a:t>ХОН</a:t>
              </a:r>
            </a:p>
          </p:txBody>
        </p:sp>
        <p:sp>
          <p:nvSpPr>
            <p:cNvPr id="23565" name="Text Box 13"/>
            <p:cNvSpPr txBox="1">
              <a:spLocks noChangeArrowheads="1"/>
            </p:cNvSpPr>
            <p:nvPr/>
          </p:nvSpPr>
          <p:spPr bwMode="auto">
            <a:xfrm>
              <a:off x="988" y="1752"/>
              <a:ext cx="3874" cy="233"/>
            </a:xfrm>
            <a:prstGeom prst="rect">
              <a:avLst/>
            </a:prstGeom>
            <a:solidFill>
              <a:srgbClr val="CCFF33"/>
            </a:solidFill>
            <a:ln w="28575">
              <a:solidFill>
                <a:srgbClr val="990033"/>
              </a:solidFill>
              <a:miter lim="800000"/>
              <a:headEnd/>
              <a:tailEnd/>
            </a:ln>
          </p:spPr>
          <p:txBody>
            <a:bodyPr>
              <a:spAutoFit/>
            </a:bodyPr>
            <a:lstStyle>
              <a:lvl1pPr>
                <a:defRPr sz="2800" b="1">
                  <a:solidFill>
                    <a:srgbClr val="FF0000"/>
                  </a:solidFill>
                  <a:latin typeface="Times New Roman" pitchFamily="18" charset="0"/>
                </a:defRPr>
              </a:lvl1pPr>
              <a:lvl2pPr marL="742950" indent="-285750">
                <a:defRPr sz="2800" b="1">
                  <a:solidFill>
                    <a:srgbClr val="FF0000"/>
                  </a:solidFill>
                  <a:latin typeface="Times New Roman" pitchFamily="18" charset="0"/>
                </a:defRPr>
              </a:lvl2pPr>
              <a:lvl3pPr marL="1143000" indent="-228600">
                <a:defRPr sz="2800" b="1">
                  <a:solidFill>
                    <a:srgbClr val="FF0000"/>
                  </a:solidFill>
                  <a:latin typeface="Times New Roman" pitchFamily="18" charset="0"/>
                </a:defRPr>
              </a:lvl3pPr>
              <a:lvl4pPr marL="1600200" indent="-228600">
                <a:defRPr sz="2800" b="1">
                  <a:solidFill>
                    <a:srgbClr val="FF0000"/>
                  </a:solidFill>
                  <a:latin typeface="Times New Roman" pitchFamily="18" charset="0"/>
                </a:defRPr>
              </a:lvl4pPr>
              <a:lvl5pPr marL="2057400" indent="-228600">
                <a:defRPr sz="2800" b="1">
                  <a:solidFill>
                    <a:srgbClr val="FF0000"/>
                  </a:solidFill>
                  <a:latin typeface="Times New Roman" pitchFamily="18" charset="0"/>
                </a:defRPr>
              </a:lvl5pPr>
              <a:lvl6pPr marL="2514600" indent="-228600" algn="ctr" eaLnBrk="0" fontAlgn="base" hangingPunct="0">
                <a:spcBef>
                  <a:spcPct val="0"/>
                </a:spcBef>
                <a:spcAft>
                  <a:spcPct val="0"/>
                </a:spcAft>
                <a:defRPr sz="2800" b="1">
                  <a:solidFill>
                    <a:srgbClr val="FF0000"/>
                  </a:solidFill>
                  <a:latin typeface="Times New Roman" pitchFamily="18" charset="0"/>
                </a:defRPr>
              </a:lvl6pPr>
              <a:lvl7pPr marL="2971800" indent="-228600" algn="ctr" eaLnBrk="0" fontAlgn="base" hangingPunct="0">
                <a:spcBef>
                  <a:spcPct val="0"/>
                </a:spcBef>
                <a:spcAft>
                  <a:spcPct val="0"/>
                </a:spcAft>
                <a:defRPr sz="2800" b="1">
                  <a:solidFill>
                    <a:srgbClr val="FF0000"/>
                  </a:solidFill>
                  <a:latin typeface="Times New Roman" pitchFamily="18" charset="0"/>
                </a:defRPr>
              </a:lvl7pPr>
              <a:lvl8pPr marL="3429000" indent="-228600" algn="ctr" eaLnBrk="0" fontAlgn="base" hangingPunct="0">
                <a:spcBef>
                  <a:spcPct val="0"/>
                </a:spcBef>
                <a:spcAft>
                  <a:spcPct val="0"/>
                </a:spcAft>
                <a:defRPr sz="2800" b="1">
                  <a:solidFill>
                    <a:srgbClr val="FF0000"/>
                  </a:solidFill>
                  <a:latin typeface="Times New Roman" pitchFamily="18" charset="0"/>
                </a:defRPr>
              </a:lvl8pPr>
              <a:lvl9pPr marL="3886200" indent="-228600" algn="ctr" eaLnBrk="0" fontAlgn="base" hangingPunct="0">
                <a:spcBef>
                  <a:spcPct val="0"/>
                </a:spcBef>
                <a:spcAft>
                  <a:spcPct val="0"/>
                </a:spcAft>
                <a:defRPr sz="2800" b="1">
                  <a:solidFill>
                    <a:srgbClr val="FF0000"/>
                  </a:solidFill>
                  <a:latin typeface="Times New Roman" pitchFamily="18" charset="0"/>
                </a:defRPr>
              </a:lvl9pPr>
            </a:lstStyle>
            <a:p>
              <a:pPr eaLnBrk="1" hangingPunct="1"/>
              <a:r>
                <a:rPr lang="ru-RU" altLang="ru-RU" sz="1800">
                  <a:solidFill>
                    <a:schemeClr val="bg2"/>
                  </a:solidFill>
                </a:rPr>
                <a:t>Сарой унвон ва мансаблари</a:t>
              </a:r>
            </a:p>
          </p:txBody>
        </p:sp>
        <p:sp>
          <p:nvSpPr>
            <p:cNvPr id="23566" name="Text Box 14"/>
            <p:cNvSpPr txBox="1">
              <a:spLocks noChangeArrowheads="1"/>
            </p:cNvSpPr>
            <p:nvPr/>
          </p:nvSpPr>
          <p:spPr bwMode="auto">
            <a:xfrm>
              <a:off x="159" y="2131"/>
              <a:ext cx="2131" cy="1803"/>
            </a:xfrm>
            <a:prstGeom prst="rect">
              <a:avLst/>
            </a:prstGeom>
            <a:solidFill>
              <a:schemeClr val="folHlink"/>
            </a:solidFill>
            <a:ln w="28575">
              <a:solidFill>
                <a:srgbClr val="990033"/>
              </a:solidFill>
              <a:miter lim="800000"/>
              <a:headEnd/>
              <a:tailEnd/>
            </a:ln>
          </p:spPr>
          <p:txBody>
            <a:bodyPr>
              <a:spAutoFit/>
            </a:bodyPr>
            <a:lstStyle>
              <a:lvl1pPr>
                <a:defRPr sz="2800" b="1">
                  <a:solidFill>
                    <a:srgbClr val="FF0000"/>
                  </a:solidFill>
                  <a:latin typeface="Times New Roman" pitchFamily="18" charset="0"/>
                </a:defRPr>
              </a:lvl1pPr>
              <a:lvl2pPr marL="742950" indent="-285750">
                <a:defRPr sz="2800" b="1">
                  <a:solidFill>
                    <a:srgbClr val="FF0000"/>
                  </a:solidFill>
                  <a:latin typeface="Times New Roman" pitchFamily="18" charset="0"/>
                </a:defRPr>
              </a:lvl2pPr>
              <a:lvl3pPr marL="1143000" indent="-228600">
                <a:defRPr sz="2800" b="1">
                  <a:solidFill>
                    <a:srgbClr val="FF0000"/>
                  </a:solidFill>
                  <a:latin typeface="Times New Roman" pitchFamily="18" charset="0"/>
                </a:defRPr>
              </a:lvl3pPr>
              <a:lvl4pPr marL="1600200" indent="-228600">
                <a:defRPr sz="2800" b="1">
                  <a:solidFill>
                    <a:srgbClr val="FF0000"/>
                  </a:solidFill>
                  <a:latin typeface="Times New Roman" pitchFamily="18" charset="0"/>
                </a:defRPr>
              </a:lvl4pPr>
              <a:lvl5pPr marL="2057400" indent="-228600">
                <a:defRPr sz="2800" b="1">
                  <a:solidFill>
                    <a:srgbClr val="FF0000"/>
                  </a:solidFill>
                  <a:latin typeface="Times New Roman" pitchFamily="18" charset="0"/>
                </a:defRPr>
              </a:lvl5pPr>
              <a:lvl6pPr marL="2514600" indent="-228600" algn="ctr" eaLnBrk="0" fontAlgn="base" hangingPunct="0">
                <a:spcBef>
                  <a:spcPct val="0"/>
                </a:spcBef>
                <a:spcAft>
                  <a:spcPct val="0"/>
                </a:spcAft>
                <a:defRPr sz="2800" b="1">
                  <a:solidFill>
                    <a:srgbClr val="FF0000"/>
                  </a:solidFill>
                  <a:latin typeface="Times New Roman" pitchFamily="18" charset="0"/>
                </a:defRPr>
              </a:lvl6pPr>
              <a:lvl7pPr marL="2971800" indent="-228600" algn="ctr" eaLnBrk="0" fontAlgn="base" hangingPunct="0">
                <a:spcBef>
                  <a:spcPct val="0"/>
                </a:spcBef>
                <a:spcAft>
                  <a:spcPct val="0"/>
                </a:spcAft>
                <a:defRPr sz="2800" b="1">
                  <a:solidFill>
                    <a:srgbClr val="FF0000"/>
                  </a:solidFill>
                  <a:latin typeface="Times New Roman" pitchFamily="18" charset="0"/>
                </a:defRPr>
              </a:lvl7pPr>
              <a:lvl8pPr marL="3429000" indent="-228600" algn="ctr" eaLnBrk="0" fontAlgn="base" hangingPunct="0">
                <a:spcBef>
                  <a:spcPct val="0"/>
                </a:spcBef>
                <a:spcAft>
                  <a:spcPct val="0"/>
                </a:spcAft>
                <a:defRPr sz="2800" b="1">
                  <a:solidFill>
                    <a:srgbClr val="FF0000"/>
                  </a:solidFill>
                  <a:latin typeface="Times New Roman" pitchFamily="18" charset="0"/>
                </a:defRPr>
              </a:lvl8pPr>
              <a:lvl9pPr marL="3886200" indent="-228600" algn="ctr" eaLnBrk="0" fontAlgn="base" hangingPunct="0">
                <a:spcBef>
                  <a:spcPct val="0"/>
                </a:spcBef>
                <a:spcAft>
                  <a:spcPct val="0"/>
                </a:spcAft>
                <a:defRPr sz="2800" b="1">
                  <a:solidFill>
                    <a:srgbClr val="FF0000"/>
                  </a:solidFill>
                  <a:latin typeface="Times New Roman" pitchFamily="18" charset="0"/>
                </a:defRPr>
              </a:lvl9pPr>
            </a:lstStyle>
            <a:p>
              <a:pPr algn="l" eaLnBrk="1" hangingPunct="1"/>
              <a:r>
                <a:rPr lang="ru-RU" altLang="ru-RU" sz="1800">
                  <a:solidFill>
                    <a:schemeClr val="bg2"/>
                  </a:solidFill>
                </a:rPr>
                <a:t>Амир ул-умаро саркарда</a:t>
              </a:r>
            </a:p>
            <a:p>
              <a:pPr algn="l" eaLnBrk="1" hangingPunct="1"/>
              <a:r>
                <a:rPr lang="ru-RU" altLang="ru-RU" sz="1800">
                  <a:solidFill>
                    <a:schemeClr val="bg2"/>
                  </a:solidFill>
                </a:rPr>
                <a:t>ясовулбоши</a:t>
              </a:r>
            </a:p>
            <a:p>
              <a:pPr algn="l" eaLnBrk="1" hangingPunct="1"/>
              <a:r>
                <a:rPr lang="ru-RU" altLang="ru-RU" sz="1800">
                  <a:solidFill>
                    <a:schemeClr val="bg2"/>
                  </a:solidFill>
                </a:rPr>
                <a:t>(хон қўриқчилари бошлиғи)</a:t>
              </a:r>
            </a:p>
            <a:p>
              <a:pPr algn="l" eaLnBrk="1" hangingPunct="1"/>
              <a:r>
                <a:rPr lang="ru-RU" altLang="ru-RU" sz="1800">
                  <a:solidFill>
                    <a:schemeClr val="bg2"/>
                  </a:solidFill>
                </a:rPr>
                <a:t>мингбоши</a:t>
              </a:r>
            </a:p>
            <a:p>
              <a:pPr algn="l" eaLnBrk="1" hangingPunct="1"/>
              <a:r>
                <a:rPr lang="ru-RU" altLang="ru-RU" sz="1800">
                  <a:solidFill>
                    <a:schemeClr val="bg2"/>
                  </a:solidFill>
                </a:rPr>
                <a:t>юзбоши</a:t>
              </a:r>
            </a:p>
            <a:p>
              <a:pPr algn="l" eaLnBrk="1" hangingPunct="1"/>
              <a:r>
                <a:rPr lang="ru-RU" altLang="ru-RU" sz="1800">
                  <a:solidFill>
                    <a:schemeClr val="bg2"/>
                  </a:solidFill>
                </a:rPr>
                <a:t>шиғовул(айғоқчилар бошлиғи)   </a:t>
              </a:r>
            </a:p>
            <a:p>
              <a:pPr algn="l" eaLnBrk="1" hangingPunct="1"/>
              <a:r>
                <a:rPr lang="ru-RU" altLang="ru-RU" sz="1800">
                  <a:solidFill>
                    <a:schemeClr val="bg2"/>
                  </a:solidFill>
                </a:rPr>
                <a:t>қўшбеги охун</a:t>
              </a:r>
            </a:p>
            <a:p>
              <a:pPr algn="l" eaLnBrk="1" hangingPunct="1"/>
              <a:r>
                <a:rPr lang="ru-RU" altLang="ru-RU" sz="1800">
                  <a:solidFill>
                    <a:schemeClr val="bg2"/>
                  </a:solidFill>
                </a:rPr>
                <a:t>удайчи (худайчи)</a:t>
              </a:r>
            </a:p>
            <a:p>
              <a:pPr algn="l" eaLnBrk="1" hangingPunct="1"/>
              <a:r>
                <a:rPr lang="ru-RU" altLang="ru-RU" sz="1800">
                  <a:solidFill>
                    <a:schemeClr val="bg2"/>
                  </a:solidFill>
                </a:rPr>
                <a:t>қутвол (қалъа бошлиғи)</a:t>
              </a:r>
            </a:p>
            <a:p>
              <a:pPr algn="l" eaLnBrk="1" hangingPunct="1"/>
              <a:r>
                <a:rPr lang="ru-RU" altLang="ru-RU" sz="1800">
                  <a:solidFill>
                    <a:schemeClr val="bg2"/>
                  </a:solidFill>
                </a:rPr>
                <a:t>туғбеги	</a:t>
              </a:r>
            </a:p>
          </p:txBody>
        </p:sp>
        <p:sp>
          <p:nvSpPr>
            <p:cNvPr id="23567" name="Text Box 15"/>
            <p:cNvSpPr txBox="1">
              <a:spLocks noChangeArrowheads="1"/>
            </p:cNvSpPr>
            <p:nvPr/>
          </p:nvSpPr>
          <p:spPr bwMode="auto">
            <a:xfrm>
              <a:off x="2389" y="2095"/>
              <a:ext cx="1307" cy="2152"/>
            </a:xfrm>
            <a:prstGeom prst="rect">
              <a:avLst/>
            </a:prstGeom>
            <a:solidFill>
              <a:schemeClr val="folHlink"/>
            </a:solidFill>
            <a:ln w="28575">
              <a:solidFill>
                <a:srgbClr val="990033"/>
              </a:solidFill>
              <a:miter lim="800000"/>
              <a:headEnd/>
              <a:tailEnd/>
            </a:ln>
          </p:spPr>
          <p:txBody>
            <a:bodyPr>
              <a:spAutoFit/>
            </a:bodyPr>
            <a:lstStyle>
              <a:lvl1pPr>
                <a:defRPr sz="2800" b="1">
                  <a:solidFill>
                    <a:srgbClr val="FF0000"/>
                  </a:solidFill>
                  <a:latin typeface="Times New Roman" pitchFamily="18" charset="0"/>
                </a:defRPr>
              </a:lvl1pPr>
              <a:lvl2pPr marL="742950" indent="-285750">
                <a:defRPr sz="2800" b="1">
                  <a:solidFill>
                    <a:srgbClr val="FF0000"/>
                  </a:solidFill>
                  <a:latin typeface="Times New Roman" pitchFamily="18" charset="0"/>
                </a:defRPr>
              </a:lvl2pPr>
              <a:lvl3pPr marL="1143000" indent="-228600">
                <a:defRPr sz="2800" b="1">
                  <a:solidFill>
                    <a:srgbClr val="FF0000"/>
                  </a:solidFill>
                  <a:latin typeface="Times New Roman" pitchFamily="18" charset="0"/>
                </a:defRPr>
              </a:lvl3pPr>
              <a:lvl4pPr marL="1600200" indent="-228600">
                <a:defRPr sz="2800" b="1">
                  <a:solidFill>
                    <a:srgbClr val="FF0000"/>
                  </a:solidFill>
                  <a:latin typeface="Times New Roman" pitchFamily="18" charset="0"/>
                </a:defRPr>
              </a:lvl4pPr>
              <a:lvl5pPr marL="2057400" indent="-228600">
                <a:defRPr sz="2800" b="1">
                  <a:solidFill>
                    <a:srgbClr val="FF0000"/>
                  </a:solidFill>
                  <a:latin typeface="Times New Roman" pitchFamily="18" charset="0"/>
                </a:defRPr>
              </a:lvl5pPr>
              <a:lvl6pPr marL="2514600" indent="-228600" algn="ctr" eaLnBrk="0" fontAlgn="base" hangingPunct="0">
                <a:spcBef>
                  <a:spcPct val="0"/>
                </a:spcBef>
                <a:spcAft>
                  <a:spcPct val="0"/>
                </a:spcAft>
                <a:defRPr sz="2800" b="1">
                  <a:solidFill>
                    <a:srgbClr val="FF0000"/>
                  </a:solidFill>
                  <a:latin typeface="Times New Roman" pitchFamily="18" charset="0"/>
                </a:defRPr>
              </a:lvl6pPr>
              <a:lvl7pPr marL="2971800" indent="-228600" algn="ctr" eaLnBrk="0" fontAlgn="base" hangingPunct="0">
                <a:spcBef>
                  <a:spcPct val="0"/>
                </a:spcBef>
                <a:spcAft>
                  <a:spcPct val="0"/>
                </a:spcAft>
                <a:defRPr sz="2800" b="1">
                  <a:solidFill>
                    <a:srgbClr val="FF0000"/>
                  </a:solidFill>
                  <a:latin typeface="Times New Roman" pitchFamily="18" charset="0"/>
                </a:defRPr>
              </a:lvl7pPr>
              <a:lvl8pPr marL="3429000" indent="-228600" algn="ctr" eaLnBrk="0" fontAlgn="base" hangingPunct="0">
                <a:spcBef>
                  <a:spcPct val="0"/>
                </a:spcBef>
                <a:spcAft>
                  <a:spcPct val="0"/>
                </a:spcAft>
                <a:defRPr sz="2800" b="1">
                  <a:solidFill>
                    <a:srgbClr val="FF0000"/>
                  </a:solidFill>
                  <a:latin typeface="Times New Roman" pitchFamily="18" charset="0"/>
                </a:defRPr>
              </a:lvl8pPr>
              <a:lvl9pPr marL="3886200" indent="-228600" algn="ctr" eaLnBrk="0" fontAlgn="base" hangingPunct="0">
                <a:spcBef>
                  <a:spcPct val="0"/>
                </a:spcBef>
                <a:spcAft>
                  <a:spcPct val="0"/>
                </a:spcAft>
                <a:defRPr sz="2800" b="1">
                  <a:solidFill>
                    <a:srgbClr val="FF0000"/>
                  </a:solidFill>
                  <a:latin typeface="Times New Roman" pitchFamily="18" charset="0"/>
                </a:defRPr>
              </a:lvl9pPr>
            </a:lstStyle>
            <a:p>
              <a:pPr algn="l" eaLnBrk="1" hangingPunct="1"/>
              <a:r>
                <a:rPr lang="ru-RU" altLang="ru-RU" sz="1800">
                  <a:solidFill>
                    <a:schemeClr val="bg2"/>
                  </a:solidFill>
                </a:rPr>
                <a:t>иноқ	</a:t>
              </a:r>
            </a:p>
            <a:p>
              <a:pPr algn="l" eaLnBrk="1" hangingPunct="1"/>
              <a:r>
                <a:rPr lang="ru-RU" altLang="ru-RU" sz="1800">
                  <a:solidFill>
                    <a:schemeClr val="bg2"/>
                  </a:solidFill>
                </a:rPr>
                <a:t>оталиқ</a:t>
              </a:r>
            </a:p>
            <a:p>
              <a:pPr algn="l" eaLnBrk="1" hangingPunct="1"/>
              <a:r>
                <a:rPr lang="ru-RU" altLang="ru-RU" sz="1800">
                  <a:solidFill>
                    <a:schemeClr val="bg2"/>
                  </a:solidFill>
                </a:rPr>
                <a:t>бий	</a:t>
              </a:r>
            </a:p>
            <a:p>
              <a:pPr algn="l" eaLnBrk="1" hangingPunct="1"/>
              <a:r>
                <a:rPr lang="ru-RU" altLang="ru-RU" sz="1800">
                  <a:solidFill>
                    <a:schemeClr val="bg2"/>
                  </a:solidFill>
                </a:rPr>
                <a:t>меҳтар  </a:t>
              </a:r>
            </a:p>
            <a:p>
              <a:pPr algn="l" eaLnBrk="1" hangingPunct="1"/>
              <a:r>
                <a:rPr lang="ru-RU" altLang="ru-RU" sz="1800">
                  <a:solidFill>
                    <a:schemeClr val="bg2"/>
                  </a:solidFill>
                </a:rPr>
                <a:t>бекларбеги</a:t>
              </a:r>
            </a:p>
            <a:p>
              <a:pPr algn="l" eaLnBrk="1" hangingPunct="1"/>
              <a:r>
                <a:rPr lang="ru-RU" altLang="ru-RU" sz="1800">
                  <a:solidFill>
                    <a:schemeClr val="bg2"/>
                  </a:solidFill>
                </a:rPr>
                <a:t>девонбеги</a:t>
              </a:r>
            </a:p>
            <a:p>
              <a:pPr algn="l" eaLnBrk="1" hangingPunct="1"/>
              <a:r>
                <a:rPr lang="ru-RU" altLang="ru-RU" sz="1800">
                  <a:solidFill>
                    <a:schemeClr val="bg2"/>
                  </a:solidFill>
                </a:rPr>
                <a:t>бек</a:t>
              </a:r>
            </a:p>
            <a:p>
              <a:pPr algn="l" eaLnBrk="1" hangingPunct="1"/>
              <a:r>
                <a:rPr lang="ru-RU" altLang="ru-RU" sz="1800">
                  <a:solidFill>
                    <a:schemeClr val="bg2"/>
                  </a:solidFill>
                </a:rPr>
                <a:t>парвоначи</a:t>
              </a:r>
            </a:p>
            <a:p>
              <a:pPr algn="l" eaLnBrk="1" hangingPunct="1"/>
              <a:r>
                <a:rPr lang="ru-RU" altLang="ru-RU" sz="1800">
                  <a:solidFill>
                    <a:schemeClr val="bg2"/>
                  </a:solidFill>
                </a:rPr>
                <a:t>дастурхончи</a:t>
              </a:r>
            </a:p>
            <a:p>
              <a:pPr algn="l" eaLnBrk="1" hangingPunct="1"/>
              <a:r>
                <a:rPr lang="ru-RU" altLang="ru-RU" sz="1800">
                  <a:solidFill>
                    <a:schemeClr val="bg2"/>
                  </a:solidFill>
                </a:rPr>
                <a:t>эшикоғаси</a:t>
              </a:r>
            </a:p>
            <a:p>
              <a:pPr algn="l" eaLnBrk="1" hangingPunct="1"/>
              <a:r>
                <a:rPr lang="ru-RU" altLang="ru-RU" sz="1800">
                  <a:solidFill>
                    <a:schemeClr val="bg2"/>
                  </a:solidFill>
                </a:rPr>
                <a:t>ошмеҳтар</a:t>
              </a:r>
            </a:p>
            <a:p>
              <a:pPr algn="l" eaLnBrk="1" hangingPunct="1"/>
              <a:r>
                <a:rPr lang="ru-RU" altLang="ru-RU" sz="1800">
                  <a:solidFill>
                    <a:schemeClr val="bg2"/>
                  </a:solidFill>
                </a:rPr>
                <a:t>дарғалар</a:t>
              </a:r>
            </a:p>
          </p:txBody>
        </p:sp>
        <p:sp>
          <p:nvSpPr>
            <p:cNvPr id="23568" name="Text Box 16"/>
            <p:cNvSpPr txBox="1">
              <a:spLocks noChangeArrowheads="1"/>
            </p:cNvSpPr>
            <p:nvPr/>
          </p:nvSpPr>
          <p:spPr bwMode="auto">
            <a:xfrm>
              <a:off x="3969" y="2148"/>
              <a:ext cx="1307" cy="1803"/>
            </a:xfrm>
            <a:prstGeom prst="rect">
              <a:avLst/>
            </a:prstGeom>
            <a:solidFill>
              <a:schemeClr val="folHlink"/>
            </a:solidFill>
            <a:ln w="28575">
              <a:solidFill>
                <a:srgbClr val="990033"/>
              </a:solidFill>
              <a:miter lim="800000"/>
              <a:headEnd/>
              <a:tailEnd/>
            </a:ln>
          </p:spPr>
          <p:txBody>
            <a:bodyPr>
              <a:spAutoFit/>
            </a:bodyPr>
            <a:lstStyle>
              <a:lvl1pPr>
                <a:defRPr sz="2800" b="1">
                  <a:solidFill>
                    <a:srgbClr val="FF0000"/>
                  </a:solidFill>
                  <a:latin typeface="Times New Roman" pitchFamily="18" charset="0"/>
                </a:defRPr>
              </a:lvl1pPr>
              <a:lvl2pPr marL="742950" indent="-285750">
                <a:defRPr sz="2800" b="1">
                  <a:solidFill>
                    <a:srgbClr val="FF0000"/>
                  </a:solidFill>
                  <a:latin typeface="Times New Roman" pitchFamily="18" charset="0"/>
                </a:defRPr>
              </a:lvl2pPr>
              <a:lvl3pPr marL="1143000" indent="-228600">
                <a:defRPr sz="2800" b="1">
                  <a:solidFill>
                    <a:srgbClr val="FF0000"/>
                  </a:solidFill>
                  <a:latin typeface="Times New Roman" pitchFamily="18" charset="0"/>
                </a:defRPr>
              </a:lvl3pPr>
              <a:lvl4pPr marL="1600200" indent="-228600">
                <a:defRPr sz="2800" b="1">
                  <a:solidFill>
                    <a:srgbClr val="FF0000"/>
                  </a:solidFill>
                  <a:latin typeface="Times New Roman" pitchFamily="18" charset="0"/>
                </a:defRPr>
              </a:lvl4pPr>
              <a:lvl5pPr marL="2057400" indent="-228600">
                <a:defRPr sz="2800" b="1">
                  <a:solidFill>
                    <a:srgbClr val="FF0000"/>
                  </a:solidFill>
                  <a:latin typeface="Times New Roman" pitchFamily="18" charset="0"/>
                </a:defRPr>
              </a:lvl5pPr>
              <a:lvl6pPr marL="2514600" indent="-228600" algn="ctr" eaLnBrk="0" fontAlgn="base" hangingPunct="0">
                <a:spcBef>
                  <a:spcPct val="0"/>
                </a:spcBef>
                <a:spcAft>
                  <a:spcPct val="0"/>
                </a:spcAft>
                <a:defRPr sz="2800" b="1">
                  <a:solidFill>
                    <a:srgbClr val="FF0000"/>
                  </a:solidFill>
                  <a:latin typeface="Times New Roman" pitchFamily="18" charset="0"/>
                </a:defRPr>
              </a:lvl6pPr>
              <a:lvl7pPr marL="2971800" indent="-228600" algn="ctr" eaLnBrk="0" fontAlgn="base" hangingPunct="0">
                <a:spcBef>
                  <a:spcPct val="0"/>
                </a:spcBef>
                <a:spcAft>
                  <a:spcPct val="0"/>
                </a:spcAft>
                <a:defRPr sz="2800" b="1">
                  <a:solidFill>
                    <a:srgbClr val="FF0000"/>
                  </a:solidFill>
                  <a:latin typeface="Times New Roman" pitchFamily="18" charset="0"/>
                </a:defRPr>
              </a:lvl7pPr>
              <a:lvl8pPr marL="3429000" indent="-228600" algn="ctr" eaLnBrk="0" fontAlgn="base" hangingPunct="0">
                <a:spcBef>
                  <a:spcPct val="0"/>
                </a:spcBef>
                <a:spcAft>
                  <a:spcPct val="0"/>
                </a:spcAft>
                <a:defRPr sz="2800" b="1">
                  <a:solidFill>
                    <a:srgbClr val="FF0000"/>
                  </a:solidFill>
                  <a:latin typeface="Times New Roman" pitchFamily="18" charset="0"/>
                </a:defRPr>
              </a:lvl8pPr>
              <a:lvl9pPr marL="3886200" indent="-228600" algn="ctr" eaLnBrk="0" fontAlgn="base" hangingPunct="0">
                <a:spcBef>
                  <a:spcPct val="0"/>
                </a:spcBef>
                <a:spcAft>
                  <a:spcPct val="0"/>
                </a:spcAft>
                <a:defRPr sz="2800" b="1">
                  <a:solidFill>
                    <a:srgbClr val="FF0000"/>
                  </a:solidFill>
                  <a:latin typeface="Times New Roman" pitchFamily="18" charset="0"/>
                </a:defRPr>
              </a:lvl9pPr>
            </a:lstStyle>
            <a:p>
              <a:pPr algn="l" eaLnBrk="1" hangingPunct="1"/>
              <a:r>
                <a:rPr lang="ru-RU" altLang="ru-RU" sz="1800">
                  <a:solidFill>
                    <a:schemeClr val="bg2"/>
                  </a:solidFill>
                </a:rPr>
                <a:t>Нақиб-нақибхожа шайхулислом</a:t>
              </a:r>
            </a:p>
            <a:p>
              <a:pPr algn="l" eaLnBrk="1" hangingPunct="1"/>
              <a:r>
                <a:rPr lang="ru-RU" altLang="ru-RU" sz="1800">
                  <a:solidFill>
                    <a:schemeClr val="bg2"/>
                  </a:solidFill>
                </a:rPr>
                <a:t>қози ул-қуззот</a:t>
              </a:r>
            </a:p>
            <a:p>
              <a:pPr algn="l" eaLnBrk="1" hangingPunct="1"/>
              <a:r>
                <a:rPr lang="ru-RU" altLang="ru-RU" sz="1800">
                  <a:solidFill>
                    <a:schemeClr val="bg2"/>
                  </a:solidFill>
                </a:rPr>
                <a:t>аъламқози</a:t>
              </a:r>
            </a:p>
            <a:p>
              <a:pPr algn="l" eaLnBrk="1" hangingPunct="1"/>
              <a:r>
                <a:rPr lang="ru-RU" altLang="ru-RU" sz="1800">
                  <a:solidFill>
                    <a:schemeClr val="bg2"/>
                  </a:solidFill>
                </a:rPr>
                <a:t>муфтий</a:t>
              </a:r>
            </a:p>
            <a:p>
              <a:pPr algn="l" eaLnBrk="1" hangingPunct="1"/>
              <a:r>
                <a:rPr lang="ru-RU" altLang="ru-RU" sz="1800">
                  <a:solidFill>
                    <a:schemeClr val="bg2"/>
                  </a:solidFill>
                </a:rPr>
                <a:t>раис</a:t>
              </a:r>
            </a:p>
            <a:p>
              <a:pPr algn="l" eaLnBrk="1" hangingPunct="1"/>
              <a:r>
                <a:rPr lang="ru-RU" altLang="ru-RU" sz="1800">
                  <a:solidFill>
                    <a:schemeClr val="bg2"/>
                  </a:solidFill>
                </a:rPr>
                <a:t>мударрис</a:t>
              </a:r>
            </a:p>
            <a:p>
              <a:pPr algn="l" eaLnBrk="1" hangingPunct="1"/>
              <a:endParaRPr lang="ru-RU" altLang="ru-RU" sz="1800">
                <a:solidFill>
                  <a:schemeClr val="bg2"/>
                </a:solidFill>
              </a:endParaRPr>
            </a:p>
            <a:p>
              <a:pPr algn="l" eaLnBrk="1" hangingPunct="1"/>
              <a:endParaRPr lang="ru-RU" altLang="ru-RU" sz="1800">
                <a:solidFill>
                  <a:schemeClr val="bg2"/>
                </a:solidFill>
              </a:endParaRPr>
            </a:p>
            <a:p>
              <a:pPr algn="l" eaLnBrk="1" hangingPunct="1"/>
              <a:endParaRPr lang="ru-RU" altLang="ru-RU" sz="1800">
                <a:solidFill>
                  <a:schemeClr val="bg2"/>
                </a:solidFill>
              </a:endParaRPr>
            </a:p>
          </p:txBody>
        </p:sp>
        <p:sp>
          <p:nvSpPr>
            <p:cNvPr id="23569" name="Line 17"/>
            <p:cNvSpPr>
              <a:spLocks noChangeShapeType="1"/>
            </p:cNvSpPr>
            <p:nvPr/>
          </p:nvSpPr>
          <p:spPr bwMode="auto">
            <a:xfrm>
              <a:off x="2925" y="255"/>
              <a:ext cx="0" cy="136"/>
            </a:xfrm>
            <a:prstGeom prst="line">
              <a:avLst/>
            </a:prstGeom>
            <a:noFill/>
            <a:ln w="28575">
              <a:solidFill>
                <a:srgbClr val="990033"/>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23570" name="Line 18"/>
            <p:cNvSpPr>
              <a:spLocks noChangeShapeType="1"/>
            </p:cNvSpPr>
            <p:nvPr/>
          </p:nvSpPr>
          <p:spPr bwMode="auto">
            <a:xfrm>
              <a:off x="2925" y="2024"/>
              <a:ext cx="0" cy="91"/>
            </a:xfrm>
            <a:prstGeom prst="line">
              <a:avLst/>
            </a:prstGeom>
            <a:noFill/>
            <a:ln w="28575">
              <a:solidFill>
                <a:srgbClr val="990033"/>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23571" name="Line 19"/>
            <p:cNvSpPr>
              <a:spLocks noChangeShapeType="1"/>
            </p:cNvSpPr>
            <p:nvPr/>
          </p:nvSpPr>
          <p:spPr bwMode="auto">
            <a:xfrm>
              <a:off x="1569" y="618"/>
              <a:ext cx="2615"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23572" name="Line 20"/>
            <p:cNvSpPr>
              <a:spLocks noChangeShapeType="1"/>
            </p:cNvSpPr>
            <p:nvPr/>
          </p:nvSpPr>
          <p:spPr bwMode="auto">
            <a:xfrm flipH="1">
              <a:off x="1565" y="618"/>
              <a:ext cx="0" cy="152"/>
            </a:xfrm>
            <a:prstGeom prst="line">
              <a:avLst/>
            </a:prstGeom>
            <a:noFill/>
            <a:ln w="28575">
              <a:solidFill>
                <a:srgbClr val="990033"/>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23573" name="Line 21"/>
            <p:cNvSpPr>
              <a:spLocks noChangeShapeType="1"/>
            </p:cNvSpPr>
            <p:nvPr/>
          </p:nvSpPr>
          <p:spPr bwMode="auto">
            <a:xfrm flipH="1">
              <a:off x="4195" y="618"/>
              <a:ext cx="0" cy="152"/>
            </a:xfrm>
            <a:prstGeom prst="line">
              <a:avLst/>
            </a:prstGeom>
            <a:noFill/>
            <a:ln w="28575">
              <a:solidFill>
                <a:srgbClr val="990033"/>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23574" name="Line 22"/>
            <p:cNvSpPr>
              <a:spLocks noChangeShapeType="1"/>
            </p:cNvSpPr>
            <p:nvPr/>
          </p:nvSpPr>
          <p:spPr bwMode="auto">
            <a:xfrm>
              <a:off x="1519" y="1389"/>
              <a:ext cx="0" cy="314"/>
            </a:xfrm>
            <a:prstGeom prst="line">
              <a:avLst/>
            </a:prstGeom>
            <a:noFill/>
            <a:ln w="28575">
              <a:solidFill>
                <a:srgbClr val="990033"/>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grpSp>
    </p:spTree>
    <p:extLst>
      <p:ext uri="{BB962C8B-B14F-4D97-AF65-F5344CB8AC3E}">
        <p14:creationId xmlns:p14="http://schemas.microsoft.com/office/powerpoint/2010/main" val="636861131"/>
      </p:ext>
    </p:extLst>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3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кругленный прямоугольник 1"/>
          <p:cNvSpPr/>
          <p:nvPr/>
        </p:nvSpPr>
        <p:spPr>
          <a:xfrm>
            <a:off x="156754" y="182881"/>
            <a:ext cx="11808823" cy="6387736"/>
          </a:xfrm>
          <a:prstGeom prst="roundRect">
            <a:avLst/>
          </a:prstGeom>
          <a:solidFill>
            <a:schemeClr val="bg2">
              <a:lumMod val="40000"/>
              <a:lumOff val="60000"/>
            </a:schemeClr>
          </a:solidFill>
        </p:spPr>
        <p:style>
          <a:lnRef idx="1">
            <a:schemeClr val="accent4"/>
          </a:lnRef>
          <a:fillRef idx="2">
            <a:schemeClr val="accent4"/>
          </a:fillRef>
          <a:effectRef idx="1">
            <a:schemeClr val="accent4"/>
          </a:effectRef>
          <a:fontRef idx="minor">
            <a:schemeClr val="dk1"/>
          </a:fontRef>
        </p:style>
        <p:txBody>
          <a:bodyPr rtlCol="0" anchor="ctr"/>
          <a:lstStyle/>
          <a:p>
            <a:r>
              <a:rPr kumimoji="0" lang="ru-RU"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lang="ru-RU" sz="2400" b="1" dirty="0" err="1">
                <a:latin typeface="Times New Roman" panose="02020603050405020304" pitchFamily="18" charset="0"/>
                <a:cs typeface="Times New Roman" panose="02020603050405020304" pitchFamily="18" charset="0"/>
              </a:rPr>
              <a:t>Хонликдаги</a:t>
            </a:r>
            <a:r>
              <a:rPr lang="ru-RU" sz="2400" b="1" dirty="0">
                <a:latin typeface="Times New Roman" panose="02020603050405020304" pitchFamily="18" charset="0"/>
                <a:cs typeface="Times New Roman" panose="02020603050405020304" pitchFamily="18" charset="0"/>
              </a:rPr>
              <a:t> </a:t>
            </a:r>
            <a:r>
              <a:rPr lang="ru-RU" sz="2400" b="1" dirty="0" err="1">
                <a:latin typeface="Times New Roman" panose="02020603050405020304" pitchFamily="18" charset="0"/>
                <a:cs typeface="Times New Roman" panose="02020603050405020304" pitchFamily="18" charset="0"/>
              </a:rPr>
              <a:t>ҳарбий</a:t>
            </a:r>
            <a:r>
              <a:rPr lang="ru-RU" sz="2400" b="1" dirty="0">
                <a:latin typeface="Times New Roman" panose="02020603050405020304" pitchFamily="18" charset="0"/>
                <a:cs typeface="Times New Roman" panose="02020603050405020304" pitchFamily="18" charset="0"/>
              </a:rPr>
              <a:t> </a:t>
            </a:r>
            <a:r>
              <a:rPr lang="ru-RU" sz="2400" b="1" dirty="0" err="1">
                <a:latin typeface="Times New Roman" panose="02020603050405020304" pitchFamily="18" charset="0"/>
                <a:cs typeface="Times New Roman" panose="02020603050405020304" pitchFamily="18" charset="0"/>
              </a:rPr>
              <a:t>унвонлар</a:t>
            </a:r>
            <a:r>
              <a:rPr lang="ru-RU" sz="2400" b="1" dirty="0">
                <a:latin typeface="Times New Roman" panose="02020603050405020304" pitchFamily="18" charset="0"/>
                <a:cs typeface="Times New Roman" panose="02020603050405020304" pitchFamily="18" charset="0"/>
              </a:rPr>
              <a:t> </a:t>
            </a:r>
            <a:r>
              <a:rPr lang="ru-RU" sz="2400" b="1" dirty="0" err="1">
                <a:latin typeface="Times New Roman" panose="02020603050405020304" pitchFamily="18" charset="0"/>
                <a:cs typeface="Times New Roman" panose="02020603050405020304" pitchFamily="18" charset="0"/>
              </a:rPr>
              <a:t>ва</a:t>
            </a:r>
            <a:r>
              <a:rPr lang="ru-RU" sz="2400" b="1" dirty="0">
                <a:latin typeface="Times New Roman" panose="02020603050405020304" pitchFamily="18" charset="0"/>
                <a:cs typeface="Times New Roman" panose="02020603050405020304" pitchFamily="18" charset="0"/>
              </a:rPr>
              <a:t> </a:t>
            </a:r>
            <a:r>
              <a:rPr lang="ru-RU" sz="2400" b="1" dirty="0" err="1">
                <a:latin typeface="Times New Roman" panose="02020603050405020304" pitchFamily="18" charset="0"/>
                <a:cs typeface="Times New Roman" panose="02020603050405020304" pitchFamily="18" charset="0"/>
              </a:rPr>
              <a:t>мансаблар</a:t>
            </a:r>
            <a:r>
              <a:rPr lang="ru-RU" sz="2400" b="1"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Давлатдаги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энг</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олий</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ҳарбий</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амалдор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хоннинг</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ўзи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эди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Кўп</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ҳолларда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шахсан</a:t>
            </a:r>
            <a:r>
              <a:rPr lang="ru-RU" sz="2400" dirty="0">
                <a:latin typeface="Times New Roman" panose="02020603050405020304" pitchFamily="18" charset="0"/>
                <a:cs typeface="Times New Roman" panose="02020603050405020304" pitchFamily="18" charset="0"/>
              </a:rPr>
              <a:t> хон </a:t>
            </a:r>
            <a:r>
              <a:rPr lang="ru-RU" sz="2400" dirty="0" err="1" smtClean="0">
                <a:latin typeface="Times New Roman" panose="02020603050405020304" pitchFamily="18" charset="0"/>
                <a:cs typeface="Times New Roman" panose="02020603050405020304" pitchFamily="18" charset="0"/>
              </a:rPr>
              <a:t>бошчилигида,айрим</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ҳолларда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таниқли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саркардалар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бошчилигида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бошқа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ҳудударга</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юришлар</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уюштирилган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Энг</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юқори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ҳарбий-маъмурий</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лавозим</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амир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ул-умаро</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эди</a:t>
            </a:r>
            <a:r>
              <a:rPr lang="ru-RU" sz="2400" dirty="0">
                <a:latin typeface="Times New Roman" panose="02020603050405020304" pitchFamily="18" charset="0"/>
                <a:cs typeface="Times New Roman" panose="02020603050405020304" pitchFamily="18" charset="0"/>
              </a:rPr>
              <a:t>.</a:t>
            </a:r>
          </a:p>
          <a:p>
            <a:r>
              <a:rPr lang="ru-RU" sz="2400" dirty="0" err="1">
                <a:latin typeface="Times New Roman" panose="02020603050405020304" pitchFamily="18" charset="0"/>
                <a:cs typeface="Times New Roman" panose="02020603050405020304" pitchFamily="18" charset="0"/>
              </a:rPr>
              <a:t>Ундан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кейинги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расмий</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равишда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юқори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саркарда</a:t>
            </a:r>
            <a:r>
              <a:rPr lang="ru-RU" sz="2400" dirty="0">
                <a:latin typeface="Times New Roman" panose="02020603050405020304" pitchFamily="18" charset="0"/>
                <a:cs typeface="Times New Roman" panose="02020603050405020304" pitchFamily="18" charset="0"/>
              </a:rPr>
              <a:t> </a:t>
            </a:r>
            <a:r>
              <a:rPr lang="ru-RU" sz="2400" b="1" dirty="0" err="1">
                <a:latin typeface="Times New Roman" panose="02020603050405020304" pitchFamily="18" charset="0"/>
                <a:cs typeface="Times New Roman" panose="02020603050405020304" pitchFamily="18" charset="0"/>
              </a:rPr>
              <a:t>ясовулбошилик</a:t>
            </a:r>
            <a:r>
              <a:rPr lang="ru-RU" sz="2400" b="1"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мансаби</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эди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Хонликда</a:t>
            </a:r>
            <a:r>
              <a:rPr lang="ru-RU" sz="2400" dirty="0">
                <a:latin typeface="Times New Roman" panose="02020603050405020304" pitchFamily="18" charset="0"/>
                <a:cs typeface="Times New Roman" panose="02020603050405020304" pitchFamily="18" charset="0"/>
              </a:rPr>
              <a:t> улар </a:t>
            </a:r>
            <a:r>
              <a:rPr lang="ru-RU" sz="2400" dirty="0" err="1">
                <a:latin typeface="Times New Roman" panose="02020603050405020304" pitchFamily="18" charset="0"/>
                <a:cs typeface="Times New Roman" panose="02020603050405020304" pitchFamily="18" charset="0"/>
              </a:rPr>
              <a:t>икки</a:t>
            </a:r>
            <a:r>
              <a:rPr lang="ru-RU" sz="2400" dirty="0">
                <a:latin typeface="Times New Roman" panose="02020603050405020304" pitchFamily="18" charset="0"/>
                <a:cs typeface="Times New Roman" panose="02020603050405020304" pitchFamily="18" charset="0"/>
              </a:rPr>
              <a:t> киши </a:t>
            </a:r>
            <a:r>
              <a:rPr lang="ru-RU" sz="2400" dirty="0" err="1">
                <a:latin typeface="Times New Roman" panose="02020603050405020304" pitchFamily="18" charset="0"/>
                <a:cs typeface="Times New Roman" panose="02020603050405020304" pitchFamily="18" charset="0"/>
              </a:rPr>
              <a:t>бўлиб</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бири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ёвмуд</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туркманларига</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иккинчиси</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эса</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човдирларга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қўмондонлик</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қилар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эди</a:t>
            </a:r>
            <a:r>
              <a:rPr lang="ru-RU" sz="2400" dirty="0">
                <a:latin typeface="Times New Roman" panose="02020603050405020304" pitchFamily="18" charset="0"/>
                <a:cs typeface="Times New Roman" panose="02020603050405020304" pitchFamily="18" charset="0"/>
              </a:rPr>
              <a:t>. Хон </a:t>
            </a:r>
            <a:r>
              <a:rPr lang="ru-RU" sz="2400" dirty="0" err="1">
                <a:latin typeface="Times New Roman" panose="02020603050405020304" pitchFamily="18" charset="0"/>
                <a:cs typeface="Times New Roman" panose="02020603050405020304" pitchFamily="18" charset="0"/>
              </a:rPr>
              <a:t>ҳузуридаги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расмий</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қабул</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маросимларида</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ясовулбошиларнинг</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доимий</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ўринлари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бўлмас</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эди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Лекин</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улар</a:t>
            </a:r>
            <a:r>
              <a:rPr lang="ru-RU" sz="2400" dirty="0" err="1">
                <a:latin typeface="Times New Roman" panose="02020603050405020304" pitchFamily="18" charset="0"/>
                <a:cs typeface="Times New Roman" panose="02020603050405020304" pitchFamily="18" charset="0"/>
              </a:rPr>
              <a:t>хон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ҳузурида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бўладиган</a:t>
            </a:r>
            <a:r>
              <a:rPr lang="ru-RU" sz="2400" dirty="0">
                <a:latin typeface="Times New Roman" panose="02020603050405020304" pitchFamily="18" charset="0"/>
                <a:cs typeface="Times New Roman" panose="02020603050405020304" pitchFamily="18" charset="0"/>
              </a:rPr>
              <a:t> тор </a:t>
            </a:r>
            <a:r>
              <a:rPr lang="ru-RU" sz="2400" dirty="0" err="1">
                <a:latin typeface="Times New Roman" panose="02020603050405020304" pitchFamily="18" charset="0"/>
                <a:cs typeface="Times New Roman" panose="02020603050405020304" pitchFamily="18" charset="0"/>
              </a:rPr>
              <a:t>кенгашда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меҳтар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қўшбеги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ва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девонбеги</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билан</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бир</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қаторда</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қатнашар</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эдилар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Ясовулбошига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ясовуллар</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миршаблар</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шотирлар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эшиколари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итоат</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этганлар</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Ясовулбошидан</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кейинги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ҳарбий</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унвон</a:t>
            </a:r>
            <a:r>
              <a:rPr lang="ru-RU" sz="2400" dirty="0">
                <a:latin typeface="Times New Roman" panose="02020603050405020304" pitchFamily="18" charset="0"/>
                <a:cs typeface="Times New Roman" panose="02020603050405020304" pitchFamily="18" charset="0"/>
              </a:rPr>
              <a:t> </a:t>
            </a:r>
            <a:r>
              <a:rPr lang="ru-RU" sz="2400" b="1" dirty="0" err="1">
                <a:latin typeface="Times New Roman" panose="02020603050405020304" pitchFamily="18" charset="0"/>
                <a:cs typeface="Times New Roman" panose="02020603050405020304" pitchFamily="18" charset="0"/>
              </a:rPr>
              <a:t>мингбоши</a:t>
            </a:r>
            <a:r>
              <a:rPr lang="ru-RU" sz="2400" b="1"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эди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Ҳарбий</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юришлар</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пайтида</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мингбошиларга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катта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маъсулият</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юкланган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Яъни</a:t>
            </a:r>
            <a:r>
              <a:rPr lang="ru-RU" sz="2400" dirty="0">
                <a:latin typeface="Times New Roman" panose="02020603050405020304" pitchFamily="18" charset="0"/>
                <a:cs typeface="Times New Roman" panose="02020603050405020304" pitchFamily="18" charset="0"/>
              </a:rPr>
              <a:t>, улар </a:t>
            </a:r>
            <a:r>
              <a:rPr lang="ru-RU" sz="2400" dirty="0" err="1" smtClean="0">
                <a:latin typeface="Times New Roman" panose="02020603050405020304" pitchFamily="18" charset="0"/>
                <a:cs typeface="Times New Roman" panose="02020603050405020304" pitchFamily="18" charset="0"/>
              </a:rPr>
              <a:t>қўшинни</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айтилган</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ерга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тўплаши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уларнинг</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тайёргарлик</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даражасини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назорат</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қилиши</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жанг</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пайтида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қўшиннинг</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маълум</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гуруҳига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йўлбошчилик</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қилиши</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лозим</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бўлган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Шунинг</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учун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ҳам</a:t>
            </a:r>
            <a:r>
              <a:rPr lang="ru-RU" sz="2400" dirty="0">
                <a:latin typeface="Times New Roman" panose="02020603050405020304" pitchFamily="18" charset="0"/>
                <a:cs typeface="Times New Roman" panose="02020603050405020304" pitchFamily="18" charset="0"/>
              </a:rPr>
              <a:t> архив </a:t>
            </a:r>
            <a:r>
              <a:rPr lang="ru-RU" sz="2400" dirty="0" err="1">
                <a:latin typeface="Times New Roman" panose="02020603050405020304" pitchFamily="18" charset="0"/>
                <a:cs typeface="Times New Roman" panose="02020603050405020304" pitchFamily="18" charset="0"/>
              </a:rPr>
              <a:t>ҳужжатларига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кўра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мингбошилар</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яхши</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инъомлар</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олганлар</a:t>
            </a:r>
            <a:r>
              <a:rPr lang="ru-RU" sz="2400" dirty="0">
                <a:latin typeface="Times New Roman" panose="02020603050405020304" pitchFamily="18" charset="0"/>
                <a:cs typeface="Times New Roman" panose="02020603050405020304" pitchFamily="18" charset="0"/>
              </a:rPr>
              <a:t>.</a:t>
            </a:r>
          </a:p>
          <a:p>
            <a:r>
              <a:rPr lang="ru-RU" sz="2400" dirty="0">
                <a:latin typeface="Times New Roman" panose="02020603050405020304" pitchFamily="18" charset="0"/>
                <a:cs typeface="Times New Roman" panose="02020603050405020304" pitchFamily="18" charset="0"/>
              </a:rPr>
              <a:t>Хива </a:t>
            </a:r>
            <a:r>
              <a:rPr lang="ru-RU" sz="2400" dirty="0" err="1">
                <a:latin typeface="Times New Roman" panose="02020603050405020304" pitchFamily="18" charset="0"/>
                <a:cs typeface="Times New Roman" panose="02020603050405020304" pitchFamily="18" charset="0"/>
              </a:rPr>
              <a:t>хонлигида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ҳарбий</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истеҳкомлар-қалъалар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алоҳида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аҳамиятга</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эга</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бўлиб</a:t>
            </a:r>
            <a:r>
              <a:rPr lang="ru-RU" sz="2400" dirty="0">
                <a:latin typeface="Times New Roman" panose="02020603050405020304" pitchFamily="18" charset="0"/>
                <a:cs typeface="Times New Roman" panose="02020603050405020304" pitchFamily="18" charset="0"/>
              </a:rPr>
              <a:t>, улар </a:t>
            </a:r>
            <a:r>
              <a:rPr lang="ru-RU" sz="2400" dirty="0" err="1">
                <a:latin typeface="Times New Roman" panose="02020603050405020304" pitchFamily="18" charset="0"/>
                <a:cs typeface="Times New Roman" panose="02020603050405020304" pitchFamily="18" charset="0"/>
              </a:rPr>
              <a:t>маъмурий-мудофавий</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вазифани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бажарган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Бундай</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қалъалар</a:t>
            </a:r>
            <a:r>
              <a:rPr lang="ru-RU" sz="2400" dirty="0" smtClean="0">
                <a:latin typeface="Times New Roman" panose="02020603050405020304" pitchFamily="18" charset="0"/>
                <a:cs typeface="Times New Roman" panose="02020603050405020304" pitchFamily="18" charset="0"/>
              </a:rPr>
              <a:t> </a:t>
            </a:r>
            <a:r>
              <a:rPr lang="ru-RU" sz="2400" b="1" dirty="0" err="1" smtClean="0">
                <a:latin typeface="Times New Roman" panose="02020603050405020304" pitchFamily="18" charset="0"/>
                <a:cs typeface="Times New Roman" panose="02020603050405020304" pitchFamily="18" charset="0"/>
              </a:rPr>
              <a:t>кутвол</a:t>
            </a:r>
            <a:r>
              <a:rPr lang="ru-RU" sz="2400" b="1" dirty="0" smtClean="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a:t>
            </a:r>
            <a:r>
              <a:rPr lang="ru-RU" sz="2400" dirty="0" err="1">
                <a:latin typeface="Times New Roman" panose="02020603050405020304" pitchFamily="18" charset="0"/>
                <a:cs typeface="Times New Roman" panose="02020603050405020304" pitchFamily="18" charset="0"/>
              </a:rPr>
              <a:t>қалъабон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қўлида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эди</a:t>
            </a:r>
            <a:r>
              <a:rPr lang="ru-RU" sz="2400" dirty="0">
                <a:latin typeface="Times New Roman" panose="02020603050405020304" pitchFamily="18" charset="0"/>
                <a:cs typeface="Times New Roman" panose="02020603050405020304" pitchFamily="18" charset="0"/>
              </a:rPr>
              <a:t>.</a:t>
            </a:r>
            <a:endParaRPr kumimoji="0" lang="ru-RU"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28524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кругленный прямоугольник 1"/>
          <p:cNvSpPr/>
          <p:nvPr/>
        </p:nvSpPr>
        <p:spPr>
          <a:xfrm>
            <a:off x="914401" y="653143"/>
            <a:ext cx="10778837" cy="5225144"/>
          </a:xfrm>
          <a:prstGeom prst="roundRect">
            <a:avLst/>
          </a:prstGeom>
          <a:solidFill>
            <a:schemeClr val="bg2">
              <a:lumMod val="40000"/>
              <a:lumOff val="6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just"/>
            <a:r>
              <a:rPr kumimoji="0" lang="ru-RU"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lang="ru-RU" sz="26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Хива </a:t>
            </a:r>
            <a:r>
              <a:rPr lang="ru-RU" sz="2400" dirty="0" err="1">
                <a:latin typeface="Times New Roman" panose="02020603050405020304" pitchFamily="18" charset="0"/>
                <a:cs typeface="Times New Roman" panose="02020603050405020304" pitchFamily="18" charset="0"/>
              </a:rPr>
              <a:t>қўшинларида</a:t>
            </a:r>
            <a:r>
              <a:rPr lang="ru-RU" sz="2400" dirty="0">
                <a:latin typeface="Times New Roman" panose="02020603050405020304" pitchFamily="18" charset="0"/>
                <a:cs typeface="Times New Roman" panose="02020603050405020304" pitchFamily="18" charset="0"/>
              </a:rPr>
              <a:t> </a:t>
            </a:r>
            <a:r>
              <a:rPr lang="ru-RU" sz="2400" b="1" dirty="0" err="1">
                <a:latin typeface="Times New Roman" panose="02020603050405020304" pitchFamily="18" charset="0"/>
                <a:cs typeface="Times New Roman" panose="02020603050405020304" pitchFamily="18" charset="0"/>
              </a:rPr>
              <a:t>саркардалар</a:t>
            </a:r>
            <a:r>
              <a:rPr lang="ru-RU" sz="2400" b="1"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муҳим</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аҳамиятга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эга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бўлган</a:t>
            </a:r>
            <a:r>
              <a:rPr lang="ru-RU" sz="2400" dirty="0">
                <a:latin typeface="Times New Roman" panose="02020603050405020304" pitchFamily="18" charset="0"/>
                <a:cs typeface="Times New Roman" panose="02020603050405020304" pitchFamily="18" charset="0"/>
              </a:rPr>
              <a:t>.</a:t>
            </a:r>
          </a:p>
          <a:p>
            <a:pPr algn="just"/>
            <a:r>
              <a:rPr lang="ru-RU" sz="2400" dirty="0" err="1">
                <a:latin typeface="Times New Roman" panose="02020603050405020304" pitchFamily="18" charset="0"/>
                <a:cs typeface="Times New Roman" panose="02020603050405020304" pitchFamily="18" charset="0"/>
              </a:rPr>
              <a:t>Саркардалар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бир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неча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юздан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бир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неча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минггача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бўлган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навкарга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бошчилик</a:t>
            </a:r>
            <a:endParaRPr lang="ru-RU" sz="2400" dirty="0">
              <a:latin typeface="Times New Roman" panose="02020603050405020304" pitchFamily="18" charset="0"/>
              <a:cs typeface="Times New Roman" panose="02020603050405020304" pitchFamily="18" charset="0"/>
            </a:endParaRPr>
          </a:p>
          <a:p>
            <a:pPr algn="just"/>
            <a:r>
              <a:rPr lang="ru-RU" sz="2400" dirty="0" err="1">
                <a:latin typeface="Times New Roman" panose="02020603050405020304" pitchFamily="18" charset="0"/>
                <a:cs typeface="Times New Roman" panose="02020603050405020304" pitchFamily="18" charset="0"/>
              </a:rPr>
              <a:t>қилганлар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Юришлар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пайтида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саркарда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бошчилигида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туғ</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байроқ</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қўтариб</a:t>
            </a:r>
            <a:endParaRPr lang="ru-RU" sz="2400" dirty="0">
              <a:latin typeface="Times New Roman" panose="02020603050405020304" pitchFamily="18" charset="0"/>
              <a:cs typeface="Times New Roman" panose="02020603050405020304" pitchFamily="18" charset="0"/>
            </a:endParaRPr>
          </a:p>
          <a:p>
            <a:pPr algn="just"/>
            <a:r>
              <a:rPr lang="ru-RU" sz="2400" dirty="0" err="1">
                <a:latin typeface="Times New Roman" panose="02020603050405020304" pitchFamily="18" charset="0"/>
                <a:cs typeface="Times New Roman" panose="02020603050405020304" pitchFamily="18" charset="0"/>
              </a:rPr>
              <a:t>борилган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Байроқ</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кўтариб</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борувчиларга</a:t>
            </a:r>
            <a:r>
              <a:rPr lang="ru-RU" sz="2400" dirty="0">
                <a:latin typeface="Times New Roman" panose="02020603050405020304" pitchFamily="18" charset="0"/>
                <a:cs typeface="Times New Roman" panose="02020603050405020304" pitchFamily="18" charset="0"/>
              </a:rPr>
              <a:t> </a:t>
            </a:r>
            <a:r>
              <a:rPr lang="ru-RU" sz="2400" b="1" dirty="0" err="1">
                <a:latin typeface="Times New Roman" panose="02020603050405020304" pitchFamily="18" charset="0"/>
                <a:cs typeface="Times New Roman" panose="02020603050405020304" pitchFamily="18" charset="0"/>
              </a:rPr>
              <a:t>туғбеги</a:t>
            </a:r>
            <a:r>
              <a:rPr lang="ru-RU" sz="2400" b="1"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бошчилик</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қилган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Қўшинда</a:t>
            </a:r>
            <a:endParaRPr lang="ru-RU" sz="2400" dirty="0">
              <a:latin typeface="Times New Roman" panose="02020603050405020304" pitchFamily="18" charset="0"/>
              <a:cs typeface="Times New Roman" panose="02020603050405020304" pitchFamily="18" charset="0"/>
            </a:endParaRPr>
          </a:p>
          <a:p>
            <a:pPr algn="just"/>
            <a:r>
              <a:rPr lang="ru-RU" sz="2400" b="1" dirty="0" err="1">
                <a:latin typeface="Times New Roman" panose="02020603050405020304" pitchFamily="18" charset="0"/>
                <a:cs typeface="Times New Roman" panose="02020603050405020304" pitchFamily="18" charset="0"/>
              </a:rPr>
              <a:t>юзбоши</a:t>
            </a:r>
            <a:r>
              <a:rPr lang="ru-RU" sz="2400" b="1" dirty="0">
                <a:latin typeface="Times New Roman" panose="02020603050405020304" pitchFamily="18" charset="0"/>
                <a:cs typeface="Times New Roman" panose="02020603050405020304" pitchFamily="18" charset="0"/>
              </a:rPr>
              <a:t>, </a:t>
            </a:r>
            <a:r>
              <a:rPr lang="ru-RU" sz="2400" b="1" dirty="0" err="1">
                <a:latin typeface="Times New Roman" panose="02020603050405020304" pitchFamily="18" charset="0"/>
                <a:cs typeface="Times New Roman" panose="02020603050405020304" pitchFamily="18" charset="0"/>
              </a:rPr>
              <a:t>панжшоҳбоши</a:t>
            </a:r>
            <a:r>
              <a:rPr lang="ru-RU" sz="2400" b="1"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a:t>
            </a:r>
            <a:r>
              <a:rPr lang="ru-RU" sz="2400" dirty="0" err="1">
                <a:latin typeface="Times New Roman" panose="02020603050405020304" pitchFamily="18" charset="0"/>
                <a:cs typeface="Times New Roman" panose="02020603050405020304" pitchFamily="18" charset="0"/>
              </a:rPr>
              <a:t>элликбоши</a:t>
            </a:r>
            <a:r>
              <a:rPr lang="ru-RU" sz="2400" dirty="0">
                <a:latin typeface="Times New Roman" panose="02020603050405020304" pitchFamily="18" charset="0"/>
                <a:cs typeface="Times New Roman" panose="02020603050405020304" pitchFamily="18" charset="0"/>
              </a:rPr>
              <a:t>), </a:t>
            </a:r>
            <a:r>
              <a:rPr lang="ru-RU" sz="2400" b="1" dirty="0" err="1">
                <a:latin typeface="Times New Roman" panose="02020603050405020304" pitchFamily="18" charset="0"/>
                <a:cs typeface="Times New Roman" panose="02020603050405020304" pitchFamily="18" charset="0"/>
              </a:rPr>
              <a:t>даҳбоши</a:t>
            </a:r>
            <a:r>
              <a:rPr lang="ru-RU" sz="2400" b="1"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a:t>
            </a:r>
            <a:r>
              <a:rPr lang="ru-RU" sz="2400" dirty="0" err="1">
                <a:latin typeface="Times New Roman" panose="02020603050405020304" pitchFamily="18" charset="0"/>
                <a:cs typeface="Times New Roman" panose="02020603050405020304" pitchFamily="18" charset="0"/>
              </a:rPr>
              <a:t>ўнбоши</a:t>
            </a:r>
            <a:r>
              <a:rPr lang="ru-RU" sz="2400" dirty="0">
                <a:latin typeface="Times New Roman" panose="02020603050405020304" pitchFamily="18" charset="0"/>
                <a:cs typeface="Times New Roman" panose="02020603050405020304" pitchFamily="18" charset="0"/>
              </a:rPr>
              <a:t>), </a:t>
            </a:r>
            <a:r>
              <a:rPr lang="ru-RU" sz="2400" b="1" dirty="0" err="1">
                <a:latin typeface="Times New Roman" panose="02020603050405020304" pitchFamily="18" charset="0"/>
                <a:cs typeface="Times New Roman" panose="02020603050405020304" pitchFamily="18" charset="0"/>
              </a:rPr>
              <a:t>қоровул</a:t>
            </a:r>
            <a:r>
              <a:rPr lang="ru-RU" sz="2400" b="1" dirty="0">
                <a:latin typeface="Times New Roman" panose="02020603050405020304" pitchFamily="18" charset="0"/>
                <a:cs typeface="Times New Roman" panose="02020603050405020304" pitchFamily="18" charset="0"/>
              </a:rPr>
              <a:t>, </a:t>
            </a:r>
            <a:r>
              <a:rPr lang="ru-RU" sz="2400" b="1" dirty="0" err="1" smtClean="0">
                <a:latin typeface="Times New Roman" panose="02020603050405020304" pitchFamily="18" charset="0"/>
                <a:cs typeface="Times New Roman" panose="02020603050405020304" pitchFamily="18" charset="0"/>
              </a:rPr>
              <a:t>маҳрам</a:t>
            </a:r>
            <a:r>
              <a:rPr lang="ru-RU" sz="2400" b="1" dirty="0" smtClean="0">
                <a:latin typeface="Times New Roman" panose="02020603050405020304" pitchFamily="18" charset="0"/>
                <a:cs typeface="Times New Roman" panose="02020603050405020304" pitchFamily="18" charset="0"/>
              </a:rPr>
              <a:t>, </a:t>
            </a:r>
            <a:r>
              <a:rPr lang="ru-RU" sz="2400" b="1" dirty="0" err="1" smtClean="0">
                <a:latin typeface="Times New Roman" panose="02020603050405020304" pitchFamily="18" charset="0"/>
                <a:cs typeface="Times New Roman" panose="02020603050405020304" pitchFamily="18" charset="0"/>
              </a:rPr>
              <a:t>навкар</a:t>
            </a:r>
            <a:r>
              <a:rPr lang="ru-RU" sz="2400" b="1"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каби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вазифалар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бўлган</a:t>
            </a:r>
            <a:r>
              <a:rPr lang="ru-RU" sz="2400" dirty="0">
                <a:latin typeface="Times New Roman" panose="02020603050405020304" pitchFamily="18" charset="0"/>
                <a:cs typeface="Times New Roman" panose="02020603050405020304" pitchFamily="18" charset="0"/>
              </a:rPr>
              <a:t>.</a:t>
            </a:r>
          </a:p>
          <a:p>
            <a:pPr algn="just"/>
            <a:r>
              <a:rPr lang="ru-RU" sz="2400" dirty="0" err="1">
                <a:latin typeface="Times New Roman" panose="02020603050405020304" pitchFamily="18" charset="0"/>
                <a:cs typeface="Times New Roman" panose="02020603050405020304" pitchFamily="18" charset="0"/>
              </a:rPr>
              <a:t>Навкарлар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солиқлар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ва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турли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мажбуриятлардан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озод</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қилинганликлари</a:t>
            </a:r>
            <a:endParaRPr lang="ru-RU" sz="2400" dirty="0">
              <a:latin typeface="Times New Roman" panose="02020603050405020304" pitchFamily="18" charset="0"/>
              <a:cs typeface="Times New Roman" panose="02020603050405020304" pitchFamily="18" charset="0"/>
            </a:endParaRPr>
          </a:p>
          <a:p>
            <a:pPr algn="just"/>
            <a:r>
              <a:rPr lang="ru-RU" sz="2400" dirty="0" err="1">
                <a:latin typeface="Times New Roman" panose="02020603050405020304" pitchFamily="18" charset="0"/>
                <a:cs typeface="Times New Roman" panose="02020603050405020304" pitchFamily="18" charset="0"/>
              </a:rPr>
              <a:t>боис</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катта</a:t>
            </a:r>
            <a:r>
              <a:rPr lang="ru-RU" sz="2400" dirty="0">
                <a:latin typeface="Times New Roman" panose="02020603050405020304" pitchFamily="18" charset="0"/>
                <a:cs typeface="Times New Roman" panose="02020603050405020304" pitchFamily="18" charset="0"/>
              </a:rPr>
              <a:t> ер </a:t>
            </a:r>
            <a:r>
              <a:rPr lang="ru-RU" sz="2400" dirty="0" err="1">
                <a:latin typeface="Times New Roman" panose="02020603050405020304" pitchFamily="18" charset="0"/>
                <a:cs typeface="Times New Roman" panose="02020603050405020304" pitchFamily="18" charset="0"/>
              </a:rPr>
              <a:t>эгаларини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қаттиқ</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ҳимоя</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қилганлар</a:t>
            </a:r>
            <a:r>
              <a:rPr lang="ru-RU" sz="2400" dirty="0">
                <a:latin typeface="Times New Roman" panose="02020603050405020304" pitchFamily="18" charset="0"/>
                <a:cs typeface="Times New Roman" panose="02020603050405020304" pitchFamily="18" charset="0"/>
              </a:rPr>
              <a:t>. Хива </a:t>
            </a:r>
            <a:r>
              <a:rPr lang="ru-RU" sz="2400" dirty="0" err="1" smtClean="0">
                <a:latin typeface="Times New Roman" panose="02020603050405020304" pitchFamily="18" charset="0"/>
                <a:cs typeface="Times New Roman" panose="02020603050405020304" pitchFamily="18" charset="0"/>
              </a:rPr>
              <a:t>қўшинида</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деҳқонлардан</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олинадиган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навкарлардан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ташқари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туркманлар</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қорақалпоқлар</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қозоқлар</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ва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бошқа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кўчманчи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халқлар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аскарлари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ҳам</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бўлиб</a:t>
            </a:r>
            <a:r>
              <a:rPr lang="ru-RU" sz="2400" dirty="0">
                <a:latin typeface="Times New Roman" panose="02020603050405020304" pitchFamily="18" charset="0"/>
                <a:cs typeface="Times New Roman" panose="02020603050405020304" pitchFamily="18" charset="0"/>
              </a:rPr>
              <a:t>, улар </a:t>
            </a:r>
            <a:r>
              <a:rPr lang="ru-RU" sz="2400" dirty="0" err="1" smtClean="0">
                <a:latin typeface="Times New Roman" panose="02020603050405020304" pitchFamily="18" charset="0"/>
                <a:cs typeface="Times New Roman" panose="02020603050405020304" pitchFamily="18" charset="0"/>
              </a:rPr>
              <a:t>хонга</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мажбурий</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равишда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маълум</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миқдорда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аскарлар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берганлар</a:t>
            </a:r>
            <a:r>
              <a:rPr lang="ru-RU" sz="2400" dirty="0">
                <a:latin typeface="Times New Roman" panose="02020603050405020304" pitchFamily="18" charset="0"/>
                <a:cs typeface="Times New Roman" panose="02020603050405020304" pitchFamily="18" charset="0"/>
              </a:rPr>
              <a:t>.</a:t>
            </a:r>
            <a:endParaRPr kumimoji="0" lang="ru-RU"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97829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 y="167639"/>
            <a:ext cx="12192000" cy="1341121"/>
          </a:xfrm>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ru-RU" sz="2400" dirty="0" err="1">
                <a:latin typeface="Times New Roman" panose="02020603050405020304" pitchFamily="18" charset="0"/>
                <a:cs typeface="Times New Roman" panose="02020603050405020304" pitchFamily="18" charset="0"/>
              </a:rPr>
              <a:t>Убайдуллахоннинг</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ҳукумронлиги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узоққа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чўзилмади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Убайдуллахон</a:t>
            </a:r>
            <a:r>
              <a:rPr lang="ru-RU" sz="2400" dirty="0">
                <a:latin typeface="Times New Roman" panose="02020603050405020304" pitchFamily="18" charset="0"/>
                <a:cs typeface="Times New Roman" panose="02020603050405020304" pitchFamily="18" charset="0"/>
              </a:rPr>
              <a:t/>
            </a:r>
            <a:br>
              <a:rPr lang="ru-RU" sz="2400" dirty="0">
                <a:latin typeface="Times New Roman" panose="02020603050405020304" pitchFamily="18" charset="0"/>
                <a:cs typeface="Times New Roman" panose="02020603050405020304" pitchFamily="18" charset="0"/>
              </a:rPr>
            </a:br>
            <a:r>
              <a:rPr lang="ru-RU" sz="2400" dirty="0" err="1">
                <a:latin typeface="Times New Roman" panose="02020603050405020304" pitchFamily="18" charset="0"/>
                <a:cs typeface="Times New Roman" panose="02020603050405020304" pitchFamily="18" charset="0"/>
              </a:rPr>
              <a:t>зулмига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чидай</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олмаган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хоразмликлар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Анушахоннинг</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ворислари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бошчилигида</a:t>
            </a:r>
            <a:r>
              <a:rPr lang="ru-RU" sz="2400" dirty="0">
                <a:latin typeface="Times New Roman" panose="02020603050405020304" pitchFamily="18" charset="0"/>
                <a:cs typeface="Times New Roman" panose="02020603050405020304" pitchFamily="18" charset="0"/>
              </a:rPr>
              <a:t/>
            </a:r>
            <a:br>
              <a:rPr lang="ru-RU" sz="2400" dirty="0">
                <a:latin typeface="Times New Roman" panose="02020603050405020304" pitchFamily="18" charset="0"/>
                <a:cs typeface="Times New Roman" panose="02020603050405020304" pitchFamily="18" charset="0"/>
              </a:rPr>
            </a:br>
            <a:r>
              <a:rPr lang="ru-RU" sz="2400" dirty="0" err="1">
                <a:latin typeface="Times New Roman" panose="02020603050405020304" pitchFamily="18" charset="0"/>
                <a:cs typeface="Times New Roman" panose="02020603050405020304" pitchFamily="18" charset="0"/>
              </a:rPr>
              <a:t>бухороликларга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қарши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қўзғолон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кўтардилар</a:t>
            </a:r>
            <a:r>
              <a:rPr lang="ru-RU" sz="2400" dirty="0">
                <a:latin typeface="Times New Roman" panose="02020603050405020304" pitchFamily="18" charset="0"/>
                <a:cs typeface="Times New Roman" panose="02020603050405020304" pitchFamily="18" charset="0"/>
              </a:rPr>
              <a:t>.</a:t>
            </a:r>
          </a:p>
        </p:txBody>
      </p:sp>
      <p:sp>
        <p:nvSpPr>
          <p:cNvPr id="3" name="Объект 2"/>
          <p:cNvSpPr>
            <a:spLocks noGrp="1"/>
          </p:cNvSpPr>
          <p:nvPr>
            <p:ph idx="1"/>
          </p:nvPr>
        </p:nvSpPr>
        <p:spPr>
          <a:xfrm>
            <a:off x="0" y="1371600"/>
            <a:ext cx="12192001" cy="5486399"/>
          </a:xfrm>
        </p:spPr>
        <p:style>
          <a:lnRef idx="2">
            <a:schemeClr val="accent5">
              <a:shade val="50000"/>
            </a:schemeClr>
          </a:lnRef>
          <a:fillRef idx="1">
            <a:schemeClr val="accent5"/>
          </a:fillRef>
          <a:effectRef idx="0">
            <a:schemeClr val="accent5"/>
          </a:effectRef>
          <a:fontRef idx="minor">
            <a:schemeClr val="lt1"/>
          </a:fontRef>
        </p:style>
        <p:txBody>
          <a:bodyPr>
            <a:noAutofit/>
          </a:bodyPr>
          <a:lstStyle/>
          <a:p>
            <a:r>
              <a:rPr lang="ru-RU" dirty="0" smtClean="0"/>
              <a:t> </a:t>
            </a:r>
            <a:r>
              <a:rPr lang="ru-RU" sz="2400" dirty="0" err="1">
                <a:latin typeface="Times New Roman" panose="02020603050405020304" pitchFamily="18" charset="0"/>
                <a:cs typeface="Times New Roman" panose="02020603050405020304" pitchFamily="18" charset="0"/>
              </a:rPr>
              <a:t>Убайдуллахон</a:t>
            </a:r>
            <a:r>
              <a:rPr lang="ru-RU" sz="2400" dirty="0">
                <a:latin typeface="Times New Roman" panose="02020603050405020304" pitchFamily="18" charset="0"/>
                <a:cs typeface="Times New Roman" panose="02020603050405020304" pitchFamily="18" charset="0"/>
              </a:rPr>
              <a:t> 1538 </a:t>
            </a:r>
            <a:r>
              <a:rPr lang="ru-RU" sz="2400" dirty="0" err="1">
                <a:latin typeface="Times New Roman" panose="02020603050405020304" pitchFamily="18" charset="0"/>
                <a:cs typeface="Times New Roman" panose="02020603050405020304" pitchFamily="18" charset="0"/>
              </a:rPr>
              <a:t>йилда</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яна</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Хоразмга</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қўшин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тортди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Хазорасп</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билан</a:t>
            </a:r>
            <a:r>
              <a:rPr lang="ru-RU" sz="2400" dirty="0">
                <a:latin typeface="Times New Roman" panose="02020603050405020304" pitchFamily="18" charset="0"/>
                <a:cs typeface="Times New Roman" panose="02020603050405020304" pitchFamily="18" charset="0"/>
              </a:rPr>
              <a:t> Хива </a:t>
            </a:r>
            <a:r>
              <a:rPr lang="ru-RU" sz="2400" dirty="0" err="1">
                <a:latin typeface="Times New Roman" panose="02020603050405020304" pitchFamily="18" charset="0"/>
                <a:cs typeface="Times New Roman" panose="02020603050405020304" pitchFamily="18" charset="0"/>
              </a:rPr>
              <a:t>шаҳарлари</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оралиғидаги</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Кардаронхос</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деган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жойда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Бухоро</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қўшинлари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мағлубиятга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учради</a:t>
            </a:r>
            <a:r>
              <a:rPr lang="ru-RU" sz="2400" dirty="0">
                <a:latin typeface="Times New Roman" panose="02020603050405020304" pitchFamily="18" charset="0"/>
                <a:cs typeface="Times New Roman" panose="02020603050405020304" pitchFamily="18" charset="0"/>
              </a:rPr>
              <a:t>.</a:t>
            </a:r>
          </a:p>
          <a:p>
            <a:r>
              <a:rPr lang="ru-RU" sz="2400" dirty="0" err="1">
                <a:latin typeface="Times New Roman" panose="02020603050405020304" pitchFamily="18" charset="0"/>
                <a:cs typeface="Times New Roman" panose="02020603050405020304" pitchFamily="18" charset="0"/>
              </a:rPr>
              <a:t>Шайбонийлардан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озод</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бўлган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Хоразмда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энди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ички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курашлар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авж</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олиб</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кетди.Шунингдек</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Урганч</a:t>
            </a:r>
            <a:r>
              <a:rPr lang="ru-RU" sz="2400" dirty="0">
                <a:latin typeface="Times New Roman" panose="02020603050405020304" pitchFamily="18" charset="0"/>
                <a:cs typeface="Times New Roman" panose="02020603050405020304" pitchFamily="18" charset="0"/>
              </a:rPr>
              <a:t>, Кат, Янги </a:t>
            </a:r>
            <a:r>
              <a:rPr lang="ru-RU" sz="2400" dirty="0" err="1">
                <a:latin typeface="Times New Roman" panose="02020603050405020304" pitchFamily="18" charset="0"/>
                <a:cs typeface="Times New Roman" panose="02020603050405020304" pitchFamily="18" charset="0"/>
              </a:rPr>
              <a:t>шаҳар</a:t>
            </a:r>
            <a:r>
              <a:rPr lang="ru-RU" sz="2400" dirty="0">
                <a:latin typeface="Times New Roman" panose="02020603050405020304" pitchFamily="18" charset="0"/>
                <a:cs typeface="Times New Roman" panose="02020603050405020304" pitchFamily="18" charset="0"/>
              </a:rPr>
              <a:t>, Хива, </a:t>
            </a:r>
            <a:r>
              <a:rPr lang="ru-RU" sz="2400" dirty="0" err="1">
                <a:latin typeface="Times New Roman" panose="02020603050405020304" pitchFamily="18" charset="0"/>
                <a:cs typeface="Times New Roman" panose="02020603050405020304" pitchFamily="18" charset="0"/>
              </a:rPr>
              <a:t>Хазорасп</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каби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шаҳарлар</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ва</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вилоятлар</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ҳукмдорларининг</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марказдан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қочувчи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ҳаракатлари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кучайиб</a:t>
            </a:r>
            <a:r>
              <a:rPr lang="ru-RU" sz="2400" dirty="0">
                <a:latin typeface="Times New Roman" panose="02020603050405020304" pitchFamily="18" charset="0"/>
                <a:cs typeface="Times New Roman" panose="02020603050405020304" pitchFamily="18" charset="0"/>
              </a:rPr>
              <a:t>, </a:t>
            </a:r>
            <a:r>
              <a:rPr lang="ru-RU" sz="2400" dirty="0" smtClean="0">
                <a:latin typeface="Times New Roman" panose="02020603050405020304" pitchFamily="18" charset="0"/>
                <a:cs typeface="Times New Roman" panose="02020603050405020304" pitchFamily="18" charset="0"/>
              </a:rPr>
              <a:t>улар </a:t>
            </a:r>
            <a:r>
              <a:rPr lang="ru-RU" sz="2400" dirty="0" err="1" smtClean="0">
                <a:latin typeface="Times New Roman" panose="02020603050405020304" pitchFamily="18" charset="0"/>
                <a:cs typeface="Times New Roman" panose="02020603050405020304" pitchFamily="18" charset="0"/>
              </a:rPr>
              <a:t>амалда</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ўзларини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мустақил</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ҳисоблар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эдилар</a:t>
            </a:r>
            <a:r>
              <a:rPr lang="ru-RU" sz="2400" dirty="0">
                <a:latin typeface="Times New Roman" panose="02020603050405020304" pitchFamily="18" charset="0"/>
                <a:cs typeface="Times New Roman" panose="02020603050405020304" pitchFamily="18" charset="0"/>
              </a:rPr>
              <a:t>. </a:t>
            </a:r>
            <a:endParaRPr lang="ru-RU" sz="2400" dirty="0" smtClean="0">
              <a:latin typeface="Times New Roman" panose="02020603050405020304" pitchFamily="18" charset="0"/>
              <a:cs typeface="Times New Roman" panose="02020603050405020304" pitchFamily="18" charset="0"/>
            </a:endParaRPr>
          </a:p>
          <a:p>
            <a:r>
              <a:rPr lang="ru-RU" sz="2400" dirty="0" err="1" smtClean="0">
                <a:latin typeface="Times New Roman" panose="02020603050405020304" pitchFamily="18" charset="0"/>
                <a:cs typeface="Times New Roman" panose="02020603050405020304" pitchFamily="18" charset="0"/>
              </a:rPr>
              <a:t>Айрим</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шаҳарлар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бир</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вақтнинг</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ўзида</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иккта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ҳукмдор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томонидан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мас</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Хивада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Пўлат</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Султон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ва</a:t>
            </a:r>
            <a:r>
              <a:rPr lang="ru-RU" sz="2400" dirty="0">
                <a:latin typeface="Times New Roman" panose="02020603050405020304" pitchFamily="18" charset="0"/>
                <a:cs typeface="Times New Roman" panose="02020603050405020304" pitchFamily="18" charset="0"/>
              </a:rPr>
              <a:t> </a:t>
            </a:r>
            <a:r>
              <a:rPr lang="ru-RU" sz="2400" dirty="0" smtClean="0">
                <a:latin typeface="Times New Roman" panose="02020603050405020304" pitchFamily="18" charset="0"/>
                <a:cs typeface="Times New Roman" panose="02020603050405020304" pitchFamily="18" charset="0"/>
              </a:rPr>
              <a:t>Темир </a:t>
            </a:r>
            <a:r>
              <a:rPr lang="ru-RU" sz="2400" dirty="0" err="1" smtClean="0">
                <a:latin typeface="Times New Roman" panose="02020603050405020304" pitchFamily="18" charset="0"/>
                <a:cs typeface="Times New Roman" panose="02020603050405020304" pitchFamily="18" charset="0"/>
              </a:rPr>
              <a:t>Султон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бошқарилди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Ўзаро</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курашлар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айниқса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Элбарсхон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ва</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Анушахон</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авлодлари</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ўртасида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кучайиб</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кетди</a:t>
            </a:r>
            <a:r>
              <a:rPr lang="ru-RU" sz="2400" dirty="0">
                <a:latin typeface="Times New Roman" panose="02020603050405020304" pitchFamily="18" charset="0"/>
                <a:cs typeface="Times New Roman" panose="02020603050405020304" pitchFamily="18" charset="0"/>
              </a:rPr>
              <a:t>. </a:t>
            </a:r>
            <a:endParaRPr lang="ru-RU" sz="2400" dirty="0" smtClean="0">
              <a:latin typeface="Times New Roman" panose="02020603050405020304" pitchFamily="18" charset="0"/>
              <a:cs typeface="Times New Roman" panose="02020603050405020304" pitchFamily="18" charset="0"/>
            </a:endParaRPr>
          </a:p>
          <a:p>
            <a:r>
              <a:rPr lang="de-DE" sz="2400" dirty="0" smtClean="0">
                <a:latin typeface="Times New Roman" panose="02020603050405020304" pitchFamily="18" charset="0"/>
                <a:cs typeface="Times New Roman" panose="02020603050405020304" pitchFamily="18" charset="0"/>
              </a:rPr>
              <a:t>XVI </a:t>
            </a:r>
            <a:r>
              <a:rPr lang="ru-RU" sz="2400" dirty="0" err="1">
                <a:latin typeface="Times New Roman" panose="02020603050405020304" pitchFamily="18" charset="0"/>
                <a:cs typeface="Times New Roman" panose="02020603050405020304" pitchFamily="18" charset="0"/>
              </a:rPr>
              <a:t>асрда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Абдулғозий</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маълумотларига</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кўра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бундай</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курашлар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натижасида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қисқа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муддатга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ҳокимиятдан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ўнлаб</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хонлар</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алмашганлар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Натижада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марказий</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ҳокимият</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деярли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инқирозга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учраган</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эди</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Ўзаро</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курашлар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ва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сиёсий</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танглик</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ўз</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навбатида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иқтисодий</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ҳаётнинг</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ҳам</a:t>
            </a:r>
            <a:r>
              <a:rPr lang="ru-RU" sz="2400" dirty="0" smtClean="0">
                <a:latin typeface="Times New Roman" panose="02020603050405020304" pitchFamily="18" charset="0"/>
                <a:cs typeface="Times New Roman" panose="02020603050405020304" pitchFamily="18" charset="0"/>
              </a:rPr>
              <a:t> издан </a:t>
            </a:r>
            <a:r>
              <a:rPr lang="ru-RU" sz="2400" dirty="0" err="1">
                <a:latin typeface="Times New Roman" panose="02020603050405020304" pitchFamily="18" charset="0"/>
                <a:cs typeface="Times New Roman" panose="02020603050405020304" pitchFamily="18" charset="0"/>
              </a:rPr>
              <a:t>чиқишига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сабаб</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бўлган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эди</a:t>
            </a:r>
            <a:r>
              <a:rPr lang="ru-RU" sz="2400" dirty="0" smtClean="0">
                <a:latin typeface="Times New Roman" panose="02020603050405020304" pitchFamily="18" charset="0"/>
                <a:cs typeface="Times New Roman" panose="02020603050405020304" pitchFamily="18" charset="0"/>
              </a:rPr>
              <a:t>.</a:t>
            </a:r>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11207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97493" y="0"/>
            <a:ext cx="11109959" cy="6858000"/>
          </a:xfrm>
        </p:spPr>
        <p:txBody>
          <a:bodyPr/>
          <a:lstStyle/>
          <a:p>
            <a:pPr algn="ctr"/>
            <a:endParaRPr lang="ru-RU" b="1" dirty="0">
              <a:latin typeface="Times New Roman" panose="02020603050405020304" pitchFamily="18" charset="0"/>
              <a:cs typeface="Times New Roman" panose="02020603050405020304" pitchFamily="18" charset="0"/>
            </a:endParaRPr>
          </a:p>
        </p:txBody>
      </p:sp>
      <p:sp>
        <p:nvSpPr>
          <p:cNvPr id="6" name="Прямоугольник 5"/>
          <p:cNvSpPr/>
          <p:nvPr/>
        </p:nvSpPr>
        <p:spPr>
          <a:xfrm>
            <a:off x="0" y="36880"/>
            <a:ext cx="12043953" cy="1301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b="1" dirty="0" err="1">
                <a:latin typeface="Times New Roman" panose="02020603050405020304" pitchFamily="18" charset="0"/>
                <a:cs typeface="Times New Roman" panose="02020603050405020304" pitchFamily="18" charset="0"/>
              </a:rPr>
              <a:t>Хонликдаги</a:t>
            </a:r>
            <a:r>
              <a:rPr lang="ru-RU" sz="2800" b="1" dirty="0">
                <a:latin typeface="Times New Roman" panose="02020603050405020304" pitchFamily="18" charset="0"/>
                <a:cs typeface="Times New Roman" panose="02020603050405020304" pitchFamily="18" charset="0"/>
              </a:rPr>
              <a:t> </a:t>
            </a:r>
            <a:r>
              <a:rPr lang="ru-RU" sz="2800" b="1" dirty="0" err="1">
                <a:latin typeface="Times New Roman" panose="02020603050405020304" pitchFamily="18" charset="0"/>
                <a:cs typeface="Times New Roman" panose="02020603050405020304" pitchFamily="18" charset="0"/>
              </a:rPr>
              <a:t>диний</a:t>
            </a:r>
            <a:r>
              <a:rPr lang="ru-RU" sz="2800" b="1" dirty="0">
                <a:latin typeface="Times New Roman" panose="02020603050405020304" pitchFamily="18" charset="0"/>
                <a:cs typeface="Times New Roman" panose="02020603050405020304" pitchFamily="18" charset="0"/>
              </a:rPr>
              <a:t> </a:t>
            </a:r>
            <a:r>
              <a:rPr lang="ru-RU" sz="2800" b="1" dirty="0" err="1">
                <a:latin typeface="Times New Roman" panose="02020603050405020304" pitchFamily="18" charset="0"/>
                <a:cs typeface="Times New Roman" panose="02020603050405020304" pitchFamily="18" charset="0"/>
              </a:rPr>
              <a:t>ҳамда</a:t>
            </a:r>
            <a:r>
              <a:rPr lang="ru-RU" sz="2800" b="1" dirty="0">
                <a:latin typeface="Times New Roman" panose="02020603050405020304" pitchFamily="18" charset="0"/>
                <a:cs typeface="Times New Roman" panose="02020603050405020304" pitchFamily="18" charset="0"/>
              </a:rPr>
              <a:t> </a:t>
            </a:r>
            <a:r>
              <a:rPr lang="ru-RU" sz="2800" b="1" dirty="0" err="1">
                <a:latin typeface="Times New Roman" panose="02020603050405020304" pitchFamily="18" charset="0"/>
                <a:cs typeface="Times New Roman" panose="02020603050405020304" pitchFamily="18" charset="0"/>
              </a:rPr>
              <a:t>қозихона</a:t>
            </a:r>
            <a:r>
              <a:rPr lang="ru-RU" sz="2800" b="1" dirty="0">
                <a:latin typeface="Times New Roman" panose="02020603050405020304" pitchFamily="18" charset="0"/>
                <a:cs typeface="Times New Roman" panose="02020603050405020304" pitchFamily="18" charset="0"/>
              </a:rPr>
              <a:t> </a:t>
            </a:r>
            <a:r>
              <a:rPr lang="ru-RU" sz="2800" b="1" dirty="0" err="1">
                <a:latin typeface="Times New Roman" panose="02020603050405020304" pitchFamily="18" charset="0"/>
                <a:cs typeface="Times New Roman" panose="02020603050405020304" pitchFamily="18" charset="0"/>
              </a:rPr>
              <a:t>унвонлари</a:t>
            </a:r>
            <a:r>
              <a:rPr lang="ru-RU" sz="2800" b="1"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Хивада</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давлатни</a:t>
            </a:r>
            <a:endParaRPr lang="ru-RU" sz="2800" dirty="0">
              <a:latin typeface="Times New Roman" panose="02020603050405020304" pitchFamily="18" charset="0"/>
              <a:cs typeface="Times New Roman" panose="02020603050405020304" pitchFamily="18" charset="0"/>
            </a:endParaRPr>
          </a:p>
          <a:p>
            <a:pPr algn="ctr"/>
            <a:r>
              <a:rPr lang="ru-RU" sz="2800" dirty="0" err="1">
                <a:latin typeface="Times New Roman" panose="02020603050405020304" pitchFamily="18" charset="0"/>
                <a:cs typeface="Times New Roman" panose="02020603050405020304" pitchFamily="18" charset="0"/>
              </a:rPr>
              <a:t>бошқариш</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бўйича</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ислом</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дини</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мафкуравий</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асосни</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ташкил</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этган</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Қонунлар</a:t>
            </a:r>
            <a:endParaRPr lang="ru-RU" sz="2800" dirty="0">
              <a:latin typeface="Times New Roman" panose="02020603050405020304" pitchFamily="18" charset="0"/>
              <a:cs typeface="Times New Roman" panose="02020603050405020304" pitchFamily="18" charset="0"/>
            </a:endParaRPr>
          </a:p>
          <a:p>
            <a:pPr algn="ctr"/>
            <a:r>
              <a:rPr lang="ru-RU" sz="2800" dirty="0">
                <a:latin typeface="Times New Roman" panose="02020603050405020304" pitchFamily="18" charset="0"/>
                <a:cs typeface="Times New Roman" panose="02020603050405020304" pitchFamily="18" charset="0"/>
              </a:rPr>
              <a:t>шариат </a:t>
            </a:r>
            <a:r>
              <a:rPr lang="ru-RU" sz="2800" dirty="0" err="1">
                <a:latin typeface="Times New Roman" panose="02020603050405020304" pitchFamily="18" charset="0"/>
                <a:cs typeface="Times New Roman" panose="02020603050405020304" pitchFamily="18" charset="0"/>
              </a:rPr>
              <a:t>тартиб</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ва</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йўриқлари</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асосида</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амал</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қилган</a:t>
            </a:r>
            <a:r>
              <a:rPr lang="ru-RU" sz="2800" dirty="0">
                <a:latin typeface="Times New Roman" panose="02020603050405020304" pitchFamily="18" charset="0"/>
                <a:cs typeface="Times New Roman" panose="02020603050405020304" pitchFamily="18" charset="0"/>
              </a:rPr>
              <a:t>.</a:t>
            </a:r>
          </a:p>
        </p:txBody>
      </p:sp>
      <p:sp>
        <p:nvSpPr>
          <p:cNvPr id="7" name="Прямоугольник 6"/>
          <p:cNvSpPr/>
          <p:nvPr/>
        </p:nvSpPr>
        <p:spPr>
          <a:xfrm>
            <a:off x="0" y="1554480"/>
            <a:ext cx="3566160" cy="534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sz="2000" b="1" dirty="0" err="1">
                <a:latin typeface="Times New Roman" panose="02020603050405020304" pitchFamily="18" charset="0"/>
                <a:cs typeface="Times New Roman" panose="02020603050405020304" pitchFamily="18" charset="0"/>
              </a:rPr>
              <a:t>Шайх</a:t>
            </a:r>
            <a:r>
              <a:rPr lang="ru-RU" sz="2000" b="1" dirty="0">
                <a:latin typeface="Times New Roman" panose="02020603050405020304" pitchFamily="18" charset="0"/>
                <a:cs typeface="Times New Roman" panose="02020603050405020304" pitchFamily="18" charset="0"/>
              </a:rPr>
              <a:t> </a:t>
            </a:r>
            <a:r>
              <a:rPr lang="ru-RU" sz="2000" b="1" dirty="0" err="1">
                <a:latin typeface="Times New Roman" panose="02020603050405020304" pitchFamily="18" charset="0"/>
                <a:cs typeface="Times New Roman" panose="02020603050405020304" pitchFamily="18" charset="0"/>
              </a:rPr>
              <a:t>ул-ислом</a:t>
            </a:r>
            <a:r>
              <a:rPr lang="ru-RU" sz="2000" b="1" dirty="0">
                <a:latin typeface="Times New Roman" panose="02020603050405020304" pitchFamily="18" charset="0"/>
                <a:cs typeface="Times New Roman" panose="02020603050405020304" pitchFamily="18" charset="0"/>
              </a:rPr>
              <a:t> </a:t>
            </a:r>
            <a:r>
              <a:rPr lang="ru-RU" sz="2000" b="1" dirty="0" smtClean="0">
                <a:latin typeface="Times New Roman" panose="02020603050405020304" pitchFamily="18" charset="0"/>
                <a:cs typeface="Times New Roman" panose="02020603050405020304" pitchFamily="18" charset="0"/>
              </a:rPr>
              <a:t>–</a:t>
            </a:r>
            <a:r>
              <a:rPr lang="ru-RU" sz="2000" dirty="0" err="1" smtClean="0">
                <a:latin typeface="Times New Roman" panose="02020603050405020304" pitchFamily="18" charset="0"/>
                <a:cs typeface="Times New Roman" panose="02020603050405020304" pitchFamily="18" charset="0"/>
              </a:rPr>
              <a:t>хонликдаги</a:t>
            </a:r>
            <a:r>
              <a:rPr lang="ru-RU" sz="2000" dirty="0" smtClean="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энг</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юқори</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мартабали</a:t>
            </a:r>
            <a:r>
              <a:rPr lang="ru-RU" sz="2000" dirty="0">
                <a:latin typeface="Times New Roman" panose="02020603050405020304" pitchFamily="18" charset="0"/>
                <a:cs typeface="Times New Roman" panose="02020603050405020304" pitchFamily="18" charset="0"/>
              </a:rPr>
              <a:t> киши </a:t>
            </a:r>
            <a:r>
              <a:rPr lang="ru-RU" sz="2000" dirty="0" err="1">
                <a:latin typeface="Times New Roman" panose="02020603050405020304" pitchFamily="18" charset="0"/>
                <a:cs typeface="Times New Roman" panose="02020603050405020304" pitchFamily="18" charset="0"/>
              </a:rPr>
              <a:t>эди</a:t>
            </a:r>
            <a:r>
              <a:rPr lang="ru-RU" sz="2000" dirty="0">
                <a:latin typeface="Times New Roman" panose="02020603050405020304" pitchFamily="18" charset="0"/>
                <a:cs typeface="Times New Roman" panose="02020603050405020304" pitchFamily="18" charset="0"/>
              </a:rPr>
              <a:t>. У </a:t>
            </a:r>
            <a:r>
              <a:rPr lang="ru-RU" sz="2000" dirty="0" err="1">
                <a:latin typeface="Times New Roman" panose="02020603050405020304" pitchFamily="18" charset="0"/>
                <a:cs typeface="Times New Roman" panose="02020603050405020304" pitchFamily="18" charset="0"/>
              </a:rPr>
              <a:t>диний</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маросимларнинг</a:t>
            </a:r>
            <a:r>
              <a:rPr lang="ru-RU" sz="2000" dirty="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аниқ</a:t>
            </a:r>
            <a:r>
              <a:rPr lang="ru-RU" sz="2000" dirty="0" smtClean="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бажарилиши</a:t>
            </a:r>
            <a:r>
              <a:rPr lang="ru-RU" sz="2000" dirty="0" smtClean="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устидан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назорат</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қилган</a:t>
            </a:r>
            <a:r>
              <a:rPr lang="ru-RU" sz="2000" dirty="0">
                <a:latin typeface="Times New Roman" panose="02020603050405020304" pitchFamily="18" charset="0"/>
                <a:cs typeface="Times New Roman" panose="02020603050405020304" pitchFamily="18" charset="0"/>
              </a:rPr>
              <a:t>. </a:t>
            </a:r>
            <a:r>
              <a:rPr lang="ru-RU" sz="2000" b="1" dirty="0" err="1">
                <a:latin typeface="Times New Roman" panose="02020603050405020304" pitchFamily="18" charset="0"/>
                <a:cs typeface="Times New Roman" panose="02020603050405020304" pitchFamily="18" charset="0"/>
              </a:rPr>
              <a:t>Аълам</a:t>
            </a:r>
            <a:r>
              <a:rPr lang="ru-RU" sz="2000" b="1" dirty="0">
                <a:latin typeface="Times New Roman" panose="02020603050405020304" pitchFamily="18" charset="0"/>
                <a:cs typeface="Times New Roman" panose="02020603050405020304" pitchFamily="18" charset="0"/>
              </a:rPr>
              <a:t> – </a:t>
            </a:r>
            <a:r>
              <a:rPr lang="ru-RU" sz="2000" dirty="0" err="1" smtClean="0">
                <a:latin typeface="Times New Roman" panose="02020603050405020304" pitchFamily="18" charset="0"/>
                <a:cs typeface="Times New Roman" panose="02020603050405020304" pitchFamily="18" charset="0"/>
              </a:rPr>
              <a:t>муфтиларнинг</a:t>
            </a:r>
            <a:r>
              <a:rPr lang="ru-RU" sz="2000" dirty="0" smtClean="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бошлиғи</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ҳисибланган</a:t>
            </a:r>
            <a:r>
              <a:rPr lang="ru-RU" sz="2000" dirty="0" smtClean="0">
                <a:latin typeface="Times New Roman" panose="02020603050405020304" pitchFamily="18" charset="0"/>
                <a:cs typeface="Times New Roman" panose="02020603050405020304" pitchFamily="18" charset="0"/>
              </a:rPr>
              <a:t>.</a:t>
            </a:r>
            <a:r>
              <a:rPr lang="ru-RU" sz="2000" b="1" dirty="0">
                <a:latin typeface="Times New Roman" panose="02020603050405020304" pitchFamily="18" charset="0"/>
                <a:cs typeface="Times New Roman" panose="02020603050405020304" pitchFamily="18" charset="0"/>
              </a:rPr>
              <a:t> </a:t>
            </a:r>
            <a:r>
              <a:rPr lang="ru-RU" sz="2000" b="1" dirty="0" err="1">
                <a:latin typeface="Times New Roman" panose="02020603050405020304" pitchFamily="18" charset="0"/>
                <a:cs typeface="Times New Roman" panose="02020603050405020304" pitchFamily="18" charset="0"/>
              </a:rPr>
              <a:t>Раислар</a:t>
            </a:r>
            <a:r>
              <a:rPr lang="ru-RU" sz="2000" b="1" dirty="0">
                <a:latin typeface="Times New Roman" panose="02020603050405020304" pitchFamily="18" charset="0"/>
                <a:cs typeface="Times New Roman" panose="02020603050405020304" pitchFamily="18" charset="0"/>
              </a:rPr>
              <a:t> – </a:t>
            </a:r>
            <a:r>
              <a:rPr lang="ru-RU" sz="2000" dirty="0">
                <a:latin typeface="Times New Roman" panose="02020603050405020304" pitchFamily="18" charset="0"/>
                <a:cs typeface="Times New Roman" panose="02020603050405020304" pitchFamily="18" charset="0"/>
              </a:rPr>
              <a:t>шариат </a:t>
            </a:r>
            <a:r>
              <a:rPr lang="ru-RU" sz="2000" dirty="0" err="1">
                <a:latin typeface="Times New Roman" panose="02020603050405020304" pitchFamily="18" charset="0"/>
                <a:cs typeface="Times New Roman" panose="02020603050405020304" pitchFamily="18" charset="0"/>
              </a:rPr>
              <a:t>тартиб-қоидалари</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диний</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маросимлар</a:t>
            </a:r>
            <a:r>
              <a:rPr lang="ru-RU" sz="2000" dirty="0">
                <a:latin typeface="Times New Roman" panose="02020603050405020304" pitchFamily="18" charset="0"/>
                <a:cs typeface="Times New Roman" panose="02020603050405020304" pitchFamily="18" charset="0"/>
              </a:rPr>
              <a:t> – </a:t>
            </a:r>
            <a:r>
              <a:rPr lang="ru-RU" sz="2000" dirty="0" err="1">
                <a:latin typeface="Times New Roman" panose="02020603050405020304" pitchFamily="18" charset="0"/>
                <a:cs typeface="Times New Roman" panose="02020603050405020304" pitchFamily="18" charset="0"/>
              </a:rPr>
              <a:t>рўза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беш</a:t>
            </a:r>
            <a:r>
              <a:rPr lang="ru-RU" sz="2000" dirty="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вақт</a:t>
            </a:r>
            <a:r>
              <a:rPr lang="ru-RU" sz="2000" dirty="0" smtClean="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намоз</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таҳорат</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хайри-эҳсон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ишларининг</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аниқ</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бажарилиши</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устидан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назорат</a:t>
            </a:r>
            <a:endParaRPr lang="ru-RU" sz="2000" dirty="0">
              <a:latin typeface="Times New Roman" panose="02020603050405020304" pitchFamily="18" charset="0"/>
              <a:cs typeface="Times New Roman" panose="02020603050405020304" pitchFamily="18" charset="0"/>
            </a:endParaRPr>
          </a:p>
          <a:p>
            <a:r>
              <a:rPr lang="ru-RU" sz="2000" dirty="0" err="1">
                <a:latin typeface="Times New Roman" panose="02020603050405020304" pitchFamily="18" charset="0"/>
                <a:cs typeface="Times New Roman" panose="02020603050405020304" pitchFamily="18" charset="0"/>
              </a:rPr>
              <a:t>қилган</a:t>
            </a:r>
            <a:r>
              <a:rPr lang="ru-RU" sz="2000" dirty="0" smtClean="0">
                <a:latin typeface="Times New Roman" panose="02020603050405020304" pitchFamily="18" charset="0"/>
                <a:cs typeface="Times New Roman" panose="02020603050405020304" pitchFamily="18" charset="0"/>
              </a:rPr>
              <a:t>.</a:t>
            </a:r>
            <a:r>
              <a:rPr lang="ru-RU" b="1" dirty="0"/>
              <a:t> </a:t>
            </a:r>
            <a:r>
              <a:rPr lang="ru-RU" sz="2000" b="1" dirty="0" err="1">
                <a:latin typeface="Times New Roman" panose="02020603050405020304" pitchFamily="18" charset="0"/>
                <a:cs typeface="Times New Roman" panose="02020603050405020304" pitchFamily="18" charset="0"/>
              </a:rPr>
              <a:t>Мутавалли</a:t>
            </a:r>
            <a:r>
              <a:rPr lang="ru-RU" sz="2000" b="1" dirty="0">
                <a:latin typeface="Times New Roman" panose="02020603050405020304" pitchFamily="18" charset="0"/>
                <a:cs typeface="Times New Roman" panose="02020603050405020304" pitchFamily="18" charset="0"/>
              </a:rPr>
              <a:t> – </a:t>
            </a:r>
            <a:r>
              <a:rPr lang="ru-RU" sz="2000" dirty="0" err="1">
                <a:latin typeface="Times New Roman" panose="02020603050405020304" pitchFamily="18" charset="0"/>
                <a:cs typeface="Times New Roman" panose="02020603050405020304" pitchFamily="18" charset="0"/>
              </a:rPr>
              <a:t>диний</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муассасаларда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хайр-эҳсон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маблағлари</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ва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хўжалик</a:t>
            </a:r>
            <a:endParaRPr lang="ru-RU" sz="2000" dirty="0">
              <a:latin typeface="Times New Roman" panose="02020603050405020304" pitchFamily="18" charset="0"/>
              <a:cs typeface="Times New Roman" panose="02020603050405020304" pitchFamily="18" charset="0"/>
            </a:endParaRPr>
          </a:p>
          <a:p>
            <a:r>
              <a:rPr lang="ru-RU" sz="2000" dirty="0" err="1">
                <a:latin typeface="Times New Roman" panose="02020603050405020304" pitchFamily="18" charset="0"/>
                <a:cs typeface="Times New Roman" panose="02020603050405020304" pitchFamily="18" charset="0"/>
              </a:rPr>
              <a:t>ишлари</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билан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шуғулланувчи</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хўжалик</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нозири</a:t>
            </a:r>
            <a:r>
              <a:rPr lang="ru-RU" sz="2000" dirty="0">
                <a:latin typeface="Times New Roman" panose="02020603050405020304" pitchFamily="18" charset="0"/>
                <a:cs typeface="Times New Roman" panose="02020603050405020304" pitchFamily="18" charset="0"/>
              </a:rPr>
              <a:t>.</a:t>
            </a:r>
          </a:p>
        </p:txBody>
      </p:sp>
      <p:sp>
        <p:nvSpPr>
          <p:cNvPr id="8" name="Прямоугольник 7"/>
          <p:cNvSpPr/>
          <p:nvPr/>
        </p:nvSpPr>
        <p:spPr>
          <a:xfrm>
            <a:off x="3845791" y="1554481"/>
            <a:ext cx="3830776" cy="534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sz="2000" b="1" dirty="0" err="1">
                <a:latin typeface="Times New Roman" panose="02020603050405020304" pitchFamily="18" charset="0"/>
                <a:cs typeface="Times New Roman" panose="02020603050405020304" pitchFamily="18" charset="0"/>
              </a:rPr>
              <a:t>Қози</a:t>
            </a:r>
            <a:r>
              <a:rPr lang="ru-RU" sz="2000" b="1" dirty="0">
                <a:latin typeface="Times New Roman" panose="02020603050405020304" pitchFamily="18" charset="0"/>
                <a:cs typeface="Times New Roman" panose="02020603050405020304" pitchFamily="18" charset="0"/>
              </a:rPr>
              <a:t> </a:t>
            </a:r>
            <a:r>
              <a:rPr lang="ru-RU" sz="2000" b="1" dirty="0" err="1">
                <a:latin typeface="Times New Roman" panose="02020603050405020304" pitchFamily="18" charset="0"/>
                <a:cs typeface="Times New Roman" panose="02020603050405020304" pitchFamily="18" charset="0"/>
              </a:rPr>
              <a:t>ул-қузот</a:t>
            </a:r>
            <a:r>
              <a:rPr lang="ru-RU" sz="2000" b="1" dirty="0">
                <a:latin typeface="Times New Roman" panose="02020603050405020304" pitchFamily="18" charset="0"/>
                <a:cs typeface="Times New Roman" panose="02020603050405020304" pitchFamily="18" charset="0"/>
              </a:rPr>
              <a:t> (</a:t>
            </a:r>
            <a:r>
              <a:rPr lang="ru-RU" sz="2000" b="1" dirty="0" err="1">
                <a:latin typeface="Times New Roman" panose="02020603050405020304" pitchFamily="18" charset="0"/>
                <a:cs typeface="Times New Roman" panose="02020603050405020304" pitchFamily="18" charset="0"/>
              </a:rPr>
              <a:t>қози</a:t>
            </a:r>
            <a:r>
              <a:rPr lang="ru-RU" sz="2000" b="1" dirty="0">
                <a:latin typeface="Times New Roman" panose="02020603050405020304" pitchFamily="18" charset="0"/>
                <a:cs typeface="Times New Roman" panose="02020603050405020304" pitchFamily="18" charset="0"/>
              </a:rPr>
              <a:t> </a:t>
            </a:r>
            <a:r>
              <a:rPr lang="ru-RU" sz="2000" b="1" dirty="0" err="1">
                <a:latin typeface="Times New Roman" panose="02020603050405020304" pitchFamily="18" charset="0"/>
                <a:cs typeface="Times New Roman" panose="02020603050405020304" pitchFamily="18" charset="0"/>
              </a:rPr>
              <a:t>калон</a:t>
            </a:r>
            <a:r>
              <a:rPr lang="ru-RU" sz="2000" b="1" dirty="0">
                <a:latin typeface="Times New Roman" panose="02020603050405020304" pitchFamily="18" charset="0"/>
                <a:cs typeface="Times New Roman" panose="02020603050405020304" pitchFamily="18" charset="0"/>
              </a:rPr>
              <a:t>) – </a:t>
            </a:r>
            <a:r>
              <a:rPr lang="ru-RU" sz="2000" dirty="0" err="1">
                <a:latin typeface="Times New Roman" panose="02020603050405020304" pitchFamily="18" charset="0"/>
                <a:cs typeface="Times New Roman" panose="02020603050405020304" pitchFamily="18" charset="0"/>
              </a:rPr>
              <a:t>мусулмон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ҳуқуқи</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ва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қонунлар</a:t>
            </a:r>
            <a:endParaRPr lang="ru-RU" sz="2000" dirty="0">
              <a:latin typeface="Times New Roman" panose="02020603050405020304" pitchFamily="18" charset="0"/>
              <a:cs typeface="Times New Roman" panose="02020603050405020304" pitchFamily="18" charset="0"/>
            </a:endParaRPr>
          </a:p>
          <a:p>
            <a:r>
              <a:rPr lang="ru-RU" sz="2000" dirty="0" err="1">
                <a:latin typeface="Times New Roman" panose="02020603050405020304" pitchFamily="18" charset="0"/>
                <a:cs typeface="Times New Roman" panose="02020603050405020304" pitchFamily="18" charset="0"/>
              </a:rPr>
              <a:t>бажарилишини</a:t>
            </a:r>
            <a:r>
              <a:rPr lang="ru-RU" sz="2000" dirty="0">
                <a:latin typeface="Times New Roman" panose="02020603050405020304" pitchFamily="18" charset="0"/>
                <a:cs typeface="Times New Roman" panose="02020603050405020304" pitchFamily="18" charset="0"/>
              </a:rPr>
              <a:t> шариат </a:t>
            </a:r>
            <a:r>
              <a:rPr lang="ru-RU" sz="2000" dirty="0" err="1">
                <a:latin typeface="Times New Roman" panose="02020603050405020304" pitchFamily="18" charset="0"/>
                <a:cs typeface="Times New Roman" panose="02020603050405020304" pitchFamily="18" charset="0"/>
              </a:rPr>
              <a:t>асосида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назорат</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қилган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Қози</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калон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пойтахтда</a:t>
            </a:r>
            <a:r>
              <a:rPr lang="ru-RU" sz="2000" dirty="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ўз</a:t>
            </a:r>
            <a:r>
              <a:rPr lang="ru-RU" sz="2000" dirty="0" smtClean="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девони</a:t>
            </a:r>
            <a:r>
              <a:rPr lang="ru-RU" sz="2000" dirty="0" smtClean="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ва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маҳкамасига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эга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бўлган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Вилоят</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марказларида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ҳам</a:t>
            </a:r>
            <a:r>
              <a:rPr lang="ru-RU" sz="2000" dirty="0">
                <a:latin typeface="Times New Roman" panose="02020603050405020304" pitchFamily="18" charset="0"/>
                <a:cs typeface="Times New Roman" panose="02020603050405020304" pitchFamily="18" charset="0"/>
              </a:rPr>
              <a:t> </a:t>
            </a:r>
            <a:r>
              <a:rPr lang="ru-RU" sz="2000" b="1" dirty="0" err="1">
                <a:latin typeface="Times New Roman" panose="02020603050405020304" pitchFamily="18" charset="0"/>
                <a:cs typeface="Times New Roman" panose="02020603050405020304" pitchFamily="18" charset="0"/>
              </a:rPr>
              <a:t>вилоят</a:t>
            </a:r>
            <a:r>
              <a:rPr lang="ru-RU" sz="2000" b="1" dirty="0">
                <a:latin typeface="Times New Roman" panose="02020603050405020304" pitchFamily="18" charset="0"/>
                <a:cs typeface="Times New Roman" panose="02020603050405020304" pitchFamily="18" charset="0"/>
              </a:rPr>
              <a:t> </a:t>
            </a:r>
            <a:r>
              <a:rPr lang="ru-RU" sz="2000" b="1" dirty="0" smtClean="0">
                <a:latin typeface="Times New Roman" panose="02020603050405020304" pitchFamily="18" charset="0"/>
                <a:cs typeface="Times New Roman" panose="02020603050405020304" pitchFamily="18" charset="0"/>
              </a:rPr>
              <a:t> </a:t>
            </a:r>
            <a:r>
              <a:rPr lang="ru-RU" sz="2000" b="1" dirty="0" err="1" smtClean="0">
                <a:latin typeface="Times New Roman" panose="02020603050405020304" pitchFamily="18" charset="0"/>
                <a:cs typeface="Times New Roman" panose="02020603050405020304" pitchFamily="18" charset="0"/>
              </a:rPr>
              <a:t>козиси</a:t>
            </a:r>
            <a:r>
              <a:rPr lang="ru-RU" sz="2000" b="1" dirty="0" smtClean="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бўлган</a:t>
            </a:r>
            <a:r>
              <a:rPr lang="ru-RU" sz="2000" dirty="0">
                <a:latin typeface="Times New Roman" panose="02020603050405020304" pitchFamily="18" charset="0"/>
                <a:cs typeface="Times New Roman" panose="02020603050405020304" pitchFamily="18" charset="0"/>
              </a:rPr>
              <a:t>. Улар </a:t>
            </a:r>
            <a:r>
              <a:rPr lang="ru-RU" sz="2000" dirty="0" err="1" smtClean="0">
                <a:latin typeface="Times New Roman" panose="02020603050405020304" pitchFamily="18" charset="0"/>
                <a:cs typeface="Times New Roman" panose="02020603050405020304" pitchFamily="18" charset="0"/>
              </a:rPr>
              <a:t>маҳкамаларининг</a:t>
            </a:r>
            <a:r>
              <a:rPr lang="ru-RU" sz="2000" dirty="0" smtClean="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номи</a:t>
            </a:r>
            <a:r>
              <a:rPr lang="ru-RU" sz="2000" dirty="0">
                <a:latin typeface="Times New Roman" panose="02020603050405020304" pitchFamily="18" charset="0"/>
                <a:cs typeface="Times New Roman" panose="02020603050405020304" pitchFamily="18" charset="0"/>
              </a:rPr>
              <a:t> </a:t>
            </a:r>
            <a:r>
              <a:rPr lang="ru-RU" sz="2000" b="1" dirty="0">
                <a:latin typeface="Times New Roman" panose="02020603050405020304" pitchFamily="18" charset="0"/>
                <a:cs typeface="Times New Roman" panose="02020603050405020304" pitchFamily="18" charset="0"/>
              </a:rPr>
              <a:t>Дор </a:t>
            </a:r>
            <a:r>
              <a:rPr lang="ru-RU" sz="2000" b="1" dirty="0" err="1">
                <a:latin typeface="Times New Roman" panose="02020603050405020304" pitchFamily="18" charset="0"/>
                <a:cs typeface="Times New Roman" panose="02020603050405020304" pitchFamily="18" charset="0"/>
              </a:rPr>
              <a:t>ул-қазо</a:t>
            </a:r>
            <a:r>
              <a:rPr lang="ru-RU" sz="2000" b="1"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деб</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аталган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Лашкарлардаги</a:t>
            </a:r>
            <a:endParaRPr lang="ru-RU" sz="2000" dirty="0">
              <a:latin typeface="Times New Roman" panose="02020603050405020304" pitchFamily="18" charset="0"/>
              <a:cs typeface="Times New Roman" panose="02020603050405020304" pitchFamily="18" charset="0"/>
            </a:endParaRPr>
          </a:p>
          <a:p>
            <a:r>
              <a:rPr lang="ru-RU" sz="2000" dirty="0" err="1">
                <a:latin typeface="Times New Roman" panose="02020603050405020304" pitchFamily="18" charset="0"/>
                <a:cs typeface="Times New Roman" panose="02020603050405020304" pitchFamily="18" charset="0"/>
              </a:rPr>
              <a:t>қонун-қоидалар</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кетидан</a:t>
            </a:r>
            <a:r>
              <a:rPr lang="ru-RU" sz="2000" dirty="0">
                <a:latin typeface="Times New Roman" panose="02020603050405020304" pitchFamily="18" charset="0"/>
                <a:cs typeface="Times New Roman" panose="02020603050405020304" pitchFamily="18" charset="0"/>
              </a:rPr>
              <a:t> </a:t>
            </a:r>
            <a:r>
              <a:rPr lang="ru-RU" sz="2000" b="1" dirty="0" err="1">
                <a:latin typeface="Times New Roman" panose="02020603050405020304" pitchFamily="18" charset="0"/>
                <a:cs typeface="Times New Roman" panose="02020603050405020304" pitchFamily="18" charset="0"/>
              </a:rPr>
              <a:t>қозии</a:t>
            </a:r>
            <a:r>
              <a:rPr lang="ru-RU" sz="2000" b="1" dirty="0">
                <a:latin typeface="Times New Roman" panose="02020603050405020304" pitchFamily="18" charset="0"/>
                <a:cs typeface="Times New Roman" panose="02020603050405020304" pitchFamily="18" charset="0"/>
              </a:rPr>
              <a:t> </a:t>
            </a:r>
            <a:r>
              <a:rPr lang="ru-RU" sz="2000" b="1" dirty="0" err="1">
                <a:latin typeface="Times New Roman" panose="02020603050405020304" pitchFamily="18" charset="0"/>
                <a:cs typeface="Times New Roman" panose="02020603050405020304" pitchFamily="18" charset="0"/>
              </a:rPr>
              <a:t>аскар</a:t>
            </a:r>
            <a:r>
              <a:rPr lang="ru-RU" sz="2000" b="1" dirty="0">
                <a:latin typeface="Times New Roman" panose="02020603050405020304" pitchFamily="18" charset="0"/>
                <a:cs typeface="Times New Roman" panose="02020603050405020304" pitchFamily="18" charset="0"/>
              </a:rPr>
              <a:t> </a:t>
            </a:r>
            <a:r>
              <a:rPr lang="ru-RU" sz="2000" dirty="0">
                <a:latin typeface="Times New Roman" panose="02020603050405020304" pitchFamily="18" charset="0"/>
                <a:cs typeface="Times New Roman" panose="02020603050405020304" pitchFamily="18" charset="0"/>
              </a:rPr>
              <a:t>(</a:t>
            </a:r>
            <a:r>
              <a:rPr lang="ru-RU" sz="2000" dirty="0" err="1">
                <a:latin typeface="Times New Roman" panose="02020603050405020304" pitchFamily="18" charset="0"/>
                <a:cs typeface="Times New Roman" panose="02020603050405020304" pitchFamily="18" charset="0"/>
              </a:rPr>
              <a:t>аскар</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қозиси</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назорат</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қилиб</a:t>
            </a:r>
            <a:r>
              <a:rPr lang="ru-RU" sz="2000" dirty="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шаърий</a:t>
            </a:r>
            <a:r>
              <a:rPr lang="ru-RU" sz="2000" dirty="0" smtClean="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масалаларни</a:t>
            </a:r>
            <a:r>
              <a:rPr lang="ru-RU" sz="2000" dirty="0" smtClean="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ҳал</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этиб</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турган</a:t>
            </a:r>
            <a:r>
              <a:rPr lang="ru-RU" sz="2000" dirty="0">
                <a:latin typeface="Times New Roman" panose="02020603050405020304" pitchFamily="18" charset="0"/>
                <a:cs typeface="Times New Roman" panose="02020603050405020304" pitchFamily="18" charset="0"/>
              </a:rPr>
              <a:t>.</a:t>
            </a:r>
          </a:p>
        </p:txBody>
      </p:sp>
      <p:sp>
        <p:nvSpPr>
          <p:cNvPr id="11" name="Прямоугольник 10"/>
          <p:cNvSpPr/>
          <p:nvPr/>
        </p:nvSpPr>
        <p:spPr>
          <a:xfrm>
            <a:off x="7872107" y="1554480"/>
            <a:ext cx="4171846" cy="534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sz="2000" b="1" dirty="0">
                <a:latin typeface="Times New Roman" panose="02020603050405020304" pitchFamily="18" charset="0"/>
                <a:cs typeface="Times New Roman" panose="02020603050405020304" pitchFamily="18" charset="0"/>
              </a:rPr>
              <a:t>Муфти – </a:t>
            </a:r>
            <a:r>
              <a:rPr lang="ru-RU" sz="2000" dirty="0" err="1">
                <a:latin typeface="Times New Roman" panose="02020603050405020304" pitchFamily="18" charset="0"/>
                <a:cs typeface="Times New Roman" panose="02020603050405020304" pitchFamily="18" charset="0"/>
              </a:rPr>
              <a:t>қозиларнинг</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ҳуқуқшунослари</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ҳисобланган</a:t>
            </a:r>
            <a:r>
              <a:rPr lang="ru-RU" sz="2000" dirty="0">
                <a:latin typeface="Times New Roman" panose="02020603050405020304" pitchFamily="18" charset="0"/>
                <a:cs typeface="Times New Roman" panose="02020603050405020304" pitchFamily="18" charset="0"/>
              </a:rPr>
              <a:t>. Улар </a:t>
            </a:r>
            <a:r>
              <a:rPr lang="ru-RU" sz="2000" dirty="0" err="1">
                <a:latin typeface="Times New Roman" panose="02020603050405020304" pitchFamily="18" charset="0"/>
                <a:cs typeface="Times New Roman" panose="02020603050405020304" pitchFamily="18" charset="0"/>
              </a:rPr>
              <a:t>бирор</a:t>
            </a:r>
            <a:r>
              <a:rPr lang="ru-RU" sz="2000" dirty="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иш</a:t>
            </a:r>
            <a:r>
              <a:rPr lang="ru-RU" sz="2000" dirty="0" smtClean="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кўрилаётган</a:t>
            </a:r>
            <a:r>
              <a:rPr lang="ru-RU" sz="2000" dirty="0" smtClean="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пайтда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иштирок</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этишлари</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ҳукмона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тузишлари</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ва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ҳукмларнинг</a:t>
            </a:r>
            <a:endParaRPr lang="ru-RU" sz="2000" dirty="0">
              <a:latin typeface="Times New Roman" panose="02020603050405020304" pitchFamily="18" charset="0"/>
              <a:cs typeface="Times New Roman" panose="02020603050405020304" pitchFamily="18" charset="0"/>
            </a:endParaRPr>
          </a:p>
          <a:p>
            <a:r>
              <a:rPr lang="ru-RU" sz="2000" dirty="0" err="1">
                <a:latin typeface="Times New Roman" panose="02020603050405020304" pitchFamily="18" charset="0"/>
                <a:cs typeface="Times New Roman" panose="02020603050405020304" pitchFamily="18" charset="0"/>
              </a:rPr>
              <a:t>тўғрилигини</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тасдиқлаш</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учун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ҳужжатларга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муҳрларини</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босишлари</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лозим</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эди</a:t>
            </a:r>
            <a:r>
              <a:rPr lang="ru-RU" sz="2000" dirty="0">
                <a:latin typeface="Times New Roman" panose="02020603050405020304" pitchFamily="18" charset="0"/>
                <a:cs typeface="Times New Roman" panose="02020603050405020304" pitchFamily="18" charset="0"/>
              </a:rPr>
              <a:t>.</a:t>
            </a:r>
          </a:p>
          <a:p>
            <a:r>
              <a:rPr lang="ru-RU" sz="2000" dirty="0" err="1">
                <a:latin typeface="Times New Roman" panose="02020603050405020304" pitchFamily="18" charset="0"/>
                <a:cs typeface="Times New Roman" panose="02020603050405020304" pitchFamily="18" charset="0"/>
              </a:rPr>
              <a:t>Хивада</a:t>
            </a:r>
            <a:r>
              <a:rPr lang="ru-RU" sz="2000" dirty="0">
                <a:latin typeface="Times New Roman" panose="02020603050405020304" pitchFamily="18" charset="0"/>
                <a:cs typeface="Times New Roman" panose="02020603050405020304" pitchFamily="18" charset="0"/>
              </a:rPr>
              <a:t> бош муфти </a:t>
            </a:r>
            <a:r>
              <a:rPr lang="ru-RU" sz="2000" dirty="0" err="1">
                <a:latin typeface="Times New Roman" panose="02020603050405020304" pitchFamily="18" charset="0"/>
                <a:cs typeface="Times New Roman" panose="02020603050405020304" pitchFamily="18" charset="0"/>
              </a:rPr>
              <a:t>еттита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бўлиб</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барча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муфтиларнинг</a:t>
            </a:r>
            <a:r>
              <a:rPr lang="ru-RU" sz="2000" dirty="0">
                <a:latin typeface="Times New Roman" panose="02020603050405020304" pitchFamily="18" charset="0"/>
                <a:cs typeface="Times New Roman" panose="02020603050405020304" pitchFamily="18" charset="0"/>
              </a:rPr>
              <a:t> хон </a:t>
            </a:r>
            <a:r>
              <a:rPr lang="ru-RU" sz="2000" dirty="0" err="1">
                <a:latin typeface="Times New Roman" panose="02020603050405020304" pitchFamily="18" charset="0"/>
                <a:cs typeface="Times New Roman" panose="02020603050405020304" pitchFamily="18" charset="0"/>
              </a:rPr>
              <a:t>ёнида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ўрни</a:t>
            </a:r>
            <a:r>
              <a:rPr lang="ru-RU" sz="2000" dirty="0">
                <a:latin typeface="Times New Roman" panose="02020603050405020304" pitchFamily="18" charset="0"/>
                <a:cs typeface="Times New Roman" panose="02020603050405020304" pitchFamily="18" charset="0"/>
              </a:rPr>
              <a:t> </a:t>
            </a:r>
            <a:r>
              <a:rPr lang="ru-RU" sz="2000" dirty="0" smtClean="0">
                <a:latin typeface="Times New Roman" panose="02020603050405020304" pitchFamily="18" charset="0"/>
                <a:cs typeface="Times New Roman" panose="02020603050405020304" pitchFamily="18" charset="0"/>
              </a:rPr>
              <a:t>бор </a:t>
            </a:r>
            <a:r>
              <a:rPr lang="ru-RU" sz="2000" dirty="0" err="1" smtClean="0">
                <a:latin typeface="Times New Roman" panose="02020603050405020304" pitchFamily="18" charset="0"/>
                <a:cs typeface="Times New Roman" panose="02020603050405020304" pitchFamily="18" charset="0"/>
              </a:rPr>
              <a:t>эди</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Лашкарда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ўзининг</a:t>
            </a:r>
            <a:r>
              <a:rPr lang="ru-RU" sz="2000" dirty="0">
                <a:latin typeface="Times New Roman" panose="02020603050405020304" pitchFamily="18" charset="0"/>
                <a:cs typeface="Times New Roman" panose="02020603050405020304" pitchFamily="18" charset="0"/>
              </a:rPr>
              <a:t> </a:t>
            </a:r>
            <a:r>
              <a:rPr lang="ru-RU" sz="2000" b="1" dirty="0">
                <a:latin typeface="Times New Roman" panose="02020603050405020304" pitchFamily="18" charset="0"/>
                <a:cs typeface="Times New Roman" panose="02020603050405020304" pitchFamily="18" charset="0"/>
              </a:rPr>
              <a:t>муфти </a:t>
            </a:r>
            <a:r>
              <a:rPr lang="ru-RU" sz="2000" b="1" dirty="0" err="1">
                <a:latin typeface="Times New Roman" panose="02020603050405020304" pitchFamily="18" charset="0"/>
                <a:cs typeface="Times New Roman" panose="02020603050405020304" pitchFamily="18" charset="0"/>
              </a:rPr>
              <a:t>лашкари</a:t>
            </a:r>
            <a:r>
              <a:rPr lang="ru-RU" sz="2000" b="1"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хизмат</a:t>
            </a:r>
            <a:r>
              <a:rPr lang="ru-RU" sz="2000" dirty="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қилган</a:t>
            </a:r>
            <a:r>
              <a:rPr lang="ru-RU" sz="2000" dirty="0" smtClean="0">
                <a:latin typeface="Times New Roman" panose="02020603050405020304" pitchFamily="18" charset="0"/>
                <a:cs typeface="Times New Roman" panose="02020603050405020304" pitchFamily="18" charset="0"/>
              </a:rPr>
              <a:t> </a:t>
            </a:r>
            <a:r>
              <a:rPr lang="ru-RU" sz="2000" b="1" dirty="0" err="1" smtClean="0">
                <a:latin typeface="Times New Roman" panose="02020603050405020304" pitchFamily="18" charset="0"/>
                <a:cs typeface="Times New Roman" panose="02020603050405020304" pitchFamily="18" charset="0"/>
              </a:rPr>
              <a:t>Мударрис</a:t>
            </a:r>
            <a:r>
              <a:rPr lang="ru-RU" sz="2000" b="1" dirty="0" smtClean="0">
                <a:latin typeface="Times New Roman" panose="02020603050405020304" pitchFamily="18" charset="0"/>
                <a:cs typeface="Times New Roman" panose="02020603050405020304" pitchFamily="18" charset="0"/>
              </a:rPr>
              <a:t> </a:t>
            </a:r>
            <a:r>
              <a:rPr lang="ru-RU" sz="2000" b="1"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мадраса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ўқитувчиси</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муайян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илоҳиёт</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фанидан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дарс</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берган</a:t>
            </a:r>
            <a:r>
              <a:rPr lang="ru-RU" sz="2000" dirty="0">
                <a:latin typeface="Times New Roman" panose="02020603050405020304" pitchFamily="18" charset="0"/>
                <a:cs typeface="Times New Roman" panose="02020603050405020304" pitchFamily="18" charset="0"/>
              </a:rPr>
              <a:t>.</a:t>
            </a:r>
          </a:p>
          <a:p>
            <a:r>
              <a:rPr lang="ru-RU" sz="2000" b="1" dirty="0" err="1">
                <a:latin typeface="Times New Roman" panose="02020603050405020304" pitchFamily="18" charset="0"/>
                <a:cs typeface="Times New Roman" panose="02020603050405020304" pitchFamily="18" charset="0"/>
              </a:rPr>
              <a:t>Охун-охунд</a:t>
            </a:r>
            <a:r>
              <a:rPr lang="ru-RU" sz="2000" b="1" dirty="0">
                <a:latin typeface="Times New Roman" panose="02020603050405020304" pitchFamily="18" charset="0"/>
                <a:cs typeface="Times New Roman" panose="02020603050405020304" pitchFamily="18" charset="0"/>
              </a:rPr>
              <a:t> – </a:t>
            </a:r>
            <a:r>
              <a:rPr lang="ru-RU" sz="2000" dirty="0" err="1">
                <a:latin typeface="Times New Roman" panose="02020603050405020304" pitchFamily="18" charset="0"/>
                <a:cs typeface="Times New Roman" panose="02020603050405020304" pitchFamily="18" charset="0"/>
              </a:rPr>
              <a:t>ваъзхон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нотиқ</a:t>
            </a:r>
            <a:r>
              <a:rPr lang="ru-RU" sz="2000" dirty="0">
                <a:latin typeface="Times New Roman" panose="02020603050405020304" pitchFamily="18" charset="0"/>
                <a:cs typeface="Times New Roman" panose="02020603050405020304" pitchFamily="18" charset="0"/>
              </a:rPr>
              <a:t>, дин </a:t>
            </a:r>
            <a:r>
              <a:rPr lang="ru-RU" sz="2000" dirty="0" err="1">
                <a:latin typeface="Times New Roman" panose="02020603050405020304" pitchFamily="18" charset="0"/>
                <a:cs typeface="Times New Roman" panose="02020603050405020304" pitchFamily="18" charset="0"/>
              </a:rPr>
              <a:t>тарғиботчиси</a:t>
            </a:r>
            <a:endParaRPr lang="ru-RU" sz="2000" dirty="0">
              <a:latin typeface="Times New Roman" panose="02020603050405020304" pitchFamily="18" charset="0"/>
              <a:cs typeface="Times New Roman" panose="02020603050405020304" pitchFamily="18" charset="0"/>
            </a:endParaRPr>
          </a:p>
        </p:txBody>
      </p:sp>
      <p:cxnSp>
        <p:nvCxnSpPr>
          <p:cNvPr id="14" name="Прямая со стрелкой 13"/>
          <p:cNvCxnSpPr/>
          <p:nvPr/>
        </p:nvCxnSpPr>
        <p:spPr>
          <a:xfrm flipH="1">
            <a:off x="1803631" y="1051561"/>
            <a:ext cx="4084320" cy="1889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Прямая со стрелкой 16"/>
          <p:cNvCxnSpPr/>
          <p:nvPr/>
        </p:nvCxnSpPr>
        <p:spPr>
          <a:xfrm>
            <a:off x="5577840" y="1972223"/>
            <a:ext cx="0" cy="335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Прямая со стрелкой 25"/>
          <p:cNvCxnSpPr/>
          <p:nvPr/>
        </p:nvCxnSpPr>
        <p:spPr>
          <a:xfrm>
            <a:off x="6949440" y="1251858"/>
            <a:ext cx="3291840" cy="2133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00390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7" name="Rectangle 3"/>
          <p:cNvSpPr>
            <a:spLocks noGrp="1" noChangeArrowheads="1"/>
          </p:cNvSpPr>
          <p:nvPr>
            <p:ph type="body" idx="1"/>
          </p:nvPr>
        </p:nvSpPr>
        <p:spPr>
          <a:xfrm>
            <a:off x="527051" y="981076"/>
            <a:ext cx="11150600" cy="5876924"/>
          </a:xfrm>
        </p:spPr>
        <p:txBody>
          <a:bodyPr>
            <a:normAutofit/>
          </a:bodyPr>
          <a:lstStyle/>
          <a:p>
            <a:pPr algn="just" eaLnBrk="1" hangingPunct="1">
              <a:lnSpc>
                <a:spcPct val="80000"/>
              </a:lnSpc>
              <a:buClr>
                <a:srgbClr val="0033CC"/>
              </a:buClr>
              <a:buSzPct val="75000"/>
            </a:pPr>
            <a:r>
              <a:rPr lang="ru-RU" altLang="ru-RU" sz="2300" b="1" dirty="0" smtClean="0">
                <a:solidFill>
                  <a:srgbClr val="FFFF00"/>
                </a:solidFill>
                <a:effectLst/>
                <a:latin typeface="Times New Roman" panose="02020603050405020304" pitchFamily="18" charset="0"/>
                <a:cs typeface="Times New Roman" panose="02020603050405020304" pitchFamily="18" charset="0"/>
              </a:rPr>
              <a:t>ХVI—ХVIII </a:t>
            </a:r>
            <a:r>
              <a:rPr lang="ru-RU" altLang="ru-RU" sz="2300" b="1" dirty="0" err="1" smtClean="0">
                <a:solidFill>
                  <a:srgbClr val="FFFF00"/>
                </a:solidFill>
                <a:effectLst/>
                <a:latin typeface="Times New Roman" pitchFamily="18" charset="0"/>
                <a:cs typeface="Times New Roman" panose="02020603050405020304" pitchFamily="18" charset="0"/>
              </a:rPr>
              <a:t>асрларда</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жамият</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ҳаётининг</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барча</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соҳалари</a:t>
            </a:r>
            <a:r>
              <a:rPr lang="ru-RU" altLang="ru-RU" sz="2300" b="1" dirty="0" smtClean="0">
                <a:solidFill>
                  <a:srgbClr val="FFFF00"/>
                </a:solidFill>
                <a:effectLst/>
                <a:latin typeface="Times New Roman" pitchFamily="18" charset="0"/>
                <a:cs typeface="Times New Roman" panose="02020603050405020304" pitchFamily="18" charset="0"/>
              </a:rPr>
              <a:t> - </a:t>
            </a:r>
            <a:r>
              <a:rPr lang="ru-RU" altLang="ru-RU" sz="2300" b="1" dirty="0" err="1" smtClean="0">
                <a:solidFill>
                  <a:srgbClr val="FFFF00"/>
                </a:solidFill>
                <a:effectLst/>
                <a:latin typeface="Times New Roman" pitchFamily="18" charset="0"/>
                <a:cs typeface="Times New Roman" panose="02020603050405020304" pitchFamily="18" charset="0"/>
              </a:rPr>
              <a:t>иқти­содий</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ижтимоий</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сиёсий</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ва</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қолаверса</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маданий</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ҳаётда</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ҳам</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умумий</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танглик</a:t>
            </a:r>
            <a:r>
              <a:rPr lang="ru-RU" altLang="ru-RU" sz="2300" b="1" dirty="0" smtClean="0">
                <a:solidFill>
                  <a:srgbClr val="FFFF00"/>
                </a:solidFill>
                <a:effectLst/>
                <a:latin typeface="Times New Roman" pitchFamily="18" charset="0"/>
                <a:cs typeface="Times New Roman" panose="02020603050405020304" pitchFamily="18" charset="0"/>
              </a:rPr>
              <a:t> юз </a:t>
            </a:r>
            <a:r>
              <a:rPr lang="ru-RU" altLang="ru-RU" sz="2300" b="1" dirty="0" err="1" smtClean="0">
                <a:solidFill>
                  <a:srgbClr val="FFFF00"/>
                </a:solidFill>
                <a:effectLst/>
                <a:latin typeface="Times New Roman" pitchFamily="18" charset="0"/>
                <a:cs typeface="Times New Roman" panose="02020603050405020304" pitchFamily="18" charset="0"/>
              </a:rPr>
              <a:t>берди</a:t>
            </a:r>
            <a:r>
              <a:rPr lang="ru-RU" altLang="ru-RU" sz="2300" b="1" dirty="0" smtClean="0">
                <a:solidFill>
                  <a:srgbClr val="FFFF00"/>
                </a:solidFill>
                <a:effectLst/>
                <a:latin typeface="Times New Roman" pitchFamily="18" charset="0"/>
                <a:cs typeface="Times New Roman" panose="02020603050405020304" pitchFamily="18" charset="0"/>
              </a:rPr>
              <a:t>;</a:t>
            </a:r>
          </a:p>
          <a:p>
            <a:pPr algn="just" eaLnBrk="1" hangingPunct="1">
              <a:lnSpc>
                <a:spcPct val="80000"/>
              </a:lnSpc>
              <a:buClr>
                <a:srgbClr val="0033CC"/>
              </a:buClr>
              <a:buSzPct val="75000"/>
            </a:pPr>
            <a:r>
              <a:rPr lang="ru-RU" altLang="ru-RU" sz="2300" b="1" dirty="0" smtClean="0">
                <a:solidFill>
                  <a:srgbClr val="FFFF00"/>
                </a:solidFill>
                <a:effectLst/>
                <a:latin typeface="Times New Roman" pitchFamily="18" charset="0"/>
                <a:cs typeface="Times New Roman" panose="02020603050405020304" pitchFamily="18" charset="0"/>
              </a:rPr>
              <a:t>ХVI-ХIХ </a:t>
            </a:r>
            <a:r>
              <a:rPr lang="ru-RU" altLang="ru-RU" sz="2300" b="1" dirty="0" err="1" smtClean="0">
                <a:solidFill>
                  <a:srgbClr val="FFFF00"/>
                </a:solidFill>
                <a:effectLst/>
                <a:latin typeface="Times New Roman" pitchFamily="18" charset="0"/>
                <a:cs typeface="Times New Roman" panose="02020603050405020304" pitchFamily="18" charset="0"/>
              </a:rPr>
              <a:t>асрларда</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ўзбек</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хонликлари</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илғор</a:t>
            </a:r>
            <a:r>
              <a:rPr lang="ru-RU" altLang="ru-RU" sz="2300" b="1" dirty="0" smtClean="0">
                <a:solidFill>
                  <a:srgbClr val="FFFF00"/>
                </a:solidFill>
                <a:effectLst/>
                <a:latin typeface="Times New Roman" pitchFamily="18" charset="0"/>
                <a:cs typeface="Times New Roman" panose="02020603050405020304" pitchFamily="18" charset="0"/>
              </a:rPr>
              <a:t> Европа </a:t>
            </a:r>
            <a:r>
              <a:rPr lang="ru-RU" altLang="ru-RU" sz="2300" b="1" dirty="0" err="1" smtClean="0">
                <a:solidFill>
                  <a:srgbClr val="FFFF00"/>
                </a:solidFill>
                <a:effectLst/>
                <a:latin typeface="Times New Roman" pitchFamily="18" charset="0"/>
                <a:cs typeface="Times New Roman" panose="02020603050405020304" pitchFamily="18" charset="0"/>
              </a:rPr>
              <a:t>мамлакатларидан</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ижтимоий-сиёсий</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иқтисодий</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илмий</a:t>
            </a:r>
            <a:r>
              <a:rPr lang="ru-RU" altLang="ru-RU" sz="2300" b="1" dirty="0" smtClean="0">
                <a:solidFill>
                  <a:srgbClr val="FFFF00"/>
                </a:solidFill>
                <a:effectLst/>
                <a:latin typeface="Times New Roman" pitchFamily="18" charset="0"/>
                <a:cs typeface="Times New Roman" panose="02020603050405020304" pitchFamily="18" charset="0"/>
              </a:rPr>
              <a:t>-техник </a:t>
            </a:r>
            <a:r>
              <a:rPr lang="ru-RU" altLang="ru-RU" sz="2300" b="1" dirty="0" err="1" smtClean="0">
                <a:solidFill>
                  <a:srgbClr val="FFFF00"/>
                </a:solidFill>
                <a:effectLst/>
                <a:latin typeface="Times New Roman" pitchFamily="18" charset="0"/>
                <a:cs typeface="Times New Roman" panose="02020603050405020304" pitchFamily="18" charset="0"/>
              </a:rPr>
              <a:t>ва</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маънавий-маданий</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соҳаларда</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анча</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орқада</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қолиб</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кетдилар</a:t>
            </a:r>
            <a:r>
              <a:rPr lang="ru-RU" altLang="ru-RU" sz="2300" b="1" dirty="0" smtClean="0">
                <a:solidFill>
                  <a:srgbClr val="FFFF00"/>
                </a:solidFill>
                <a:effectLst/>
                <a:latin typeface="Times New Roman" pitchFamily="18" charset="0"/>
                <a:cs typeface="Times New Roman" panose="02020603050405020304" pitchFamily="18" charset="0"/>
              </a:rPr>
              <a:t>;</a:t>
            </a:r>
          </a:p>
          <a:p>
            <a:pPr algn="just" eaLnBrk="1" hangingPunct="1">
              <a:lnSpc>
                <a:spcPct val="80000"/>
              </a:lnSpc>
              <a:buClr>
                <a:srgbClr val="0033CC"/>
              </a:buClr>
              <a:buSzPct val="75000"/>
            </a:pPr>
            <a:r>
              <a:rPr lang="ru-RU" altLang="ru-RU" sz="2300" b="1" dirty="0" smtClean="0">
                <a:solidFill>
                  <a:srgbClr val="FFFF00"/>
                </a:solidFill>
                <a:effectLst/>
                <a:latin typeface="Times New Roman" pitchFamily="18" charset="0"/>
                <a:cs typeface="Times New Roman" panose="02020603050405020304" pitchFamily="18" charset="0"/>
              </a:rPr>
              <a:t>ХV </a:t>
            </a:r>
            <a:r>
              <a:rPr lang="ru-RU" altLang="ru-RU" sz="2300" b="1" dirty="0" err="1" smtClean="0">
                <a:solidFill>
                  <a:srgbClr val="FFFF00"/>
                </a:solidFill>
                <a:effectLst/>
                <a:latin typeface="Times New Roman" pitchFamily="18" charset="0"/>
                <a:cs typeface="Times New Roman" panose="02020603050405020304" pitchFamily="18" charset="0"/>
              </a:rPr>
              <a:t>асрнинг</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охири</a:t>
            </a:r>
            <a:r>
              <a:rPr lang="ru-RU" altLang="ru-RU" sz="2300" b="1" dirty="0" smtClean="0">
                <a:solidFill>
                  <a:srgbClr val="FFFF00"/>
                </a:solidFill>
                <a:effectLst/>
                <a:latin typeface="Times New Roman" pitchFamily="18" charset="0"/>
                <a:cs typeface="Times New Roman" panose="02020603050405020304" pitchFamily="18" charset="0"/>
              </a:rPr>
              <a:t> ХVI </a:t>
            </a:r>
            <a:r>
              <a:rPr lang="ru-RU" altLang="ru-RU" sz="2300" b="1" dirty="0" err="1" smtClean="0">
                <a:solidFill>
                  <a:srgbClr val="FFFF00"/>
                </a:solidFill>
                <a:effectLst/>
                <a:latin typeface="Times New Roman" pitchFamily="18" charset="0"/>
                <a:cs typeface="Times New Roman" panose="02020603050405020304" pitchFamily="18" charset="0"/>
              </a:rPr>
              <a:t>асрлардаги</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буюк</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географик</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кашфиётлар</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натижасида</a:t>
            </a:r>
            <a:r>
              <a:rPr lang="ru-RU" altLang="ru-RU" sz="2300" b="1" dirty="0" smtClean="0">
                <a:solidFill>
                  <a:srgbClr val="FFFF00"/>
                </a:solidFill>
                <a:effectLst/>
                <a:latin typeface="Times New Roman" pitchFamily="18" charset="0"/>
                <a:cs typeface="Times New Roman" panose="02020603050405020304" pitchFamily="18" charset="0"/>
              </a:rPr>
              <a:t> ХVI-ХVII </a:t>
            </a:r>
            <a:r>
              <a:rPr lang="ru-RU" altLang="ru-RU" sz="2300" b="1" dirty="0" err="1" smtClean="0">
                <a:solidFill>
                  <a:srgbClr val="FFFF00"/>
                </a:solidFill>
                <a:effectLst/>
                <a:latin typeface="Times New Roman" pitchFamily="18" charset="0"/>
                <a:cs typeface="Times New Roman" panose="02020603050405020304" pitchFamily="18" charset="0"/>
              </a:rPr>
              <a:t>асрларга</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келиб</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дунё</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савдо</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йўллари</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йўналишининг</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ўзгариши</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Ўрта</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Осиёда</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халқаро</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савдо</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алоқаларининг</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аста-секин</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сўнишига</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сабаб</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бўлди</a:t>
            </a:r>
            <a:r>
              <a:rPr lang="ru-RU" altLang="ru-RU" sz="2300" b="1" dirty="0" smtClean="0">
                <a:solidFill>
                  <a:srgbClr val="FFFF00"/>
                </a:solidFill>
                <a:effectLst/>
                <a:latin typeface="Times New Roman" pitchFamily="18" charset="0"/>
                <a:cs typeface="Times New Roman" panose="02020603050405020304" pitchFamily="18" charset="0"/>
              </a:rPr>
              <a:t>;</a:t>
            </a:r>
          </a:p>
          <a:p>
            <a:pPr algn="just" eaLnBrk="1" hangingPunct="1">
              <a:lnSpc>
                <a:spcPct val="80000"/>
              </a:lnSpc>
              <a:buClr>
                <a:srgbClr val="0033CC"/>
              </a:buClr>
              <a:buSzPct val="75000"/>
            </a:pPr>
            <a:r>
              <a:rPr lang="ru-RU" altLang="ru-RU" sz="2300" b="1" dirty="0" smtClean="0">
                <a:solidFill>
                  <a:srgbClr val="FFFF00"/>
                </a:solidFill>
                <a:effectLst/>
                <a:latin typeface="Times New Roman" pitchFamily="18" charset="0"/>
                <a:cs typeface="Times New Roman" panose="02020603050405020304" pitchFamily="18" charset="0"/>
              </a:rPr>
              <a:t>ХVI-ХVII </a:t>
            </a:r>
            <a:r>
              <a:rPr lang="ru-RU" altLang="ru-RU" sz="2300" b="1" dirty="0" err="1" smtClean="0">
                <a:solidFill>
                  <a:srgbClr val="FFFF00"/>
                </a:solidFill>
                <a:effectLst/>
                <a:latin typeface="Times New Roman" pitchFamily="18" charset="0"/>
                <a:cs typeface="Times New Roman" panose="02020603050405020304" pitchFamily="18" charset="0"/>
              </a:rPr>
              <a:t>асрларга</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келиб</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Ғарбий</a:t>
            </a:r>
            <a:r>
              <a:rPr lang="ru-RU" altLang="ru-RU" sz="2300" b="1" dirty="0" smtClean="0">
                <a:solidFill>
                  <a:srgbClr val="FFFF00"/>
                </a:solidFill>
                <a:effectLst/>
                <a:latin typeface="Times New Roman" pitchFamily="18" charset="0"/>
                <a:cs typeface="Times New Roman" panose="02020603050405020304" pitchFamily="18" charset="0"/>
              </a:rPr>
              <a:t> Европа </a:t>
            </a:r>
            <a:r>
              <a:rPr lang="ru-RU" altLang="ru-RU" sz="2300" b="1" dirty="0" err="1" smtClean="0">
                <a:solidFill>
                  <a:srgbClr val="FFFF00"/>
                </a:solidFill>
                <a:effectLst/>
                <a:latin typeface="Times New Roman" pitchFamily="18" charset="0"/>
                <a:cs typeface="Times New Roman" panose="02020603050405020304" pitchFamily="18" charset="0"/>
              </a:rPr>
              <a:t>мамлакатларида</a:t>
            </a:r>
            <a:r>
              <a:rPr lang="ru-RU" altLang="ru-RU" sz="2300" b="1" dirty="0" smtClean="0">
                <a:solidFill>
                  <a:srgbClr val="FFFF00"/>
                </a:solidFill>
                <a:effectLst/>
                <a:latin typeface="Times New Roman" pitchFamily="18" charset="0"/>
                <a:cs typeface="Times New Roman" panose="02020603050405020304" pitchFamily="18" charset="0"/>
              </a:rPr>
              <a:t> буржуа </a:t>
            </a:r>
            <a:r>
              <a:rPr lang="ru-RU" altLang="ru-RU" sz="2300" b="1" dirty="0" err="1" smtClean="0">
                <a:solidFill>
                  <a:srgbClr val="FFFF00"/>
                </a:solidFill>
                <a:effectLst/>
                <a:latin typeface="Times New Roman" pitchFamily="18" charset="0"/>
                <a:cs typeface="Times New Roman" panose="02020603050405020304" pitchFamily="18" charset="0"/>
              </a:rPr>
              <a:t>инқилоблари</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бўлиб</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ўтди</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янги</a:t>
            </a:r>
            <a:r>
              <a:rPr lang="ru-RU" altLang="ru-RU" sz="2300" b="1" dirty="0" smtClean="0">
                <a:solidFill>
                  <a:srgbClr val="FFFF00"/>
                </a:solidFill>
                <a:effectLst/>
                <a:latin typeface="Times New Roman" pitchFamily="18" charset="0"/>
                <a:cs typeface="Times New Roman" panose="02020603050405020304" pitchFamily="18" charset="0"/>
              </a:rPr>
              <a:t> буржуазия </a:t>
            </a:r>
            <a:r>
              <a:rPr lang="ru-RU" altLang="ru-RU" sz="2300" b="1" dirty="0" err="1" smtClean="0">
                <a:solidFill>
                  <a:srgbClr val="FFFF00"/>
                </a:solidFill>
                <a:effectLst/>
                <a:latin typeface="Times New Roman" pitchFamily="18" charset="0"/>
                <a:cs typeface="Times New Roman" panose="02020603050405020304" pitchFamily="18" charset="0"/>
              </a:rPr>
              <a:t>синфи</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ва</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янги</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капиталистик</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иқтисодий</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муносабатлар</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шакллана</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бошлади</a:t>
            </a:r>
            <a:r>
              <a:rPr lang="ru-RU" altLang="ru-RU" sz="2300" b="1" dirty="0" smtClean="0">
                <a:solidFill>
                  <a:srgbClr val="FFFF00"/>
                </a:solidFill>
                <a:effectLst/>
                <a:latin typeface="Times New Roman" pitchFamily="18" charset="0"/>
                <a:cs typeface="Times New Roman" panose="02020603050405020304" pitchFamily="18" charset="0"/>
              </a:rPr>
              <a:t>;</a:t>
            </a:r>
          </a:p>
          <a:p>
            <a:pPr algn="just" eaLnBrk="1" hangingPunct="1">
              <a:lnSpc>
                <a:spcPct val="80000"/>
              </a:lnSpc>
              <a:buClr>
                <a:srgbClr val="0033CC"/>
              </a:buClr>
              <a:buSzPct val="75000"/>
            </a:pPr>
            <a:r>
              <a:rPr lang="ru-RU" altLang="ru-RU" sz="2300" b="1" dirty="0" err="1" smtClean="0">
                <a:solidFill>
                  <a:srgbClr val="FFFF00"/>
                </a:solidFill>
                <a:effectLst/>
                <a:latin typeface="Times New Roman" pitchFamily="18" charset="0"/>
                <a:cs typeface="Times New Roman" panose="02020603050405020304" pitchFamily="18" charset="0"/>
              </a:rPr>
              <a:t>Ғарбий</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Европанинг</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бир</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қатор</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давлатлари</a:t>
            </a:r>
            <a:r>
              <a:rPr lang="ru-RU" altLang="ru-RU" sz="2300" b="1" dirty="0" smtClean="0">
                <a:solidFill>
                  <a:srgbClr val="FFFF00"/>
                </a:solidFill>
                <a:effectLst/>
                <a:latin typeface="Times New Roman" pitchFamily="18" charset="0"/>
                <a:cs typeface="Times New Roman" panose="02020603050405020304" pitchFamily="18" charset="0"/>
              </a:rPr>
              <a:t> (Англия, Голландия, Франция </a:t>
            </a:r>
            <a:r>
              <a:rPr lang="ru-RU" altLang="ru-RU" sz="2300" b="1" dirty="0" err="1" smtClean="0">
                <a:solidFill>
                  <a:srgbClr val="FFFF00"/>
                </a:solidFill>
                <a:effectLst/>
                <a:latin typeface="Times New Roman" pitchFamily="18" charset="0"/>
                <a:cs typeface="Times New Roman" panose="02020603050405020304" pitchFamily="18" charset="0"/>
              </a:rPr>
              <a:t>ва</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бошқалар</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мустамлакаларни</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шафқатсиз</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талаш</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ва</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бойликларни</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ташиб</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кетиш</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ҳисобига</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дастлабки</a:t>
            </a:r>
            <a:r>
              <a:rPr lang="ru-RU" altLang="ru-RU" sz="2300" b="1" dirty="0" smtClean="0">
                <a:solidFill>
                  <a:srgbClr val="FFFF00"/>
                </a:solidFill>
                <a:effectLst/>
                <a:latin typeface="Times New Roman" pitchFamily="18" charset="0"/>
                <a:cs typeface="Times New Roman" panose="02020603050405020304" pitchFamily="18" charset="0"/>
              </a:rPr>
              <a:t> капитал </a:t>
            </a:r>
            <a:r>
              <a:rPr lang="ru-RU" altLang="ru-RU" sz="2300" b="1" dirty="0" err="1" smtClean="0">
                <a:solidFill>
                  <a:srgbClr val="FFFF00"/>
                </a:solidFill>
                <a:effectLst/>
                <a:latin typeface="Times New Roman" pitchFamily="18" charset="0"/>
                <a:cs typeface="Times New Roman" panose="02020603050405020304" pitchFamily="18" charset="0"/>
              </a:rPr>
              <a:t>жамғаришга</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муваффақ</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бўлдилар</a:t>
            </a:r>
            <a:r>
              <a:rPr lang="ru-RU" altLang="ru-RU" sz="2300" b="1" dirty="0" smtClean="0">
                <a:solidFill>
                  <a:srgbClr val="FFFF00"/>
                </a:solidFill>
                <a:effectLst/>
                <a:latin typeface="Times New Roman" pitchFamily="18" charset="0"/>
                <a:cs typeface="Times New Roman" panose="02020603050405020304" pitchFamily="18" charset="0"/>
              </a:rPr>
              <a:t>;</a:t>
            </a:r>
          </a:p>
          <a:p>
            <a:pPr algn="just" eaLnBrk="1" hangingPunct="1">
              <a:lnSpc>
                <a:spcPct val="80000"/>
              </a:lnSpc>
              <a:buClr>
                <a:srgbClr val="0033CC"/>
              </a:buClr>
              <a:buSzPct val="75000"/>
            </a:pPr>
            <a:r>
              <a:rPr lang="ru-RU" altLang="ru-RU" sz="2300" b="1" dirty="0" err="1" smtClean="0">
                <a:solidFill>
                  <a:srgbClr val="FFFF00"/>
                </a:solidFill>
                <a:effectLst/>
                <a:latin typeface="Times New Roman" pitchFamily="18" charset="0"/>
                <a:cs typeface="Times New Roman" panose="02020603050405020304" pitchFamily="18" charset="0"/>
              </a:rPr>
              <a:t>Бу</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эса</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биринчи</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жамғарма</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ҳисобига</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иқтисодни</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ривожлантириш</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учун</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пойдевор</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яратди</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Илм-фан</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ва</a:t>
            </a:r>
            <a:r>
              <a:rPr lang="ru-RU" altLang="ru-RU" sz="2300" b="1" dirty="0" smtClean="0">
                <a:solidFill>
                  <a:srgbClr val="FFFF00"/>
                </a:solidFill>
                <a:effectLst/>
                <a:latin typeface="Times New Roman" pitchFamily="18" charset="0"/>
                <a:cs typeface="Times New Roman" panose="02020603050405020304" pitchFamily="18" charset="0"/>
              </a:rPr>
              <a:t> техника </a:t>
            </a:r>
            <a:r>
              <a:rPr lang="ru-RU" altLang="ru-RU" sz="2300" b="1" dirty="0" err="1" smtClean="0">
                <a:solidFill>
                  <a:srgbClr val="FFFF00"/>
                </a:solidFill>
                <a:effectLst/>
                <a:latin typeface="Times New Roman" pitchFamily="18" charset="0"/>
                <a:cs typeface="Times New Roman" panose="02020603050405020304" pitchFamily="18" charset="0"/>
              </a:rPr>
              <a:t>тараққиёти</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бошланди</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Нафақат</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Ўрта</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Осиё</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давлатлари</a:t>
            </a:r>
            <a:r>
              <a:rPr lang="ru-RU" altLang="ru-RU" sz="2300" b="1" dirty="0" smtClean="0">
                <a:solidFill>
                  <a:srgbClr val="FFFF00"/>
                </a:solidFill>
                <a:effectLst/>
                <a:latin typeface="Times New Roman" pitchFamily="18" charset="0"/>
                <a:cs typeface="Times New Roman" panose="02020603050405020304" pitchFamily="18" charset="0"/>
              </a:rPr>
              <a:t>, балки </a:t>
            </a:r>
            <a:r>
              <a:rPr lang="ru-RU" altLang="ru-RU" sz="2300" b="1" dirty="0" err="1" smtClean="0">
                <a:solidFill>
                  <a:srgbClr val="FFFF00"/>
                </a:solidFill>
                <a:effectLst/>
                <a:latin typeface="Times New Roman" pitchFamily="18" charset="0"/>
                <a:cs typeface="Times New Roman" panose="02020603050405020304" pitchFamily="18" charset="0"/>
              </a:rPr>
              <a:t>Осиёнинг</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бошқа</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давлатлари</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ҳам</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бу</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жараёнлардан</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ортда</a:t>
            </a:r>
            <a:r>
              <a:rPr lang="ru-RU" altLang="ru-RU" sz="2300" b="1" dirty="0" smtClean="0">
                <a:solidFill>
                  <a:srgbClr val="FFFF00"/>
                </a:solidFill>
                <a:effectLst/>
                <a:latin typeface="Times New Roman" pitchFamily="18" charset="0"/>
                <a:cs typeface="Times New Roman" panose="02020603050405020304" pitchFamily="18" charset="0"/>
              </a:rPr>
              <a:t> </a:t>
            </a:r>
            <a:r>
              <a:rPr lang="ru-RU" altLang="ru-RU" sz="2300" b="1" dirty="0" err="1" smtClean="0">
                <a:solidFill>
                  <a:srgbClr val="FFFF00"/>
                </a:solidFill>
                <a:effectLst/>
                <a:latin typeface="Times New Roman" pitchFamily="18" charset="0"/>
                <a:cs typeface="Times New Roman" panose="02020603050405020304" pitchFamily="18" charset="0"/>
              </a:rPr>
              <a:t>қолди</a:t>
            </a:r>
            <a:r>
              <a:rPr lang="ru-RU" altLang="ru-RU" sz="2300" b="1" dirty="0" smtClean="0">
                <a:solidFill>
                  <a:srgbClr val="FFFF00"/>
                </a:solidFill>
                <a:effectLst/>
                <a:latin typeface="Times New Roman" pitchFamily="18" charset="0"/>
                <a:cs typeface="Times New Roman" panose="02020603050405020304" pitchFamily="18" charset="0"/>
              </a:rPr>
              <a:t>;</a:t>
            </a:r>
          </a:p>
        </p:txBody>
      </p:sp>
      <p:sp>
        <p:nvSpPr>
          <p:cNvPr id="164869" name="WordArt 5" descr="Почтовая бумага"/>
          <p:cNvSpPr>
            <a:spLocks noChangeArrowheads="1" noChangeShapeType="1" noTextEdit="1"/>
          </p:cNvSpPr>
          <p:nvPr/>
        </p:nvSpPr>
        <p:spPr bwMode="auto">
          <a:xfrm>
            <a:off x="1007533" y="142875"/>
            <a:ext cx="10560051" cy="693738"/>
          </a:xfrm>
          <a:prstGeom prst="rect">
            <a:avLst/>
          </a:prstGeom>
        </p:spPr>
        <p:txBody>
          <a:bodyPr wrap="none" fromWordArt="1">
            <a:prstTxWarp prst="textDeflate">
              <a:avLst>
                <a:gd name="adj" fmla="val 26227"/>
              </a:avLst>
            </a:prstTxWarp>
          </a:bodyPr>
          <a:lstStyle/>
          <a:p>
            <a:r>
              <a:rPr lang="ru-RU" sz="3200" kern="10">
                <a:ln w="9525">
                  <a:solidFill>
                    <a:srgbClr val="0000FF"/>
                  </a:solidFill>
                  <a:round/>
                  <a:headEnd/>
                  <a:tailEnd/>
                </a:ln>
                <a:blipFill dpi="0" rotWithShape="1">
                  <a:blip r:embed="rId2"/>
                  <a:srcRect/>
                  <a:tile tx="0" ty="0" sx="100000" sy="100000" flip="none" algn="tl"/>
                </a:blipFill>
                <a:latin typeface="Times New Roman"/>
                <a:cs typeface="Times New Roman"/>
              </a:rPr>
              <a:t>Ўрта Осиё Х</a:t>
            </a:r>
            <a:r>
              <a:rPr lang="uz-Latn-UZ" sz="3200" kern="10">
                <a:ln w="9525">
                  <a:solidFill>
                    <a:srgbClr val="0000FF"/>
                  </a:solidFill>
                  <a:round/>
                  <a:headEnd/>
                  <a:tailEnd/>
                </a:ln>
                <a:blipFill dpi="0" rotWithShape="1">
                  <a:blip r:embed="rId2"/>
                  <a:srcRect/>
                  <a:tile tx="0" ty="0" sx="100000" sy="100000" flip="none" algn="tl"/>
                </a:blipFill>
                <a:latin typeface="Times New Roman"/>
                <a:cs typeface="Times New Roman"/>
              </a:rPr>
              <a:t>VI—</a:t>
            </a:r>
            <a:r>
              <a:rPr lang="ru-RU" sz="3200" kern="10">
                <a:ln w="9525">
                  <a:solidFill>
                    <a:srgbClr val="0000FF"/>
                  </a:solidFill>
                  <a:round/>
                  <a:headEnd/>
                  <a:tailEnd/>
                </a:ln>
                <a:blipFill dpi="0" rotWithShape="1">
                  <a:blip r:embed="rId2"/>
                  <a:srcRect/>
                  <a:tile tx="0" ty="0" sx="100000" sy="100000" flip="none" algn="tl"/>
                </a:blipFill>
                <a:latin typeface="Times New Roman"/>
                <a:cs typeface="Times New Roman"/>
              </a:rPr>
              <a:t>Х</a:t>
            </a:r>
            <a:r>
              <a:rPr lang="uz-Latn-UZ" sz="3200" kern="10">
                <a:ln w="9525">
                  <a:solidFill>
                    <a:srgbClr val="0000FF"/>
                  </a:solidFill>
                  <a:round/>
                  <a:headEnd/>
                  <a:tailEnd/>
                </a:ln>
                <a:blipFill dpi="0" rotWithShape="1">
                  <a:blip r:embed="rId2"/>
                  <a:srcRect/>
                  <a:tile tx="0" ty="0" sx="100000" sy="100000" flip="none" algn="tl"/>
                </a:blipFill>
                <a:latin typeface="Times New Roman"/>
                <a:cs typeface="Times New Roman"/>
              </a:rPr>
              <a:t>I</a:t>
            </a:r>
            <a:r>
              <a:rPr lang="ru-RU" sz="3200" kern="10">
                <a:ln w="9525">
                  <a:solidFill>
                    <a:srgbClr val="0000FF"/>
                  </a:solidFill>
                  <a:round/>
                  <a:headEnd/>
                  <a:tailEnd/>
                </a:ln>
                <a:blipFill dpi="0" rotWithShape="1">
                  <a:blip r:embed="rId2"/>
                  <a:srcRect/>
                  <a:tile tx="0" ty="0" sx="100000" sy="100000" flip="none" algn="tl"/>
                </a:blipFill>
                <a:latin typeface="Times New Roman"/>
                <a:cs typeface="Times New Roman"/>
              </a:rPr>
              <a:t>Х асрларда </a:t>
            </a:r>
          </a:p>
        </p:txBody>
      </p:sp>
    </p:spTree>
    <p:extLst>
      <p:ext uri="{BB962C8B-B14F-4D97-AF65-F5344CB8AC3E}">
        <p14:creationId xmlns:p14="http://schemas.microsoft.com/office/powerpoint/2010/main" val="3676400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mph" presetSubtype="0" repeatCount="indefinite" fill="hold" grpId="0" nodeType="afterEffect">
                                  <p:stCondLst>
                                    <p:cond delay="0"/>
                                  </p:stCondLst>
                                  <p:childTnLst>
                                    <p:animClr clrSpc="hsl" dir="cw">
                                      <p:cBhvr override="childStyle">
                                        <p:cTn id="6" dur="2000" fill="hold"/>
                                        <p:tgtEl>
                                          <p:spTgt spid="164869"/>
                                        </p:tgtEl>
                                        <p:attrNameLst>
                                          <p:attrName>style.color</p:attrName>
                                        </p:attrNameLst>
                                      </p:cBhvr>
                                      <p:by>
                                        <p:hsl h="-7200000" s="0" l="0"/>
                                      </p:by>
                                    </p:animClr>
                                    <p:animClr clrSpc="hsl" dir="cw">
                                      <p:cBhvr>
                                        <p:cTn id="7" dur="2000" fill="hold"/>
                                        <p:tgtEl>
                                          <p:spTgt spid="164869"/>
                                        </p:tgtEl>
                                        <p:attrNameLst>
                                          <p:attrName>fillcolor</p:attrName>
                                        </p:attrNameLst>
                                      </p:cBhvr>
                                      <p:by>
                                        <p:hsl h="-7200000" s="0" l="0"/>
                                      </p:by>
                                    </p:animClr>
                                    <p:animClr clrSpc="hsl" dir="cw">
                                      <p:cBhvr>
                                        <p:cTn id="8" dur="2000" fill="hold"/>
                                        <p:tgtEl>
                                          <p:spTgt spid="164869"/>
                                        </p:tgtEl>
                                        <p:attrNameLst>
                                          <p:attrName>stroke.color</p:attrName>
                                        </p:attrNameLst>
                                      </p:cBhvr>
                                      <p:by>
                                        <p:hsl h="-7200000" s="0" l="0"/>
                                      </p:by>
                                    </p:animClr>
                                    <p:set>
                                      <p:cBhvr>
                                        <p:cTn id="9" dur="2000" fill="hold"/>
                                        <p:tgtEl>
                                          <p:spTgt spid="164869"/>
                                        </p:tgtEl>
                                        <p:attrNameLst>
                                          <p:attrName>fill.type</p:attrName>
                                        </p:attrNameLst>
                                      </p:cBhvr>
                                      <p:to>
                                        <p:strVal val="solid"/>
                                      </p:to>
                                    </p:set>
                                  </p:childTnLst>
                                </p:cTn>
                              </p:par>
                            </p:childTnLst>
                          </p:cTn>
                        </p:par>
                        <p:par>
                          <p:cTn id="10" fill="hold" nodeType="afterGroup">
                            <p:stCondLst>
                              <p:cond delay="2000"/>
                            </p:stCondLst>
                            <p:childTnLst>
                              <p:par>
                                <p:cTn id="11" presetID="42" presetClass="entr" presetSubtype="0" fill="hold" nodeType="afterEffect">
                                  <p:stCondLst>
                                    <p:cond delay="0"/>
                                  </p:stCondLst>
                                  <p:childTnLst>
                                    <p:set>
                                      <p:cBhvr>
                                        <p:cTn id="12" dur="1" fill="hold">
                                          <p:stCondLst>
                                            <p:cond delay="0"/>
                                          </p:stCondLst>
                                        </p:cTn>
                                        <p:tgtEl>
                                          <p:spTgt spid="164867">
                                            <p:txEl>
                                              <p:pRg st="0" end="0"/>
                                            </p:txEl>
                                          </p:spTgt>
                                        </p:tgtEl>
                                        <p:attrNameLst>
                                          <p:attrName>style.visibility</p:attrName>
                                        </p:attrNameLst>
                                      </p:cBhvr>
                                      <p:to>
                                        <p:strVal val="visible"/>
                                      </p:to>
                                    </p:set>
                                    <p:animEffect transition="in" filter="fade">
                                      <p:cBhvr>
                                        <p:cTn id="13" dur="2000"/>
                                        <p:tgtEl>
                                          <p:spTgt spid="164867">
                                            <p:txEl>
                                              <p:pRg st="0" end="0"/>
                                            </p:txEl>
                                          </p:spTgt>
                                        </p:tgtEl>
                                      </p:cBhvr>
                                    </p:animEffect>
                                    <p:anim calcmode="lin" valueType="num">
                                      <p:cBhvr>
                                        <p:cTn id="14" dur="2000" fill="hold"/>
                                        <p:tgtEl>
                                          <p:spTgt spid="164867">
                                            <p:txEl>
                                              <p:pRg st="0" end="0"/>
                                            </p:txEl>
                                          </p:spTgt>
                                        </p:tgtEl>
                                        <p:attrNameLst>
                                          <p:attrName>ppt_x</p:attrName>
                                        </p:attrNameLst>
                                      </p:cBhvr>
                                      <p:tavLst>
                                        <p:tav tm="0">
                                          <p:val>
                                            <p:strVal val="#ppt_x"/>
                                          </p:val>
                                        </p:tav>
                                        <p:tav tm="100000">
                                          <p:val>
                                            <p:strVal val="#ppt_x"/>
                                          </p:val>
                                        </p:tav>
                                      </p:tavLst>
                                    </p:anim>
                                    <p:anim calcmode="lin" valueType="num">
                                      <p:cBhvr>
                                        <p:cTn id="15" dur="2000" fill="hold"/>
                                        <p:tgtEl>
                                          <p:spTgt spid="164867">
                                            <p:txEl>
                                              <p:pRg st="0" end="0"/>
                                            </p:txEl>
                                          </p:spTgt>
                                        </p:tgtEl>
                                        <p:attrNameLst>
                                          <p:attrName>ppt_y</p:attrName>
                                        </p:attrNameLst>
                                      </p:cBhvr>
                                      <p:tavLst>
                                        <p:tav tm="0">
                                          <p:val>
                                            <p:strVal val="#ppt_y+.1"/>
                                          </p:val>
                                        </p:tav>
                                        <p:tav tm="100000">
                                          <p:val>
                                            <p:strVal val="#ppt_y"/>
                                          </p:val>
                                        </p:tav>
                                      </p:tavLst>
                                    </p:anim>
                                  </p:childTnLst>
                                </p:cTn>
                              </p:par>
                            </p:childTnLst>
                          </p:cTn>
                        </p:par>
                        <p:par>
                          <p:cTn id="16" fill="hold" nodeType="afterGroup">
                            <p:stCondLst>
                              <p:cond delay="4000"/>
                            </p:stCondLst>
                            <p:childTnLst>
                              <p:par>
                                <p:cTn id="17" presetID="42" presetClass="entr" presetSubtype="0" fill="hold" nodeType="afterEffect">
                                  <p:stCondLst>
                                    <p:cond delay="0"/>
                                  </p:stCondLst>
                                  <p:childTnLst>
                                    <p:set>
                                      <p:cBhvr>
                                        <p:cTn id="18" dur="1" fill="hold">
                                          <p:stCondLst>
                                            <p:cond delay="0"/>
                                          </p:stCondLst>
                                        </p:cTn>
                                        <p:tgtEl>
                                          <p:spTgt spid="164867">
                                            <p:txEl>
                                              <p:pRg st="1" end="1"/>
                                            </p:txEl>
                                          </p:spTgt>
                                        </p:tgtEl>
                                        <p:attrNameLst>
                                          <p:attrName>style.visibility</p:attrName>
                                        </p:attrNameLst>
                                      </p:cBhvr>
                                      <p:to>
                                        <p:strVal val="visible"/>
                                      </p:to>
                                    </p:set>
                                    <p:animEffect transition="in" filter="fade">
                                      <p:cBhvr>
                                        <p:cTn id="19" dur="2000"/>
                                        <p:tgtEl>
                                          <p:spTgt spid="164867">
                                            <p:txEl>
                                              <p:pRg st="1" end="1"/>
                                            </p:txEl>
                                          </p:spTgt>
                                        </p:tgtEl>
                                      </p:cBhvr>
                                    </p:animEffect>
                                    <p:anim calcmode="lin" valueType="num">
                                      <p:cBhvr>
                                        <p:cTn id="20" dur="2000" fill="hold"/>
                                        <p:tgtEl>
                                          <p:spTgt spid="164867">
                                            <p:txEl>
                                              <p:pRg st="1" end="1"/>
                                            </p:txEl>
                                          </p:spTgt>
                                        </p:tgtEl>
                                        <p:attrNameLst>
                                          <p:attrName>ppt_x</p:attrName>
                                        </p:attrNameLst>
                                      </p:cBhvr>
                                      <p:tavLst>
                                        <p:tav tm="0">
                                          <p:val>
                                            <p:strVal val="#ppt_x"/>
                                          </p:val>
                                        </p:tav>
                                        <p:tav tm="100000">
                                          <p:val>
                                            <p:strVal val="#ppt_x"/>
                                          </p:val>
                                        </p:tav>
                                      </p:tavLst>
                                    </p:anim>
                                    <p:anim calcmode="lin" valueType="num">
                                      <p:cBhvr>
                                        <p:cTn id="21" dur="2000" fill="hold"/>
                                        <p:tgtEl>
                                          <p:spTgt spid="164867">
                                            <p:txEl>
                                              <p:pRg st="1" end="1"/>
                                            </p:txEl>
                                          </p:spTgt>
                                        </p:tgtEl>
                                        <p:attrNameLst>
                                          <p:attrName>ppt_y</p:attrName>
                                        </p:attrNameLst>
                                      </p:cBhvr>
                                      <p:tavLst>
                                        <p:tav tm="0">
                                          <p:val>
                                            <p:strVal val="#ppt_y+.1"/>
                                          </p:val>
                                        </p:tav>
                                        <p:tav tm="100000">
                                          <p:val>
                                            <p:strVal val="#ppt_y"/>
                                          </p:val>
                                        </p:tav>
                                      </p:tavLst>
                                    </p:anim>
                                  </p:childTnLst>
                                </p:cTn>
                              </p:par>
                            </p:childTnLst>
                          </p:cTn>
                        </p:par>
                        <p:par>
                          <p:cTn id="22" fill="hold" nodeType="afterGroup">
                            <p:stCondLst>
                              <p:cond delay="6000"/>
                            </p:stCondLst>
                            <p:childTnLst>
                              <p:par>
                                <p:cTn id="23" presetID="42" presetClass="entr" presetSubtype="0" fill="hold" nodeType="afterEffect">
                                  <p:stCondLst>
                                    <p:cond delay="0"/>
                                  </p:stCondLst>
                                  <p:childTnLst>
                                    <p:set>
                                      <p:cBhvr>
                                        <p:cTn id="24" dur="1" fill="hold">
                                          <p:stCondLst>
                                            <p:cond delay="0"/>
                                          </p:stCondLst>
                                        </p:cTn>
                                        <p:tgtEl>
                                          <p:spTgt spid="164867">
                                            <p:txEl>
                                              <p:pRg st="2" end="2"/>
                                            </p:txEl>
                                          </p:spTgt>
                                        </p:tgtEl>
                                        <p:attrNameLst>
                                          <p:attrName>style.visibility</p:attrName>
                                        </p:attrNameLst>
                                      </p:cBhvr>
                                      <p:to>
                                        <p:strVal val="visible"/>
                                      </p:to>
                                    </p:set>
                                    <p:animEffect transition="in" filter="fade">
                                      <p:cBhvr>
                                        <p:cTn id="25" dur="2000"/>
                                        <p:tgtEl>
                                          <p:spTgt spid="164867">
                                            <p:txEl>
                                              <p:pRg st="2" end="2"/>
                                            </p:txEl>
                                          </p:spTgt>
                                        </p:tgtEl>
                                      </p:cBhvr>
                                    </p:animEffect>
                                    <p:anim calcmode="lin" valueType="num">
                                      <p:cBhvr>
                                        <p:cTn id="26" dur="2000" fill="hold"/>
                                        <p:tgtEl>
                                          <p:spTgt spid="164867">
                                            <p:txEl>
                                              <p:pRg st="2" end="2"/>
                                            </p:txEl>
                                          </p:spTgt>
                                        </p:tgtEl>
                                        <p:attrNameLst>
                                          <p:attrName>ppt_x</p:attrName>
                                        </p:attrNameLst>
                                      </p:cBhvr>
                                      <p:tavLst>
                                        <p:tav tm="0">
                                          <p:val>
                                            <p:strVal val="#ppt_x"/>
                                          </p:val>
                                        </p:tav>
                                        <p:tav tm="100000">
                                          <p:val>
                                            <p:strVal val="#ppt_x"/>
                                          </p:val>
                                        </p:tav>
                                      </p:tavLst>
                                    </p:anim>
                                    <p:anim calcmode="lin" valueType="num">
                                      <p:cBhvr>
                                        <p:cTn id="27" dur="2000" fill="hold"/>
                                        <p:tgtEl>
                                          <p:spTgt spid="164867">
                                            <p:txEl>
                                              <p:pRg st="2" end="2"/>
                                            </p:txEl>
                                          </p:spTgt>
                                        </p:tgtEl>
                                        <p:attrNameLst>
                                          <p:attrName>ppt_y</p:attrName>
                                        </p:attrNameLst>
                                      </p:cBhvr>
                                      <p:tavLst>
                                        <p:tav tm="0">
                                          <p:val>
                                            <p:strVal val="#ppt_y+.1"/>
                                          </p:val>
                                        </p:tav>
                                        <p:tav tm="100000">
                                          <p:val>
                                            <p:strVal val="#ppt_y"/>
                                          </p:val>
                                        </p:tav>
                                      </p:tavLst>
                                    </p:anim>
                                  </p:childTnLst>
                                </p:cTn>
                              </p:par>
                            </p:childTnLst>
                          </p:cTn>
                        </p:par>
                        <p:par>
                          <p:cTn id="28" fill="hold" nodeType="afterGroup">
                            <p:stCondLst>
                              <p:cond delay="8000"/>
                            </p:stCondLst>
                            <p:childTnLst>
                              <p:par>
                                <p:cTn id="29" presetID="42" presetClass="entr" presetSubtype="0" fill="hold" nodeType="afterEffect">
                                  <p:stCondLst>
                                    <p:cond delay="0"/>
                                  </p:stCondLst>
                                  <p:childTnLst>
                                    <p:set>
                                      <p:cBhvr>
                                        <p:cTn id="30" dur="1" fill="hold">
                                          <p:stCondLst>
                                            <p:cond delay="0"/>
                                          </p:stCondLst>
                                        </p:cTn>
                                        <p:tgtEl>
                                          <p:spTgt spid="164867">
                                            <p:txEl>
                                              <p:pRg st="3" end="3"/>
                                            </p:txEl>
                                          </p:spTgt>
                                        </p:tgtEl>
                                        <p:attrNameLst>
                                          <p:attrName>style.visibility</p:attrName>
                                        </p:attrNameLst>
                                      </p:cBhvr>
                                      <p:to>
                                        <p:strVal val="visible"/>
                                      </p:to>
                                    </p:set>
                                    <p:animEffect transition="in" filter="fade">
                                      <p:cBhvr>
                                        <p:cTn id="31" dur="2000"/>
                                        <p:tgtEl>
                                          <p:spTgt spid="164867">
                                            <p:txEl>
                                              <p:pRg st="3" end="3"/>
                                            </p:txEl>
                                          </p:spTgt>
                                        </p:tgtEl>
                                      </p:cBhvr>
                                    </p:animEffect>
                                    <p:anim calcmode="lin" valueType="num">
                                      <p:cBhvr>
                                        <p:cTn id="32" dur="2000" fill="hold"/>
                                        <p:tgtEl>
                                          <p:spTgt spid="164867">
                                            <p:txEl>
                                              <p:pRg st="3" end="3"/>
                                            </p:txEl>
                                          </p:spTgt>
                                        </p:tgtEl>
                                        <p:attrNameLst>
                                          <p:attrName>ppt_x</p:attrName>
                                        </p:attrNameLst>
                                      </p:cBhvr>
                                      <p:tavLst>
                                        <p:tav tm="0">
                                          <p:val>
                                            <p:strVal val="#ppt_x"/>
                                          </p:val>
                                        </p:tav>
                                        <p:tav tm="100000">
                                          <p:val>
                                            <p:strVal val="#ppt_x"/>
                                          </p:val>
                                        </p:tav>
                                      </p:tavLst>
                                    </p:anim>
                                    <p:anim calcmode="lin" valueType="num">
                                      <p:cBhvr>
                                        <p:cTn id="33" dur="2000" fill="hold"/>
                                        <p:tgtEl>
                                          <p:spTgt spid="164867">
                                            <p:txEl>
                                              <p:pRg st="3" end="3"/>
                                            </p:txEl>
                                          </p:spTgt>
                                        </p:tgtEl>
                                        <p:attrNameLst>
                                          <p:attrName>ppt_y</p:attrName>
                                        </p:attrNameLst>
                                      </p:cBhvr>
                                      <p:tavLst>
                                        <p:tav tm="0">
                                          <p:val>
                                            <p:strVal val="#ppt_y+.1"/>
                                          </p:val>
                                        </p:tav>
                                        <p:tav tm="100000">
                                          <p:val>
                                            <p:strVal val="#ppt_y"/>
                                          </p:val>
                                        </p:tav>
                                      </p:tavLst>
                                    </p:anim>
                                  </p:childTnLst>
                                </p:cTn>
                              </p:par>
                            </p:childTnLst>
                          </p:cTn>
                        </p:par>
                        <p:par>
                          <p:cTn id="34" fill="hold" nodeType="afterGroup">
                            <p:stCondLst>
                              <p:cond delay="10000"/>
                            </p:stCondLst>
                            <p:childTnLst>
                              <p:par>
                                <p:cTn id="35" presetID="42" presetClass="entr" presetSubtype="0" fill="hold" nodeType="afterEffect">
                                  <p:stCondLst>
                                    <p:cond delay="0"/>
                                  </p:stCondLst>
                                  <p:childTnLst>
                                    <p:set>
                                      <p:cBhvr>
                                        <p:cTn id="36" dur="1" fill="hold">
                                          <p:stCondLst>
                                            <p:cond delay="0"/>
                                          </p:stCondLst>
                                        </p:cTn>
                                        <p:tgtEl>
                                          <p:spTgt spid="164867">
                                            <p:txEl>
                                              <p:pRg st="4" end="4"/>
                                            </p:txEl>
                                          </p:spTgt>
                                        </p:tgtEl>
                                        <p:attrNameLst>
                                          <p:attrName>style.visibility</p:attrName>
                                        </p:attrNameLst>
                                      </p:cBhvr>
                                      <p:to>
                                        <p:strVal val="visible"/>
                                      </p:to>
                                    </p:set>
                                    <p:animEffect transition="in" filter="fade">
                                      <p:cBhvr>
                                        <p:cTn id="37" dur="2000"/>
                                        <p:tgtEl>
                                          <p:spTgt spid="164867">
                                            <p:txEl>
                                              <p:pRg st="4" end="4"/>
                                            </p:txEl>
                                          </p:spTgt>
                                        </p:tgtEl>
                                      </p:cBhvr>
                                    </p:animEffect>
                                    <p:anim calcmode="lin" valueType="num">
                                      <p:cBhvr>
                                        <p:cTn id="38" dur="2000" fill="hold"/>
                                        <p:tgtEl>
                                          <p:spTgt spid="164867">
                                            <p:txEl>
                                              <p:pRg st="4" end="4"/>
                                            </p:txEl>
                                          </p:spTgt>
                                        </p:tgtEl>
                                        <p:attrNameLst>
                                          <p:attrName>ppt_x</p:attrName>
                                        </p:attrNameLst>
                                      </p:cBhvr>
                                      <p:tavLst>
                                        <p:tav tm="0">
                                          <p:val>
                                            <p:strVal val="#ppt_x"/>
                                          </p:val>
                                        </p:tav>
                                        <p:tav tm="100000">
                                          <p:val>
                                            <p:strVal val="#ppt_x"/>
                                          </p:val>
                                        </p:tav>
                                      </p:tavLst>
                                    </p:anim>
                                    <p:anim calcmode="lin" valueType="num">
                                      <p:cBhvr>
                                        <p:cTn id="39" dur="2000" fill="hold"/>
                                        <p:tgtEl>
                                          <p:spTgt spid="164867">
                                            <p:txEl>
                                              <p:pRg st="4" end="4"/>
                                            </p:txEl>
                                          </p:spTgt>
                                        </p:tgtEl>
                                        <p:attrNameLst>
                                          <p:attrName>ppt_y</p:attrName>
                                        </p:attrNameLst>
                                      </p:cBhvr>
                                      <p:tavLst>
                                        <p:tav tm="0">
                                          <p:val>
                                            <p:strVal val="#ppt_y+.1"/>
                                          </p:val>
                                        </p:tav>
                                        <p:tav tm="100000">
                                          <p:val>
                                            <p:strVal val="#ppt_y"/>
                                          </p:val>
                                        </p:tav>
                                      </p:tavLst>
                                    </p:anim>
                                  </p:childTnLst>
                                </p:cTn>
                              </p:par>
                            </p:childTnLst>
                          </p:cTn>
                        </p:par>
                        <p:par>
                          <p:cTn id="40" fill="hold" nodeType="afterGroup">
                            <p:stCondLst>
                              <p:cond delay="12000"/>
                            </p:stCondLst>
                            <p:childTnLst>
                              <p:par>
                                <p:cTn id="41" presetID="42" presetClass="entr" presetSubtype="0" fill="hold" nodeType="afterEffect">
                                  <p:stCondLst>
                                    <p:cond delay="0"/>
                                  </p:stCondLst>
                                  <p:childTnLst>
                                    <p:set>
                                      <p:cBhvr>
                                        <p:cTn id="42" dur="1" fill="hold">
                                          <p:stCondLst>
                                            <p:cond delay="0"/>
                                          </p:stCondLst>
                                        </p:cTn>
                                        <p:tgtEl>
                                          <p:spTgt spid="164867">
                                            <p:txEl>
                                              <p:pRg st="5" end="5"/>
                                            </p:txEl>
                                          </p:spTgt>
                                        </p:tgtEl>
                                        <p:attrNameLst>
                                          <p:attrName>style.visibility</p:attrName>
                                        </p:attrNameLst>
                                      </p:cBhvr>
                                      <p:to>
                                        <p:strVal val="visible"/>
                                      </p:to>
                                    </p:set>
                                    <p:animEffect transition="in" filter="fade">
                                      <p:cBhvr>
                                        <p:cTn id="43" dur="2000"/>
                                        <p:tgtEl>
                                          <p:spTgt spid="164867">
                                            <p:txEl>
                                              <p:pRg st="5" end="5"/>
                                            </p:txEl>
                                          </p:spTgt>
                                        </p:tgtEl>
                                      </p:cBhvr>
                                    </p:animEffect>
                                    <p:anim calcmode="lin" valueType="num">
                                      <p:cBhvr>
                                        <p:cTn id="44" dur="2000" fill="hold"/>
                                        <p:tgtEl>
                                          <p:spTgt spid="164867">
                                            <p:txEl>
                                              <p:pRg st="5" end="5"/>
                                            </p:txEl>
                                          </p:spTgt>
                                        </p:tgtEl>
                                        <p:attrNameLst>
                                          <p:attrName>ppt_x</p:attrName>
                                        </p:attrNameLst>
                                      </p:cBhvr>
                                      <p:tavLst>
                                        <p:tav tm="0">
                                          <p:val>
                                            <p:strVal val="#ppt_x"/>
                                          </p:val>
                                        </p:tav>
                                        <p:tav tm="100000">
                                          <p:val>
                                            <p:strVal val="#ppt_x"/>
                                          </p:val>
                                        </p:tav>
                                      </p:tavLst>
                                    </p:anim>
                                    <p:anim calcmode="lin" valueType="num">
                                      <p:cBhvr>
                                        <p:cTn id="45" dur="2000" fill="hold"/>
                                        <p:tgtEl>
                                          <p:spTgt spid="16486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9"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890" name="Rectangle 2"/>
          <p:cNvSpPr>
            <a:spLocks noGrp="1" noChangeArrowheads="1"/>
          </p:cNvSpPr>
          <p:nvPr>
            <p:ph type="body" idx="1"/>
          </p:nvPr>
        </p:nvSpPr>
        <p:spPr>
          <a:xfrm>
            <a:off x="527051" y="333376"/>
            <a:ext cx="11150600" cy="6335713"/>
          </a:xfrm>
        </p:spPr>
        <p:txBody>
          <a:bodyPr>
            <a:normAutofit/>
          </a:bodyPr>
          <a:lstStyle/>
          <a:p>
            <a:pPr algn="just" eaLnBrk="1" hangingPunct="1">
              <a:lnSpc>
                <a:spcPct val="80000"/>
              </a:lnSpc>
              <a:buClr>
                <a:srgbClr val="0033CC"/>
              </a:buClr>
              <a:buSzPct val="75000"/>
            </a:pPr>
            <a:r>
              <a:rPr lang="ru-RU" altLang="ru-RU" b="1" dirty="0" err="1" smtClean="0">
                <a:solidFill>
                  <a:srgbClr val="FFFF00"/>
                </a:solidFill>
                <a:effectLst/>
                <a:latin typeface="Times New Roman" pitchFamily="18" charset="0"/>
              </a:rPr>
              <a:t>Асрлар</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давомида</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сақланиб</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келган</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ишлаб</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чиқариш</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усули</a:t>
            </a:r>
            <a:r>
              <a:rPr lang="ru-RU" altLang="ru-RU" b="1" dirty="0" smtClean="0">
                <a:solidFill>
                  <a:srgbClr val="FFFF00"/>
                </a:solidFill>
                <a:effectLst/>
                <a:latin typeface="Times New Roman" pitchFamily="18" charset="0"/>
              </a:rPr>
              <a:t> ХVI-ХVIII </a:t>
            </a:r>
            <a:r>
              <a:rPr lang="ru-RU" altLang="ru-RU" b="1" dirty="0" err="1" smtClean="0">
                <a:solidFill>
                  <a:srgbClr val="FFFF00"/>
                </a:solidFill>
                <a:effectLst/>
                <a:latin typeface="Times New Roman" pitchFamily="18" charset="0"/>
              </a:rPr>
              <a:t>асрларга</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келиб</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сифат</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жиҳатидан</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ўзгармади</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Бу</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эса</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иқтисодий</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ҳаётга</a:t>
            </a:r>
            <a:r>
              <a:rPr lang="ru-RU" altLang="ru-RU" b="1" dirty="0" smtClean="0">
                <a:solidFill>
                  <a:srgbClr val="FFFF00"/>
                </a:solidFill>
                <a:effectLst/>
                <a:latin typeface="Times New Roman" pitchFamily="18" charset="0"/>
              </a:rPr>
              <a:t>, у </a:t>
            </a:r>
            <a:r>
              <a:rPr lang="ru-RU" altLang="ru-RU" b="1" dirty="0" err="1" smtClean="0">
                <a:solidFill>
                  <a:srgbClr val="FFFF00"/>
                </a:solidFill>
                <a:effectLst/>
                <a:latin typeface="Times New Roman" pitchFamily="18" charset="0"/>
              </a:rPr>
              <a:t>орқали</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эса</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бутун</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ижтимоий</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муносабатларга</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салбий</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таъсир</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кўрсатиб</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Туркистонни</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турғун</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муносабатлар</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ҳукмрон</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бўлган</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жамиятга</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айлантирди</a:t>
            </a:r>
            <a:r>
              <a:rPr lang="ru-RU" altLang="ru-RU" b="1" dirty="0" smtClean="0">
                <a:solidFill>
                  <a:srgbClr val="FFFF00"/>
                </a:solidFill>
                <a:effectLst/>
                <a:latin typeface="Times New Roman" pitchFamily="18" charset="0"/>
              </a:rPr>
              <a:t>;</a:t>
            </a:r>
          </a:p>
          <a:p>
            <a:pPr algn="just" eaLnBrk="1" hangingPunct="1">
              <a:lnSpc>
                <a:spcPct val="80000"/>
              </a:lnSpc>
              <a:buClr>
                <a:srgbClr val="0033CC"/>
              </a:buClr>
              <a:buSzPct val="75000"/>
            </a:pPr>
            <a:r>
              <a:rPr lang="ru-RU" altLang="ru-RU" b="1" dirty="0" err="1" smtClean="0">
                <a:solidFill>
                  <a:srgbClr val="FFFF00"/>
                </a:solidFill>
                <a:effectLst/>
                <a:latin typeface="Times New Roman" pitchFamily="18" charset="0"/>
              </a:rPr>
              <a:t>Ўзаро</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урушлар</a:t>
            </a:r>
            <a:r>
              <a:rPr lang="ru-RU" altLang="ru-RU" b="1" dirty="0" smtClean="0">
                <a:solidFill>
                  <a:srgbClr val="FFFF00"/>
                </a:solidFill>
                <a:effectLst/>
                <a:latin typeface="Times New Roman" pitchFamily="18" charset="0"/>
              </a:rPr>
              <a:t>, талон-</a:t>
            </a:r>
            <a:r>
              <a:rPr lang="ru-RU" altLang="ru-RU" b="1" dirty="0" err="1" smtClean="0">
                <a:solidFill>
                  <a:srgbClr val="FFFF00"/>
                </a:solidFill>
                <a:effectLst/>
                <a:latin typeface="Times New Roman" pitchFamily="18" charset="0"/>
              </a:rPr>
              <a:t>тарожлар</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ижтимоий-иқтисодий</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инқироз</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бунинг</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натижасида</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халқнинг</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қашшоқ</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ночор</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ҳолга</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келиб</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қолиши</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ҳурфикрлиликка</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путур</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етказиб</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хурофот</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ва</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диний</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мутаасиблик</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учун</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қулай</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шароит</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яратди</a:t>
            </a:r>
            <a:r>
              <a:rPr lang="ru-RU" altLang="ru-RU" b="1" dirty="0" smtClean="0">
                <a:solidFill>
                  <a:srgbClr val="FFFF00"/>
                </a:solidFill>
                <a:effectLst/>
                <a:latin typeface="Times New Roman" pitchFamily="18" charset="0"/>
              </a:rPr>
              <a:t>;</a:t>
            </a:r>
          </a:p>
          <a:p>
            <a:pPr algn="just" eaLnBrk="1" hangingPunct="1">
              <a:lnSpc>
                <a:spcPct val="80000"/>
              </a:lnSpc>
              <a:buClr>
                <a:srgbClr val="0033CC"/>
              </a:buClr>
              <a:buSzPct val="75000"/>
            </a:pPr>
            <a:r>
              <a:rPr lang="ru-RU" altLang="ru-RU" b="1" dirty="0" smtClean="0">
                <a:solidFill>
                  <a:srgbClr val="FFFF00"/>
                </a:solidFill>
                <a:effectLst/>
                <a:latin typeface="Times New Roman" pitchFamily="18" charset="0"/>
              </a:rPr>
              <a:t>ХVI—ХVIII </a:t>
            </a:r>
            <a:r>
              <a:rPr lang="ru-RU" altLang="ru-RU" b="1" dirty="0" err="1" smtClean="0">
                <a:solidFill>
                  <a:srgbClr val="FFFF00"/>
                </a:solidFill>
                <a:effectLst/>
                <a:latin typeface="Times New Roman" pitchFamily="18" charset="0"/>
              </a:rPr>
              <a:t>асрлардаги</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маънавий</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ҳаётга</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диний</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мутаассиблик</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зарарли</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таъсир</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кўрсатди</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ижтимоий-маданий</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тафаккурдаги</a:t>
            </a:r>
            <a:r>
              <a:rPr lang="ru-RU" altLang="ru-RU" b="1" dirty="0" smtClean="0">
                <a:solidFill>
                  <a:srgbClr val="FFFF00"/>
                </a:solidFill>
                <a:effectLst/>
                <a:latin typeface="Times New Roman" pitchFamily="18" charset="0"/>
              </a:rPr>
              <a:t> туб </a:t>
            </a:r>
            <a:r>
              <a:rPr lang="ru-RU" altLang="ru-RU" b="1" dirty="0" err="1" smtClean="0">
                <a:solidFill>
                  <a:srgbClr val="FFFF00"/>
                </a:solidFill>
                <a:effectLst/>
                <a:latin typeface="Times New Roman" pitchFamily="18" charset="0"/>
              </a:rPr>
              <a:t>янгиликларни</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ижтимоий</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ривожланишга</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қаратилган</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ғояларни</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қабул</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қилмай</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қўйди</a:t>
            </a:r>
            <a:r>
              <a:rPr lang="ru-RU" altLang="ru-RU" b="1" dirty="0" smtClean="0">
                <a:solidFill>
                  <a:srgbClr val="FFFF00"/>
                </a:solidFill>
                <a:effectLst/>
                <a:latin typeface="Times New Roman" pitchFamily="18" charset="0"/>
              </a:rPr>
              <a:t>;</a:t>
            </a:r>
          </a:p>
          <a:p>
            <a:pPr algn="just" eaLnBrk="1" hangingPunct="1">
              <a:lnSpc>
                <a:spcPct val="80000"/>
              </a:lnSpc>
              <a:buClr>
                <a:srgbClr val="0033CC"/>
              </a:buClr>
              <a:buSzPct val="75000"/>
            </a:pPr>
            <a:r>
              <a:rPr lang="ru-RU" altLang="ru-RU" b="1" dirty="0" err="1" smtClean="0">
                <a:solidFill>
                  <a:srgbClr val="FFFF00"/>
                </a:solidFill>
                <a:effectLst/>
                <a:latin typeface="Times New Roman" pitchFamily="18" charset="0"/>
              </a:rPr>
              <a:t>Ўзбек</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хонликларида</a:t>
            </a:r>
            <a:r>
              <a:rPr lang="ru-RU" altLang="ru-RU" b="1" dirty="0" smtClean="0">
                <a:solidFill>
                  <a:srgbClr val="FFFF00"/>
                </a:solidFill>
                <a:effectLst/>
                <a:latin typeface="Times New Roman" pitchFamily="18" charset="0"/>
              </a:rPr>
              <a:t> ХVII-XVIII </a:t>
            </a:r>
            <a:r>
              <a:rPr lang="ru-RU" altLang="ru-RU" b="1" dirty="0" err="1" smtClean="0">
                <a:solidFill>
                  <a:srgbClr val="FFFF00"/>
                </a:solidFill>
                <a:effectLst/>
                <a:latin typeface="Times New Roman" pitchFamily="18" charset="0"/>
              </a:rPr>
              <a:t>асрларда</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муттасил</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давом</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этиб</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келган</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ўзаро</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урушлар</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Бухоро</a:t>
            </a:r>
            <a:r>
              <a:rPr lang="ru-RU" altLang="ru-RU" b="1" dirty="0" smtClean="0">
                <a:solidFill>
                  <a:srgbClr val="FFFF00"/>
                </a:solidFill>
                <a:effectLst/>
                <a:latin typeface="Times New Roman" pitchFamily="18" charset="0"/>
              </a:rPr>
              <a:t> - Хива, </a:t>
            </a:r>
            <a:r>
              <a:rPr lang="ru-RU" altLang="ru-RU" b="1" dirty="0" err="1" smtClean="0">
                <a:solidFill>
                  <a:srgbClr val="FFFF00"/>
                </a:solidFill>
                <a:effectLst/>
                <a:latin typeface="Times New Roman" pitchFamily="18" charset="0"/>
              </a:rPr>
              <a:t>Бухоро</a:t>
            </a:r>
            <a:r>
              <a:rPr lang="ru-RU" altLang="ru-RU" b="1" dirty="0" smtClean="0">
                <a:solidFill>
                  <a:srgbClr val="FFFF00"/>
                </a:solidFill>
                <a:effectLst/>
                <a:latin typeface="Times New Roman" pitchFamily="18" charset="0"/>
              </a:rPr>
              <a:t> - </a:t>
            </a:r>
            <a:r>
              <a:rPr lang="ru-RU" altLang="ru-RU" b="1" dirty="0" err="1" smtClean="0">
                <a:solidFill>
                  <a:srgbClr val="FFFF00"/>
                </a:solidFill>
                <a:effectLst/>
                <a:latin typeface="Times New Roman" pitchFamily="18" charset="0"/>
              </a:rPr>
              <a:t>Қўқон</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можаролари</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муcтақилликка</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интилган</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вилоят</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ҳокимлари</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ва</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қабила</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зодагонларжга</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қарши</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олиб</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борилган</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ҳарбий</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ҳаракатлар</a:t>
            </a:r>
            <a:r>
              <a:rPr lang="ru-RU" altLang="ru-RU" b="1" dirty="0" smtClean="0">
                <a:solidFill>
                  <a:srgbClr val="FFFF00"/>
                </a:solidFill>
                <a:effectLst/>
                <a:latin typeface="Times New Roman" pitchFamily="18" charset="0"/>
              </a:rPr>
              <a:t>, чет эл </a:t>
            </a:r>
            <a:r>
              <a:rPr lang="ru-RU" altLang="ru-RU" b="1" dirty="0" err="1" smtClean="0">
                <a:solidFill>
                  <a:srgbClr val="FFFF00"/>
                </a:solidFill>
                <a:effectLst/>
                <a:latin typeface="Times New Roman" pitchFamily="18" charset="0"/>
              </a:rPr>
              <a:t>босқинчиларининг</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ўзбек</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хонликлари</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ҳудудларига</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тажовузлари</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ижтимоий-иқтисодий</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ва</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сиёсий</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ҳаётни</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бутунлай</a:t>
            </a:r>
            <a:r>
              <a:rPr lang="ru-RU" altLang="ru-RU" b="1" dirty="0" smtClean="0">
                <a:solidFill>
                  <a:srgbClr val="FFFF00"/>
                </a:solidFill>
                <a:effectLst/>
                <a:latin typeface="Times New Roman" pitchFamily="18" charset="0"/>
              </a:rPr>
              <a:t> издан </a:t>
            </a:r>
            <a:r>
              <a:rPr lang="ru-RU" altLang="ru-RU" b="1" dirty="0" err="1" smtClean="0">
                <a:solidFill>
                  <a:srgbClr val="FFFF00"/>
                </a:solidFill>
                <a:effectLst/>
                <a:latin typeface="Times New Roman" pitchFamily="18" charset="0"/>
              </a:rPr>
              <a:t>чиқарди</a:t>
            </a:r>
            <a:r>
              <a:rPr lang="ru-RU" altLang="ru-RU" b="1" dirty="0" smtClean="0">
                <a:solidFill>
                  <a:srgbClr val="FFFF00"/>
                </a:solidFill>
                <a:effectLst/>
                <a:latin typeface="Times New Roman" pitchFamily="18" charset="0"/>
              </a:rPr>
              <a:t>;</a:t>
            </a:r>
          </a:p>
          <a:p>
            <a:pPr algn="just" eaLnBrk="1" hangingPunct="1">
              <a:lnSpc>
                <a:spcPct val="80000"/>
              </a:lnSpc>
              <a:buClr>
                <a:srgbClr val="0033CC"/>
              </a:buClr>
              <a:buSzPct val="75000"/>
            </a:pPr>
            <a:r>
              <a:rPr lang="ru-RU" altLang="ru-RU" b="1" dirty="0" err="1" smtClean="0">
                <a:solidFill>
                  <a:srgbClr val="FFFF00"/>
                </a:solidFill>
                <a:effectLst/>
                <a:latin typeface="Times New Roman" pitchFamily="18" charset="0"/>
              </a:rPr>
              <a:t>Ягона</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марказлашган</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давлат</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кучли</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ҳокимият</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сиёсий</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барқарориик</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миллий</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бирлик</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ва</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аҳилликнинг</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йўқлиги</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ташқи</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душманларга</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ҳам</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қўл</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келди</a:t>
            </a:r>
            <a:r>
              <a:rPr lang="ru-RU" altLang="ru-RU" b="1" dirty="0" smtClean="0">
                <a:solidFill>
                  <a:srgbClr val="FFFF00"/>
                </a:solidFill>
                <a:effectLst/>
                <a:latin typeface="Times New Roman" pitchFamily="18" charset="0"/>
              </a:rPr>
              <a:t>. Россия </a:t>
            </a:r>
            <a:r>
              <a:rPr lang="ru-RU" altLang="ru-RU" b="1" dirty="0" err="1" smtClean="0">
                <a:solidFill>
                  <a:srgbClr val="FFFF00"/>
                </a:solidFill>
                <a:effectLst/>
                <a:latin typeface="Times New Roman" pitchFamily="18" charset="0"/>
              </a:rPr>
              <a:t>империяси</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Туркистон</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ерларига</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бостириб</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киришга</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тайёрлана</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бошлади</a:t>
            </a:r>
            <a:r>
              <a:rPr lang="ru-RU" altLang="ru-RU" b="1" dirty="0" smtClean="0">
                <a:solidFill>
                  <a:srgbClr val="FFFF00"/>
                </a:solidFill>
                <a:effectLst/>
                <a:latin typeface="Times New Roman" pitchFamily="18" charset="0"/>
              </a:rPr>
              <a:t>;</a:t>
            </a:r>
          </a:p>
          <a:p>
            <a:pPr algn="just" eaLnBrk="1" hangingPunct="1">
              <a:lnSpc>
                <a:spcPct val="80000"/>
              </a:lnSpc>
              <a:buClr>
                <a:srgbClr val="0033CC"/>
              </a:buClr>
              <a:buSzPct val="75000"/>
            </a:pPr>
            <a:r>
              <a:rPr lang="ru-RU" altLang="ru-RU" b="1" dirty="0" err="1" smtClean="0">
                <a:solidFill>
                  <a:srgbClr val="FFFF00"/>
                </a:solidFill>
                <a:effectLst/>
                <a:latin typeface="Times New Roman" pitchFamily="18" charset="0"/>
              </a:rPr>
              <a:t>мамлакат</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катта</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иқтисодий</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маданий</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маънавий</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имкониятларга</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қанчалик</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эга</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бўлмасин</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сиёсий</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тарқоқлик</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маҳаллийчилик</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бошбошдоқлик</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диний</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мутаассиблик</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этник</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гуруҳбозлик</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ўзаро</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урушлар</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мамлакат</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ва</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давлатнинг</a:t>
            </a:r>
            <a:r>
              <a:rPr lang="ru-RU" altLang="ru-RU" b="1" dirty="0" smtClean="0">
                <a:solidFill>
                  <a:srgbClr val="FFFF00"/>
                </a:solidFill>
                <a:effectLst/>
                <a:latin typeface="Times New Roman" pitchFamily="18" charset="0"/>
              </a:rPr>
              <a:t> куч-</a:t>
            </a:r>
            <a:r>
              <a:rPr lang="ru-RU" altLang="ru-RU" b="1" dirty="0" err="1" smtClean="0">
                <a:solidFill>
                  <a:srgbClr val="FFFF00"/>
                </a:solidFill>
                <a:effectLst/>
                <a:latin typeface="Times New Roman" pitchFamily="18" charset="0"/>
              </a:rPr>
              <a:t>қудратини</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парчалаб</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заифлаштириб</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юборди</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Оқибатда</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Туркистон</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тараққиётнинг</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янги</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босқичига</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ўтиш</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учун</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мустамлакачилик</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азоби</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ва</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хўрлигини</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бошдан</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кечиришга</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мажбур</a:t>
            </a:r>
            <a:r>
              <a:rPr lang="ru-RU" altLang="ru-RU" b="1" dirty="0" smtClean="0">
                <a:solidFill>
                  <a:srgbClr val="FFFF00"/>
                </a:solidFill>
                <a:effectLst/>
                <a:latin typeface="Times New Roman" pitchFamily="18" charset="0"/>
              </a:rPr>
              <a:t> </a:t>
            </a:r>
            <a:r>
              <a:rPr lang="ru-RU" altLang="ru-RU" b="1" dirty="0" err="1" smtClean="0">
                <a:solidFill>
                  <a:srgbClr val="FFFF00"/>
                </a:solidFill>
                <a:effectLst/>
                <a:latin typeface="Times New Roman" pitchFamily="18" charset="0"/>
              </a:rPr>
              <a:t>бўлди</a:t>
            </a:r>
            <a:r>
              <a:rPr lang="ru-RU" altLang="ru-RU" b="1" dirty="0" smtClean="0">
                <a:solidFill>
                  <a:srgbClr val="FFFF00"/>
                </a:solidFill>
                <a:effectLst/>
                <a:latin typeface="Times New Roman" pitchFamily="18" charset="0"/>
              </a:rPr>
              <a:t>.</a:t>
            </a:r>
          </a:p>
          <a:p>
            <a:pPr algn="just" eaLnBrk="1" hangingPunct="1">
              <a:lnSpc>
                <a:spcPct val="80000"/>
              </a:lnSpc>
              <a:buClr>
                <a:srgbClr val="0033CC"/>
              </a:buClr>
              <a:buSzPct val="75000"/>
            </a:pPr>
            <a:endParaRPr lang="ru-RU" altLang="ru-RU" b="1" dirty="0" smtClean="0">
              <a:solidFill>
                <a:srgbClr val="FFFF00"/>
              </a:solidFill>
              <a:effectLst/>
              <a:latin typeface="Times New Roman" pitchFamily="18" charset="0"/>
            </a:endParaRPr>
          </a:p>
        </p:txBody>
      </p:sp>
    </p:spTree>
    <p:extLst>
      <p:ext uri="{BB962C8B-B14F-4D97-AF65-F5344CB8AC3E}">
        <p14:creationId xmlns:p14="http://schemas.microsoft.com/office/powerpoint/2010/main" val="1979722587"/>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165890">
                                            <p:txEl>
                                              <p:pRg st="0" end="0"/>
                                            </p:txEl>
                                          </p:spTgt>
                                        </p:tgtEl>
                                        <p:attrNameLst>
                                          <p:attrName>style.visibility</p:attrName>
                                        </p:attrNameLst>
                                      </p:cBhvr>
                                      <p:to>
                                        <p:strVal val="visible"/>
                                      </p:to>
                                    </p:set>
                                    <p:animEffect transition="in" filter="fade">
                                      <p:cBhvr>
                                        <p:cTn id="7" dur="2000"/>
                                        <p:tgtEl>
                                          <p:spTgt spid="165890">
                                            <p:txEl>
                                              <p:pRg st="0" end="0"/>
                                            </p:txEl>
                                          </p:spTgt>
                                        </p:tgtEl>
                                      </p:cBhvr>
                                    </p:animEffect>
                                    <p:anim calcmode="lin" valueType="num">
                                      <p:cBhvr>
                                        <p:cTn id="8" dur="2000" fill="hold"/>
                                        <p:tgtEl>
                                          <p:spTgt spid="165890">
                                            <p:txEl>
                                              <p:pRg st="0" end="0"/>
                                            </p:txEl>
                                          </p:spTgt>
                                        </p:tgtEl>
                                        <p:attrNameLst>
                                          <p:attrName>ppt_x</p:attrName>
                                        </p:attrNameLst>
                                      </p:cBhvr>
                                      <p:tavLst>
                                        <p:tav tm="0">
                                          <p:val>
                                            <p:strVal val="#ppt_x"/>
                                          </p:val>
                                        </p:tav>
                                        <p:tav tm="100000">
                                          <p:val>
                                            <p:strVal val="#ppt_x"/>
                                          </p:val>
                                        </p:tav>
                                      </p:tavLst>
                                    </p:anim>
                                    <p:anim calcmode="lin" valueType="num">
                                      <p:cBhvr>
                                        <p:cTn id="9" dur="2000" fill="hold"/>
                                        <p:tgtEl>
                                          <p:spTgt spid="165890">
                                            <p:txEl>
                                              <p:pRg st="0" end="0"/>
                                            </p:txEl>
                                          </p:spTgt>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2000"/>
                            </p:stCondLst>
                            <p:childTnLst>
                              <p:par>
                                <p:cTn id="11" presetID="42" presetClass="entr" presetSubtype="0" fill="hold" nodeType="afterEffect">
                                  <p:stCondLst>
                                    <p:cond delay="0"/>
                                  </p:stCondLst>
                                  <p:childTnLst>
                                    <p:set>
                                      <p:cBhvr>
                                        <p:cTn id="12" dur="1" fill="hold">
                                          <p:stCondLst>
                                            <p:cond delay="0"/>
                                          </p:stCondLst>
                                        </p:cTn>
                                        <p:tgtEl>
                                          <p:spTgt spid="165890">
                                            <p:txEl>
                                              <p:pRg st="1" end="1"/>
                                            </p:txEl>
                                          </p:spTgt>
                                        </p:tgtEl>
                                        <p:attrNameLst>
                                          <p:attrName>style.visibility</p:attrName>
                                        </p:attrNameLst>
                                      </p:cBhvr>
                                      <p:to>
                                        <p:strVal val="visible"/>
                                      </p:to>
                                    </p:set>
                                    <p:animEffect transition="in" filter="fade">
                                      <p:cBhvr>
                                        <p:cTn id="13" dur="2000"/>
                                        <p:tgtEl>
                                          <p:spTgt spid="165890">
                                            <p:txEl>
                                              <p:pRg st="1" end="1"/>
                                            </p:txEl>
                                          </p:spTgt>
                                        </p:tgtEl>
                                      </p:cBhvr>
                                    </p:animEffect>
                                    <p:anim calcmode="lin" valueType="num">
                                      <p:cBhvr>
                                        <p:cTn id="14" dur="2000" fill="hold"/>
                                        <p:tgtEl>
                                          <p:spTgt spid="165890">
                                            <p:txEl>
                                              <p:pRg st="1" end="1"/>
                                            </p:txEl>
                                          </p:spTgt>
                                        </p:tgtEl>
                                        <p:attrNameLst>
                                          <p:attrName>ppt_x</p:attrName>
                                        </p:attrNameLst>
                                      </p:cBhvr>
                                      <p:tavLst>
                                        <p:tav tm="0">
                                          <p:val>
                                            <p:strVal val="#ppt_x"/>
                                          </p:val>
                                        </p:tav>
                                        <p:tav tm="100000">
                                          <p:val>
                                            <p:strVal val="#ppt_x"/>
                                          </p:val>
                                        </p:tav>
                                      </p:tavLst>
                                    </p:anim>
                                    <p:anim calcmode="lin" valueType="num">
                                      <p:cBhvr>
                                        <p:cTn id="15" dur="2000" fill="hold"/>
                                        <p:tgtEl>
                                          <p:spTgt spid="165890">
                                            <p:txEl>
                                              <p:pRg st="1" end="1"/>
                                            </p:txEl>
                                          </p:spTgt>
                                        </p:tgtEl>
                                        <p:attrNameLst>
                                          <p:attrName>ppt_y</p:attrName>
                                        </p:attrNameLst>
                                      </p:cBhvr>
                                      <p:tavLst>
                                        <p:tav tm="0">
                                          <p:val>
                                            <p:strVal val="#ppt_y+.1"/>
                                          </p:val>
                                        </p:tav>
                                        <p:tav tm="100000">
                                          <p:val>
                                            <p:strVal val="#ppt_y"/>
                                          </p:val>
                                        </p:tav>
                                      </p:tavLst>
                                    </p:anim>
                                  </p:childTnLst>
                                </p:cTn>
                              </p:par>
                            </p:childTnLst>
                          </p:cTn>
                        </p:par>
                        <p:par>
                          <p:cTn id="16" fill="hold" nodeType="afterGroup">
                            <p:stCondLst>
                              <p:cond delay="4000"/>
                            </p:stCondLst>
                            <p:childTnLst>
                              <p:par>
                                <p:cTn id="17" presetID="42" presetClass="entr" presetSubtype="0" fill="hold" nodeType="afterEffect">
                                  <p:stCondLst>
                                    <p:cond delay="0"/>
                                  </p:stCondLst>
                                  <p:childTnLst>
                                    <p:set>
                                      <p:cBhvr>
                                        <p:cTn id="18" dur="1" fill="hold">
                                          <p:stCondLst>
                                            <p:cond delay="0"/>
                                          </p:stCondLst>
                                        </p:cTn>
                                        <p:tgtEl>
                                          <p:spTgt spid="165890">
                                            <p:txEl>
                                              <p:pRg st="2" end="2"/>
                                            </p:txEl>
                                          </p:spTgt>
                                        </p:tgtEl>
                                        <p:attrNameLst>
                                          <p:attrName>style.visibility</p:attrName>
                                        </p:attrNameLst>
                                      </p:cBhvr>
                                      <p:to>
                                        <p:strVal val="visible"/>
                                      </p:to>
                                    </p:set>
                                    <p:animEffect transition="in" filter="fade">
                                      <p:cBhvr>
                                        <p:cTn id="19" dur="2000"/>
                                        <p:tgtEl>
                                          <p:spTgt spid="165890">
                                            <p:txEl>
                                              <p:pRg st="2" end="2"/>
                                            </p:txEl>
                                          </p:spTgt>
                                        </p:tgtEl>
                                      </p:cBhvr>
                                    </p:animEffect>
                                    <p:anim calcmode="lin" valueType="num">
                                      <p:cBhvr>
                                        <p:cTn id="20" dur="2000" fill="hold"/>
                                        <p:tgtEl>
                                          <p:spTgt spid="165890">
                                            <p:txEl>
                                              <p:pRg st="2" end="2"/>
                                            </p:txEl>
                                          </p:spTgt>
                                        </p:tgtEl>
                                        <p:attrNameLst>
                                          <p:attrName>ppt_x</p:attrName>
                                        </p:attrNameLst>
                                      </p:cBhvr>
                                      <p:tavLst>
                                        <p:tav tm="0">
                                          <p:val>
                                            <p:strVal val="#ppt_x"/>
                                          </p:val>
                                        </p:tav>
                                        <p:tav tm="100000">
                                          <p:val>
                                            <p:strVal val="#ppt_x"/>
                                          </p:val>
                                        </p:tav>
                                      </p:tavLst>
                                    </p:anim>
                                    <p:anim calcmode="lin" valueType="num">
                                      <p:cBhvr>
                                        <p:cTn id="21" dur="2000" fill="hold"/>
                                        <p:tgtEl>
                                          <p:spTgt spid="165890">
                                            <p:txEl>
                                              <p:pRg st="2" end="2"/>
                                            </p:txEl>
                                          </p:spTgt>
                                        </p:tgtEl>
                                        <p:attrNameLst>
                                          <p:attrName>ppt_y</p:attrName>
                                        </p:attrNameLst>
                                      </p:cBhvr>
                                      <p:tavLst>
                                        <p:tav tm="0">
                                          <p:val>
                                            <p:strVal val="#ppt_y+.1"/>
                                          </p:val>
                                        </p:tav>
                                        <p:tav tm="100000">
                                          <p:val>
                                            <p:strVal val="#ppt_y"/>
                                          </p:val>
                                        </p:tav>
                                      </p:tavLst>
                                    </p:anim>
                                  </p:childTnLst>
                                </p:cTn>
                              </p:par>
                            </p:childTnLst>
                          </p:cTn>
                        </p:par>
                        <p:par>
                          <p:cTn id="22" fill="hold" nodeType="afterGroup">
                            <p:stCondLst>
                              <p:cond delay="6000"/>
                            </p:stCondLst>
                            <p:childTnLst>
                              <p:par>
                                <p:cTn id="23" presetID="42" presetClass="entr" presetSubtype="0" fill="hold" nodeType="afterEffect">
                                  <p:stCondLst>
                                    <p:cond delay="0"/>
                                  </p:stCondLst>
                                  <p:childTnLst>
                                    <p:set>
                                      <p:cBhvr>
                                        <p:cTn id="24" dur="1" fill="hold">
                                          <p:stCondLst>
                                            <p:cond delay="0"/>
                                          </p:stCondLst>
                                        </p:cTn>
                                        <p:tgtEl>
                                          <p:spTgt spid="165890">
                                            <p:txEl>
                                              <p:pRg st="3" end="3"/>
                                            </p:txEl>
                                          </p:spTgt>
                                        </p:tgtEl>
                                        <p:attrNameLst>
                                          <p:attrName>style.visibility</p:attrName>
                                        </p:attrNameLst>
                                      </p:cBhvr>
                                      <p:to>
                                        <p:strVal val="visible"/>
                                      </p:to>
                                    </p:set>
                                    <p:animEffect transition="in" filter="fade">
                                      <p:cBhvr>
                                        <p:cTn id="25" dur="2000"/>
                                        <p:tgtEl>
                                          <p:spTgt spid="165890">
                                            <p:txEl>
                                              <p:pRg st="3" end="3"/>
                                            </p:txEl>
                                          </p:spTgt>
                                        </p:tgtEl>
                                      </p:cBhvr>
                                    </p:animEffect>
                                    <p:anim calcmode="lin" valueType="num">
                                      <p:cBhvr>
                                        <p:cTn id="26" dur="2000" fill="hold"/>
                                        <p:tgtEl>
                                          <p:spTgt spid="165890">
                                            <p:txEl>
                                              <p:pRg st="3" end="3"/>
                                            </p:txEl>
                                          </p:spTgt>
                                        </p:tgtEl>
                                        <p:attrNameLst>
                                          <p:attrName>ppt_x</p:attrName>
                                        </p:attrNameLst>
                                      </p:cBhvr>
                                      <p:tavLst>
                                        <p:tav tm="0">
                                          <p:val>
                                            <p:strVal val="#ppt_x"/>
                                          </p:val>
                                        </p:tav>
                                        <p:tav tm="100000">
                                          <p:val>
                                            <p:strVal val="#ppt_x"/>
                                          </p:val>
                                        </p:tav>
                                      </p:tavLst>
                                    </p:anim>
                                    <p:anim calcmode="lin" valueType="num">
                                      <p:cBhvr>
                                        <p:cTn id="27" dur="2000" fill="hold"/>
                                        <p:tgtEl>
                                          <p:spTgt spid="165890">
                                            <p:txEl>
                                              <p:pRg st="3" end="3"/>
                                            </p:txEl>
                                          </p:spTgt>
                                        </p:tgtEl>
                                        <p:attrNameLst>
                                          <p:attrName>ppt_y</p:attrName>
                                        </p:attrNameLst>
                                      </p:cBhvr>
                                      <p:tavLst>
                                        <p:tav tm="0">
                                          <p:val>
                                            <p:strVal val="#ppt_y+.1"/>
                                          </p:val>
                                        </p:tav>
                                        <p:tav tm="100000">
                                          <p:val>
                                            <p:strVal val="#ppt_y"/>
                                          </p:val>
                                        </p:tav>
                                      </p:tavLst>
                                    </p:anim>
                                  </p:childTnLst>
                                </p:cTn>
                              </p:par>
                            </p:childTnLst>
                          </p:cTn>
                        </p:par>
                        <p:par>
                          <p:cTn id="28" fill="hold" nodeType="afterGroup">
                            <p:stCondLst>
                              <p:cond delay="8000"/>
                            </p:stCondLst>
                            <p:childTnLst>
                              <p:par>
                                <p:cTn id="29" presetID="42" presetClass="entr" presetSubtype="0" fill="hold" nodeType="afterEffect">
                                  <p:stCondLst>
                                    <p:cond delay="0"/>
                                  </p:stCondLst>
                                  <p:childTnLst>
                                    <p:set>
                                      <p:cBhvr>
                                        <p:cTn id="30" dur="1" fill="hold">
                                          <p:stCondLst>
                                            <p:cond delay="0"/>
                                          </p:stCondLst>
                                        </p:cTn>
                                        <p:tgtEl>
                                          <p:spTgt spid="165890">
                                            <p:txEl>
                                              <p:pRg st="4" end="4"/>
                                            </p:txEl>
                                          </p:spTgt>
                                        </p:tgtEl>
                                        <p:attrNameLst>
                                          <p:attrName>style.visibility</p:attrName>
                                        </p:attrNameLst>
                                      </p:cBhvr>
                                      <p:to>
                                        <p:strVal val="visible"/>
                                      </p:to>
                                    </p:set>
                                    <p:animEffect transition="in" filter="fade">
                                      <p:cBhvr>
                                        <p:cTn id="31" dur="2000"/>
                                        <p:tgtEl>
                                          <p:spTgt spid="165890">
                                            <p:txEl>
                                              <p:pRg st="4" end="4"/>
                                            </p:txEl>
                                          </p:spTgt>
                                        </p:tgtEl>
                                      </p:cBhvr>
                                    </p:animEffect>
                                    <p:anim calcmode="lin" valueType="num">
                                      <p:cBhvr>
                                        <p:cTn id="32" dur="2000" fill="hold"/>
                                        <p:tgtEl>
                                          <p:spTgt spid="165890">
                                            <p:txEl>
                                              <p:pRg st="4" end="4"/>
                                            </p:txEl>
                                          </p:spTgt>
                                        </p:tgtEl>
                                        <p:attrNameLst>
                                          <p:attrName>ppt_x</p:attrName>
                                        </p:attrNameLst>
                                      </p:cBhvr>
                                      <p:tavLst>
                                        <p:tav tm="0">
                                          <p:val>
                                            <p:strVal val="#ppt_x"/>
                                          </p:val>
                                        </p:tav>
                                        <p:tav tm="100000">
                                          <p:val>
                                            <p:strVal val="#ppt_x"/>
                                          </p:val>
                                        </p:tav>
                                      </p:tavLst>
                                    </p:anim>
                                    <p:anim calcmode="lin" valueType="num">
                                      <p:cBhvr>
                                        <p:cTn id="33" dur="2000" fill="hold"/>
                                        <p:tgtEl>
                                          <p:spTgt spid="165890">
                                            <p:txEl>
                                              <p:pRg st="4" end="4"/>
                                            </p:txEl>
                                          </p:spTgt>
                                        </p:tgtEl>
                                        <p:attrNameLst>
                                          <p:attrName>ppt_y</p:attrName>
                                        </p:attrNameLst>
                                      </p:cBhvr>
                                      <p:tavLst>
                                        <p:tav tm="0">
                                          <p:val>
                                            <p:strVal val="#ppt_y+.1"/>
                                          </p:val>
                                        </p:tav>
                                        <p:tav tm="100000">
                                          <p:val>
                                            <p:strVal val="#ppt_y"/>
                                          </p:val>
                                        </p:tav>
                                      </p:tavLst>
                                    </p:anim>
                                  </p:childTnLst>
                                </p:cTn>
                              </p:par>
                            </p:childTnLst>
                          </p:cTn>
                        </p:par>
                        <p:par>
                          <p:cTn id="34" fill="hold" nodeType="afterGroup">
                            <p:stCondLst>
                              <p:cond delay="10000"/>
                            </p:stCondLst>
                            <p:childTnLst>
                              <p:par>
                                <p:cTn id="35" presetID="42" presetClass="entr" presetSubtype="0" fill="hold" nodeType="afterEffect">
                                  <p:stCondLst>
                                    <p:cond delay="0"/>
                                  </p:stCondLst>
                                  <p:childTnLst>
                                    <p:set>
                                      <p:cBhvr>
                                        <p:cTn id="36" dur="1" fill="hold">
                                          <p:stCondLst>
                                            <p:cond delay="0"/>
                                          </p:stCondLst>
                                        </p:cTn>
                                        <p:tgtEl>
                                          <p:spTgt spid="165890">
                                            <p:txEl>
                                              <p:pRg st="5" end="5"/>
                                            </p:txEl>
                                          </p:spTgt>
                                        </p:tgtEl>
                                        <p:attrNameLst>
                                          <p:attrName>style.visibility</p:attrName>
                                        </p:attrNameLst>
                                      </p:cBhvr>
                                      <p:to>
                                        <p:strVal val="visible"/>
                                      </p:to>
                                    </p:set>
                                    <p:animEffect transition="in" filter="fade">
                                      <p:cBhvr>
                                        <p:cTn id="37" dur="2000"/>
                                        <p:tgtEl>
                                          <p:spTgt spid="165890">
                                            <p:txEl>
                                              <p:pRg st="5" end="5"/>
                                            </p:txEl>
                                          </p:spTgt>
                                        </p:tgtEl>
                                      </p:cBhvr>
                                    </p:animEffect>
                                    <p:anim calcmode="lin" valueType="num">
                                      <p:cBhvr>
                                        <p:cTn id="38" dur="2000" fill="hold"/>
                                        <p:tgtEl>
                                          <p:spTgt spid="165890">
                                            <p:txEl>
                                              <p:pRg st="5" end="5"/>
                                            </p:txEl>
                                          </p:spTgt>
                                        </p:tgtEl>
                                        <p:attrNameLst>
                                          <p:attrName>ppt_x</p:attrName>
                                        </p:attrNameLst>
                                      </p:cBhvr>
                                      <p:tavLst>
                                        <p:tav tm="0">
                                          <p:val>
                                            <p:strVal val="#ppt_x"/>
                                          </p:val>
                                        </p:tav>
                                        <p:tav tm="100000">
                                          <p:val>
                                            <p:strVal val="#ppt_x"/>
                                          </p:val>
                                        </p:tav>
                                      </p:tavLst>
                                    </p:anim>
                                    <p:anim calcmode="lin" valueType="num">
                                      <p:cBhvr>
                                        <p:cTn id="39" dur="2000" fill="hold"/>
                                        <p:tgtEl>
                                          <p:spTgt spid="165890">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endParaRPr lang="ru-RU" altLang="ru-RU" smtClean="0"/>
          </a:p>
        </p:txBody>
      </p:sp>
      <p:sp>
        <p:nvSpPr>
          <p:cNvPr id="29699" name="AutoShape 3"/>
          <p:cNvSpPr>
            <a:spLocks noChangeArrowheads="1"/>
          </p:cNvSpPr>
          <p:nvPr>
            <p:ph type="body" idx="1"/>
          </p:nvPr>
        </p:nvSpPr>
        <p:spPr>
          <a:xfrm>
            <a:off x="1524000" y="0"/>
            <a:ext cx="9144000" cy="6669088"/>
          </a:xfrm>
          <a:prstGeom prst="roundRect">
            <a:avLst>
              <a:gd name="adj" fmla="val 16667"/>
            </a:avLst>
          </a:prstGeom>
          <a:solidFill>
            <a:srgbClr val="33CCCC"/>
          </a:solidFill>
          <a:ln>
            <a:solidFill>
              <a:srgbClr val="33CCCC"/>
            </a:solidFill>
            <a:round/>
            <a:headEnd/>
            <a:tailEnd/>
          </a:ln>
        </p:spPr>
        <p:txBody>
          <a:bodyPr/>
          <a:lstStyle/>
          <a:p>
            <a:pPr eaLnBrk="1" hangingPunct="1">
              <a:lnSpc>
                <a:spcPct val="80000"/>
              </a:lnSpc>
              <a:buFontTx/>
              <a:buNone/>
            </a:pPr>
            <a:r>
              <a:rPr lang="ru-RU" altLang="ru-RU" sz="1800" b="1">
                <a:solidFill>
                  <a:srgbClr val="000000"/>
                </a:solidFill>
                <a:latin typeface="Times New Roman" panose="02020603050405020304" pitchFamily="18" charset="0"/>
              </a:rPr>
              <a:t>                                                         </a:t>
            </a:r>
            <a:r>
              <a:rPr lang="ru-RU" altLang="ru-RU" sz="2400" b="1">
                <a:solidFill>
                  <a:srgbClr val="000000"/>
                </a:solidFill>
                <a:latin typeface="Times New Roman" panose="02020603050405020304" pitchFamily="18" charset="0"/>
              </a:rPr>
              <a:t> Buxoro amirligi</a:t>
            </a:r>
          </a:p>
          <a:p>
            <a:pPr eaLnBrk="1" hangingPunct="1">
              <a:lnSpc>
                <a:spcPct val="80000"/>
              </a:lnSpc>
              <a:buFontTx/>
              <a:buNone/>
            </a:pPr>
            <a:r>
              <a:rPr lang="ru-RU" altLang="ru-RU" sz="2400">
                <a:solidFill>
                  <a:srgbClr val="000000"/>
                </a:solidFill>
                <a:latin typeface="Times New Roman" panose="02020603050405020304" pitchFamily="18" charset="0"/>
              </a:rPr>
              <a:t>Mang'itlar sulolasining asoschisi </a:t>
            </a:r>
            <a:r>
              <a:rPr lang="ru-RU" altLang="ru-RU" sz="2400" b="1">
                <a:solidFill>
                  <a:srgbClr val="000000"/>
                </a:solidFill>
                <a:latin typeface="Times New Roman" panose="02020603050405020304" pitchFamily="18" charset="0"/>
              </a:rPr>
              <a:t>Muhammad Rahimbiy</a:t>
            </a:r>
            <a:r>
              <a:rPr lang="ru-RU" altLang="ru-RU" sz="2400">
                <a:solidFill>
                  <a:srgbClr val="000000"/>
                </a:solidFill>
                <a:latin typeface="Times New Roman" panose="02020603050405020304" pitchFamily="18" charset="0"/>
              </a:rPr>
              <a:t> 1747 yilda eroniy qizil boshlarni tor-mor keltirib, Buxoroda hoki-miyatni to'la o'z qo'liga olgan edi. U barcha viloyat, shahar va qabilalar boshliqlarini Buxoroga taklif qilib, markaziy hoki-miyatni kuchaytirishga qaratilgan dasturini e'lon qilib, bo'ysunmaganlarni qatl qilaman deb ogohlantirdi.</a:t>
            </a:r>
          </a:p>
          <a:p>
            <a:pPr eaLnBrk="1" hangingPunct="1">
              <a:lnSpc>
                <a:spcPct val="80000"/>
              </a:lnSpc>
            </a:pPr>
            <a:r>
              <a:rPr lang="ru-RU" altLang="ru-RU" sz="2400">
                <a:solidFill>
                  <a:srgbClr val="000000"/>
                </a:solidFill>
                <a:latin typeface="Times New Roman" panose="02020603050405020304" pitchFamily="18" charset="0"/>
              </a:rPr>
              <a:t>Muhammad Rahimbiy Abdulmo'min (1747-1748), Ubaydulla Sulton (1748-1756) nomlaridan davlatni boshqargan davrida Miyonqal'a, Nurota, Hisor, qobodiyon, Boysun, Shahrisabz, Urgut viloyatlariga bir necha bor yurish qilib, ularni o'ziga bo'ysundirdi. </a:t>
            </a:r>
          </a:p>
          <a:p>
            <a:pPr eaLnBrk="1" hangingPunct="1">
              <a:lnSpc>
                <a:spcPct val="80000"/>
              </a:lnSpc>
            </a:pPr>
            <a:r>
              <a:rPr lang="ru-RU" altLang="ru-RU" sz="2000">
                <a:solidFill>
                  <a:srgbClr val="000000"/>
                </a:solidFill>
                <a:latin typeface="Times New Roman" panose="02020603050405020304" pitchFamily="18" charset="0"/>
              </a:rPr>
              <a:t>XVIII asr oxiri XIX asr birinchi yarmida Buxoro </a:t>
            </a:r>
            <a:r>
              <a:rPr lang="ru-RU" altLang="ru-RU" sz="2000" b="1">
                <a:solidFill>
                  <a:srgbClr val="000000"/>
                </a:solidFill>
                <a:latin typeface="Times New Roman" panose="02020603050405020304" pitchFamily="18" charset="0"/>
              </a:rPr>
              <a:t>aholisi</a:t>
            </a:r>
            <a:r>
              <a:rPr lang="ru-RU" altLang="ru-RU" sz="2000">
                <a:solidFill>
                  <a:srgbClr val="000000"/>
                </a:solidFill>
                <a:latin typeface="Times New Roman" panose="02020603050405020304" pitchFamily="18" charset="0"/>
              </a:rPr>
              <a:t>ning umumiy soni haqida aniq ma'lumotlar yo'q bo'lib, taxminan </a:t>
            </a:r>
            <a:r>
              <a:rPr lang="ru-RU" altLang="ru-RU" sz="2000" b="1">
                <a:solidFill>
                  <a:srgbClr val="000000"/>
                </a:solidFill>
                <a:latin typeface="Times New Roman" panose="02020603050405020304" pitchFamily="18" charset="0"/>
              </a:rPr>
              <a:t>2 mln. atroflarida</a:t>
            </a:r>
            <a:r>
              <a:rPr lang="ru-RU" altLang="ru-RU" sz="2000">
                <a:solidFill>
                  <a:srgbClr val="000000"/>
                </a:solidFill>
                <a:latin typeface="Times New Roman" panose="02020603050405020304" pitchFamily="18" charset="0"/>
              </a:rPr>
              <a:t> bo'lgan. </a:t>
            </a:r>
          </a:p>
          <a:p>
            <a:pPr eaLnBrk="1" hangingPunct="1">
              <a:lnSpc>
                <a:spcPct val="80000"/>
              </a:lnSpc>
            </a:pPr>
            <a:r>
              <a:rPr lang="ru-RU" altLang="ru-RU" sz="2000">
                <a:solidFill>
                  <a:srgbClr val="000000"/>
                </a:solidFill>
                <a:latin typeface="Times New Roman" panose="02020603050405020304" pitchFamily="18" charset="0"/>
              </a:rPr>
              <a:t>	</a:t>
            </a:r>
            <a:r>
              <a:rPr lang="sv-SE" altLang="ru-RU" sz="2000">
                <a:solidFill>
                  <a:srgbClr val="000000"/>
                </a:solidFill>
                <a:latin typeface="Times New Roman" panose="02020603050405020304" pitchFamily="18" charset="0"/>
              </a:rPr>
              <a:t>XVIII asrning ikkinchi yarmida Rossiya-Buxoro savdo va diplomatik aloqalari  ancha rivojlandi. Bunda 1774-1776, 1779-80 yillarda Ernazar Maqsudov boshchiligida va 1797 yildagi Polvonquli qo'rchi elchiliklari katta ahamiyat kasb etdi. XIX asr boshlarida Rossiya-Buxoro aloqalari ancha faollashdi. Yirik savdo-sotiq markazi bo'lgan Buxoroda 1848 yilda 38 ta karvonsaroy, 9 ta tim va ko'plab bozorlar mavjud bo'lgan.</a:t>
            </a:r>
            <a:r>
              <a:rPr lang="sv-SE" altLang="ru-RU" sz="1800">
                <a:solidFill>
                  <a:srgbClr val="000000"/>
                </a:solidFill>
                <a:latin typeface="Times New Roman" panose="02020603050405020304" pitchFamily="18" charset="0"/>
              </a:rPr>
              <a:t> </a:t>
            </a:r>
          </a:p>
          <a:p>
            <a:pPr eaLnBrk="1" hangingPunct="1">
              <a:lnSpc>
                <a:spcPct val="80000"/>
              </a:lnSpc>
              <a:spcBef>
                <a:spcPct val="0"/>
              </a:spcBef>
              <a:buFontTx/>
              <a:buNone/>
            </a:pPr>
            <a:endParaRPr lang="ru-RU" altLang="ru-RU" sz="1800">
              <a:solidFill>
                <a:srgbClr val="000000"/>
              </a:solidFill>
              <a:latin typeface="Times New Roman" panose="02020603050405020304" pitchFamily="18" charset="0"/>
            </a:endParaRPr>
          </a:p>
        </p:txBody>
      </p:sp>
      <p:sp>
        <p:nvSpPr>
          <p:cNvPr id="29700" name="AutoShape 4"/>
          <p:cNvSpPr>
            <a:spLocks noChangeArrowheads="1"/>
          </p:cNvSpPr>
          <p:nvPr/>
        </p:nvSpPr>
        <p:spPr bwMode="auto">
          <a:xfrm>
            <a:off x="1524001" y="-7938"/>
            <a:ext cx="9612313" cy="6865938"/>
          </a:xfrm>
          <a:prstGeom prst="roundRect">
            <a:avLst>
              <a:gd name="adj" fmla="val 16667"/>
            </a:avLst>
          </a:prstGeom>
          <a:solidFill>
            <a:srgbClr val="33CCCC"/>
          </a:solidFill>
          <a:ln w="9525">
            <a:solidFill>
              <a:srgbClr val="33CCCC"/>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None/>
            </a:pPr>
            <a:r>
              <a:rPr lang="ru-RU" altLang="ja-JP" sz="2400" b="1">
                <a:solidFill>
                  <a:srgbClr val="000000"/>
                </a:solidFill>
                <a:latin typeface="Times New Roman" panose="02020603050405020304" pitchFamily="18" charset="0"/>
                <a:ea typeface="ＭＳ Ｐゴシック" panose="020B0600070205080204" pitchFamily="34" charset="-128"/>
              </a:rPr>
              <a:t>Xiva xonligi</a:t>
            </a:r>
          </a:p>
          <a:p>
            <a:pPr algn="just" fontAlgn="base">
              <a:spcBef>
                <a:spcPct val="0"/>
              </a:spcBef>
              <a:spcAft>
                <a:spcPct val="0"/>
              </a:spcAft>
              <a:buNone/>
            </a:pPr>
            <a:r>
              <a:rPr lang="ru-RU" altLang="ja-JP" sz="2000">
                <a:solidFill>
                  <a:srgbClr val="000000"/>
                </a:solidFill>
                <a:latin typeface="Times New Roman" panose="02020603050405020304" pitchFamily="18" charset="0"/>
                <a:ea typeface="ＭＳ Ｐゴシック" panose="020B0600070205080204" pitchFamily="34" charset="-128"/>
              </a:rPr>
              <a:t>Elbarsxon (1511-1525) Urganch va Xiva shaharlaridan  eroniylarni haydab chiqarib mustaqil xonlikka asos soladi. U bilan birga Dashti qipchoqdan Xorazmga kelgan xalqlar o'troqlashdilar. 1524 yilda shoh Ismoil vafotidan keyin xorazmliklar Turkmanistonning janubiy qismini, Eron shimolidagi Saraxs hududlarini, Orol va Mang'ishloqni egallashdi. Yangi erlarni Elbarsxon o'z o'g'illari va ukasi farzandlariga bo'lib bergan ediki, bu mustaqillikka intilgan mayda hokimliklarning paydo bo'lishiga olib keldi. Natijada  qo'shnisi eriga ko'z olaytirgan hokimlar o'rtasidagi, uzluksiz o'zaro nizolar kelib chiqdi va Elbarsxon vafotidan keyin xonlarning tez-tez almashib turishiga olib keldi. XVI asrda Xorazmni Elbarsxon avlodlaridan So'fiyonxon, Avaneshxon, Aqatoyxon, Do'stxon, Hojimxon kabi xonlar boshqarganlar.</a:t>
            </a:r>
          </a:p>
          <a:p>
            <a:pPr algn="just" fontAlgn="base">
              <a:spcBef>
                <a:spcPct val="0"/>
              </a:spcBef>
              <a:spcAft>
                <a:spcPct val="0"/>
              </a:spcAft>
              <a:buNone/>
            </a:pPr>
            <a:r>
              <a:rPr lang="ru-RU" altLang="ja-JP" sz="2000">
                <a:solidFill>
                  <a:srgbClr val="000000"/>
                </a:solidFill>
                <a:latin typeface="Times New Roman" panose="02020603050405020304" pitchFamily="18" charset="0"/>
                <a:ea typeface="ＭＳ Ｐゴシック" panose="020B0600070205080204" pitchFamily="34" charset="-128"/>
              </a:rPr>
              <a:t>	Elbarsxonning beshinchi vorisi Avaneshxon (1526-1538) davrida Shayboniy Ubaydulla sulton (1533-1539) Xorazmni bosib olib, 1537 yilda o'g'li Abdulazizni u erga noib qilib qoldirdi. 1538 yilda Xorazm sultonlari yana hokimiyatni qaytarib oldilar. </a:t>
            </a:r>
            <a:r>
              <a:rPr lang="en-US" altLang="ja-JP" sz="2000">
                <a:solidFill>
                  <a:srgbClr val="000000"/>
                </a:solidFill>
                <a:latin typeface="Times New Roman" panose="02020603050405020304" pitchFamily="18" charset="0"/>
                <a:ea typeface="ＭＳ Ｐゴシック" panose="020B0600070205080204" pitchFamily="34" charset="-128"/>
              </a:rPr>
              <a:t>Xorazm erlari uchun Hojimxon (1558-1602 ) davrida Abdullaxon II (1557-1598) bir necha marta yurish qildi. 1575 yilda boshlangan o'zaro urushlar natijasida Abdullaxon II 1593 yildagina Xorazmni o'ziga bo'ysundirdi. 1598 yilda Abdullaxon vafoti bilan shayboniylar davlatida avj olgan o'zaro nizo va tartibsizlikdan foydalanib Xorazm o'z mustaqilligini uzil-kesil tiklab oldi.</a:t>
            </a:r>
          </a:p>
          <a:p>
            <a:pPr algn="just" fontAlgn="base">
              <a:spcBef>
                <a:spcPct val="0"/>
              </a:spcBef>
              <a:spcAft>
                <a:spcPct val="0"/>
              </a:spcAft>
              <a:buNone/>
            </a:pPr>
            <a:r>
              <a:rPr lang="en-US" altLang="ja-JP" sz="2000">
                <a:solidFill>
                  <a:srgbClr val="000000"/>
                </a:solidFill>
                <a:latin typeface="Times New Roman" panose="02020603050405020304" pitchFamily="18" charset="0"/>
                <a:ea typeface="ＭＳ Ｐゴシック" panose="020B0600070205080204" pitchFamily="34" charset="-128"/>
              </a:rPr>
              <a:t>		</a:t>
            </a:r>
            <a:r>
              <a:rPr lang="en-US" altLang="ja-JP" sz="2000">
                <a:solidFill>
                  <a:srgbClr val="0000FF"/>
                </a:solidFill>
                <a:latin typeface="Times New Roman" panose="02020603050405020304" pitchFamily="18" charset="0"/>
                <a:ea typeface="ＭＳ Ｐゴシック" panose="020B0600070205080204" pitchFamily="34" charset="-128"/>
              </a:rPr>
              <a:t>Xonlikda davlat tili o'zbek tili bo'lib, Buxoro va qo'qondan farqli o'laroq barcha farmonlar, davlat hujjatlari faqat o'zbek tilida yozilgan</a:t>
            </a:r>
            <a:r>
              <a:rPr lang="en-US" altLang="ja-JP" sz="2400">
                <a:solidFill>
                  <a:srgbClr val="000000"/>
                </a:solidFill>
                <a:latin typeface="Times New Roman" panose="02020603050405020304" pitchFamily="18" charset="0"/>
                <a:ea typeface="ＭＳ Ｐゴシック" panose="020B0600070205080204" pitchFamily="34" charset="-128"/>
              </a:rPr>
              <a:t>.</a:t>
            </a:r>
          </a:p>
          <a:p>
            <a:pPr algn="just" fontAlgn="base">
              <a:spcBef>
                <a:spcPct val="0"/>
              </a:spcBef>
              <a:spcAft>
                <a:spcPct val="0"/>
              </a:spcAft>
              <a:buNone/>
            </a:pPr>
            <a:r>
              <a:rPr lang="en-US" altLang="ru-RU" sz="2400">
                <a:solidFill>
                  <a:srgbClr val="000000"/>
                </a:solidFill>
                <a:latin typeface="Times New Roman" panose="02020603050405020304" pitchFamily="18" charset="0"/>
              </a:rPr>
              <a:t>	</a:t>
            </a:r>
            <a:endParaRPr lang="ru-RU" altLang="ru-RU" sz="24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8121686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1"/>
            <a:ext cx="10010775" cy="753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996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1"/>
            <a:ext cx="9934575" cy="745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436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с двумя скругленными противолежащими углами 4"/>
          <p:cNvSpPr/>
          <p:nvPr/>
        </p:nvSpPr>
        <p:spPr>
          <a:xfrm>
            <a:off x="554182" y="561702"/>
            <a:ext cx="11042074" cy="5342709"/>
          </a:xfrm>
          <a:prstGeom prst="round2Diag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de-DE" sz="2400" dirty="0">
                <a:latin typeface="Times New Roman" panose="02020603050405020304" pitchFamily="18" charset="0"/>
                <a:cs typeface="Times New Roman" panose="02020603050405020304" pitchFamily="18" charset="0"/>
              </a:rPr>
              <a:t>XVI </a:t>
            </a:r>
            <a:r>
              <a:rPr lang="ru-RU" sz="2400" dirty="0" err="1">
                <a:latin typeface="Times New Roman" panose="02020603050405020304" pitchFamily="18" charset="0"/>
                <a:cs typeface="Times New Roman" panose="02020603050405020304" pitchFamily="18" charset="0"/>
              </a:rPr>
              <a:t>асрнинг</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иккинчи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ярмида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Хожимхон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Хожи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Муҳаммадхон</a:t>
            </a:r>
            <a:r>
              <a:rPr lang="ru-RU" sz="2400" dirty="0">
                <a:latin typeface="Times New Roman" panose="02020603050405020304" pitchFamily="18" charset="0"/>
                <a:cs typeface="Times New Roman" panose="02020603050405020304" pitchFamily="18" charset="0"/>
              </a:rPr>
              <a:t>, </a:t>
            </a:r>
            <a:r>
              <a:rPr lang="ru-RU" sz="2400" dirty="0" smtClean="0">
                <a:latin typeface="Times New Roman" panose="02020603050405020304" pitchFamily="18" charset="0"/>
                <a:cs typeface="Times New Roman" panose="02020603050405020304" pitchFamily="18" charset="0"/>
              </a:rPr>
              <a:t>1558-1593</a:t>
            </a:r>
            <a:r>
              <a:rPr lang="ru-RU" sz="2400" dirty="0">
                <a:latin typeface="Times New Roman" panose="02020603050405020304" pitchFamily="18" charset="0"/>
                <a:cs typeface="Times New Roman" panose="02020603050405020304" pitchFamily="18" charset="0"/>
              </a:rPr>
              <a:t>, 1598-1602 </a:t>
            </a:r>
            <a:r>
              <a:rPr lang="ru-RU" sz="2400" dirty="0" err="1">
                <a:latin typeface="Times New Roman" panose="02020603050405020304" pitchFamily="18" charset="0"/>
                <a:cs typeface="Times New Roman" panose="02020603050405020304" pitchFamily="18" charset="0"/>
              </a:rPr>
              <a:t>йй</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ҳукмронлиги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даврида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Хоразмдаги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ўзаро</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урушларга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бироз</a:t>
            </a:r>
            <a:endParaRPr lang="ru-RU" sz="2400" dirty="0">
              <a:latin typeface="Times New Roman" panose="02020603050405020304" pitchFamily="18" charset="0"/>
              <a:cs typeface="Times New Roman" panose="02020603050405020304" pitchFamily="18" charset="0"/>
            </a:endParaRPr>
          </a:p>
          <a:p>
            <a:r>
              <a:rPr lang="ru-RU" sz="2400" dirty="0" err="1">
                <a:latin typeface="Times New Roman" panose="02020603050405020304" pitchFamily="18" charset="0"/>
                <a:cs typeface="Times New Roman" panose="02020603050405020304" pitchFamily="18" charset="0"/>
              </a:rPr>
              <a:t>барҳам</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берилиб</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тинчлик</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ва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осойишталик</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ўрнатилди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Суғориш</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ва</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деҳқончилик</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ҳунармандчилик</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ва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савдо</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содиқ</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ишларига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жиддий</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эътибор</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қаратилиб</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ташқи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савдо</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ҳамда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муносабатлар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ривож</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топди</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Хожимхон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ҳукмронлиги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даврида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пойтахт</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Урганчдан</a:t>
            </a:r>
            <a:r>
              <a:rPr lang="ru-RU" sz="2400" dirty="0">
                <a:latin typeface="Times New Roman" panose="02020603050405020304" pitchFamily="18" charset="0"/>
                <a:cs typeface="Times New Roman" panose="02020603050405020304" pitchFamily="18" charset="0"/>
              </a:rPr>
              <a:t> Хивага1 </a:t>
            </a:r>
            <a:r>
              <a:rPr lang="ru-RU" sz="2400" dirty="0" err="1">
                <a:latin typeface="Times New Roman" panose="02020603050405020304" pitchFamily="18" charset="0"/>
                <a:cs typeface="Times New Roman" panose="02020603050405020304" pitchFamily="18" charset="0"/>
              </a:rPr>
              <a:t>кўчирилади</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айрим</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манбаларда</a:t>
            </a:r>
            <a:r>
              <a:rPr lang="ru-RU" sz="2400" dirty="0" smtClean="0">
                <a:latin typeface="Times New Roman" panose="02020603050405020304" pitchFamily="18" charset="0"/>
                <a:cs typeface="Times New Roman" panose="02020603050405020304" pitchFamily="18" charset="0"/>
              </a:rPr>
              <a:t> </a:t>
            </a:r>
            <a:r>
              <a:rPr lang="de-DE" sz="2400" dirty="0">
                <a:latin typeface="Times New Roman" panose="02020603050405020304" pitchFamily="18" charset="0"/>
                <a:cs typeface="Times New Roman" panose="02020603050405020304" pitchFamily="18" charset="0"/>
              </a:rPr>
              <a:t>XVI </a:t>
            </a:r>
            <a:r>
              <a:rPr lang="ru-RU" sz="2400" dirty="0" err="1">
                <a:latin typeface="Times New Roman" panose="02020603050405020304" pitchFamily="18" charset="0"/>
                <a:cs typeface="Times New Roman" panose="02020603050405020304" pitchFamily="18" charset="0"/>
              </a:rPr>
              <a:t>асрнинг</a:t>
            </a:r>
            <a:r>
              <a:rPr lang="ru-RU" sz="2400" dirty="0">
                <a:latin typeface="Times New Roman" panose="02020603050405020304" pitchFamily="18" charset="0"/>
                <a:cs typeface="Times New Roman" panose="02020603050405020304" pitchFamily="18" charset="0"/>
              </a:rPr>
              <a:t> 70-йилларида, </a:t>
            </a:r>
            <a:r>
              <a:rPr lang="ru-RU" sz="2400" dirty="0" err="1">
                <a:latin typeface="Times New Roman" panose="02020603050405020304" pitchFamily="18" charset="0"/>
                <a:cs typeface="Times New Roman" panose="02020603050405020304" pitchFamily="18" charset="0"/>
              </a:rPr>
              <a:t>айримларда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эса</a:t>
            </a:r>
            <a:r>
              <a:rPr lang="ru-RU" sz="2400" dirty="0">
                <a:latin typeface="Times New Roman" panose="02020603050405020304" pitchFamily="18" charset="0"/>
                <a:cs typeface="Times New Roman" panose="02020603050405020304" pitchFamily="18" charset="0"/>
              </a:rPr>
              <a:t> 90-йилларда). </a:t>
            </a:r>
            <a:r>
              <a:rPr lang="ru-RU" sz="2400" dirty="0" err="1" smtClean="0">
                <a:latin typeface="Times New Roman" panose="02020603050405020304" pitchFamily="18" charset="0"/>
                <a:cs typeface="Times New Roman" panose="02020603050405020304" pitchFamily="18" charset="0"/>
              </a:rPr>
              <a:t>Бунга</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асосий</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сабаб</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Амударё</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ўзанининг</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ўзгариб</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Касбий</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денгизга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оқмай</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қўйиши</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натижасида</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Урганч</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ва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унинг</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атрофларидаги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сув</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танқислиги</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бўлса</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иккинчидан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Хиванинг</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бу</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даврда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сиёсий</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ва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иқтисодий</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мавқеи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анча</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кучайиб</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асосий</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савдо</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марказига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айланиши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яна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бир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сабаб</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эди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Пойтахт</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Хивага</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кўчирилганидан</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сўнг</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давлат</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ҳам</a:t>
            </a:r>
            <a:r>
              <a:rPr lang="ru-RU" sz="2400" dirty="0">
                <a:latin typeface="Times New Roman" panose="02020603050405020304" pitchFamily="18" charset="0"/>
                <a:cs typeface="Times New Roman" panose="02020603050405020304" pitchFamily="18" charset="0"/>
              </a:rPr>
              <a:t> Хива </a:t>
            </a:r>
            <a:r>
              <a:rPr lang="ru-RU" sz="2400" dirty="0" err="1">
                <a:latin typeface="Times New Roman" panose="02020603050405020304" pitchFamily="18" charset="0"/>
                <a:cs typeface="Times New Roman" panose="02020603050405020304" pitchFamily="18" charset="0"/>
              </a:rPr>
              <a:t>хонлиги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деб</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атала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бошланди</a:t>
            </a:r>
            <a:r>
              <a:rPr lang="ru-RU" sz="2400" dirty="0">
                <a:latin typeface="Times New Roman" panose="02020603050405020304" pitchFamily="18" charset="0"/>
                <a:cs typeface="Times New Roman" panose="02020603050405020304" pitchFamily="18" charset="0"/>
              </a:rPr>
              <a:t>.</a:t>
            </a:r>
            <a:endParaRPr lang="ru-RU"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08131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кругленный прямоугольник 1"/>
          <p:cNvSpPr/>
          <p:nvPr/>
        </p:nvSpPr>
        <p:spPr>
          <a:xfrm>
            <a:off x="914402" y="783770"/>
            <a:ext cx="10737668" cy="5525589"/>
          </a:xfrm>
          <a:prstGeom prst="roundRect">
            <a:avLst/>
          </a:prstGeom>
          <a:solidFill>
            <a:schemeClr val="bg2">
              <a:lumMod val="40000"/>
              <a:lumOff val="60000"/>
            </a:schemeClr>
          </a:solidFill>
        </p:spPr>
        <p:style>
          <a:lnRef idx="1">
            <a:schemeClr val="accent4"/>
          </a:lnRef>
          <a:fillRef idx="2">
            <a:schemeClr val="accent4"/>
          </a:fillRef>
          <a:effectRef idx="1">
            <a:schemeClr val="accent4"/>
          </a:effectRef>
          <a:fontRef idx="minor">
            <a:schemeClr val="dk1"/>
          </a:fontRef>
        </p:style>
        <p:txBody>
          <a:bodyPr rtlCol="0" anchor="ctr"/>
          <a:lstStyle/>
          <a:p>
            <a:r>
              <a:rPr lang="ru-RU" sz="2400" dirty="0" smtClean="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Бу</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орада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Бухоро</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ҳукмдори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Абдуллахон</a:t>
            </a:r>
            <a:r>
              <a:rPr lang="ru-RU" sz="2400" dirty="0">
                <a:latin typeface="Times New Roman" panose="02020603050405020304" pitchFamily="18" charset="0"/>
                <a:cs typeface="Times New Roman" panose="02020603050405020304" pitchFamily="18" charset="0"/>
              </a:rPr>
              <a:t> </a:t>
            </a:r>
            <a:r>
              <a:rPr lang="de-DE" sz="2400" dirty="0">
                <a:latin typeface="Times New Roman" panose="02020603050405020304" pitchFamily="18" charset="0"/>
                <a:cs typeface="Times New Roman" panose="02020603050405020304" pitchFamily="18" charset="0"/>
              </a:rPr>
              <a:t>II </a:t>
            </a:r>
            <a:r>
              <a:rPr lang="ru-RU" sz="2400" dirty="0" err="1">
                <a:latin typeface="Times New Roman" panose="02020603050405020304" pitchFamily="18" charset="0"/>
                <a:cs typeface="Times New Roman" panose="02020603050405020304" pitchFamily="18" charset="0"/>
              </a:rPr>
              <a:t>Шайбонийлар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давлатини</a:t>
            </a:r>
            <a:endParaRPr lang="ru-RU" sz="2400" dirty="0">
              <a:latin typeface="Times New Roman" panose="02020603050405020304" pitchFamily="18" charset="0"/>
              <a:cs typeface="Times New Roman" panose="02020603050405020304" pitchFamily="18" charset="0"/>
            </a:endParaRPr>
          </a:p>
          <a:p>
            <a:r>
              <a:rPr lang="ru-RU" sz="2400" dirty="0" err="1">
                <a:latin typeface="Times New Roman" panose="02020603050405020304" pitchFamily="18" charset="0"/>
                <a:cs typeface="Times New Roman" panose="02020603050405020304" pitchFamily="18" charset="0"/>
              </a:rPr>
              <a:t>қайта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тиклашга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муваффақ</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бўлиб</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Хоразм</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ҳудудларини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яна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Шайбонийлар</a:t>
            </a:r>
            <a:endParaRPr lang="ru-RU" sz="2400" dirty="0">
              <a:latin typeface="Times New Roman" panose="02020603050405020304" pitchFamily="18" charset="0"/>
              <a:cs typeface="Times New Roman" panose="02020603050405020304" pitchFamily="18" charset="0"/>
            </a:endParaRPr>
          </a:p>
          <a:p>
            <a:r>
              <a:rPr lang="ru-RU" sz="2400" dirty="0" err="1">
                <a:latin typeface="Times New Roman" panose="02020603050405020304" pitchFamily="18" charset="0"/>
                <a:cs typeface="Times New Roman" panose="02020603050405020304" pitchFamily="18" charset="0"/>
              </a:rPr>
              <a:t>тасарруфига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олиш</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учун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ҳаракат</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бошлади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Чунончи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бир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неча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юришлардан</a:t>
            </a:r>
            <a:endParaRPr lang="ru-RU" sz="2400" dirty="0">
              <a:latin typeface="Times New Roman" panose="02020603050405020304" pitchFamily="18" charset="0"/>
              <a:cs typeface="Times New Roman" panose="02020603050405020304" pitchFamily="18" charset="0"/>
            </a:endParaRPr>
          </a:p>
          <a:p>
            <a:r>
              <a:rPr lang="ru-RU" sz="2400" dirty="0" err="1">
                <a:latin typeface="Times New Roman" panose="02020603050405020304" pitchFamily="18" charset="0"/>
                <a:cs typeface="Times New Roman" panose="02020603050405020304" pitchFamily="18" charset="0"/>
              </a:rPr>
              <a:t>сўнг</a:t>
            </a:r>
            <a:r>
              <a:rPr lang="ru-RU" sz="2400" dirty="0">
                <a:latin typeface="Times New Roman" panose="02020603050405020304" pitchFamily="18" charset="0"/>
                <a:cs typeface="Times New Roman" panose="02020603050405020304" pitchFamily="18" charset="0"/>
              </a:rPr>
              <a:t> 1593 </a:t>
            </a:r>
            <a:r>
              <a:rPr lang="ru-RU" sz="2400" dirty="0" err="1">
                <a:latin typeface="Times New Roman" panose="02020603050405020304" pitchFamily="18" charset="0"/>
                <a:cs typeface="Times New Roman" panose="02020603050405020304" pitchFamily="18" charset="0"/>
              </a:rPr>
              <a:t>йилда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Хоразм</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яна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Шайбонийлар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қўлига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ўтди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Абдуллахондан</a:t>
            </a:r>
            <a:endParaRPr lang="ru-RU" sz="2400" dirty="0">
              <a:latin typeface="Times New Roman" panose="02020603050405020304" pitchFamily="18" charset="0"/>
              <a:cs typeface="Times New Roman" panose="02020603050405020304" pitchFamily="18" charset="0"/>
            </a:endParaRPr>
          </a:p>
          <a:p>
            <a:r>
              <a:rPr lang="ru-RU" sz="2400" dirty="0" err="1">
                <a:latin typeface="Times New Roman" panose="02020603050405020304" pitchFamily="18" charset="0"/>
                <a:cs typeface="Times New Roman" panose="02020603050405020304" pitchFamily="18" charset="0"/>
              </a:rPr>
              <a:t>мағлубиятга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учраган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Хожимхон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Хивани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ташлаб</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бир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гуруҳ</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навкарлари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билан</a:t>
            </a:r>
            <a:endParaRPr lang="ru-RU" sz="2400" dirty="0">
              <a:latin typeface="Times New Roman" panose="02020603050405020304" pitchFamily="18" charset="0"/>
              <a:cs typeface="Times New Roman" panose="02020603050405020304" pitchFamily="18" charset="0"/>
            </a:endParaRPr>
          </a:p>
          <a:p>
            <a:r>
              <a:rPr lang="ru-RU" sz="2400" dirty="0" err="1">
                <a:latin typeface="Times New Roman" panose="02020603050405020304" pitchFamily="18" charset="0"/>
                <a:cs typeface="Times New Roman" panose="02020603050405020304" pitchFamily="18" charset="0"/>
              </a:rPr>
              <a:t>Эронга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қочди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ва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шоҳ</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Аббос</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саройидан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паноҳ</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топди</a:t>
            </a:r>
            <a:r>
              <a:rPr lang="ru-RU" sz="2400" dirty="0">
                <a:latin typeface="Times New Roman" panose="02020603050405020304" pitchFamily="18" charset="0"/>
                <a:cs typeface="Times New Roman" panose="02020603050405020304" pitchFamily="18" charset="0"/>
              </a:rPr>
              <a:t>. 1598 </a:t>
            </a:r>
            <a:r>
              <a:rPr lang="ru-RU" sz="2400" dirty="0" err="1">
                <a:latin typeface="Times New Roman" panose="02020603050405020304" pitchFamily="18" charset="0"/>
                <a:cs typeface="Times New Roman" panose="02020603050405020304" pitchFamily="18" charset="0"/>
              </a:rPr>
              <a:t>йилда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Абдуллахон</a:t>
            </a:r>
            <a:endParaRPr lang="ru-RU" sz="2400" dirty="0">
              <a:latin typeface="Times New Roman" panose="02020603050405020304" pitchFamily="18" charset="0"/>
              <a:cs typeface="Times New Roman" panose="02020603050405020304" pitchFamily="18" charset="0"/>
            </a:endParaRPr>
          </a:p>
          <a:p>
            <a:r>
              <a:rPr lang="de-DE" sz="2400" dirty="0">
                <a:latin typeface="Times New Roman" panose="02020603050405020304" pitchFamily="18" charset="0"/>
                <a:cs typeface="Times New Roman" panose="02020603050405020304" pitchFamily="18" charset="0"/>
              </a:rPr>
              <a:t>II </a:t>
            </a:r>
            <a:r>
              <a:rPr lang="ru-RU" sz="2400" dirty="0" err="1">
                <a:latin typeface="Times New Roman" panose="02020603050405020304" pitchFamily="18" charset="0"/>
                <a:cs typeface="Times New Roman" panose="02020603050405020304" pitchFamily="18" charset="0"/>
              </a:rPr>
              <a:t>вафот</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этганидан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сўнг</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Ҳожимхон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шоҳ</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Аббосдан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руҳсат</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олиб</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Хоразмга</a:t>
            </a:r>
            <a:endParaRPr lang="ru-RU" sz="2400" dirty="0">
              <a:latin typeface="Times New Roman" panose="02020603050405020304" pitchFamily="18" charset="0"/>
              <a:cs typeface="Times New Roman" panose="02020603050405020304" pitchFamily="18" charset="0"/>
            </a:endParaRPr>
          </a:p>
          <a:p>
            <a:r>
              <a:rPr lang="ru-RU" sz="2400" dirty="0" err="1">
                <a:latin typeface="Times New Roman" panose="02020603050405020304" pitchFamily="18" charset="0"/>
                <a:cs typeface="Times New Roman" panose="02020603050405020304" pitchFamily="18" charset="0"/>
              </a:rPr>
              <a:t>қайтди</a:t>
            </a:r>
            <a:r>
              <a:rPr lang="ru-RU" sz="2400" dirty="0">
                <a:latin typeface="Times New Roman" panose="02020603050405020304" pitchFamily="18" charset="0"/>
                <a:cs typeface="Times New Roman" panose="02020603050405020304" pitchFamily="18" charset="0"/>
              </a:rPr>
              <a:t>. Янги </a:t>
            </a:r>
            <a:r>
              <a:rPr lang="ru-RU" sz="2400" dirty="0" err="1">
                <a:latin typeface="Times New Roman" panose="02020603050405020304" pitchFamily="18" charset="0"/>
                <a:cs typeface="Times New Roman" panose="02020603050405020304" pitchFamily="18" charset="0"/>
              </a:rPr>
              <a:t>шароитда</a:t>
            </a:r>
            <a:r>
              <a:rPr lang="ru-RU" sz="2400" dirty="0">
                <a:latin typeface="Times New Roman" panose="02020603050405020304" pitchFamily="18" charset="0"/>
                <a:cs typeface="Times New Roman" panose="02020603050405020304" pitchFamily="18" charset="0"/>
              </a:rPr>
              <a:t> у </a:t>
            </a:r>
            <a:r>
              <a:rPr lang="ru-RU" sz="2400" dirty="0" err="1">
                <a:latin typeface="Times New Roman" panose="02020603050405020304" pitchFamily="18" charset="0"/>
                <a:cs typeface="Times New Roman" panose="02020603050405020304" pitchFamily="18" charset="0"/>
              </a:rPr>
              <a:t>Урганч</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билан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Вазирни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бошқаришни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ўзига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олиб</a:t>
            </a:r>
            <a:endParaRPr lang="ru-RU" sz="2400" dirty="0">
              <a:latin typeface="Times New Roman" panose="02020603050405020304" pitchFamily="18" charset="0"/>
              <a:cs typeface="Times New Roman" panose="02020603050405020304" pitchFamily="18" charset="0"/>
            </a:endParaRPr>
          </a:p>
          <a:p>
            <a:r>
              <a:rPr lang="ru-RU" sz="2400" dirty="0">
                <a:latin typeface="Times New Roman" panose="02020603050405020304" pitchFamily="18" charset="0"/>
                <a:cs typeface="Times New Roman" panose="02020603050405020304" pitchFamily="18" charset="0"/>
              </a:rPr>
              <a:t>Хива </a:t>
            </a:r>
            <a:r>
              <a:rPr lang="ru-RU" sz="2400" dirty="0" err="1">
                <a:latin typeface="Times New Roman" panose="02020603050405020304" pitchFamily="18" charset="0"/>
                <a:cs typeface="Times New Roman" panose="02020603050405020304" pitchFamily="18" charset="0"/>
              </a:rPr>
              <a:t>билан</a:t>
            </a:r>
            <a:r>
              <a:rPr lang="ru-RU" sz="2400" dirty="0">
                <a:latin typeface="Times New Roman" panose="02020603050405020304" pitchFamily="18" charset="0"/>
                <a:cs typeface="Times New Roman" panose="02020603050405020304" pitchFamily="18" charset="0"/>
              </a:rPr>
              <a:t> Катни Араб </a:t>
            </a:r>
            <a:r>
              <a:rPr lang="ru-RU" sz="2400" dirty="0" err="1">
                <a:latin typeface="Times New Roman" panose="02020603050405020304" pitchFamily="18" charset="0"/>
                <a:cs typeface="Times New Roman" panose="02020603050405020304" pitchFamily="18" charset="0"/>
              </a:rPr>
              <a:t>Муҳаммадхонга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Ҳазораспни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Исфандиёр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Султонга</a:t>
            </a:r>
            <a:endParaRPr lang="ru-RU" sz="2400" dirty="0">
              <a:latin typeface="Times New Roman" panose="02020603050405020304" pitchFamily="18" charset="0"/>
              <a:cs typeface="Times New Roman" panose="02020603050405020304" pitchFamily="18" charset="0"/>
            </a:endParaRPr>
          </a:p>
          <a:p>
            <a:r>
              <a:rPr lang="ru-RU" sz="2400" dirty="0" err="1">
                <a:latin typeface="Times New Roman" panose="02020603050405020304" pitchFamily="18" charset="0"/>
                <a:cs typeface="Times New Roman" panose="02020603050405020304" pitchFamily="18" charset="0"/>
              </a:rPr>
              <a:t>берди</a:t>
            </a:r>
            <a:r>
              <a:rPr lang="ru-RU" sz="2400" dirty="0">
                <a:latin typeface="Times New Roman" panose="02020603050405020304" pitchFamily="18" charset="0"/>
                <a:cs typeface="Times New Roman" panose="02020603050405020304" pitchFamily="18" charset="0"/>
              </a:rPr>
              <a:t>. 1600 </a:t>
            </a:r>
            <a:r>
              <a:rPr lang="ru-RU" sz="2400" dirty="0" err="1">
                <a:latin typeface="Times New Roman" panose="02020603050405020304" pitchFamily="18" charset="0"/>
                <a:cs typeface="Times New Roman" panose="02020603050405020304" pitchFamily="18" charset="0"/>
              </a:rPr>
              <a:t>йилда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Ҳожимхон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Урганч</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ва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Вазир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қалъалари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бошқаришини</a:t>
            </a:r>
            <a:endParaRPr lang="ru-RU" sz="2400" dirty="0">
              <a:latin typeface="Times New Roman" panose="02020603050405020304" pitchFamily="18" charset="0"/>
              <a:cs typeface="Times New Roman" panose="02020603050405020304" pitchFamily="18" charset="0"/>
            </a:endParaRPr>
          </a:p>
          <a:p>
            <a:r>
              <a:rPr lang="ru-RU" sz="2400" dirty="0" err="1">
                <a:latin typeface="Times New Roman" panose="02020603050405020304" pitchFamily="18" charset="0"/>
                <a:cs typeface="Times New Roman" panose="02020603050405020304" pitchFamily="18" charset="0"/>
              </a:rPr>
              <a:t>Туркиядан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келган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ўғилларига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топшириб</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ўзи</a:t>
            </a:r>
            <a:r>
              <a:rPr lang="ru-RU" sz="2400" dirty="0">
                <a:latin typeface="Times New Roman" panose="02020603050405020304" pitchFamily="18" charset="0"/>
                <a:cs typeface="Times New Roman" panose="02020603050405020304" pitchFamily="18" charset="0"/>
              </a:rPr>
              <a:t> Хива </a:t>
            </a:r>
            <a:r>
              <a:rPr lang="ru-RU" sz="2400" dirty="0" err="1">
                <a:latin typeface="Times New Roman" panose="02020603050405020304" pitchFamily="18" charset="0"/>
                <a:cs typeface="Times New Roman" panose="02020603050405020304" pitchFamily="18" charset="0"/>
              </a:rPr>
              <a:t>кичик</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ўғли</a:t>
            </a:r>
            <a:r>
              <a:rPr lang="ru-RU" sz="2400" dirty="0">
                <a:latin typeface="Times New Roman" panose="02020603050405020304" pitchFamily="18" charset="0"/>
                <a:cs typeface="Times New Roman" panose="02020603050405020304" pitchFamily="18" charset="0"/>
              </a:rPr>
              <a:t> Араб</a:t>
            </a:r>
          </a:p>
          <a:p>
            <a:r>
              <a:rPr lang="ru-RU" sz="2400" dirty="0" err="1">
                <a:latin typeface="Times New Roman" panose="02020603050405020304" pitchFamily="18" charset="0"/>
                <a:cs typeface="Times New Roman" panose="02020603050405020304" pitchFamily="18" charset="0"/>
              </a:rPr>
              <a:t>Муҳаммадхон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билан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қолади</a:t>
            </a:r>
            <a:r>
              <a:rPr lang="ru-RU" sz="2400" dirty="0">
                <a:latin typeface="Times New Roman" panose="02020603050405020304" pitchFamily="18" charset="0"/>
                <a:cs typeface="Times New Roman" panose="02020603050405020304" pitchFamily="18" charset="0"/>
              </a:rPr>
              <a:t>. 1601 </a:t>
            </a:r>
            <a:r>
              <a:rPr lang="ru-RU" sz="2400" dirty="0" err="1">
                <a:latin typeface="Times New Roman" panose="02020603050405020304" pitchFamily="18" charset="0"/>
                <a:cs typeface="Times New Roman" panose="02020603050405020304" pitchFamily="18" charset="0"/>
              </a:rPr>
              <a:t>йилда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Ҳожимхон</a:t>
            </a:r>
            <a:r>
              <a:rPr lang="ru-RU" sz="2400" dirty="0">
                <a:latin typeface="Times New Roman" panose="02020603050405020304" pitchFamily="18" charset="0"/>
                <a:cs typeface="Times New Roman" panose="02020603050405020304" pitchFamily="18" charset="0"/>
              </a:rPr>
              <a:t> 83 </a:t>
            </a:r>
            <a:r>
              <a:rPr lang="ru-RU" sz="2400" dirty="0" err="1">
                <a:latin typeface="Times New Roman" panose="02020603050405020304" pitchFamily="18" charset="0"/>
                <a:cs typeface="Times New Roman" panose="02020603050405020304" pitchFamily="18" charset="0"/>
              </a:rPr>
              <a:t>ёшида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вафот</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этгач</a:t>
            </a:r>
            <a:r>
              <a:rPr lang="ru-RU" sz="2400" dirty="0">
                <a:latin typeface="Times New Roman" panose="02020603050405020304" pitchFamily="18" charset="0"/>
                <a:cs typeface="Times New Roman" panose="02020603050405020304" pitchFamily="18" charset="0"/>
              </a:rPr>
              <a:t>,</a:t>
            </a:r>
          </a:p>
          <a:p>
            <a:r>
              <a:rPr lang="ru-RU" sz="2400" dirty="0" err="1">
                <a:latin typeface="Times New Roman" panose="02020603050405020304" pitchFamily="18" charset="0"/>
                <a:cs typeface="Times New Roman" panose="02020603050405020304" pitchFamily="18" charset="0"/>
              </a:rPr>
              <a:t>тахтга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унинг</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ўғли</a:t>
            </a:r>
            <a:r>
              <a:rPr lang="ru-RU" sz="2400" dirty="0">
                <a:latin typeface="Times New Roman" panose="02020603050405020304" pitchFamily="18" charset="0"/>
                <a:cs typeface="Times New Roman" panose="02020603050405020304" pitchFamily="18" charset="0"/>
              </a:rPr>
              <a:t> Араб </a:t>
            </a:r>
            <a:r>
              <a:rPr lang="ru-RU" sz="2400" dirty="0" err="1">
                <a:latin typeface="Times New Roman" panose="02020603050405020304" pitchFamily="18" charset="0"/>
                <a:cs typeface="Times New Roman" panose="02020603050405020304" pitchFamily="18" charset="0"/>
              </a:rPr>
              <a:t>Муҳаммадхон</a:t>
            </a:r>
            <a:r>
              <a:rPr lang="ru-RU" sz="2400" dirty="0">
                <a:latin typeface="Times New Roman" panose="02020603050405020304" pitchFamily="18" charset="0"/>
                <a:cs typeface="Times New Roman" panose="02020603050405020304" pitchFamily="18" charset="0"/>
              </a:rPr>
              <a:t> (1602-1623 </a:t>
            </a:r>
            <a:r>
              <a:rPr lang="ru-RU" sz="2400" dirty="0" err="1">
                <a:latin typeface="Times New Roman" panose="02020603050405020304" pitchFamily="18" charset="0"/>
                <a:cs typeface="Times New Roman" panose="02020603050405020304" pitchFamily="18" charset="0"/>
              </a:rPr>
              <a:t>йй</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ўтирди</a:t>
            </a:r>
            <a:r>
              <a:rPr lang="ru-RU"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9118937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кругленный прямоугольник 1"/>
          <p:cNvSpPr/>
          <p:nvPr/>
        </p:nvSpPr>
        <p:spPr>
          <a:xfrm>
            <a:off x="888275" y="365760"/>
            <a:ext cx="10778837" cy="5956663"/>
          </a:xfrm>
          <a:prstGeom prst="roundRect">
            <a:avLst/>
          </a:prstGeom>
          <a:solidFill>
            <a:schemeClr val="bg2">
              <a:lumMod val="40000"/>
              <a:lumOff val="6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just"/>
            <a:r>
              <a:rPr lang="ru-RU" sz="2400" dirty="0" smtClean="0">
                <a:latin typeface="Times New Roman" panose="02020603050405020304" pitchFamily="18" charset="0"/>
                <a:cs typeface="Times New Roman" panose="02020603050405020304" pitchFamily="18" charset="0"/>
              </a:rPr>
              <a:t>	</a:t>
            </a:r>
            <a:endParaRPr lang="ru-RU" sz="2400" b="1" dirty="0">
              <a:latin typeface="Times New Roman" panose="02020603050405020304" pitchFamily="18" charset="0"/>
              <a:cs typeface="Times New Roman" panose="02020603050405020304" pitchFamily="18" charset="0"/>
            </a:endParaRPr>
          </a:p>
          <a:p>
            <a:pPr algn="just"/>
            <a:r>
              <a:rPr lang="ru-RU" sz="2800" b="1" dirty="0" smtClean="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Араб </a:t>
            </a:r>
            <a:r>
              <a:rPr lang="ru-RU" sz="2400" dirty="0" err="1">
                <a:latin typeface="Times New Roman" panose="02020603050405020304" pitchFamily="18" charset="0"/>
                <a:cs typeface="Times New Roman" panose="02020603050405020304" pitchFamily="18" charset="0"/>
              </a:rPr>
              <a:t>Муҳаммадхоннинг</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дастлабки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ҳукмронлиги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йилларида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тожу-тахт</a:t>
            </a:r>
            <a:endParaRPr lang="ru-RU" sz="2400" dirty="0">
              <a:latin typeface="Times New Roman" panose="02020603050405020304" pitchFamily="18" charset="0"/>
              <a:cs typeface="Times New Roman" panose="02020603050405020304" pitchFamily="18" charset="0"/>
            </a:endParaRPr>
          </a:p>
          <a:p>
            <a:r>
              <a:rPr lang="ru-RU" sz="2400" dirty="0" err="1">
                <a:latin typeface="Times New Roman" panose="02020603050405020304" pitchFamily="18" charset="0"/>
                <a:cs typeface="Times New Roman" panose="02020603050405020304" pitchFamily="18" charset="0"/>
              </a:rPr>
              <a:t>учун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курашлар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давом</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этди</a:t>
            </a:r>
            <a:r>
              <a:rPr lang="ru-RU" sz="2400" dirty="0" smtClean="0">
                <a:latin typeface="Times New Roman" panose="02020603050405020304" pitchFamily="18" charset="0"/>
                <a:cs typeface="Times New Roman" panose="02020603050405020304" pitchFamily="18" charset="0"/>
              </a:rPr>
              <a:t>. 1616 </a:t>
            </a:r>
            <a:r>
              <a:rPr lang="ru-RU" sz="2400" dirty="0" err="1">
                <a:latin typeface="Times New Roman" panose="02020603050405020304" pitchFamily="18" charset="0"/>
                <a:cs typeface="Times New Roman" panose="02020603050405020304" pitchFamily="18" charset="0"/>
              </a:rPr>
              <a:t>йилга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келиб</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тахт</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ва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мансаб</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талашиш</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можароларига</a:t>
            </a:r>
            <a:r>
              <a:rPr lang="ru-RU" sz="2400" dirty="0">
                <a:latin typeface="Times New Roman" panose="02020603050405020304" pitchFamily="18" charset="0"/>
                <a:cs typeface="Times New Roman" panose="02020603050405020304" pitchFamily="18" charset="0"/>
              </a:rPr>
              <a:t> </a:t>
            </a:r>
            <a:r>
              <a:rPr lang="ru-RU" sz="2400" dirty="0" smtClean="0">
                <a:latin typeface="Times New Roman" panose="02020603050405020304" pitchFamily="18" charset="0"/>
                <a:cs typeface="Times New Roman" panose="02020603050405020304" pitchFamily="18" charset="0"/>
              </a:rPr>
              <a:t>Араб </a:t>
            </a:r>
            <a:r>
              <a:rPr lang="ru-RU" sz="2400" dirty="0" err="1" smtClean="0">
                <a:latin typeface="Times New Roman" panose="02020603050405020304" pitchFamily="18" charset="0"/>
                <a:cs typeface="Times New Roman" panose="02020603050405020304" pitchFamily="18" charset="0"/>
              </a:rPr>
              <a:t>Муҳаммадхоннинг</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ўғиллари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ҳам</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қўшилдилар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Унинг</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Исфандиёрхон</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Ҳабаш</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Элбарс</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Абдулғози</a:t>
            </a:r>
            <a:r>
              <a:rPr lang="ru-RU" sz="2400" dirty="0">
                <a:latin typeface="Times New Roman" panose="02020603050405020304" pitchFamily="18" charset="0"/>
                <a:cs typeface="Times New Roman" panose="02020603050405020304" pitchFamily="18" charset="0"/>
              </a:rPr>
              <a:t>, Шариф Мухаммад, </a:t>
            </a:r>
            <a:r>
              <a:rPr lang="ru-RU" sz="2400" dirty="0" err="1">
                <a:latin typeface="Times New Roman" panose="02020603050405020304" pitchFamily="18" charset="0"/>
                <a:cs typeface="Times New Roman" panose="02020603050405020304" pitchFamily="18" charset="0"/>
              </a:rPr>
              <a:t>Хоразмшоҳ</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ва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АФғон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Султон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исмли</a:t>
            </a:r>
            <a:r>
              <a:rPr lang="ru-RU" sz="2400" dirty="0">
                <a:latin typeface="Times New Roman" panose="02020603050405020304" pitchFamily="18" charset="0"/>
                <a:cs typeface="Times New Roman" panose="02020603050405020304" pitchFamily="18" charset="0"/>
              </a:rPr>
              <a:t> </a:t>
            </a:r>
            <a:r>
              <a:rPr lang="ru-RU" sz="2400" dirty="0" smtClean="0">
                <a:latin typeface="Times New Roman" panose="02020603050405020304" pitchFamily="18" charset="0"/>
                <a:cs typeface="Times New Roman" panose="02020603050405020304" pitchFamily="18" charset="0"/>
              </a:rPr>
              <a:t>7 </a:t>
            </a:r>
            <a:r>
              <a:rPr lang="ru-RU" sz="2400" dirty="0" err="1" smtClean="0">
                <a:latin typeface="Times New Roman" panose="02020603050405020304" pitchFamily="18" charset="0"/>
                <a:cs typeface="Times New Roman" panose="02020603050405020304" pitchFamily="18" charset="0"/>
              </a:rPr>
              <a:t>нафар</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ўғли</a:t>
            </a:r>
            <a:r>
              <a:rPr lang="ru-RU" sz="2400" dirty="0">
                <a:latin typeface="Times New Roman" panose="02020603050405020304" pitchFamily="18" charset="0"/>
                <a:cs typeface="Times New Roman" panose="02020603050405020304" pitchFamily="18" charset="0"/>
              </a:rPr>
              <a:t> бор </a:t>
            </a:r>
            <a:r>
              <a:rPr lang="ru-RU" sz="2400" dirty="0" err="1">
                <a:latin typeface="Times New Roman" panose="02020603050405020304" pitchFamily="18" charset="0"/>
                <a:cs typeface="Times New Roman" panose="02020603050405020304" pitchFamily="18" charset="0"/>
              </a:rPr>
              <a:t>эди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Исфандиёр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Ҳазораспда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Абдулғозий</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Султон</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Катда</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Ҳабаш</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билан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Элбаср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султонлар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Вазир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ва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Урганч</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ҳокимлари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этиб</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тайинланган</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эдилар</a:t>
            </a:r>
            <a:r>
              <a:rPr lang="ru-RU" sz="2400" dirty="0">
                <a:latin typeface="Times New Roman" panose="02020603050405020304" pitchFamily="18" charset="0"/>
                <a:cs typeface="Times New Roman" panose="02020603050405020304" pitchFamily="18" charset="0"/>
              </a:rPr>
              <a:t>. </a:t>
            </a:r>
            <a:r>
              <a:rPr lang="ru-RU" sz="2400" dirty="0" smtClean="0">
                <a:latin typeface="Times New Roman" panose="02020603050405020304" pitchFamily="18" charset="0"/>
                <a:cs typeface="Times New Roman" panose="02020603050405020304" pitchFamily="18" charset="0"/>
              </a:rPr>
              <a:t> 1621йилда </a:t>
            </a:r>
            <a:r>
              <a:rPr lang="ru-RU" sz="2400" dirty="0" err="1">
                <a:latin typeface="Times New Roman" panose="02020603050405020304" pitchFamily="18" charset="0"/>
                <a:cs typeface="Times New Roman" panose="02020603050405020304" pitchFamily="18" charset="0"/>
              </a:rPr>
              <a:t>Тошли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Ёрилиш</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ариғи</a:t>
            </a:r>
            <a:r>
              <a:rPr lang="ru-RU" sz="2400" dirty="0">
                <a:latin typeface="Times New Roman" panose="02020603050405020304" pitchFamily="18" charset="0"/>
                <a:cs typeface="Times New Roman" panose="02020603050405020304" pitchFamily="18" charset="0"/>
              </a:rPr>
              <a:t> (Хива </a:t>
            </a:r>
            <a:r>
              <a:rPr lang="ru-RU" sz="2400" dirty="0" err="1">
                <a:latin typeface="Times New Roman" panose="02020603050405020304" pitchFamily="18" charset="0"/>
                <a:cs typeface="Times New Roman" panose="02020603050405020304" pitchFamily="18" charset="0"/>
              </a:rPr>
              <a:t>яқинида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ёнида</a:t>
            </a:r>
            <a:r>
              <a:rPr lang="ru-RU" sz="2400" dirty="0">
                <a:latin typeface="Times New Roman" panose="02020603050405020304" pitchFamily="18" charset="0"/>
                <a:cs typeface="Times New Roman" panose="02020603050405020304" pitchFamily="18" charset="0"/>
              </a:rPr>
              <a:t> Араб </a:t>
            </a:r>
            <a:r>
              <a:rPr lang="ru-RU" sz="2400" dirty="0" err="1">
                <a:latin typeface="Times New Roman" panose="02020603050405020304" pitchFamily="18" charset="0"/>
                <a:cs typeface="Times New Roman" panose="02020603050405020304" pitchFamily="18" charset="0"/>
              </a:rPr>
              <a:t>Муҳаммадхон</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ва</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унинг</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ўғиллари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Ҳабаш</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ҳамда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Элбарс</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султон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қўшинлари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ўртасида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жанг</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бўлди.Исфандиёр</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ва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Абдулғозий</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султонлар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отаси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томондан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туриб</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курашган</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бўлсаларда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бу</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жангда</a:t>
            </a:r>
            <a:r>
              <a:rPr lang="ru-RU" sz="2400" dirty="0">
                <a:latin typeface="Times New Roman" panose="02020603050405020304" pitchFamily="18" charset="0"/>
                <a:cs typeface="Times New Roman" panose="02020603050405020304" pitchFamily="18" charset="0"/>
              </a:rPr>
              <a:t> Араб </a:t>
            </a:r>
            <a:r>
              <a:rPr lang="ru-RU" sz="2400" dirty="0" err="1">
                <a:latin typeface="Times New Roman" panose="02020603050405020304" pitchFamily="18" charset="0"/>
                <a:cs typeface="Times New Roman" panose="02020603050405020304" pitchFamily="18" charset="0"/>
              </a:rPr>
              <a:t>Муҳаммадхон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енгилди</a:t>
            </a:r>
            <a:r>
              <a:rPr lang="ru-RU" sz="2400" dirty="0">
                <a:latin typeface="Times New Roman" panose="02020603050405020304" pitchFamily="18" charset="0"/>
                <a:cs typeface="Times New Roman" panose="02020603050405020304" pitchFamily="18" charset="0"/>
              </a:rPr>
              <a:t>. Араб </a:t>
            </a:r>
            <a:r>
              <a:rPr lang="ru-RU" sz="2400" dirty="0" err="1">
                <a:latin typeface="Times New Roman" panose="02020603050405020304" pitchFamily="18" charset="0"/>
                <a:cs typeface="Times New Roman" panose="02020603050405020304" pitchFamily="18" charset="0"/>
              </a:rPr>
              <a:t>Муҳаммадхон</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аввал</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кўзлари</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кўр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қилиниб</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Хивага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жўнатилди</a:t>
            </a:r>
            <a:r>
              <a:rPr lang="ru-RU" sz="2400" dirty="0">
                <a:latin typeface="Times New Roman" panose="02020603050405020304" pitchFamily="18" charset="0"/>
                <a:cs typeface="Times New Roman" panose="02020603050405020304" pitchFamily="18" charset="0"/>
              </a:rPr>
              <a:t>. 1623 </a:t>
            </a:r>
            <a:r>
              <a:rPr lang="ru-RU" sz="2400" dirty="0" err="1">
                <a:latin typeface="Times New Roman" panose="02020603050405020304" pitchFamily="18" charset="0"/>
                <a:cs typeface="Times New Roman" panose="02020603050405020304" pitchFamily="18" charset="0"/>
              </a:rPr>
              <a:t>йилда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эса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Қум</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қаъласи</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яқинида</a:t>
            </a:r>
            <a:r>
              <a:rPr lang="ru-RU" sz="2400" dirty="0" smtClean="0">
                <a:latin typeface="Times New Roman" panose="02020603050405020304" pitchFamily="18" charset="0"/>
                <a:cs typeface="Times New Roman" panose="02020603050405020304" pitchFamily="18" charset="0"/>
              </a:rPr>
              <a:t> Араб </a:t>
            </a:r>
            <a:r>
              <a:rPr lang="ru-RU" sz="2400" dirty="0" err="1">
                <a:latin typeface="Times New Roman" panose="02020603050405020304" pitchFamily="18" charset="0"/>
                <a:cs typeface="Times New Roman" panose="02020603050405020304" pitchFamily="18" charset="0"/>
              </a:rPr>
              <a:t>Мухаммадхон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хотинлари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ёш</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ўғиллари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ва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иккита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набираси</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билан</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ўғиллари</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Хабаш</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ва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Элбарс</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султон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томонидан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ўлдирилди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Исфандиёр</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Эронга</a:t>
            </a:r>
            <a:r>
              <a:rPr lang="ru-RU" dirty="0"/>
              <a:t> </a:t>
            </a:r>
            <a:r>
              <a:rPr lang="ru-RU" sz="2400" dirty="0" err="1">
                <a:latin typeface="Times New Roman" panose="02020603050405020304" pitchFamily="18" charset="0"/>
                <a:cs typeface="Times New Roman" panose="02020603050405020304" pitchFamily="18" charset="0"/>
              </a:rPr>
              <a:t>Абдулғозий</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эса</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Бухорога</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қочиб</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жон</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сақладилар</a:t>
            </a:r>
            <a:r>
              <a:rPr lang="ru-RU" sz="2400" dirty="0" smtClean="0">
                <a:latin typeface="Times New Roman" panose="02020603050405020304" pitchFamily="18" charset="0"/>
                <a:cs typeface="Times New Roman" panose="02020603050405020304" pitchFamily="18" charset="0"/>
              </a:rPr>
              <a:t>.</a:t>
            </a:r>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43429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0"/>
            <a:ext cx="12192000" cy="6857999"/>
          </a:xfrm>
        </p:spPr>
        <p:style>
          <a:lnRef idx="3">
            <a:schemeClr val="lt1"/>
          </a:lnRef>
          <a:fillRef idx="1">
            <a:schemeClr val="accent5"/>
          </a:fillRef>
          <a:effectRef idx="1">
            <a:schemeClr val="accent5"/>
          </a:effectRef>
          <a:fontRef idx="minor">
            <a:schemeClr val="lt1"/>
          </a:fontRef>
        </p:style>
        <p:txBody>
          <a:bodyPr>
            <a:noAutofit/>
          </a:bodyPr>
          <a:lstStyle/>
          <a:p>
            <a:r>
              <a:rPr lang="ru-RU" sz="2400" dirty="0">
                <a:latin typeface="Times New Roman" panose="02020603050405020304" pitchFamily="18" charset="0"/>
                <a:cs typeface="Times New Roman" panose="02020603050405020304" pitchFamily="18" charset="0"/>
              </a:rPr>
              <a:t>1623 </a:t>
            </a:r>
            <a:r>
              <a:rPr lang="ru-RU" sz="2400" dirty="0" err="1">
                <a:latin typeface="Times New Roman" panose="02020603050405020304" pitchFamily="18" charset="0"/>
                <a:cs typeface="Times New Roman" panose="02020603050405020304" pitchFamily="18" charset="0"/>
              </a:rPr>
              <a:t>йилда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отасининг</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қатл</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этирилганлигини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эшитган</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Исфандиёрхон</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Дурун</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шаҳри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Абдулхон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тоғларидан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туркманларнинг</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така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ёвмут</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сариқ</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уруғларидан</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қўшин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тўплаб</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Урганчга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юриш</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бошлади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Урганч</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яқинида</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Исфандиёрхон</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ва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Ҳабаш</a:t>
            </a:r>
            <a:r>
              <a:rPr lang="ru-RU" sz="2400" dirty="0">
                <a:latin typeface="Times New Roman" panose="02020603050405020304" pitchFamily="18" charset="0"/>
                <a:cs typeface="Times New Roman" panose="02020603050405020304" pitchFamily="18" charset="0"/>
              </a:rPr>
              <a:t> – </a:t>
            </a:r>
            <a:r>
              <a:rPr lang="ru-RU" sz="2400" dirty="0" err="1">
                <a:latin typeface="Times New Roman" panose="02020603050405020304" pitchFamily="18" charset="0"/>
                <a:cs typeface="Times New Roman" panose="02020603050405020304" pitchFamily="18" charset="0"/>
              </a:rPr>
              <a:t>Элбарс</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қўшинлари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ўртасида</a:t>
            </a:r>
            <a:r>
              <a:rPr lang="ru-RU" sz="2400" dirty="0">
                <a:latin typeface="Times New Roman" panose="02020603050405020304" pitchFamily="18" charset="0"/>
                <a:cs typeface="Times New Roman" panose="02020603050405020304" pitchFamily="18" charset="0"/>
              </a:rPr>
              <a:t> 23 кун </a:t>
            </a:r>
            <a:r>
              <a:rPr lang="ru-RU" sz="2400" dirty="0" err="1">
                <a:latin typeface="Times New Roman" panose="02020603050405020304" pitchFamily="18" charset="0"/>
                <a:cs typeface="Times New Roman" panose="02020603050405020304" pitchFamily="18" charset="0"/>
              </a:rPr>
              <a:t>давом</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этган</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жангда</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бирлашган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ака</a:t>
            </a:r>
            <a:r>
              <a:rPr lang="ru-RU" sz="2400" dirty="0">
                <a:latin typeface="Times New Roman" panose="02020603050405020304" pitchFamily="18" charset="0"/>
                <a:cs typeface="Times New Roman" panose="02020603050405020304" pitchFamily="18" charset="0"/>
              </a:rPr>
              <a:t> – </a:t>
            </a:r>
            <a:r>
              <a:rPr lang="ru-RU" sz="2400" dirty="0" err="1">
                <a:latin typeface="Times New Roman" panose="02020603050405020304" pitchFamily="18" charset="0"/>
                <a:cs typeface="Times New Roman" panose="02020603050405020304" pitchFamily="18" charset="0"/>
              </a:rPr>
              <a:t>укалар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қўшинлари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Исфандиёр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қўшини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томонидан</a:t>
            </a:r>
            <a:r>
              <a:rPr lang="ru-RU" sz="2400" dirty="0">
                <a:latin typeface="Times New Roman" panose="02020603050405020304" pitchFamily="18" charset="0"/>
                <a:cs typeface="Times New Roman" panose="02020603050405020304" pitchFamily="18" charset="0"/>
              </a:rPr>
              <a:t> </a:t>
            </a:r>
            <a:r>
              <a:rPr lang="ru-RU" sz="2400" dirty="0" smtClean="0">
                <a:latin typeface="Times New Roman" panose="02020603050405020304" pitchFamily="18" charset="0"/>
                <a:cs typeface="Times New Roman" panose="02020603050405020304" pitchFamily="18" charset="0"/>
              </a:rPr>
              <a:t>тор– </a:t>
            </a:r>
            <a:r>
              <a:rPr lang="ru-RU" sz="2400" dirty="0">
                <a:latin typeface="Times New Roman" panose="02020603050405020304" pitchFamily="18" charset="0"/>
                <a:cs typeface="Times New Roman" panose="02020603050405020304" pitchFamily="18" charset="0"/>
              </a:rPr>
              <a:t>мор </a:t>
            </a:r>
            <a:r>
              <a:rPr lang="ru-RU" sz="2400" dirty="0" err="1">
                <a:latin typeface="Times New Roman" panose="02020603050405020304" pitchFamily="18" charset="0"/>
                <a:cs typeface="Times New Roman" panose="02020603050405020304" pitchFamily="18" charset="0"/>
              </a:rPr>
              <a:t>этилди</a:t>
            </a:r>
            <a:r>
              <a:rPr lang="ru-RU" sz="2400" dirty="0">
                <a:latin typeface="Times New Roman" panose="02020603050405020304" pitchFamily="18" charset="0"/>
                <a:cs typeface="Times New Roman" panose="02020603050405020304" pitchFamily="18" charset="0"/>
              </a:rPr>
              <a:t>. </a:t>
            </a:r>
            <a:endParaRPr lang="ru-RU" sz="2400" dirty="0" smtClean="0">
              <a:latin typeface="Times New Roman" panose="02020603050405020304" pitchFamily="18" charset="0"/>
              <a:cs typeface="Times New Roman" panose="02020603050405020304" pitchFamily="18" charset="0"/>
            </a:endParaRPr>
          </a:p>
          <a:p>
            <a:r>
              <a:rPr lang="ru-RU" sz="2400" dirty="0" err="1" smtClean="0">
                <a:latin typeface="Times New Roman" panose="02020603050405020304" pitchFamily="18" charset="0"/>
                <a:cs typeface="Times New Roman" panose="02020603050405020304" pitchFamily="18" charset="0"/>
              </a:rPr>
              <a:t>Элбарс</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қўлга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олиниб</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қатл</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этилди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Ҳабаш</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Сирдарё</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бўйларидаги</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қорақалпоқлардан</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нажот</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сўради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Аммо</a:t>
            </a:r>
            <a:r>
              <a:rPr lang="ru-RU" sz="2400" dirty="0">
                <a:latin typeface="Times New Roman" panose="02020603050405020304" pitchFamily="18" charset="0"/>
                <a:cs typeface="Times New Roman" panose="02020603050405020304" pitchFamily="18" charset="0"/>
              </a:rPr>
              <a:t>, у </a:t>
            </a:r>
            <a:r>
              <a:rPr lang="ru-RU" sz="2400" dirty="0" err="1">
                <a:latin typeface="Times New Roman" panose="02020603050405020304" pitchFamily="18" charset="0"/>
                <a:cs typeface="Times New Roman" panose="02020603050405020304" pitchFamily="18" charset="0"/>
              </a:rPr>
              <a:t>бу</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ердан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бошпана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тополмади</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ва</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навкарлари</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билан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қўлга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олиниб</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Исфандиёрхонга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топширилди</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ҳамда</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уларнинг</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барчаси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қатл</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этилди</a:t>
            </a:r>
            <a:r>
              <a:rPr lang="ru-RU" sz="2400" dirty="0">
                <a:latin typeface="Times New Roman" panose="02020603050405020304" pitchFamily="18" charset="0"/>
                <a:cs typeface="Times New Roman" panose="02020603050405020304" pitchFamily="18" charset="0"/>
              </a:rPr>
              <a:t>.</a:t>
            </a:r>
          </a:p>
          <a:p>
            <a:r>
              <a:rPr lang="ru-RU" sz="2400" dirty="0">
                <a:latin typeface="Times New Roman" panose="02020603050405020304" pitchFamily="18" charset="0"/>
                <a:cs typeface="Times New Roman" panose="02020603050405020304" pitchFamily="18" charset="0"/>
              </a:rPr>
              <a:t>1623-1643 </a:t>
            </a:r>
            <a:r>
              <a:rPr lang="ru-RU" sz="2400" dirty="0" err="1">
                <a:latin typeface="Times New Roman" panose="02020603050405020304" pitchFamily="18" charset="0"/>
                <a:cs typeface="Times New Roman" panose="02020603050405020304" pitchFamily="18" charset="0"/>
              </a:rPr>
              <a:t>йиллар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давомида</a:t>
            </a:r>
            <a:r>
              <a:rPr lang="ru-RU" sz="2400" dirty="0">
                <a:latin typeface="Times New Roman" panose="02020603050405020304" pitchFamily="18" charset="0"/>
                <a:cs typeface="Times New Roman" panose="02020603050405020304" pitchFamily="18" charset="0"/>
              </a:rPr>
              <a:t> Хива </a:t>
            </a:r>
            <a:r>
              <a:rPr lang="ru-RU" sz="2400" dirty="0" err="1">
                <a:latin typeface="Times New Roman" panose="02020603050405020304" pitchFamily="18" charset="0"/>
                <a:cs typeface="Times New Roman" panose="02020603050405020304" pitchFamily="18" charset="0"/>
              </a:rPr>
              <a:t>хонлиги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тахтини</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Исфандиёрхон</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бошқарди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Ўзининг</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йигирма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йиллик</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давлат</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бошқарувини</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Исфандиёрхон</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туркман</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қабила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бошлиқларига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таяниб</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олиб</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борди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Хонликнинг</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юқори</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лавозимларига</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туркманлар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тайинланиб</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уларга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катта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имтиёзлар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берилди</a:t>
            </a:r>
            <a:r>
              <a:rPr lang="ru-RU" sz="2400" dirty="0">
                <a:latin typeface="Times New Roman" panose="02020603050405020304" pitchFamily="18" charset="0"/>
                <a:cs typeface="Times New Roman" panose="02020603050405020304" pitchFamily="18" charset="0"/>
              </a:rPr>
              <a:t>.</a:t>
            </a:r>
          </a:p>
          <a:p>
            <a:r>
              <a:rPr lang="ru-RU" sz="2400" dirty="0" err="1">
                <a:latin typeface="Times New Roman" panose="02020603050405020304" pitchFamily="18" charset="0"/>
                <a:cs typeface="Times New Roman" panose="02020603050405020304" pitchFamily="18" charset="0"/>
              </a:rPr>
              <a:t>Натижада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ўзбек</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уруғларнинг</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Исфандиёрхон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сиёсатига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қарши</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норозилиги</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кучайиб</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борди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Исфандиёрхон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тахтга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ўтирган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йилиёқ</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найман</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уруғларини</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қирғин-барот</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қилди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Хонликдаги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ўзбек</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уруғлари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уч</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бўлакка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бўлиниб</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бири</a:t>
            </a:r>
            <a:r>
              <a:rPr lang="ru-RU" sz="2400" dirty="0">
                <a:latin typeface="Times New Roman" panose="02020603050405020304" pitchFamily="18" charset="0"/>
                <a:cs typeface="Times New Roman" panose="02020603050405020304" pitchFamily="18" charset="0"/>
              </a:rPr>
              <a:t> </a:t>
            </a:r>
            <a:r>
              <a:rPr lang="ru-RU" sz="2400" dirty="0" smtClean="0">
                <a:latin typeface="Times New Roman" panose="02020603050405020304" pitchFamily="18" charset="0"/>
                <a:cs typeface="Times New Roman" panose="02020603050405020304" pitchFamily="18" charset="0"/>
              </a:rPr>
              <a:t>–</a:t>
            </a:r>
            <a:r>
              <a:rPr lang="ru-RU" sz="2400" dirty="0" err="1" smtClean="0">
                <a:latin typeface="Times New Roman" panose="02020603050405020304" pitchFamily="18" charset="0"/>
                <a:cs typeface="Times New Roman" panose="02020603050405020304" pitchFamily="18" charset="0"/>
              </a:rPr>
              <a:t>Манғит</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бири</a:t>
            </a:r>
            <a:r>
              <a:rPr lang="ru-RU" sz="2400" dirty="0">
                <a:latin typeface="Times New Roman" panose="02020603050405020304" pitchFamily="18" charset="0"/>
                <a:cs typeface="Times New Roman" panose="02020603050405020304" pitchFamily="18" charset="0"/>
              </a:rPr>
              <a:t> – </a:t>
            </a:r>
            <a:r>
              <a:rPr lang="ru-RU" sz="2400" dirty="0" err="1">
                <a:latin typeface="Times New Roman" panose="02020603050405020304" pitchFamily="18" charset="0"/>
                <a:cs typeface="Times New Roman" panose="02020603050405020304" pitchFamily="18" charset="0"/>
              </a:rPr>
              <a:t>Қозоқлар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юрти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ва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яна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бири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Моваруннаҳрга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кўчиб</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кетди</a:t>
            </a:r>
            <a:r>
              <a:rPr lang="ru-RU" sz="2400" dirty="0" smtClean="0">
                <a:latin typeface="Times New Roman" panose="02020603050405020304" pitchFamily="18" charset="0"/>
                <a:cs typeface="Times New Roman" panose="02020603050405020304" pitchFamily="18" charset="0"/>
              </a:rPr>
              <a:t>.</a:t>
            </a:r>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45473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p:txBody>
          <a:bodyPr/>
          <a:lstStyle/>
          <a:p>
            <a:endParaRPr lang="ru-RU"/>
          </a:p>
        </p:txBody>
      </p:sp>
      <p:pic>
        <p:nvPicPr>
          <p:cNvPr id="1026" name="Picture 2" descr="C:\Users\ACER\Pictures\Honlikla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511175"/>
            <a:ext cx="9753600" cy="583406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ACER\Pictures\Honlikla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465" y="-962062"/>
            <a:ext cx="13073865" cy="7820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7747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 y="0"/>
            <a:ext cx="12192000" cy="6857999"/>
          </a:xfrm>
        </p:spPr>
        <p:style>
          <a:lnRef idx="2">
            <a:schemeClr val="accent6">
              <a:shade val="50000"/>
            </a:schemeClr>
          </a:lnRef>
          <a:fillRef idx="1">
            <a:schemeClr val="accent6"/>
          </a:fillRef>
          <a:effectRef idx="0">
            <a:schemeClr val="accent6"/>
          </a:effectRef>
          <a:fontRef idx="minor">
            <a:schemeClr val="lt1"/>
          </a:fontRef>
        </p:style>
        <p:txBody>
          <a:bodyPr>
            <a:noAutofit/>
          </a:bodyPr>
          <a:lstStyle/>
          <a:p>
            <a:r>
              <a:rPr lang="ru-RU" dirty="0" err="1">
                <a:latin typeface="Times New Roman" panose="02020603050405020304" pitchFamily="18" charset="0"/>
                <a:cs typeface="Times New Roman" panose="02020603050405020304" pitchFamily="18" charset="0"/>
              </a:rPr>
              <a:t>Исфандиёрхон</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хонлиги</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даврида</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ҳам</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Хоразмда</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тинчлик</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ва</a:t>
            </a:r>
            <a:r>
              <a:rPr lang="ru-RU" dirty="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осойишталик</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ўрнатилмади</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Тожу-тахт</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учун</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курашлар</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илгариги</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даврлардагидек</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давом</a:t>
            </a:r>
            <a:r>
              <a:rPr lang="ru-RU" dirty="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этди</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Хонликдаги</a:t>
            </a:r>
            <a:r>
              <a:rPr lang="ru-RU" dirty="0" smtClean="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сиёсий</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ҳокимиятни</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туркманлар</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қўлига</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бериб</a:t>
            </a:r>
            <a:r>
              <a:rPr lang="ru-RU" dirty="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қўйган</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Исфандиёрхондан</a:t>
            </a:r>
            <a:r>
              <a:rPr lang="ru-RU" dirty="0" smtClean="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норози</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бўлган</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кучлар</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уни</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тахтдан</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четлатиш</a:t>
            </a:r>
            <a:r>
              <a:rPr lang="ru-RU" dirty="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режаларини</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туздилар</a:t>
            </a:r>
            <a:r>
              <a:rPr lang="ru-RU" dirty="0">
                <a:latin typeface="Times New Roman" panose="02020603050405020304" pitchFamily="18" charset="0"/>
                <a:cs typeface="Times New Roman" panose="02020603050405020304" pitchFamily="18" charset="0"/>
              </a:rPr>
              <a:t>. </a:t>
            </a:r>
            <a:endParaRPr lang="ru-RU" dirty="0" smtClean="0">
              <a:latin typeface="Times New Roman" panose="02020603050405020304" pitchFamily="18" charset="0"/>
              <a:cs typeface="Times New Roman" panose="02020603050405020304" pitchFamily="18" charset="0"/>
            </a:endParaRPr>
          </a:p>
          <a:p>
            <a:r>
              <a:rPr lang="ru-RU" dirty="0" err="1" smtClean="0">
                <a:latin typeface="Times New Roman" panose="02020603050405020304" pitchFamily="18" charset="0"/>
                <a:cs typeface="Times New Roman" panose="02020603050405020304" pitchFamily="18" charset="0"/>
              </a:rPr>
              <a:t>Бу</a:t>
            </a:r>
            <a:r>
              <a:rPr lang="ru-RU" dirty="0" smtClean="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кучларга</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хонинг</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укаси</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Абулғози</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бошчилик</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қилди</a:t>
            </a:r>
            <a:r>
              <a:rPr lang="ru-RU" dirty="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Шунингдек</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Амударёнинг</a:t>
            </a:r>
            <a:r>
              <a:rPr lang="ru-RU" dirty="0" smtClean="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Оролга</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қўйилиш</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жойида</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Орол</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бўйи</a:t>
            </a:r>
            <a:r>
              <a:rPr lang="ru-RU" dirty="0">
                <a:latin typeface="Times New Roman" panose="02020603050405020304" pitchFamily="18" charset="0"/>
                <a:cs typeface="Times New Roman" panose="02020603050405020304" pitchFamily="18" charset="0"/>
              </a:rPr>
              <a:t>)да </a:t>
            </a:r>
            <a:r>
              <a:rPr lang="ru-RU" dirty="0" err="1">
                <a:latin typeface="Times New Roman" panose="02020603050405020304" pitchFamily="18" charset="0"/>
                <a:cs typeface="Times New Roman" panose="02020603050405020304" pitchFamily="18" charset="0"/>
              </a:rPr>
              <a:t>истиқомат</a:t>
            </a:r>
            <a:r>
              <a:rPr lang="ru-RU" dirty="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қилган</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ўзбеклар</a:t>
            </a:r>
            <a:r>
              <a:rPr lang="ru-RU" dirty="0" smtClean="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a:t>
            </a:r>
            <a:r>
              <a:rPr lang="ru-RU" dirty="0" err="1">
                <a:latin typeface="Times New Roman" panose="02020603050405020304" pitchFamily="18" charset="0"/>
                <a:cs typeface="Times New Roman" panose="02020603050405020304" pitchFamily="18" charset="0"/>
              </a:rPr>
              <a:t>бу</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ерда</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ўзбек</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қўнғиротлари</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катта</a:t>
            </a:r>
            <a:r>
              <a:rPr lang="ru-RU" dirty="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сиёси</a:t>
            </a:r>
            <a:r>
              <a:rPr lang="ru-RU" dirty="0" smtClean="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мавқега</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эга</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эдилар</a:t>
            </a:r>
            <a:r>
              <a:rPr lang="ru-RU" dirty="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нинг</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хонликнинг</a:t>
            </a:r>
            <a:r>
              <a:rPr lang="ru-RU" dirty="0" smtClean="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сиёсий</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ҳаётига</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таъсири</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кучайиб</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борди</a:t>
            </a:r>
            <a:r>
              <a:rPr lang="ru-RU" dirty="0">
                <a:latin typeface="Times New Roman" panose="02020603050405020304" pitchFamily="18" charset="0"/>
                <a:cs typeface="Times New Roman" panose="02020603050405020304" pitchFamily="18" charset="0"/>
              </a:rPr>
              <a:t>.</a:t>
            </a:r>
          </a:p>
          <a:p>
            <a:r>
              <a:rPr lang="ru-RU" dirty="0" err="1">
                <a:latin typeface="Times New Roman" panose="02020603050405020304" pitchFamily="18" charset="0"/>
                <a:cs typeface="Times New Roman" panose="02020603050405020304" pitchFamily="18" charset="0"/>
              </a:rPr>
              <a:t>Манбалар</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маълумотларига</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кўра</a:t>
            </a:r>
            <a:r>
              <a:rPr lang="ru-RU" dirty="0">
                <a:latin typeface="Times New Roman" panose="02020603050405020304" pitchFamily="18" charset="0"/>
                <a:cs typeface="Times New Roman" panose="02020603050405020304" pitchFamily="18" charset="0"/>
              </a:rPr>
              <a:t>, 1643 </a:t>
            </a:r>
            <a:r>
              <a:rPr lang="ru-RU" dirty="0" err="1">
                <a:latin typeface="Times New Roman" panose="02020603050405020304" pitchFamily="18" charset="0"/>
                <a:cs typeface="Times New Roman" panose="02020603050405020304" pitchFamily="18" charset="0"/>
              </a:rPr>
              <a:t>йилда</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Орол</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бўйи</a:t>
            </a:r>
            <a:r>
              <a:rPr lang="ru-RU" dirty="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ўзбеклари</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Абулғози</a:t>
            </a:r>
            <a:r>
              <a:rPr lang="ru-RU" dirty="0" smtClean="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султонни</a:t>
            </a:r>
            <a:r>
              <a:rPr lang="ru-RU" dirty="0">
                <a:latin typeface="Times New Roman" panose="02020603050405020304" pitchFamily="18" charset="0"/>
                <a:cs typeface="Times New Roman" panose="02020603050405020304" pitchFamily="18" charset="0"/>
              </a:rPr>
              <a:t> (1643-1663йй.) хон </a:t>
            </a:r>
            <a:r>
              <a:rPr lang="ru-RU" dirty="0" err="1">
                <a:latin typeface="Times New Roman" panose="02020603050405020304" pitchFamily="18" charset="0"/>
                <a:cs typeface="Times New Roman" panose="02020603050405020304" pitchFamily="18" charset="0"/>
              </a:rPr>
              <a:t>қилиб</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кўтардилар</a:t>
            </a:r>
            <a:r>
              <a:rPr lang="ru-RU" dirty="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Хоразм</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давлатчилиги</a:t>
            </a:r>
            <a:r>
              <a:rPr lang="ru-RU" dirty="0" smtClean="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тарихида</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йирик</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давлат</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арбоби</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ва</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тарихнавис</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ижодкор</a:t>
            </a:r>
            <a:r>
              <a:rPr lang="ru-RU" dirty="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сифатида</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машҳур</a:t>
            </a:r>
            <a:r>
              <a:rPr lang="ru-RU" dirty="0" smtClean="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бўлган</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Абулғозихоннинг</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ҳаёт</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йўли</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оғир</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кечган</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Абдулғозихон</a:t>
            </a:r>
            <a:r>
              <a:rPr lang="ru-RU" dirty="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отаси</a:t>
            </a:r>
            <a:r>
              <a:rPr lang="ru-RU" dirty="0" smtClean="0">
                <a:latin typeface="Times New Roman" panose="02020603050405020304" pitchFamily="18" charset="0"/>
                <a:cs typeface="Times New Roman" panose="02020603050405020304" pitchFamily="18" charset="0"/>
              </a:rPr>
              <a:t> Араб </a:t>
            </a:r>
            <a:r>
              <a:rPr lang="ru-RU" dirty="0" err="1">
                <a:latin typeface="Times New Roman" panose="02020603050405020304" pitchFamily="18" charset="0"/>
                <a:cs typeface="Times New Roman" panose="02020603050405020304" pitchFamily="18" charset="0"/>
              </a:rPr>
              <a:t>Муҳаммад</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тахтдан</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кетгач</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ўзи</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тахтга</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ўтиргунга</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қадар</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узоқ</a:t>
            </a:r>
            <a:r>
              <a:rPr lang="ru-RU" dirty="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йиллар</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йигирма</a:t>
            </a:r>
            <a:r>
              <a:rPr lang="ru-RU" dirty="0" smtClean="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йилдан</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кўпроқ</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муҳожирликда</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яшашга</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мажбур</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бўлган</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эди</a:t>
            </a:r>
            <a:r>
              <a:rPr lang="ru-RU" dirty="0" smtClean="0">
                <a:latin typeface="Times New Roman" panose="02020603050405020304" pitchFamily="18" charset="0"/>
                <a:cs typeface="Times New Roman" panose="02020603050405020304" pitchFamily="18" charset="0"/>
              </a:rPr>
              <a:t>.</a:t>
            </a:r>
          </a:p>
          <a:p>
            <a:r>
              <a:rPr lang="ru-RU" dirty="0" smtClean="0">
                <a:latin typeface="Times New Roman" panose="02020603050405020304" pitchFamily="18" charset="0"/>
                <a:cs typeface="Times New Roman" panose="02020603050405020304" pitchFamily="18" charset="0"/>
              </a:rPr>
              <a:t> У </a:t>
            </a:r>
            <a:r>
              <a:rPr lang="ru-RU" dirty="0" err="1" smtClean="0">
                <a:latin typeface="Times New Roman" panose="02020603050405020304" pitchFamily="18" charset="0"/>
                <a:cs typeface="Times New Roman" panose="02020603050405020304" pitchFamily="18" charset="0"/>
              </a:rPr>
              <a:t>дастлаб</a:t>
            </a:r>
            <a:r>
              <a:rPr lang="ru-RU" dirty="0" smtClean="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Бухоро</a:t>
            </a:r>
            <a:r>
              <a:rPr lang="ru-RU" dirty="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хукмдори</a:t>
            </a:r>
            <a:r>
              <a:rPr lang="ru-RU" dirty="0" smtClean="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Имомқулихон</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ҳимоясида</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кейинроқ</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эса</a:t>
            </a:r>
            <a:r>
              <a:rPr lang="ru-RU" dirty="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икки</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йилга</a:t>
            </a:r>
            <a:r>
              <a:rPr lang="ru-RU" dirty="0" smtClean="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яқин</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қозоқ</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султони</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Эшимхон</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саройида</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яшаган</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Шундан</a:t>
            </a:r>
            <a:r>
              <a:rPr lang="ru-RU" dirty="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сўнг</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Тошкентга</a:t>
            </a:r>
            <a:r>
              <a:rPr lang="ru-RU" dirty="0" smtClean="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келиб</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бу</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ерда</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икки</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йил</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яшади</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Тошкентдан</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Бухоро</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орқали</a:t>
            </a:r>
            <a:r>
              <a:rPr lang="ru-RU" dirty="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Хивага</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қайтган</a:t>
            </a:r>
            <a:r>
              <a:rPr lang="ru-RU" dirty="0" smtClean="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Абулғозийни</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Исфандиёрхон</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босқинчиликда</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айблаб</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ҳибсга</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олади</a:t>
            </a:r>
            <a:r>
              <a:rPr lang="ru-RU" dirty="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ва</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Исфахон</a:t>
            </a:r>
            <a:r>
              <a:rPr lang="ru-RU" dirty="0" smtClean="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шаҳрига</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Эрон</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шоҳи</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ҳузурига</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бадарға</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қилади</a:t>
            </a:r>
            <a:r>
              <a:rPr lang="ru-RU" dirty="0" smtClean="0">
                <a:latin typeface="Times New Roman" panose="02020603050405020304" pitchFamily="18" charset="0"/>
                <a:cs typeface="Times New Roman" panose="02020603050405020304" pitchFamily="18" charset="0"/>
              </a:rPr>
              <a:t>.</a:t>
            </a:r>
          </a:p>
          <a:p>
            <a:r>
              <a:rPr lang="ru-RU" dirty="0" smtClean="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Исфахон</a:t>
            </a:r>
            <a:r>
              <a:rPr lang="ru-RU" dirty="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яқинидаги</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Таборак</a:t>
            </a:r>
            <a:r>
              <a:rPr lang="ru-RU" dirty="0" smtClean="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қалъасида</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ўн</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йил</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асирликда</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яшаган</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Абулғози</a:t>
            </a:r>
            <a:r>
              <a:rPr lang="ru-RU" dirty="0">
                <a:latin typeface="Times New Roman" panose="02020603050405020304" pitchFamily="18" charset="0"/>
                <a:cs typeface="Times New Roman" panose="02020603050405020304" pitchFamily="18" charset="0"/>
              </a:rPr>
              <a:t> 1639 </a:t>
            </a:r>
            <a:r>
              <a:rPr lang="ru-RU" dirty="0" err="1">
                <a:latin typeface="Times New Roman" panose="02020603050405020304" pitchFamily="18" charset="0"/>
                <a:cs typeface="Times New Roman" panose="02020603050405020304" pitchFamily="18" charset="0"/>
              </a:rPr>
              <a:t>йилда</a:t>
            </a:r>
            <a:r>
              <a:rPr lang="ru-RU" dirty="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ўз</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назоратчилари</a:t>
            </a:r>
            <a:r>
              <a:rPr lang="ru-RU" dirty="0" smtClean="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ёрдамида</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бандиликдан</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қочишга</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муваффақ</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бўлди</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Шундан</a:t>
            </a:r>
            <a:r>
              <a:rPr lang="ru-RU" dirty="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сўнг</a:t>
            </a:r>
            <a:r>
              <a:rPr lang="ru-RU" dirty="0" smtClean="0">
                <a:latin typeface="Times New Roman" panose="02020603050405020304" pitchFamily="18" charset="0"/>
                <a:cs typeface="Times New Roman" panose="02020603050405020304" pitchFamily="18" charset="0"/>
              </a:rPr>
              <a:t> у </a:t>
            </a:r>
            <a:r>
              <a:rPr lang="ru-RU" dirty="0" err="1">
                <a:latin typeface="Times New Roman" panose="02020603050405020304" pitchFamily="18" charset="0"/>
                <a:cs typeface="Times New Roman" panose="02020603050405020304" pitchFamily="18" charset="0"/>
              </a:rPr>
              <a:t>бир</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йилга</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яқин</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Хуросоннинг</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Моҳин</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қишлоғида</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икки</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йилга</a:t>
            </a:r>
            <a:r>
              <a:rPr lang="ru-RU" dirty="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яқин</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Манғишлоқ</a:t>
            </a:r>
            <a:r>
              <a:rPr lang="ru-RU" dirty="0" smtClean="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туркманлари</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орасида</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яшайди</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Кейин</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уни</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қалмиқ</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хони</a:t>
            </a:r>
            <a:r>
              <a:rPr lang="ru-RU" dirty="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ўз</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ўрдасига</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таклиф</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этади</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Бу</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ерда</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Абулғози</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бир</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йилга</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яқин</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яшагач</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қалмиқ</a:t>
            </a:r>
            <a:r>
              <a:rPr lang="ru-RU" dirty="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хонтўплаб</a:t>
            </a:r>
            <a:r>
              <a:rPr lang="ru-RU" dirty="0" smtClean="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берган</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катта</a:t>
            </a:r>
            <a:r>
              <a:rPr lang="ru-RU" dirty="0">
                <a:latin typeface="Times New Roman" panose="02020603050405020304" pitchFamily="18" charset="0"/>
                <a:cs typeface="Times New Roman" panose="02020603050405020304" pitchFamily="18" charset="0"/>
              </a:rPr>
              <a:t> куч </a:t>
            </a:r>
            <a:r>
              <a:rPr lang="ru-RU" dirty="0" err="1">
                <a:latin typeface="Times New Roman" panose="02020603050405020304" pitchFamily="18" charset="0"/>
                <a:cs typeface="Times New Roman" panose="02020603050405020304" pitchFamily="18" charset="0"/>
              </a:rPr>
              <a:t>билан</a:t>
            </a:r>
            <a:r>
              <a:rPr lang="ru-RU" dirty="0">
                <a:latin typeface="Times New Roman" panose="02020603050405020304" pitchFamily="18" charset="0"/>
                <a:cs typeface="Times New Roman" panose="02020603050405020304" pitchFamily="18" charset="0"/>
              </a:rPr>
              <a:t> 1643 </a:t>
            </a:r>
            <a:r>
              <a:rPr lang="ru-RU" dirty="0" err="1">
                <a:latin typeface="Times New Roman" panose="02020603050405020304" pitchFamily="18" charset="0"/>
                <a:cs typeface="Times New Roman" panose="02020603050405020304" pitchFamily="18" charset="0"/>
              </a:rPr>
              <a:t>йилда</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Урганчга</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қайтиб</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Орол</a:t>
            </a:r>
            <a:r>
              <a:rPr lang="ru-RU" dirty="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бўйи</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ўзбеклари</a:t>
            </a:r>
            <a:r>
              <a:rPr lang="ru-RU" dirty="0" smtClean="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ёрдамида</a:t>
            </a:r>
            <a:r>
              <a:rPr lang="ru-RU" dirty="0">
                <a:latin typeface="Times New Roman" panose="02020603050405020304" pitchFamily="18" charset="0"/>
                <a:cs typeface="Times New Roman" panose="02020603050405020304" pitchFamily="18" charset="0"/>
              </a:rPr>
              <a:t> Хива </a:t>
            </a:r>
            <a:r>
              <a:rPr lang="ru-RU" dirty="0" err="1">
                <a:latin typeface="Times New Roman" panose="02020603050405020304" pitchFamily="18" charset="0"/>
                <a:cs typeface="Times New Roman" panose="02020603050405020304" pitchFamily="18" charset="0"/>
              </a:rPr>
              <a:t>тахтига</a:t>
            </a:r>
            <a:r>
              <a:rPr lang="ru-RU" dirty="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ўтиради</a:t>
            </a:r>
            <a:r>
              <a:rPr lang="ru-RU" dirty="0" smtClean="0">
                <a:latin typeface="Times New Roman" panose="02020603050405020304" pitchFamily="18" charset="0"/>
                <a:cs typeface="Times New Roman" panose="02020603050405020304" pitchFamily="18" charset="0"/>
              </a:rPr>
              <a:t>.</a:t>
            </a:r>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950000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он">
  <a:themeElements>
    <a:clrScheme name="Ион">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Ион">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Ион">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1791</TotalTime>
  <Words>3513</Words>
  <Application>Microsoft Office PowerPoint</Application>
  <PresentationFormat>Широкоэкранный</PresentationFormat>
  <Paragraphs>226</Paragraphs>
  <Slides>35</Slides>
  <Notes>1</Notes>
  <HiddenSlides>0</HiddenSlides>
  <MMClips>0</MMClips>
  <ScaleCrop>false</ScaleCrop>
  <HeadingPairs>
    <vt:vector size="6" baseType="variant">
      <vt:variant>
        <vt:lpstr>Использованные шрифты</vt:lpstr>
      </vt:variant>
      <vt:variant>
        <vt:i4>8</vt:i4>
      </vt:variant>
      <vt:variant>
        <vt:lpstr>Тема</vt:lpstr>
      </vt:variant>
      <vt:variant>
        <vt:i4>2</vt:i4>
      </vt:variant>
      <vt:variant>
        <vt:lpstr>Заголовки слайдов</vt:lpstr>
      </vt:variant>
      <vt:variant>
        <vt:i4>35</vt:i4>
      </vt:variant>
    </vt:vector>
  </HeadingPairs>
  <TitlesOfParts>
    <vt:vector size="45" baseType="lpstr">
      <vt:lpstr>ＭＳ Ｐゴシック</vt:lpstr>
      <vt:lpstr>Arial</vt:lpstr>
      <vt:lpstr>Calibri</vt:lpstr>
      <vt:lpstr>Century Gothic</vt:lpstr>
      <vt:lpstr>Tahoma</vt:lpstr>
      <vt:lpstr>Times New Roman</vt:lpstr>
      <vt:lpstr>Wingdings</vt:lpstr>
      <vt:lpstr>Wingdings 3</vt:lpstr>
      <vt:lpstr>Ион</vt:lpstr>
      <vt:lpstr>Тема Office</vt:lpstr>
      <vt:lpstr>Презентация PowerPoint</vt:lpstr>
      <vt:lpstr>Презентация PowerPoint</vt:lpstr>
      <vt:lpstr>Убайдуллахоннинг ҳукумронлиги узоққа чўзилмади. Убайдуллахон зулмига чидай олмаган хоразмликлар Анушахоннинг ворислари бошчилигида бухороликларга қарши қўзғолон кўтардилар.</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2. Хива хонлигининг ҳудуди, маъмурий тузилиши ва аҳолиси</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RT</dc:creator>
  <cp:lastModifiedBy>Bahtiyor</cp:lastModifiedBy>
  <cp:revision>186</cp:revision>
  <dcterms:created xsi:type="dcterms:W3CDTF">2019-03-24T15:29:15Z</dcterms:created>
  <dcterms:modified xsi:type="dcterms:W3CDTF">2020-08-02T11:00:52Z</dcterms:modified>
</cp:coreProperties>
</file>