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29" r:id="rId2"/>
  </p:sldMasterIdLst>
  <p:sldIdLst>
    <p:sldId id="303" r:id="rId3"/>
    <p:sldId id="306" r:id="rId4"/>
    <p:sldId id="308" r:id="rId5"/>
    <p:sldId id="310" r:id="rId6"/>
    <p:sldId id="282" r:id="rId7"/>
    <p:sldId id="283" r:id="rId8"/>
    <p:sldId id="311" r:id="rId9"/>
    <p:sldId id="317" r:id="rId10"/>
    <p:sldId id="284" r:id="rId11"/>
    <p:sldId id="316" r:id="rId12"/>
    <p:sldId id="285" r:id="rId13"/>
    <p:sldId id="286" r:id="rId14"/>
    <p:sldId id="287" r:id="rId15"/>
    <p:sldId id="288" r:id="rId16"/>
    <p:sldId id="289" r:id="rId17"/>
    <p:sldId id="290" r:id="rId18"/>
    <p:sldId id="291" r:id="rId19"/>
    <p:sldId id="292" r:id="rId20"/>
    <p:sldId id="293" r:id="rId21"/>
    <p:sldId id="294" r:id="rId22"/>
    <p:sldId id="295" r:id="rId23"/>
    <p:sldId id="313" r:id="rId24"/>
    <p:sldId id="315"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Lst>
  <p:sldSz cx="9144000" cy="6858000" type="screen4x3"/>
  <p:notesSz cx="6858000" cy="9144000"/>
  <p:defaultTextStyle>
    <a:defPPr>
      <a:defRPr lang="ru-R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0033CC"/>
    <a:srgbClr val="6699FF"/>
    <a:srgbClr val="339933"/>
    <a:srgbClr val="CCFF66"/>
    <a:srgbClr val="3399FF"/>
    <a:srgbClr val="66003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81" autoAdjust="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Титульный слайд">
    <p:spTree>
      <p:nvGrpSpPr>
        <p:cNvPr id="1" name=""/>
        <p:cNvGrpSpPr/>
        <p:nvPr/>
      </p:nvGrpSpPr>
      <p:grpSpPr>
        <a:xfrm>
          <a:off x="0" y="0"/>
          <a:ext cx="0" cy="0"/>
          <a:chOff x="0" y="0"/>
          <a:chExt cx="0" cy="0"/>
        </a:xfrm>
      </p:grpSpPr>
      <p:sp>
        <p:nvSpPr>
          <p:cNvPr id="16386" name="Rectangle 2"/>
          <p:cNvSpPr>
            <a:spLocks noGrp="1" noChangeArrowheads="1"/>
          </p:cNvSpPr>
          <p:nvPr>
            <p:ph type="ctrTitle" sz="quarter"/>
          </p:nvPr>
        </p:nvSpPr>
        <p:spPr>
          <a:xfrm>
            <a:off x="685800" y="1676400"/>
            <a:ext cx="7772400" cy="1828800"/>
          </a:xfrm>
        </p:spPr>
        <p:txBody>
          <a:bodyPr/>
          <a:lstStyle>
            <a:lvl1pPr>
              <a:defRPr/>
            </a:lvl1pPr>
          </a:lstStyle>
          <a:p>
            <a:pPr lvl="0"/>
            <a:r>
              <a:rPr lang="ru-RU" altLang="ru-RU" noProof="0" smtClean="0"/>
              <a:t>Образец заголовка</a:t>
            </a:r>
          </a:p>
        </p:txBody>
      </p:sp>
      <p:sp>
        <p:nvSpPr>
          <p:cNvPr id="1638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ru-RU" altLang="ru-RU" noProof="0" smtClean="0"/>
              <a:t>Образец подзаголовка</a:t>
            </a:r>
          </a:p>
        </p:txBody>
      </p:sp>
      <p:sp>
        <p:nvSpPr>
          <p:cNvPr id="4" name="Rectangle 4"/>
          <p:cNvSpPr>
            <a:spLocks noGrp="1" noChangeArrowheads="1"/>
          </p:cNvSpPr>
          <p:nvPr>
            <p:ph type="dt" sz="quarter" idx="10"/>
          </p:nvPr>
        </p:nvSpPr>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p:txBody>
          <a:bodyPr/>
          <a:lstStyle>
            <a:lvl1pPr>
              <a:defRPr smtClean="0"/>
            </a:lvl1pPr>
          </a:lstStyle>
          <a:p>
            <a:pPr>
              <a:defRPr/>
            </a:pPr>
            <a:fld id="{61A6FC5D-8D53-40C5-8524-8E16BA81BC1D}" type="slidenum">
              <a:rPr lang="ru-RU" altLang="ru-RU"/>
              <a:pPr>
                <a:defRPr/>
              </a:pPr>
              <a:t>‹#›</a:t>
            </a:fld>
            <a:endParaRPr lang="ru-RU" altLang="ru-RU"/>
          </a:p>
        </p:txBody>
      </p:sp>
    </p:spTree>
    <p:extLst>
      <p:ext uri="{BB962C8B-B14F-4D97-AF65-F5344CB8AC3E}">
        <p14:creationId xmlns:p14="http://schemas.microsoft.com/office/powerpoint/2010/main" val="3117568155"/>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DEA00CC7-BACD-4C09-91E4-AEE18DC5A961}" type="slidenum">
              <a:rPr lang="ru-RU" altLang="ru-RU"/>
              <a:pPr>
                <a:defRPr/>
              </a:pPr>
              <a:t>‹#›</a:t>
            </a:fld>
            <a:endParaRPr lang="ru-RU" altLang="ru-RU"/>
          </a:p>
        </p:txBody>
      </p:sp>
    </p:spTree>
    <p:extLst>
      <p:ext uri="{BB962C8B-B14F-4D97-AF65-F5344CB8AC3E}">
        <p14:creationId xmlns:p14="http://schemas.microsoft.com/office/powerpoint/2010/main" val="3187055807"/>
      </p:ext>
    </p:extLst>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381000"/>
            <a:ext cx="2057400" cy="57150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381000"/>
            <a:ext cx="6019800" cy="57150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FFBF2281-98E9-4ED2-96B2-805D2EC5147B}" type="slidenum">
              <a:rPr lang="ru-RU" altLang="ru-RU"/>
              <a:pPr>
                <a:defRPr/>
              </a:pPr>
              <a:t>‹#›</a:t>
            </a:fld>
            <a:endParaRPr lang="ru-RU" altLang="ru-RU"/>
          </a:p>
        </p:txBody>
      </p:sp>
    </p:spTree>
    <p:extLst>
      <p:ext uri="{BB962C8B-B14F-4D97-AF65-F5344CB8AC3E}">
        <p14:creationId xmlns:p14="http://schemas.microsoft.com/office/powerpoint/2010/main" val="2550001518"/>
      </p:ext>
    </p:extLst>
  </p:cSld>
  <p:clrMapOvr>
    <a:masterClrMapping/>
  </p:clrMapOvr>
  <p:transition>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4"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3"/>
            <a:ext cx="9141619"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14"/>
          <p:cNvCxnSpPr/>
          <p:nvPr/>
        </p:nvCxnSpPr>
        <p:spPr>
          <a:xfrm>
            <a:off x="2019301" y="3522663"/>
            <a:ext cx="511135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2019300" y="1871134"/>
            <a:ext cx="5111752" cy="1515533"/>
          </a:xfrm>
        </p:spPr>
        <p:txBody>
          <a:bodyPr anchor="b">
            <a:noAutofit/>
          </a:bodyPr>
          <a:lstStyle>
            <a:lvl1pPr algn="ctr">
              <a:defRPr sz="405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019300" y="3657597"/>
            <a:ext cx="5111752" cy="1320802"/>
          </a:xfrm>
        </p:spPr>
        <p:txBody>
          <a:bodyPr>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ru-RU" smtClean="0"/>
              <a:t>Образец подзаголовка</a:t>
            </a:r>
            <a:endParaRPr lang="en-US" dirty="0"/>
          </a:p>
        </p:txBody>
      </p:sp>
      <p:sp>
        <p:nvSpPr>
          <p:cNvPr id="6" name="Date Placeholder 3"/>
          <p:cNvSpPr>
            <a:spLocks noGrp="1"/>
          </p:cNvSpPr>
          <p:nvPr>
            <p:ph type="dt" sz="half" idx="10"/>
          </p:nvPr>
        </p:nvSpPr>
        <p:spPr>
          <a:xfrm>
            <a:off x="5987655" y="5037138"/>
            <a:ext cx="672703" cy="279400"/>
          </a:xfrm>
        </p:spPr>
        <p:txBody>
          <a:bodyPr/>
          <a:lstStyle>
            <a:lvl1pPr>
              <a:defRPr/>
            </a:lvl1pPr>
          </a:lstStyle>
          <a:p>
            <a:pPr defTabSz="685800">
              <a:defRPr/>
            </a:pPr>
            <a:fld id="{4759EFA9-4085-4F65-9845-0355C81E9F89}" type="datetimeFigureOut">
              <a:rPr lang="ru-RU" smtClean="0">
                <a:solidFill>
                  <a:prstClr val="black"/>
                </a:solidFill>
              </a:rPr>
              <a:pPr defTabSz="685800">
                <a:defRPr/>
              </a:pPr>
              <a:t>02.08.2020</a:t>
            </a:fld>
            <a:endParaRPr lang="ru-RU">
              <a:solidFill>
                <a:prstClr val="black"/>
              </a:solidFill>
            </a:endParaRPr>
          </a:p>
        </p:txBody>
      </p:sp>
      <p:sp>
        <p:nvSpPr>
          <p:cNvPr id="7" name="Footer Placeholder 4"/>
          <p:cNvSpPr>
            <a:spLocks noGrp="1"/>
          </p:cNvSpPr>
          <p:nvPr>
            <p:ph type="ftr" sz="quarter" idx="11"/>
          </p:nvPr>
        </p:nvSpPr>
        <p:spPr>
          <a:xfrm>
            <a:off x="2019301" y="5037138"/>
            <a:ext cx="3911204" cy="279400"/>
          </a:xfrm>
        </p:spPr>
        <p:txBody>
          <a:bodyPr/>
          <a:lstStyle>
            <a:lvl1pPr>
              <a:defRPr/>
            </a:lvl1pPr>
          </a:lstStyle>
          <a:p>
            <a:pPr defTabSz="685800">
              <a:defRPr/>
            </a:pPr>
            <a:endParaRPr lang="ru-RU">
              <a:solidFill>
                <a:prstClr val="black"/>
              </a:solidFill>
            </a:endParaRPr>
          </a:p>
        </p:txBody>
      </p:sp>
      <p:sp>
        <p:nvSpPr>
          <p:cNvPr id="8" name="Slide Number Placeholder 5"/>
          <p:cNvSpPr>
            <a:spLocks noGrp="1"/>
          </p:cNvSpPr>
          <p:nvPr>
            <p:ph type="sldNum" sz="quarter" idx="12"/>
          </p:nvPr>
        </p:nvSpPr>
        <p:spPr>
          <a:xfrm>
            <a:off x="6717508" y="5037138"/>
            <a:ext cx="413147" cy="279400"/>
          </a:xfrm>
        </p:spPr>
        <p:txBody>
          <a:bodyPr/>
          <a:lstStyle>
            <a:lvl1pPr>
              <a:defRPr/>
            </a:lvl1pPr>
          </a:lstStyle>
          <a:p>
            <a:pPr defTabSz="685800">
              <a:defRPr/>
            </a:pPr>
            <a:fld id="{1AB2D4FE-CC32-43A7-B995-4A53BC739E55}"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2260348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4" name="Straight Connector 6"/>
          <p:cNvCxnSpPr/>
          <p:nvPr/>
        </p:nvCxnSpPr>
        <p:spPr>
          <a:xfrm>
            <a:off x="1046561" y="2420938"/>
            <a:ext cx="705564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3"/>
          <p:cNvSpPr>
            <a:spLocks noGrp="1"/>
          </p:cNvSpPr>
          <p:nvPr>
            <p:ph type="dt" sz="half" idx="10"/>
          </p:nvPr>
        </p:nvSpPr>
        <p:spPr/>
        <p:txBody>
          <a:bodyPr/>
          <a:lstStyle>
            <a:lvl1pPr>
              <a:defRPr/>
            </a:lvl1pPr>
          </a:lstStyle>
          <a:p>
            <a:pPr defTabSz="685800">
              <a:defRPr/>
            </a:pPr>
            <a:fld id="{A9796FDE-5933-4FA7-A9D6-42A921A0AB0A}" type="datetimeFigureOut">
              <a:rPr lang="ru-RU" smtClean="0">
                <a:solidFill>
                  <a:prstClr val="black"/>
                </a:solidFill>
              </a:rPr>
              <a:pPr defTabSz="685800">
                <a:defRPr/>
              </a:pPr>
              <a:t>02.08.2020</a:t>
            </a:fld>
            <a:endParaRPr lang="ru-RU">
              <a:solidFill>
                <a:prstClr val="black"/>
              </a:solidFill>
            </a:endParaRPr>
          </a:p>
        </p:txBody>
      </p:sp>
      <p:sp>
        <p:nvSpPr>
          <p:cNvPr id="6" name="Footer Placeholder 4"/>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defTabSz="685800">
              <a:defRPr/>
            </a:pPr>
            <a:fld id="{51C3EE68-E0CF-44F5-8A97-6E939F75F816}"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326782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cxnSp>
        <p:nvCxnSpPr>
          <p:cNvPr id="4" name="Straight Connector 15"/>
          <p:cNvCxnSpPr/>
          <p:nvPr/>
        </p:nvCxnSpPr>
        <p:spPr>
          <a:xfrm>
            <a:off x="1509714" y="3709988"/>
            <a:ext cx="61221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11302" y="1752606"/>
            <a:ext cx="6119016" cy="1822514"/>
          </a:xfrm>
        </p:spPr>
        <p:txBody>
          <a:bodyPr anchor="b">
            <a:normAutofit/>
          </a:bodyPr>
          <a:lstStyle>
            <a:lvl1pPr algn="ctr">
              <a:defRPr sz="33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511301" y="3846054"/>
            <a:ext cx="6119018" cy="954547"/>
          </a:xfrm>
        </p:spPr>
        <p:txBody>
          <a:bodyPr>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defTabSz="685800">
              <a:defRPr/>
            </a:pPr>
            <a:fld id="{ED398B76-8EB3-4931-8126-574C2662EF60}" type="datetimeFigureOut">
              <a:rPr lang="ru-RU" smtClean="0">
                <a:solidFill>
                  <a:prstClr val="black"/>
                </a:solidFill>
              </a:rPr>
              <a:pPr defTabSz="685800">
                <a:defRPr/>
              </a:pPr>
              <a:t>02.08.2020</a:t>
            </a:fld>
            <a:endParaRPr lang="ru-RU">
              <a:solidFill>
                <a:prstClr val="black"/>
              </a:solidFill>
            </a:endParaRPr>
          </a:p>
        </p:txBody>
      </p:sp>
      <p:sp>
        <p:nvSpPr>
          <p:cNvPr id="6" name="Footer Placeholder 4"/>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defTabSz="685800">
              <a:defRPr/>
            </a:pPr>
            <a:fld id="{5F0B2D71-271C-4C72-821B-D7F2DFCCF52C}"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280426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5" name="Straight Connector 7"/>
          <p:cNvCxnSpPr/>
          <p:nvPr/>
        </p:nvCxnSpPr>
        <p:spPr>
          <a:xfrm>
            <a:off x="1046561" y="2420938"/>
            <a:ext cx="705564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73836" y="2560320"/>
            <a:ext cx="3538728"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36008" y="2560320"/>
            <a:ext cx="3538728"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 name="Date Placeholder 4"/>
          <p:cNvSpPr>
            <a:spLocks noGrp="1"/>
          </p:cNvSpPr>
          <p:nvPr>
            <p:ph type="dt" sz="half" idx="10"/>
          </p:nvPr>
        </p:nvSpPr>
        <p:spPr/>
        <p:txBody>
          <a:bodyPr/>
          <a:lstStyle>
            <a:lvl1pPr>
              <a:defRPr/>
            </a:lvl1pPr>
          </a:lstStyle>
          <a:p>
            <a:pPr defTabSz="685800">
              <a:defRPr/>
            </a:pPr>
            <a:fld id="{CAFEABF9-6B28-4653-8B66-DE9AB54363F4}" type="datetimeFigureOut">
              <a:rPr lang="ru-RU" smtClean="0">
                <a:solidFill>
                  <a:prstClr val="black"/>
                </a:solidFill>
              </a:rPr>
              <a:pPr defTabSz="685800">
                <a:defRPr/>
              </a:pPr>
              <a:t>02.08.2020</a:t>
            </a:fld>
            <a:endParaRPr lang="ru-RU">
              <a:solidFill>
                <a:prstClr val="black"/>
              </a:solidFill>
            </a:endParaRPr>
          </a:p>
        </p:txBody>
      </p:sp>
      <p:sp>
        <p:nvSpPr>
          <p:cNvPr id="7" name="Footer Placeholder 5"/>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8" name="Slide Number Placeholder 6"/>
          <p:cNvSpPr>
            <a:spLocks noGrp="1"/>
          </p:cNvSpPr>
          <p:nvPr>
            <p:ph type="sldNum" sz="quarter" idx="12"/>
          </p:nvPr>
        </p:nvSpPr>
        <p:spPr/>
        <p:txBody>
          <a:bodyPr/>
          <a:lstStyle>
            <a:lvl1pPr>
              <a:defRPr/>
            </a:lvl1pPr>
          </a:lstStyle>
          <a:p>
            <a:pPr defTabSz="685800">
              <a:defRPr/>
            </a:pPr>
            <a:fld id="{CDB547DE-657C-4979-808C-2EF6CABBED74}"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860255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cxnSp>
        <p:nvCxnSpPr>
          <p:cNvPr id="7" name="Straight Connector 17"/>
          <p:cNvCxnSpPr/>
          <p:nvPr/>
        </p:nvCxnSpPr>
        <p:spPr>
          <a:xfrm>
            <a:off x="1046561" y="2420938"/>
            <a:ext cx="705564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1550" y="2658533"/>
            <a:ext cx="3538728" cy="576262"/>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Content Placeholder 3"/>
          <p:cNvSpPr>
            <a:spLocks noGrp="1"/>
          </p:cNvSpPr>
          <p:nvPr>
            <p:ph sz="half" idx="2"/>
          </p:nvPr>
        </p:nvSpPr>
        <p:spPr>
          <a:xfrm>
            <a:off x="971550" y="3243265"/>
            <a:ext cx="3538728" cy="2632605"/>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35503" y="2658533"/>
            <a:ext cx="3538728" cy="576262"/>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Content Placeholder 5"/>
          <p:cNvSpPr>
            <a:spLocks noGrp="1"/>
          </p:cNvSpPr>
          <p:nvPr>
            <p:ph sz="quarter" idx="4"/>
          </p:nvPr>
        </p:nvSpPr>
        <p:spPr>
          <a:xfrm>
            <a:off x="4635503" y="3243265"/>
            <a:ext cx="3538728" cy="2632605"/>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6"/>
          <p:cNvSpPr>
            <a:spLocks noGrp="1"/>
          </p:cNvSpPr>
          <p:nvPr>
            <p:ph type="dt" sz="half" idx="10"/>
          </p:nvPr>
        </p:nvSpPr>
        <p:spPr/>
        <p:txBody>
          <a:bodyPr/>
          <a:lstStyle>
            <a:lvl1pPr>
              <a:defRPr/>
            </a:lvl1pPr>
          </a:lstStyle>
          <a:p>
            <a:pPr defTabSz="685800">
              <a:defRPr/>
            </a:pPr>
            <a:fld id="{7D0F7461-E633-473B-8BE6-01083E3DED53}" type="datetimeFigureOut">
              <a:rPr lang="ru-RU" smtClean="0">
                <a:solidFill>
                  <a:prstClr val="black"/>
                </a:solidFill>
              </a:rPr>
              <a:pPr defTabSz="685800">
                <a:defRPr/>
              </a:pPr>
              <a:t>02.08.2020</a:t>
            </a:fld>
            <a:endParaRPr lang="ru-RU">
              <a:solidFill>
                <a:prstClr val="black"/>
              </a:solidFill>
            </a:endParaRPr>
          </a:p>
        </p:txBody>
      </p:sp>
      <p:sp>
        <p:nvSpPr>
          <p:cNvPr id="9" name="Footer Placeholder 7"/>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10" name="Slide Number Placeholder 8"/>
          <p:cNvSpPr>
            <a:spLocks noGrp="1"/>
          </p:cNvSpPr>
          <p:nvPr>
            <p:ph type="sldNum" sz="quarter" idx="12"/>
          </p:nvPr>
        </p:nvSpPr>
        <p:spPr/>
        <p:txBody>
          <a:bodyPr/>
          <a:lstStyle>
            <a:lvl1pPr>
              <a:defRPr/>
            </a:lvl1pPr>
          </a:lstStyle>
          <a:p>
            <a:pPr defTabSz="685800">
              <a:defRPr/>
            </a:pPr>
            <a:fld id="{87E98CD3-69DB-4930-B594-4FDDC7B5E58E}"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3575682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cxnSp>
        <p:nvCxnSpPr>
          <p:cNvPr id="3" name="Straight Connector 13"/>
          <p:cNvCxnSpPr/>
          <p:nvPr/>
        </p:nvCxnSpPr>
        <p:spPr>
          <a:xfrm>
            <a:off x="1046561" y="2420938"/>
            <a:ext cx="705564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4" name="Date Placeholder 2"/>
          <p:cNvSpPr>
            <a:spLocks noGrp="1"/>
          </p:cNvSpPr>
          <p:nvPr>
            <p:ph type="dt" sz="half" idx="10"/>
          </p:nvPr>
        </p:nvSpPr>
        <p:spPr/>
        <p:txBody>
          <a:bodyPr/>
          <a:lstStyle>
            <a:lvl1pPr>
              <a:defRPr/>
            </a:lvl1pPr>
          </a:lstStyle>
          <a:p>
            <a:pPr defTabSz="685800">
              <a:defRPr/>
            </a:pPr>
            <a:fld id="{2F2F1EC6-BCC4-4069-8545-BF1D7EE8DA61}" type="datetimeFigureOut">
              <a:rPr lang="ru-RU" smtClean="0">
                <a:solidFill>
                  <a:prstClr val="black"/>
                </a:solidFill>
              </a:rPr>
              <a:pPr defTabSz="685800">
                <a:defRPr/>
              </a:pPr>
              <a:t>02.08.2020</a:t>
            </a:fld>
            <a:endParaRPr lang="ru-RU">
              <a:solidFill>
                <a:prstClr val="black"/>
              </a:solidFill>
            </a:endParaRPr>
          </a:p>
        </p:txBody>
      </p:sp>
      <p:sp>
        <p:nvSpPr>
          <p:cNvPr id="5" name="Footer Placeholder 3"/>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6" name="Slide Number Placeholder 4"/>
          <p:cNvSpPr>
            <a:spLocks noGrp="1"/>
          </p:cNvSpPr>
          <p:nvPr>
            <p:ph type="sldNum" sz="quarter" idx="12"/>
          </p:nvPr>
        </p:nvSpPr>
        <p:spPr/>
        <p:txBody>
          <a:bodyPr/>
          <a:lstStyle>
            <a:lvl1pPr>
              <a:defRPr/>
            </a:lvl1pPr>
          </a:lstStyle>
          <a:p>
            <a:pPr defTabSz="685800">
              <a:defRPr/>
            </a:pPr>
            <a:fld id="{2BC16F7F-07A4-420A-947C-740B57FD9644}"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3039848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685800">
              <a:defRPr/>
            </a:pPr>
            <a:fld id="{3D72EDFE-488B-4EB7-83EE-5DDD42FD2FC3}" type="datetimeFigureOut">
              <a:rPr lang="ru-RU" smtClean="0">
                <a:solidFill>
                  <a:prstClr val="black"/>
                </a:solidFill>
              </a:rPr>
              <a:pPr defTabSz="685800">
                <a:defRPr/>
              </a:pPr>
              <a:t>02.08.2020</a:t>
            </a:fld>
            <a:endParaRPr lang="ru-RU">
              <a:solidFill>
                <a:prstClr val="black"/>
              </a:solidFill>
            </a:endParaRPr>
          </a:p>
        </p:txBody>
      </p:sp>
      <p:sp>
        <p:nvSpPr>
          <p:cNvPr id="3" name="Footer Placeholder 4"/>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4" name="Slide Number Placeholder 5"/>
          <p:cNvSpPr>
            <a:spLocks noGrp="1"/>
          </p:cNvSpPr>
          <p:nvPr>
            <p:ph type="sldNum" sz="quarter" idx="12"/>
          </p:nvPr>
        </p:nvSpPr>
        <p:spPr/>
        <p:txBody>
          <a:bodyPr/>
          <a:lstStyle>
            <a:lvl1pPr>
              <a:defRPr/>
            </a:lvl1pPr>
          </a:lstStyle>
          <a:p>
            <a:pPr defTabSz="685800">
              <a:defRPr/>
            </a:pPr>
            <a:fld id="{FAAB2E0A-4838-4801-B892-9110B9859AB8}"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2144387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cxnSp>
        <p:nvCxnSpPr>
          <p:cNvPr id="5" name="Straight Connector 15"/>
          <p:cNvCxnSpPr/>
          <p:nvPr/>
        </p:nvCxnSpPr>
        <p:spPr>
          <a:xfrm>
            <a:off x="1046561" y="2913063"/>
            <a:ext cx="263604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70360" y="1388534"/>
            <a:ext cx="2788841" cy="1371600"/>
          </a:xfrm>
        </p:spPr>
        <p:txBody>
          <a:bodyPr anchor="b">
            <a:normAutofit/>
          </a:bodyPr>
          <a:lstStyle>
            <a:lvl1pPr algn="ctr">
              <a:defRPr sz="1800" b="0"/>
            </a:lvl1pPr>
          </a:lstStyle>
          <a:p>
            <a:r>
              <a:rPr lang="ru-RU" smtClean="0"/>
              <a:t>Образец заголовка</a:t>
            </a:r>
            <a:endParaRPr lang="en-US" dirty="0"/>
          </a:p>
        </p:txBody>
      </p:sp>
      <p:sp>
        <p:nvSpPr>
          <p:cNvPr id="3" name="Content Placeholder 2"/>
          <p:cNvSpPr>
            <a:spLocks noGrp="1"/>
          </p:cNvSpPr>
          <p:nvPr>
            <p:ph idx="1"/>
          </p:nvPr>
        </p:nvSpPr>
        <p:spPr>
          <a:xfrm>
            <a:off x="4064002" y="982134"/>
            <a:ext cx="4102100" cy="4893735"/>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70360" y="3031065"/>
            <a:ext cx="2788841" cy="2438404"/>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6" name="Date Placeholder 4"/>
          <p:cNvSpPr>
            <a:spLocks noGrp="1"/>
          </p:cNvSpPr>
          <p:nvPr>
            <p:ph type="dt" sz="half" idx="10"/>
          </p:nvPr>
        </p:nvSpPr>
        <p:spPr/>
        <p:txBody>
          <a:bodyPr/>
          <a:lstStyle>
            <a:lvl1pPr>
              <a:defRPr/>
            </a:lvl1pPr>
          </a:lstStyle>
          <a:p>
            <a:pPr defTabSz="685800">
              <a:defRPr/>
            </a:pPr>
            <a:fld id="{60A856BE-C5A6-4E91-A8C8-2B688DD1CEB2}" type="datetimeFigureOut">
              <a:rPr lang="ru-RU" smtClean="0">
                <a:solidFill>
                  <a:prstClr val="black"/>
                </a:solidFill>
              </a:rPr>
              <a:pPr defTabSz="685800">
                <a:defRPr/>
              </a:pPr>
              <a:t>02.08.2020</a:t>
            </a:fld>
            <a:endParaRPr lang="ru-RU">
              <a:solidFill>
                <a:prstClr val="black"/>
              </a:solidFill>
            </a:endParaRPr>
          </a:p>
        </p:txBody>
      </p:sp>
      <p:sp>
        <p:nvSpPr>
          <p:cNvPr id="7" name="Footer Placeholder 5"/>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8" name="Slide Number Placeholder 6"/>
          <p:cNvSpPr>
            <a:spLocks noGrp="1"/>
          </p:cNvSpPr>
          <p:nvPr>
            <p:ph type="sldNum" sz="quarter" idx="12"/>
          </p:nvPr>
        </p:nvSpPr>
        <p:spPr/>
        <p:txBody>
          <a:bodyPr/>
          <a:lstStyle>
            <a:lvl1pPr>
              <a:defRPr/>
            </a:lvl1pPr>
          </a:lstStyle>
          <a:p>
            <a:pPr defTabSz="685800">
              <a:defRPr/>
            </a:pPr>
            <a:fld id="{0A6A30AE-D565-4EAC-963D-03C5A90BCEB1}"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345310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E9789C8A-EB61-499B-BCEF-F25FF2CE7AFA}" type="slidenum">
              <a:rPr lang="ru-RU" altLang="ru-RU"/>
              <a:pPr>
                <a:defRPr/>
              </a:pPr>
              <a:t>‹#›</a:t>
            </a:fld>
            <a:endParaRPr lang="ru-RU" altLang="ru-RU"/>
          </a:p>
        </p:txBody>
      </p:sp>
    </p:spTree>
    <p:extLst>
      <p:ext uri="{BB962C8B-B14F-4D97-AF65-F5344CB8AC3E}">
        <p14:creationId xmlns:p14="http://schemas.microsoft.com/office/powerpoint/2010/main" val="83426422"/>
      </p:ext>
    </p:extLst>
  </p:cSld>
  <p:clrMapOvr>
    <a:masterClrMapping/>
  </p:clrMapOvr>
  <p:transition>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71549" y="1883832"/>
            <a:ext cx="4681362" cy="1371600"/>
          </a:xfrm>
        </p:spPr>
        <p:txBody>
          <a:bodyPr anchor="b">
            <a:normAutofit/>
          </a:bodyPr>
          <a:lstStyle>
            <a:lvl1pPr algn="ctr">
              <a:defRPr sz="21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6071125" y="1041400"/>
            <a:ext cx="2297510"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971549" y="3255432"/>
            <a:ext cx="4681362" cy="18288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defTabSz="685800">
              <a:defRPr/>
            </a:pPr>
            <a:fld id="{65E7E8C4-FE48-47BB-B65A-C8A0981FB2CE}" type="datetimeFigureOut">
              <a:rPr lang="ru-RU" smtClean="0">
                <a:solidFill>
                  <a:prstClr val="black"/>
                </a:solidFill>
              </a:rPr>
              <a:pPr defTabSz="685800">
                <a:defRPr/>
              </a:pPr>
              <a:t>02.08.2020</a:t>
            </a:fld>
            <a:endParaRPr lang="ru-RU">
              <a:solidFill>
                <a:prstClr val="black"/>
              </a:solidFill>
            </a:endParaRPr>
          </a:p>
        </p:txBody>
      </p:sp>
      <p:sp>
        <p:nvSpPr>
          <p:cNvPr id="6" name="Footer Placeholder 4"/>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defTabSz="685800">
              <a:defRPr/>
            </a:pPr>
            <a:fld id="{E2707B28-63D4-47F9-A24E-4D87F88CAF2E}"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2048053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71551" y="4815415"/>
            <a:ext cx="7207250" cy="566738"/>
          </a:xfrm>
        </p:spPr>
        <p:txBody>
          <a:bodyPr anchor="b">
            <a:normAutofit/>
          </a:bodyPr>
          <a:lstStyle>
            <a:lvl1pPr algn="ctr">
              <a:defRPr sz="18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81070" y="1041402"/>
            <a:ext cx="7579479"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971551" y="5382153"/>
            <a:ext cx="7207250"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defTabSz="685800">
              <a:defRPr/>
            </a:pPr>
            <a:fld id="{F9AE0A68-B6B6-42BD-B577-B2C0D81BB283}" type="datetimeFigureOut">
              <a:rPr lang="ru-RU" smtClean="0">
                <a:solidFill>
                  <a:prstClr val="black"/>
                </a:solidFill>
              </a:rPr>
              <a:pPr defTabSz="685800">
                <a:defRPr/>
              </a:pPr>
              <a:t>02.08.2020</a:t>
            </a:fld>
            <a:endParaRPr lang="ru-RU">
              <a:solidFill>
                <a:prstClr val="black"/>
              </a:solidFill>
            </a:endParaRPr>
          </a:p>
        </p:txBody>
      </p:sp>
      <p:sp>
        <p:nvSpPr>
          <p:cNvPr id="6" name="Footer Placeholder 4"/>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defTabSz="685800">
              <a:defRPr/>
            </a:pPr>
            <a:fld id="{422077BD-FE37-4E6F-8D21-13F9B76E8F39}"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1007481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cxnSp>
        <p:nvCxnSpPr>
          <p:cNvPr id="4" name="Straight Connector 14"/>
          <p:cNvCxnSpPr/>
          <p:nvPr/>
        </p:nvCxnSpPr>
        <p:spPr>
          <a:xfrm>
            <a:off x="1046561" y="4140200"/>
            <a:ext cx="705564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77902" y="982132"/>
            <a:ext cx="7194549" cy="2954868"/>
          </a:xfrm>
        </p:spPr>
        <p:txBody>
          <a:bodyPr>
            <a:normAutofit/>
          </a:bodyPr>
          <a:lstStyle>
            <a:lvl1pPr algn="ctr">
              <a:defRPr sz="2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977902" y="4343402"/>
            <a:ext cx="7194549"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defTabSz="685800">
              <a:defRPr/>
            </a:pPr>
            <a:fld id="{96BE1AA4-FACB-4CFC-B527-9119CBF7693E}" type="datetimeFigureOut">
              <a:rPr lang="ru-RU" smtClean="0">
                <a:solidFill>
                  <a:prstClr val="black"/>
                </a:solidFill>
              </a:rPr>
              <a:pPr defTabSz="685800">
                <a:defRPr/>
              </a:pPr>
              <a:t>02.08.2020</a:t>
            </a:fld>
            <a:endParaRPr lang="ru-RU">
              <a:solidFill>
                <a:prstClr val="black"/>
              </a:solidFill>
            </a:endParaRPr>
          </a:p>
        </p:txBody>
      </p:sp>
      <p:sp>
        <p:nvSpPr>
          <p:cNvPr id="6" name="Footer Placeholder 4"/>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defTabSz="685800">
              <a:defRPr/>
            </a:pPr>
            <a:fld id="{D8D9C744-09DF-4A9B-B945-27E7373547C4}"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4097019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646510" y="8794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fontAlgn="base">
              <a:spcBef>
                <a:spcPct val="0"/>
              </a:spcBef>
              <a:spcAft>
                <a:spcPct val="0"/>
              </a:spcAft>
              <a:defRPr>
                <a:solidFill>
                  <a:schemeClr val="tx1"/>
                </a:solidFill>
                <a:latin typeface="Garamond" panose="02020404030301010803" pitchFamily="18" charset="0"/>
              </a:defRPr>
            </a:lvl6pPr>
            <a:lvl7pPr marL="2971800" indent="-228600" fontAlgn="base">
              <a:spcBef>
                <a:spcPct val="0"/>
              </a:spcBef>
              <a:spcAft>
                <a:spcPct val="0"/>
              </a:spcAft>
              <a:defRPr>
                <a:solidFill>
                  <a:schemeClr val="tx1"/>
                </a:solidFill>
                <a:latin typeface="Garamond" panose="02020404030301010803" pitchFamily="18" charset="0"/>
              </a:defRPr>
            </a:lvl7pPr>
            <a:lvl8pPr marL="3429000" indent="-228600" fontAlgn="base">
              <a:spcBef>
                <a:spcPct val="0"/>
              </a:spcBef>
              <a:spcAft>
                <a:spcPct val="0"/>
              </a:spcAft>
              <a:defRPr>
                <a:solidFill>
                  <a:schemeClr val="tx1"/>
                </a:solidFill>
                <a:latin typeface="Garamond" panose="02020404030301010803" pitchFamily="18" charset="0"/>
              </a:defRPr>
            </a:lvl8pPr>
            <a:lvl9pPr marL="3886200" indent="-228600" fontAlgn="base">
              <a:spcBef>
                <a:spcPct val="0"/>
              </a:spcBef>
              <a:spcAft>
                <a:spcPct val="0"/>
              </a:spcAft>
              <a:defRPr>
                <a:solidFill>
                  <a:schemeClr val="tx1"/>
                </a:solidFill>
                <a:latin typeface="Garamond" panose="02020404030301010803" pitchFamily="18"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ru-RU" sz="6000" b="0" i="0" u="none" strike="noStrike" kern="1200" cap="none" spc="0" normalizeH="0" baseline="0" noProof="0" smtClean="0">
                <a:ln>
                  <a:noFill/>
                </a:ln>
                <a:solidFill>
                  <a:prstClr val="black"/>
                </a:solidFill>
                <a:effectLst/>
                <a:uLnTx/>
                <a:uFillTx/>
                <a:latin typeface="Garamond" panose="02020404030301010803" pitchFamily="18" charset="0"/>
                <a:ea typeface="+mn-ea"/>
                <a:cs typeface="+mn-cs"/>
              </a:rPr>
              <a:t>“</a:t>
            </a:r>
          </a:p>
        </p:txBody>
      </p:sp>
      <p:sp>
        <p:nvSpPr>
          <p:cNvPr id="6" name="TextBox 5"/>
          <p:cNvSpPr txBox="1">
            <a:spLocks noChangeArrowheads="1"/>
          </p:cNvSpPr>
          <p:nvPr/>
        </p:nvSpPr>
        <p:spPr bwMode="auto">
          <a:xfrm>
            <a:off x="7949804" y="2827341"/>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fontAlgn="base">
              <a:spcBef>
                <a:spcPct val="0"/>
              </a:spcBef>
              <a:spcAft>
                <a:spcPct val="0"/>
              </a:spcAft>
              <a:defRPr>
                <a:solidFill>
                  <a:schemeClr val="tx1"/>
                </a:solidFill>
                <a:latin typeface="Garamond" panose="02020404030301010803" pitchFamily="18" charset="0"/>
              </a:defRPr>
            </a:lvl6pPr>
            <a:lvl7pPr marL="2971800" indent="-228600" fontAlgn="base">
              <a:spcBef>
                <a:spcPct val="0"/>
              </a:spcBef>
              <a:spcAft>
                <a:spcPct val="0"/>
              </a:spcAft>
              <a:defRPr>
                <a:solidFill>
                  <a:schemeClr val="tx1"/>
                </a:solidFill>
                <a:latin typeface="Garamond" panose="02020404030301010803" pitchFamily="18" charset="0"/>
              </a:defRPr>
            </a:lvl7pPr>
            <a:lvl8pPr marL="3429000" indent="-228600" fontAlgn="base">
              <a:spcBef>
                <a:spcPct val="0"/>
              </a:spcBef>
              <a:spcAft>
                <a:spcPct val="0"/>
              </a:spcAft>
              <a:defRPr>
                <a:solidFill>
                  <a:schemeClr val="tx1"/>
                </a:solidFill>
                <a:latin typeface="Garamond" panose="02020404030301010803" pitchFamily="18" charset="0"/>
              </a:defRPr>
            </a:lvl8pPr>
            <a:lvl9pPr marL="3886200" indent="-228600" fontAlgn="base">
              <a:spcBef>
                <a:spcPct val="0"/>
              </a:spcBef>
              <a:spcAft>
                <a:spcPct val="0"/>
              </a:spcAft>
              <a:defRPr>
                <a:solidFill>
                  <a:schemeClr val="tx1"/>
                </a:solidFill>
                <a:latin typeface="Garamond" panose="02020404030301010803" pitchFamily="18" charset="0"/>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US" altLang="ru-RU" sz="6000" b="0" i="0" u="none" strike="noStrike" kern="1200" cap="none" spc="0" normalizeH="0" baseline="0" noProof="0" smtClean="0">
                <a:ln>
                  <a:noFill/>
                </a:ln>
                <a:solidFill>
                  <a:prstClr val="black"/>
                </a:solidFill>
                <a:effectLst/>
                <a:uLnTx/>
                <a:uFillTx/>
                <a:latin typeface="Garamond" panose="02020404030301010803" pitchFamily="18" charset="0"/>
                <a:ea typeface="+mn-ea"/>
                <a:cs typeface="+mn-cs"/>
              </a:rPr>
              <a:t>”</a:t>
            </a:r>
          </a:p>
        </p:txBody>
      </p:sp>
      <p:cxnSp>
        <p:nvCxnSpPr>
          <p:cNvPr id="7" name="Straight Connector 18"/>
          <p:cNvCxnSpPr/>
          <p:nvPr/>
        </p:nvCxnSpPr>
        <p:spPr>
          <a:xfrm>
            <a:off x="1046561" y="4140200"/>
            <a:ext cx="705564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84661" y="982132"/>
            <a:ext cx="6972299" cy="2370668"/>
          </a:xfrm>
        </p:spPr>
        <p:txBody>
          <a:bodyPr>
            <a:normAutofit/>
          </a:bodyPr>
          <a:lstStyle>
            <a:lvl1pPr algn="ctr">
              <a:defRPr sz="24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256110" y="3352800"/>
            <a:ext cx="6629402" cy="58420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971551" y="4343402"/>
            <a:ext cx="7207250"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smtClean="0"/>
              <a:t>Образец текста</a:t>
            </a:r>
          </a:p>
        </p:txBody>
      </p:sp>
      <p:sp>
        <p:nvSpPr>
          <p:cNvPr id="8" name="Date Placeholder 3"/>
          <p:cNvSpPr>
            <a:spLocks noGrp="1"/>
          </p:cNvSpPr>
          <p:nvPr>
            <p:ph type="dt" sz="half" idx="14"/>
          </p:nvPr>
        </p:nvSpPr>
        <p:spPr/>
        <p:txBody>
          <a:bodyPr/>
          <a:lstStyle>
            <a:lvl1pPr>
              <a:defRPr/>
            </a:lvl1pPr>
          </a:lstStyle>
          <a:p>
            <a:pPr defTabSz="685800">
              <a:defRPr/>
            </a:pPr>
            <a:fld id="{331A2DC6-6901-4BF9-B743-43B1527FD42C}" type="datetimeFigureOut">
              <a:rPr lang="ru-RU" smtClean="0">
                <a:solidFill>
                  <a:prstClr val="black"/>
                </a:solidFill>
              </a:rPr>
              <a:pPr defTabSz="685800">
                <a:defRPr/>
              </a:pPr>
              <a:t>02.08.2020</a:t>
            </a:fld>
            <a:endParaRPr lang="ru-RU">
              <a:solidFill>
                <a:prstClr val="black"/>
              </a:solidFill>
            </a:endParaRPr>
          </a:p>
        </p:txBody>
      </p:sp>
      <p:sp>
        <p:nvSpPr>
          <p:cNvPr id="9" name="Footer Placeholder 4"/>
          <p:cNvSpPr>
            <a:spLocks noGrp="1"/>
          </p:cNvSpPr>
          <p:nvPr>
            <p:ph type="ftr" sz="quarter" idx="15"/>
          </p:nvPr>
        </p:nvSpPr>
        <p:spPr/>
        <p:txBody>
          <a:bodyPr/>
          <a:lstStyle>
            <a:lvl1pPr>
              <a:defRPr/>
            </a:lvl1pPr>
          </a:lstStyle>
          <a:p>
            <a:pPr defTabSz="685800">
              <a:defRPr/>
            </a:pPr>
            <a:endParaRPr lang="ru-RU">
              <a:solidFill>
                <a:prstClr val="black"/>
              </a:solidFill>
            </a:endParaRPr>
          </a:p>
        </p:txBody>
      </p:sp>
      <p:sp>
        <p:nvSpPr>
          <p:cNvPr id="11" name="Slide Number Placeholder 5"/>
          <p:cNvSpPr>
            <a:spLocks noGrp="1"/>
          </p:cNvSpPr>
          <p:nvPr>
            <p:ph type="sldNum" sz="quarter" idx="16"/>
          </p:nvPr>
        </p:nvSpPr>
        <p:spPr/>
        <p:txBody>
          <a:bodyPr/>
          <a:lstStyle>
            <a:lvl1pPr>
              <a:defRPr/>
            </a:lvl1pPr>
          </a:lstStyle>
          <a:p>
            <a:pPr defTabSz="685800">
              <a:defRPr/>
            </a:pPr>
            <a:fld id="{43AFEC17-DCF4-4263-8BA6-E79F8438F566}"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133740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71552" y="3308581"/>
            <a:ext cx="7207251" cy="1468800"/>
          </a:xfrm>
        </p:spPr>
        <p:txBody>
          <a:bodyPr anchor="b">
            <a:normAutofit/>
          </a:bodyPr>
          <a:lstStyle>
            <a:lvl1pPr algn="l">
              <a:defRPr sz="2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971552" y="4777381"/>
            <a:ext cx="7207251" cy="860400"/>
          </a:xfrm>
        </p:spPr>
        <p:txBody>
          <a:bodyP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lvl1pPr>
          </a:lstStyle>
          <a:p>
            <a:pPr defTabSz="685800">
              <a:defRPr/>
            </a:pPr>
            <a:fld id="{5419D178-39C8-4E8F-94CE-92B8F71B0BB0}" type="datetimeFigureOut">
              <a:rPr lang="ru-RU" smtClean="0">
                <a:solidFill>
                  <a:prstClr val="black"/>
                </a:solidFill>
              </a:rPr>
              <a:pPr defTabSz="685800">
                <a:defRPr/>
              </a:pPr>
              <a:t>02.08.2020</a:t>
            </a:fld>
            <a:endParaRPr lang="ru-RU">
              <a:solidFill>
                <a:prstClr val="black"/>
              </a:solidFill>
            </a:endParaRPr>
          </a:p>
        </p:txBody>
      </p:sp>
      <p:sp>
        <p:nvSpPr>
          <p:cNvPr id="5" name="Footer Placeholder 4"/>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defTabSz="685800">
              <a:defRPr/>
            </a:pPr>
            <a:fld id="{A1C08020-9DCC-4F91-A463-1D41C14CE7F7}"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4042628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646510" y="8794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fontAlgn="base">
              <a:spcBef>
                <a:spcPct val="0"/>
              </a:spcBef>
              <a:spcAft>
                <a:spcPct val="0"/>
              </a:spcAft>
              <a:defRPr>
                <a:solidFill>
                  <a:schemeClr val="tx1"/>
                </a:solidFill>
                <a:latin typeface="Garamond" panose="02020404030301010803" pitchFamily="18" charset="0"/>
              </a:defRPr>
            </a:lvl6pPr>
            <a:lvl7pPr marL="2971800" indent="-228600" fontAlgn="base">
              <a:spcBef>
                <a:spcPct val="0"/>
              </a:spcBef>
              <a:spcAft>
                <a:spcPct val="0"/>
              </a:spcAft>
              <a:defRPr>
                <a:solidFill>
                  <a:schemeClr val="tx1"/>
                </a:solidFill>
                <a:latin typeface="Garamond" panose="02020404030301010803" pitchFamily="18" charset="0"/>
              </a:defRPr>
            </a:lvl7pPr>
            <a:lvl8pPr marL="3429000" indent="-228600" fontAlgn="base">
              <a:spcBef>
                <a:spcPct val="0"/>
              </a:spcBef>
              <a:spcAft>
                <a:spcPct val="0"/>
              </a:spcAft>
              <a:defRPr>
                <a:solidFill>
                  <a:schemeClr val="tx1"/>
                </a:solidFill>
                <a:latin typeface="Garamond" panose="02020404030301010803" pitchFamily="18" charset="0"/>
              </a:defRPr>
            </a:lvl8pPr>
            <a:lvl9pPr marL="3886200" indent="-228600" fontAlgn="base">
              <a:spcBef>
                <a:spcPct val="0"/>
              </a:spcBef>
              <a:spcAft>
                <a:spcPct val="0"/>
              </a:spcAft>
              <a:defRPr>
                <a:solidFill>
                  <a:schemeClr val="tx1"/>
                </a:solidFill>
                <a:latin typeface="Garamond" panose="02020404030301010803" pitchFamily="18"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ru-RU" sz="6000" b="0" i="0" u="none" strike="noStrike" kern="1200" cap="none" spc="0" normalizeH="0" baseline="0" noProof="0" smtClean="0">
                <a:ln>
                  <a:noFill/>
                </a:ln>
                <a:solidFill>
                  <a:prstClr val="black"/>
                </a:solidFill>
                <a:effectLst/>
                <a:uLnTx/>
                <a:uFillTx/>
                <a:latin typeface="Garamond" panose="02020404030301010803" pitchFamily="18" charset="0"/>
                <a:ea typeface="+mn-ea"/>
                <a:cs typeface="+mn-cs"/>
              </a:rPr>
              <a:t>“</a:t>
            </a:r>
          </a:p>
        </p:txBody>
      </p:sp>
      <p:sp>
        <p:nvSpPr>
          <p:cNvPr id="6" name="TextBox 5"/>
          <p:cNvSpPr txBox="1">
            <a:spLocks noChangeArrowheads="1"/>
          </p:cNvSpPr>
          <p:nvPr/>
        </p:nvSpPr>
        <p:spPr bwMode="auto">
          <a:xfrm>
            <a:off x="7949804" y="2598741"/>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fontAlgn="base">
              <a:spcBef>
                <a:spcPct val="0"/>
              </a:spcBef>
              <a:spcAft>
                <a:spcPct val="0"/>
              </a:spcAft>
              <a:defRPr>
                <a:solidFill>
                  <a:schemeClr val="tx1"/>
                </a:solidFill>
                <a:latin typeface="Garamond" panose="02020404030301010803" pitchFamily="18" charset="0"/>
              </a:defRPr>
            </a:lvl6pPr>
            <a:lvl7pPr marL="2971800" indent="-228600" fontAlgn="base">
              <a:spcBef>
                <a:spcPct val="0"/>
              </a:spcBef>
              <a:spcAft>
                <a:spcPct val="0"/>
              </a:spcAft>
              <a:defRPr>
                <a:solidFill>
                  <a:schemeClr val="tx1"/>
                </a:solidFill>
                <a:latin typeface="Garamond" panose="02020404030301010803" pitchFamily="18" charset="0"/>
              </a:defRPr>
            </a:lvl7pPr>
            <a:lvl8pPr marL="3429000" indent="-228600" fontAlgn="base">
              <a:spcBef>
                <a:spcPct val="0"/>
              </a:spcBef>
              <a:spcAft>
                <a:spcPct val="0"/>
              </a:spcAft>
              <a:defRPr>
                <a:solidFill>
                  <a:schemeClr val="tx1"/>
                </a:solidFill>
                <a:latin typeface="Garamond" panose="02020404030301010803" pitchFamily="18" charset="0"/>
              </a:defRPr>
            </a:lvl8pPr>
            <a:lvl9pPr marL="3886200" indent="-228600" fontAlgn="base">
              <a:spcBef>
                <a:spcPct val="0"/>
              </a:spcBef>
              <a:spcAft>
                <a:spcPct val="0"/>
              </a:spcAft>
              <a:defRPr>
                <a:solidFill>
                  <a:schemeClr val="tx1"/>
                </a:solidFill>
                <a:latin typeface="Garamond" panose="02020404030301010803" pitchFamily="18" charset="0"/>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US" altLang="ru-RU" sz="6000" b="0" i="0" u="none" strike="noStrike" kern="1200" cap="none" spc="0" normalizeH="0" baseline="0" noProof="0" smtClean="0">
                <a:ln>
                  <a:noFill/>
                </a:ln>
                <a:solidFill>
                  <a:prstClr val="black"/>
                </a:solidFill>
                <a:effectLst/>
                <a:uLnTx/>
                <a:uFillTx/>
                <a:latin typeface="Garamond" panose="02020404030301010803" pitchFamily="18" charset="0"/>
                <a:ea typeface="+mn-ea"/>
                <a:cs typeface="+mn-cs"/>
              </a:rPr>
              <a:t>”</a:t>
            </a:r>
          </a:p>
        </p:txBody>
      </p:sp>
      <p:cxnSp>
        <p:nvCxnSpPr>
          <p:cNvPr id="7" name="Straight Connector 25"/>
          <p:cNvCxnSpPr/>
          <p:nvPr/>
        </p:nvCxnSpPr>
        <p:spPr>
          <a:xfrm>
            <a:off x="1046561" y="3429000"/>
            <a:ext cx="705564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84661" y="982132"/>
            <a:ext cx="6972299" cy="2243668"/>
          </a:xfrm>
        </p:spPr>
        <p:txBody>
          <a:bodyPr>
            <a:normAutofit/>
          </a:bodyPr>
          <a:lstStyle>
            <a:lvl1pPr algn="ctr">
              <a:defRPr sz="2400" b="0" cap="none">
                <a:solidFill>
                  <a:schemeClr val="tx1"/>
                </a:solidFill>
              </a:defRPr>
            </a:lvl1pPr>
          </a:lstStyle>
          <a:p>
            <a:r>
              <a:rPr lang="ru-RU" smtClean="0"/>
              <a:t>Образец заголовка</a:t>
            </a:r>
            <a:endParaRPr lang="en-US" dirty="0"/>
          </a:p>
        </p:txBody>
      </p:sp>
      <p:sp>
        <p:nvSpPr>
          <p:cNvPr id="14" name="Text Placeholder 2"/>
          <p:cNvSpPr>
            <a:spLocks noGrp="1"/>
          </p:cNvSpPr>
          <p:nvPr>
            <p:ph type="body" idx="13"/>
          </p:nvPr>
        </p:nvSpPr>
        <p:spPr>
          <a:xfrm>
            <a:off x="971552" y="3639312"/>
            <a:ext cx="7207251" cy="886968"/>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971552" y="4529667"/>
            <a:ext cx="7207251" cy="1346200"/>
          </a:xfrm>
        </p:spPr>
        <p:txBody>
          <a:bodyPr>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smtClean="0"/>
              <a:t>Образец текста</a:t>
            </a:r>
          </a:p>
        </p:txBody>
      </p:sp>
      <p:sp>
        <p:nvSpPr>
          <p:cNvPr id="8" name="Date Placeholder 3"/>
          <p:cNvSpPr>
            <a:spLocks noGrp="1"/>
          </p:cNvSpPr>
          <p:nvPr>
            <p:ph type="dt" sz="half" idx="14"/>
          </p:nvPr>
        </p:nvSpPr>
        <p:spPr/>
        <p:txBody>
          <a:bodyPr/>
          <a:lstStyle>
            <a:lvl1pPr>
              <a:defRPr/>
            </a:lvl1pPr>
          </a:lstStyle>
          <a:p>
            <a:pPr defTabSz="685800">
              <a:defRPr/>
            </a:pPr>
            <a:fld id="{43403E62-FB95-4FA9-B4FA-458C435CC0C4}" type="datetimeFigureOut">
              <a:rPr lang="ru-RU" smtClean="0">
                <a:solidFill>
                  <a:prstClr val="black"/>
                </a:solidFill>
              </a:rPr>
              <a:pPr defTabSz="685800">
                <a:defRPr/>
              </a:pPr>
              <a:t>02.08.2020</a:t>
            </a:fld>
            <a:endParaRPr lang="ru-RU">
              <a:solidFill>
                <a:prstClr val="black"/>
              </a:solidFill>
            </a:endParaRPr>
          </a:p>
        </p:txBody>
      </p:sp>
      <p:sp>
        <p:nvSpPr>
          <p:cNvPr id="9" name="Footer Placeholder 4"/>
          <p:cNvSpPr>
            <a:spLocks noGrp="1"/>
          </p:cNvSpPr>
          <p:nvPr>
            <p:ph type="ftr" sz="quarter" idx="15"/>
          </p:nvPr>
        </p:nvSpPr>
        <p:spPr/>
        <p:txBody>
          <a:bodyPr/>
          <a:lstStyle>
            <a:lvl1pPr>
              <a:defRPr/>
            </a:lvl1pPr>
          </a:lstStyle>
          <a:p>
            <a:pPr defTabSz="685800">
              <a:defRPr/>
            </a:pPr>
            <a:endParaRPr lang="ru-RU">
              <a:solidFill>
                <a:prstClr val="black"/>
              </a:solidFill>
            </a:endParaRPr>
          </a:p>
        </p:txBody>
      </p:sp>
      <p:sp>
        <p:nvSpPr>
          <p:cNvPr id="10" name="Slide Number Placeholder 5"/>
          <p:cNvSpPr>
            <a:spLocks noGrp="1"/>
          </p:cNvSpPr>
          <p:nvPr>
            <p:ph type="sldNum" sz="quarter" idx="16"/>
          </p:nvPr>
        </p:nvSpPr>
        <p:spPr/>
        <p:txBody>
          <a:bodyPr/>
          <a:lstStyle>
            <a:lvl1pPr>
              <a:defRPr/>
            </a:lvl1pPr>
          </a:lstStyle>
          <a:p>
            <a:pPr defTabSz="685800">
              <a:defRPr/>
            </a:pPr>
            <a:fld id="{8F5309E3-5248-463C-821F-4765A7D36EB3}"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2920143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cxnSp>
        <p:nvCxnSpPr>
          <p:cNvPr id="5" name="Straight Connector 14"/>
          <p:cNvCxnSpPr/>
          <p:nvPr/>
        </p:nvCxnSpPr>
        <p:spPr>
          <a:xfrm>
            <a:off x="1046561" y="3429000"/>
            <a:ext cx="705564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71551" y="982132"/>
            <a:ext cx="7207250" cy="2243668"/>
          </a:xfrm>
        </p:spPr>
        <p:txBody>
          <a:bodyPr rtlCol="0">
            <a:normAutofit/>
          </a:bodyPr>
          <a:lstStyle>
            <a:lvl1pPr>
              <a:defRPr lang="en-US" b="0" dirty="0"/>
            </a:lvl1pPr>
          </a:lstStyle>
          <a:p>
            <a:pPr lvl="0"/>
            <a:r>
              <a:rPr lang="ru-RU" smtClean="0"/>
              <a:t>Образец заголовка</a:t>
            </a:r>
            <a:endParaRPr lang="en-US" dirty="0"/>
          </a:p>
        </p:txBody>
      </p:sp>
      <p:sp>
        <p:nvSpPr>
          <p:cNvPr id="11" name="Text Placeholder 2"/>
          <p:cNvSpPr>
            <a:spLocks noGrp="1"/>
          </p:cNvSpPr>
          <p:nvPr>
            <p:ph type="body" idx="13"/>
          </p:nvPr>
        </p:nvSpPr>
        <p:spPr>
          <a:xfrm>
            <a:off x="971552" y="3630168"/>
            <a:ext cx="7207251" cy="841248"/>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971551" y="4470402"/>
            <a:ext cx="7207253" cy="1405467"/>
          </a:xfrm>
        </p:spPr>
        <p:txBody>
          <a:bodyPr>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smtClean="0"/>
              <a:t>Образец текста</a:t>
            </a:r>
          </a:p>
        </p:txBody>
      </p:sp>
      <p:sp>
        <p:nvSpPr>
          <p:cNvPr id="6" name="Date Placeholder 3"/>
          <p:cNvSpPr>
            <a:spLocks noGrp="1"/>
          </p:cNvSpPr>
          <p:nvPr>
            <p:ph type="dt" sz="half" idx="14"/>
          </p:nvPr>
        </p:nvSpPr>
        <p:spPr/>
        <p:txBody>
          <a:bodyPr/>
          <a:lstStyle>
            <a:lvl1pPr>
              <a:defRPr/>
            </a:lvl1pPr>
          </a:lstStyle>
          <a:p>
            <a:pPr defTabSz="685800">
              <a:defRPr/>
            </a:pPr>
            <a:fld id="{DFBEAF9A-2E1E-4F10-AE07-A06C07CFD1B0}" type="datetimeFigureOut">
              <a:rPr lang="ru-RU" smtClean="0">
                <a:solidFill>
                  <a:prstClr val="black"/>
                </a:solidFill>
              </a:rPr>
              <a:pPr defTabSz="685800">
                <a:defRPr/>
              </a:pPr>
              <a:t>02.08.2020</a:t>
            </a:fld>
            <a:endParaRPr lang="ru-RU">
              <a:solidFill>
                <a:prstClr val="black"/>
              </a:solidFill>
            </a:endParaRPr>
          </a:p>
        </p:txBody>
      </p:sp>
      <p:sp>
        <p:nvSpPr>
          <p:cNvPr id="7" name="Footer Placeholder 4"/>
          <p:cNvSpPr>
            <a:spLocks noGrp="1"/>
          </p:cNvSpPr>
          <p:nvPr>
            <p:ph type="ftr" sz="quarter" idx="15"/>
          </p:nvPr>
        </p:nvSpPr>
        <p:spPr/>
        <p:txBody>
          <a:bodyPr/>
          <a:lstStyle>
            <a:lvl1pPr>
              <a:defRPr/>
            </a:lvl1pPr>
          </a:lstStyle>
          <a:p>
            <a:pPr defTabSz="685800">
              <a:defRPr/>
            </a:pPr>
            <a:endParaRPr lang="ru-RU">
              <a:solidFill>
                <a:prstClr val="black"/>
              </a:solidFill>
            </a:endParaRPr>
          </a:p>
        </p:txBody>
      </p:sp>
      <p:sp>
        <p:nvSpPr>
          <p:cNvPr id="8" name="Slide Number Placeholder 5"/>
          <p:cNvSpPr>
            <a:spLocks noGrp="1"/>
          </p:cNvSpPr>
          <p:nvPr>
            <p:ph type="sldNum" sz="quarter" idx="16"/>
          </p:nvPr>
        </p:nvSpPr>
        <p:spPr/>
        <p:txBody>
          <a:bodyPr/>
          <a:lstStyle>
            <a:lvl1pPr>
              <a:defRPr/>
            </a:lvl1pPr>
          </a:lstStyle>
          <a:p>
            <a:pPr defTabSz="685800">
              <a:defRPr/>
            </a:pPr>
            <a:fld id="{89A0A753-F185-48F4-BDC0-899675446CFC}"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51350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cxnSp>
        <p:nvCxnSpPr>
          <p:cNvPr id="4" name="Straight Connector 13"/>
          <p:cNvCxnSpPr/>
          <p:nvPr/>
        </p:nvCxnSpPr>
        <p:spPr>
          <a:xfrm>
            <a:off x="1046561" y="2420938"/>
            <a:ext cx="705564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3"/>
          <p:cNvSpPr>
            <a:spLocks noGrp="1"/>
          </p:cNvSpPr>
          <p:nvPr>
            <p:ph type="dt" sz="half" idx="10"/>
          </p:nvPr>
        </p:nvSpPr>
        <p:spPr/>
        <p:txBody>
          <a:bodyPr/>
          <a:lstStyle>
            <a:lvl1pPr>
              <a:defRPr/>
            </a:lvl1pPr>
          </a:lstStyle>
          <a:p>
            <a:pPr defTabSz="685800">
              <a:defRPr/>
            </a:pPr>
            <a:fld id="{1F098BBF-4864-4BA9-B9D1-A3B37100D131}" type="datetimeFigureOut">
              <a:rPr lang="ru-RU" smtClean="0">
                <a:solidFill>
                  <a:prstClr val="black"/>
                </a:solidFill>
              </a:rPr>
              <a:pPr defTabSz="685800">
                <a:defRPr/>
              </a:pPr>
              <a:t>02.08.2020</a:t>
            </a:fld>
            <a:endParaRPr lang="ru-RU">
              <a:solidFill>
                <a:prstClr val="black"/>
              </a:solidFill>
            </a:endParaRPr>
          </a:p>
        </p:txBody>
      </p:sp>
      <p:sp>
        <p:nvSpPr>
          <p:cNvPr id="6" name="Footer Placeholder 4"/>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defTabSz="685800">
              <a:defRPr/>
            </a:pPr>
            <a:fld id="{558E75D8-A963-49C7-A547-82C6EB4D7D77}"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3265586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cxnSp>
        <p:nvCxnSpPr>
          <p:cNvPr id="4" name="Straight Connector 13"/>
          <p:cNvCxnSpPr/>
          <p:nvPr/>
        </p:nvCxnSpPr>
        <p:spPr>
          <a:xfrm>
            <a:off x="664845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6749519" y="982134"/>
            <a:ext cx="1418171"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71550" y="982132"/>
            <a:ext cx="5574769" cy="489373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3"/>
          <p:cNvSpPr>
            <a:spLocks noGrp="1"/>
          </p:cNvSpPr>
          <p:nvPr>
            <p:ph type="dt" sz="half" idx="10"/>
          </p:nvPr>
        </p:nvSpPr>
        <p:spPr/>
        <p:txBody>
          <a:bodyPr/>
          <a:lstStyle>
            <a:lvl1pPr>
              <a:defRPr/>
            </a:lvl1pPr>
          </a:lstStyle>
          <a:p>
            <a:pPr defTabSz="685800">
              <a:defRPr/>
            </a:pPr>
            <a:fld id="{257B3B14-5C97-42ED-8BFF-7C3997110B7F}" type="datetimeFigureOut">
              <a:rPr lang="ru-RU" smtClean="0">
                <a:solidFill>
                  <a:prstClr val="black"/>
                </a:solidFill>
              </a:rPr>
              <a:pPr defTabSz="685800">
                <a:defRPr/>
              </a:pPr>
              <a:t>02.08.2020</a:t>
            </a:fld>
            <a:endParaRPr lang="ru-RU">
              <a:solidFill>
                <a:prstClr val="black"/>
              </a:solidFill>
            </a:endParaRPr>
          </a:p>
        </p:txBody>
      </p:sp>
      <p:sp>
        <p:nvSpPr>
          <p:cNvPr id="6" name="Footer Placeholder 4"/>
          <p:cNvSpPr>
            <a:spLocks noGrp="1"/>
          </p:cNvSpPr>
          <p:nvPr>
            <p:ph type="ftr" sz="quarter" idx="11"/>
          </p:nvPr>
        </p:nvSpPr>
        <p:spPr/>
        <p:txBody>
          <a:bodyPr/>
          <a:lstStyle>
            <a:lvl1pPr>
              <a:defRPr/>
            </a:lvl1pPr>
          </a:lstStyle>
          <a:p>
            <a:pPr defTabSz="685800">
              <a:defRPr/>
            </a:pPr>
            <a:endParaRPr lang="ru-RU">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defTabSz="685800">
              <a:defRPr/>
            </a:pPr>
            <a:fld id="{A8B1B026-A5D9-4C3B-BEE3-8495B27C701E}"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269052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40"/>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5F1CA837-331B-4523-8C38-294648060811}" type="slidenum">
              <a:rPr lang="ru-RU" altLang="ru-RU"/>
              <a:pPr>
                <a:defRPr/>
              </a:pPr>
              <a:t>‹#›</a:t>
            </a:fld>
            <a:endParaRPr lang="ru-RU" altLang="ru-RU"/>
          </a:p>
        </p:txBody>
      </p:sp>
    </p:spTree>
    <p:extLst>
      <p:ext uri="{BB962C8B-B14F-4D97-AF65-F5344CB8AC3E}">
        <p14:creationId xmlns:p14="http://schemas.microsoft.com/office/powerpoint/2010/main" val="4162923824"/>
      </p:ext>
    </p:extLst>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981200"/>
            <a:ext cx="40386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981200"/>
            <a:ext cx="40386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p:cNvSpPr>
            <a:spLocks noGrp="1" noChangeArrowheads="1"/>
          </p:cNvSpPr>
          <p:nvPr>
            <p:ph type="sldNum" sz="quarter" idx="12"/>
          </p:nvPr>
        </p:nvSpPr>
        <p:spPr>
          <a:ln/>
        </p:spPr>
        <p:txBody>
          <a:bodyPr/>
          <a:lstStyle>
            <a:lvl1pPr>
              <a:defRPr/>
            </a:lvl1pPr>
          </a:lstStyle>
          <a:p>
            <a:pPr>
              <a:defRPr/>
            </a:pPr>
            <a:fld id="{7F02E093-654E-42E9-9633-23EDB0E9995D}" type="slidenum">
              <a:rPr lang="ru-RU" altLang="ru-RU"/>
              <a:pPr>
                <a:defRPr/>
              </a:pPr>
              <a:t>‹#›</a:t>
            </a:fld>
            <a:endParaRPr lang="ru-RU" altLang="ru-RU"/>
          </a:p>
        </p:txBody>
      </p:sp>
    </p:spTree>
    <p:extLst>
      <p:ext uri="{BB962C8B-B14F-4D97-AF65-F5344CB8AC3E}">
        <p14:creationId xmlns:p14="http://schemas.microsoft.com/office/powerpoint/2010/main" val="4053161699"/>
      </p:ext>
    </p:extLst>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7"/>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9"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9" name="Rectangle 6"/>
          <p:cNvSpPr>
            <a:spLocks noGrp="1" noChangeArrowheads="1"/>
          </p:cNvSpPr>
          <p:nvPr>
            <p:ph type="sldNum" sz="quarter" idx="12"/>
          </p:nvPr>
        </p:nvSpPr>
        <p:spPr>
          <a:ln/>
        </p:spPr>
        <p:txBody>
          <a:bodyPr/>
          <a:lstStyle>
            <a:lvl1pPr>
              <a:defRPr/>
            </a:lvl1pPr>
          </a:lstStyle>
          <a:p>
            <a:pPr>
              <a:defRPr/>
            </a:pPr>
            <a:fld id="{14C80048-7DF4-485D-B27D-5D2EA8BEEEE8}" type="slidenum">
              <a:rPr lang="ru-RU" altLang="ru-RU"/>
              <a:pPr>
                <a:defRPr/>
              </a:pPr>
              <a:t>‹#›</a:t>
            </a:fld>
            <a:endParaRPr lang="ru-RU" altLang="ru-RU"/>
          </a:p>
        </p:txBody>
      </p:sp>
    </p:spTree>
    <p:extLst>
      <p:ext uri="{BB962C8B-B14F-4D97-AF65-F5344CB8AC3E}">
        <p14:creationId xmlns:p14="http://schemas.microsoft.com/office/powerpoint/2010/main" val="2765136459"/>
      </p:ext>
    </p:extLst>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5" name="Rectangle 6"/>
          <p:cNvSpPr>
            <a:spLocks noGrp="1" noChangeArrowheads="1"/>
          </p:cNvSpPr>
          <p:nvPr>
            <p:ph type="sldNum" sz="quarter" idx="12"/>
          </p:nvPr>
        </p:nvSpPr>
        <p:spPr>
          <a:ln/>
        </p:spPr>
        <p:txBody>
          <a:bodyPr/>
          <a:lstStyle>
            <a:lvl1pPr>
              <a:defRPr/>
            </a:lvl1pPr>
          </a:lstStyle>
          <a:p>
            <a:pPr>
              <a:defRPr/>
            </a:pPr>
            <a:fld id="{D8B3144D-EDBB-4B3A-87B3-88603EF44C12}" type="slidenum">
              <a:rPr lang="ru-RU" altLang="ru-RU"/>
              <a:pPr>
                <a:defRPr/>
              </a:pPr>
              <a:t>‹#›</a:t>
            </a:fld>
            <a:endParaRPr lang="ru-RU" altLang="ru-RU"/>
          </a:p>
        </p:txBody>
      </p:sp>
    </p:spTree>
    <p:extLst>
      <p:ext uri="{BB962C8B-B14F-4D97-AF65-F5344CB8AC3E}">
        <p14:creationId xmlns:p14="http://schemas.microsoft.com/office/powerpoint/2010/main" val="3297526859"/>
      </p:ext>
    </p:extLst>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4" name="Rectangle 6"/>
          <p:cNvSpPr>
            <a:spLocks noGrp="1" noChangeArrowheads="1"/>
          </p:cNvSpPr>
          <p:nvPr>
            <p:ph type="sldNum" sz="quarter" idx="12"/>
          </p:nvPr>
        </p:nvSpPr>
        <p:spPr>
          <a:ln/>
        </p:spPr>
        <p:txBody>
          <a:bodyPr/>
          <a:lstStyle>
            <a:lvl1pPr>
              <a:defRPr/>
            </a:lvl1pPr>
          </a:lstStyle>
          <a:p>
            <a:pPr>
              <a:defRPr/>
            </a:pPr>
            <a:fld id="{7BEF05A0-481B-4E00-99F0-987C31E086BD}" type="slidenum">
              <a:rPr lang="ru-RU" altLang="ru-RU"/>
              <a:pPr>
                <a:defRPr/>
              </a:pPr>
              <a:t>‹#›</a:t>
            </a:fld>
            <a:endParaRPr lang="ru-RU" altLang="ru-RU"/>
          </a:p>
        </p:txBody>
      </p:sp>
    </p:spTree>
    <p:extLst>
      <p:ext uri="{BB962C8B-B14F-4D97-AF65-F5344CB8AC3E}">
        <p14:creationId xmlns:p14="http://schemas.microsoft.com/office/powerpoint/2010/main" val="2939817909"/>
      </p:ext>
    </p:extLst>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9"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p:cNvSpPr>
            <a:spLocks noGrp="1" noChangeArrowheads="1"/>
          </p:cNvSpPr>
          <p:nvPr>
            <p:ph type="sldNum" sz="quarter" idx="12"/>
          </p:nvPr>
        </p:nvSpPr>
        <p:spPr>
          <a:ln/>
        </p:spPr>
        <p:txBody>
          <a:bodyPr/>
          <a:lstStyle>
            <a:lvl1pPr>
              <a:defRPr/>
            </a:lvl1pPr>
          </a:lstStyle>
          <a:p>
            <a:pPr>
              <a:defRPr/>
            </a:pPr>
            <a:fld id="{076EC720-966A-4507-9496-5AE7A8591E1D}" type="slidenum">
              <a:rPr lang="ru-RU" altLang="ru-RU"/>
              <a:pPr>
                <a:defRPr/>
              </a:pPr>
              <a:t>‹#›</a:t>
            </a:fld>
            <a:endParaRPr lang="ru-RU" altLang="ru-RU"/>
          </a:p>
        </p:txBody>
      </p:sp>
    </p:spTree>
    <p:extLst>
      <p:ext uri="{BB962C8B-B14F-4D97-AF65-F5344CB8AC3E}">
        <p14:creationId xmlns:p14="http://schemas.microsoft.com/office/powerpoint/2010/main" val="3860361999"/>
      </p:ext>
    </p:extLst>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9"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p:cNvSpPr>
            <a:spLocks noGrp="1" noChangeArrowheads="1"/>
          </p:cNvSpPr>
          <p:nvPr>
            <p:ph type="sldNum" sz="quarter" idx="12"/>
          </p:nvPr>
        </p:nvSpPr>
        <p:spPr>
          <a:ln/>
        </p:spPr>
        <p:txBody>
          <a:bodyPr/>
          <a:lstStyle>
            <a:lvl1pPr>
              <a:defRPr/>
            </a:lvl1pPr>
          </a:lstStyle>
          <a:p>
            <a:pPr>
              <a:defRPr/>
            </a:pPr>
            <a:fld id="{54628FB7-BF6B-415C-B8D7-F6507E7B3929}" type="slidenum">
              <a:rPr lang="ru-RU" altLang="ru-RU"/>
              <a:pPr>
                <a:defRPr/>
              </a:pPr>
              <a:t>‹#›</a:t>
            </a:fld>
            <a:endParaRPr lang="ru-RU" altLang="ru-RU"/>
          </a:p>
        </p:txBody>
      </p:sp>
    </p:spTree>
    <p:extLst>
      <p:ext uri="{BB962C8B-B14F-4D97-AF65-F5344CB8AC3E}">
        <p14:creationId xmlns:p14="http://schemas.microsoft.com/office/powerpoint/2010/main" val="1673911543"/>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3810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5363" name="Rectangle 3"/>
          <p:cNvSpPr>
            <a:spLocks noGrp="1" noChangeArrowheads="1"/>
          </p:cNvSpPr>
          <p:nvPr>
            <p:ph type="body" idx="1"/>
          </p:nvPr>
        </p:nvSpPr>
        <p:spPr bwMode="auto">
          <a:xfrm>
            <a:off x="457200" y="1981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536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a:effectLst>
                  <a:outerShdw blurRad="38100" dist="38100" dir="2700000" algn="tl">
                    <a:srgbClr val="000000"/>
                  </a:outerShdw>
                </a:effectLst>
                <a:latin typeface="Arial" panose="020B0604020202020204" pitchFamily="34" charset="0"/>
              </a:defRPr>
            </a:lvl1pPr>
          </a:lstStyle>
          <a:p>
            <a:pPr>
              <a:defRPr/>
            </a:pPr>
            <a:endParaRPr lang="ru-RU" altLang="ru-RU"/>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panose="020B0604020202020204" pitchFamily="34" charset="0"/>
              </a:defRPr>
            </a:lvl1pPr>
          </a:lstStyle>
          <a:p>
            <a:pPr>
              <a:defRPr/>
            </a:pPr>
            <a:endParaRPr lang="ru-RU" altLang="ru-RU"/>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effectLst>
                  <a:outerShdw blurRad="38100" dist="38100" dir="2700000" algn="tl">
                    <a:srgbClr val="000000"/>
                  </a:outerShdw>
                </a:effectLst>
                <a:latin typeface="Arial" panose="020B0604020202020204" pitchFamily="34" charset="0"/>
              </a:defRPr>
            </a:lvl1pPr>
          </a:lstStyle>
          <a:p>
            <a:pPr>
              <a:defRPr/>
            </a:pPr>
            <a:fld id="{B5A91D18-648D-4DC1-B444-147BA7CFA77C}" type="slidenum">
              <a:rPr lang="ru-RU" altLang="ru-RU"/>
              <a:pPr>
                <a:defRPr/>
              </a:pPr>
              <a:t>‹#›</a:t>
            </a:fld>
            <a:endParaRPr lang="ru-RU" altLang="ru-RU"/>
          </a:p>
        </p:txBody>
      </p:sp>
    </p:spTree>
  </p:cSld>
  <p:clrMap bg1="dk2" tx1="lt1" bg2="dk1" tx2="lt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768" decel="100000"/>
                                        <p:tgtEl>
                                          <p:spTgt spid="15362"/>
                                        </p:tgtEl>
                                      </p:cBhvr>
                                    </p:animEffect>
                                    <p:animScale>
                                      <p:cBhvr>
                                        <p:cTn id="8" dur="768" decel="100000"/>
                                        <p:tgtEl>
                                          <p:spTgt spid="15362"/>
                                        </p:tgtEl>
                                      </p:cBhvr>
                                      <p:from x="10000" y="10000"/>
                                      <p:to x="200000" y="450000"/>
                                    </p:animScale>
                                    <p:animScale>
                                      <p:cBhvr>
                                        <p:cTn id="9" dur="1230" accel="100000" fill="hold">
                                          <p:stCondLst>
                                            <p:cond delay="768"/>
                                          </p:stCondLst>
                                        </p:cTn>
                                        <p:tgtEl>
                                          <p:spTgt spid="15362"/>
                                        </p:tgtEl>
                                      </p:cBhvr>
                                      <p:from x="200000" y="450000"/>
                                      <p:to x="100000" y="100000"/>
                                    </p:animScale>
                                    <p:set>
                                      <p:cBhvr>
                                        <p:cTn id="10" dur="768" fill="hold"/>
                                        <p:tgtEl>
                                          <p:spTgt spid="15362"/>
                                        </p:tgtEl>
                                        <p:attrNameLst>
                                          <p:attrName>ppt_x</p:attrName>
                                        </p:attrNameLst>
                                      </p:cBhvr>
                                      <p:to>
                                        <p:strVal val="(0.5)"/>
                                      </p:to>
                                    </p:set>
                                    <p:anim from="(0.5)" to="(#ppt_x)" calcmode="lin" valueType="num">
                                      <p:cBhvr>
                                        <p:cTn id="11" dur="1230" accel="100000" fill="hold">
                                          <p:stCondLst>
                                            <p:cond delay="768"/>
                                          </p:stCondLst>
                                        </p:cTn>
                                        <p:tgtEl>
                                          <p:spTgt spid="15362"/>
                                        </p:tgtEl>
                                        <p:attrNameLst>
                                          <p:attrName>ppt_x</p:attrName>
                                        </p:attrNameLst>
                                      </p:cBhvr>
                                    </p:anim>
                                    <p:set>
                                      <p:cBhvr>
                                        <p:cTn id="12" dur="768" fill="hold"/>
                                        <p:tgtEl>
                                          <p:spTgt spid="15362"/>
                                        </p:tgtEl>
                                        <p:attrNameLst>
                                          <p:attrName>ppt_y</p:attrName>
                                        </p:attrNameLst>
                                      </p:cBhvr>
                                      <p:to>
                                        <p:strVal val="(#ppt_y+0.4)"/>
                                      </p:to>
                                    </p:set>
                                    <p:anim from="(#ppt_y+0.4)" to="(#ppt_y)" calcmode="lin" valueType="num">
                                      <p:cBhvr>
                                        <p:cTn id="13" dur="1230" accel="100000" fill="hold">
                                          <p:stCondLst>
                                            <p:cond delay="768"/>
                                          </p:stCondLst>
                                        </p:cTn>
                                        <p:tgtEl>
                                          <p:spTgt spid="1536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15363">
                                            <p:txEl>
                                              <p:pRg st="0" end="0"/>
                                            </p:txEl>
                                          </p:spTgt>
                                        </p:tgtEl>
                                        <p:attrNameLst>
                                          <p:attrName>style.visibility</p:attrName>
                                        </p:attrNameLst>
                                      </p:cBhvr>
                                      <p:to>
                                        <p:strVal val="visible"/>
                                      </p:to>
                                    </p:set>
                                    <p:anim calcmode="lin" valueType="num">
                                      <p:cBhvr>
                                        <p:cTn id="18" dur="500" fill="hold"/>
                                        <p:tgtEl>
                                          <p:spTgt spid="1536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536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5363">
                                            <p:txEl>
                                              <p:pRg st="0" end="0"/>
                                            </p:txEl>
                                          </p:spTgt>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15363">
                                            <p:txEl>
                                              <p:pRg st="1" end="1"/>
                                            </p:txEl>
                                          </p:spTgt>
                                        </p:tgtEl>
                                        <p:attrNameLst>
                                          <p:attrName>style.visibility</p:attrName>
                                        </p:attrNameLst>
                                      </p:cBhvr>
                                      <p:to>
                                        <p:strVal val="visible"/>
                                      </p:to>
                                    </p:set>
                                    <p:anim calcmode="lin" valueType="num">
                                      <p:cBhvr>
                                        <p:cTn id="23" dur="500" fill="hold"/>
                                        <p:tgtEl>
                                          <p:spTgt spid="1536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5363">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15363">
                                            <p:txEl>
                                              <p:pRg st="1" end="1"/>
                                            </p:txEl>
                                          </p:spTgt>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15363">
                                            <p:txEl>
                                              <p:pRg st="2" end="2"/>
                                            </p:txEl>
                                          </p:spTgt>
                                        </p:tgtEl>
                                        <p:attrNameLst>
                                          <p:attrName>style.visibility</p:attrName>
                                        </p:attrNameLst>
                                      </p:cBhvr>
                                      <p:to>
                                        <p:strVal val="visible"/>
                                      </p:to>
                                    </p:set>
                                    <p:anim calcmode="lin" valueType="num">
                                      <p:cBhvr>
                                        <p:cTn id="28" dur="500" fill="hold"/>
                                        <p:tgtEl>
                                          <p:spTgt spid="1536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536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15363">
                                            <p:txEl>
                                              <p:pRg st="2" end="2"/>
                                            </p:txEl>
                                          </p:spTgt>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15363">
                                            <p:txEl>
                                              <p:pRg st="3" end="3"/>
                                            </p:txEl>
                                          </p:spTgt>
                                        </p:tgtEl>
                                        <p:attrNameLst>
                                          <p:attrName>style.visibility</p:attrName>
                                        </p:attrNameLst>
                                      </p:cBhvr>
                                      <p:to>
                                        <p:strVal val="visible"/>
                                      </p:to>
                                    </p:set>
                                    <p:anim calcmode="lin" valueType="num">
                                      <p:cBhvr>
                                        <p:cTn id="33" dur="500" fill="hold"/>
                                        <p:tgtEl>
                                          <p:spTgt spid="1536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536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5363">
                                            <p:txEl>
                                              <p:pRg st="3" end="3"/>
                                            </p:txEl>
                                          </p:spTgt>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15363">
                                            <p:txEl>
                                              <p:pRg st="4" end="4"/>
                                            </p:txEl>
                                          </p:spTgt>
                                        </p:tgtEl>
                                        <p:attrNameLst>
                                          <p:attrName>style.visibility</p:attrName>
                                        </p:attrNameLst>
                                      </p:cBhvr>
                                      <p:to>
                                        <p:strVal val="visible"/>
                                      </p:to>
                                    </p:set>
                                    <p:anim calcmode="lin" valueType="num">
                                      <p:cBhvr>
                                        <p:cTn id="38" dur="500" fill="hold"/>
                                        <p:tgtEl>
                                          <p:spTgt spid="15363">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15363">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tmplLst>
          <p:tmpl lvl="1">
            <p:tnLst>
              <p:par>
                <p:cTn presetID="53" presetClass="entr" presetSubtype="0" fill="hold" nodeType="clickEffect">
                  <p:stCondLst>
                    <p:cond delay="0"/>
                  </p:stCondLst>
                  <p:childTnLst>
                    <p:set>
                      <p:cBhvr>
                        <p:cTn dur="1" fill="hold">
                          <p:stCondLst>
                            <p:cond delay="0"/>
                          </p:stCondLst>
                        </p:cTn>
                        <p:tgtEl>
                          <p:spTgt spid="15363"/>
                        </p:tgtEl>
                        <p:attrNameLst>
                          <p:attrName>style.visibility</p:attrName>
                        </p:attrNameLst>
                      </p:cBhvr>
                      <p:to>
                        <p:strVal val="visible"/>
                      </p:to>
                    </p:set>
                    <p:anim calcmode="lin" valueType="num">
                      <p:cBhvr>
                        <p:cTn dur="500" fill="hold"/>
                        <p:tgtEl>
                          <p:spTgt spid="15363"/>
                        </p:tgtEl>
                        <p:attrNameLst>
                          <p:attrName>ppt_w</p:attrName>
                        </p:attrNameLst>
                      </p:cBhvr>
                      <p:tavLst>
                        <p:tav tm="0">
                          <p:val>
                            <p:fltVal val="0"/>
                          </p:val>
                        </p:tav>
                        <p:tav tm="100000">
                          <p:val>
                            <p:strVal val="#ppt_w"/>
                          </p:val>
                        </p:tav>
                      </p:tavLst>
                    </p:anim>
                    <p:anim calcmode="lin" valueType="num">
                      <p:cBhvr>
                        <p:cTn dur="500" fill="hold"/>
                        <p:tgtEl>
                          <p:spTgt spid="15363"/>
                        </p:tgtEl>
                        <p:attrNameLst>
                          <p:attrName>ppt_h</p:attrName>
                        </p:attrNameLst>
                      </p:cBhvr>
                      <p:tavLst>
                        <p:tav tm="0">
                          <p:val>
                            <p:fltVal val="0"/>
                          </p:val>
                        </p:tav>
                        <p:tav tm="100000">
                          <p:val>
                            <p:strVal val="#ppt_h"/>
                          </p:val>
                        </p:tav>
                      </p:tavLst>
                    </p:anim>
                    <p:animEffect transition="in" filter="fade">
                      <p:cBhvr>
                        <p:cTn dur="500"/>
                        <p:tgtEl>
                          <p:spTgt spid="15363"/>
                        </p:tgtEl>
                      </p:cBhvr>
                    </p:animEffect>
                  </p:childTnLst>
                </p:cTn>
              </p:par>
            </p:tnLst>
          </p:tmpl>
          <p:tmpl lvl="2">
            <p:tnLst>
              <p:par>
                <p:cTn presetID="53"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 calcmode="lin" valueType="num">
                      <p:cBhvr>
                        <p:cTn dur="500" fill="hold"/>
                        <p:tgtEl>
                          <p:spTgt spid="15363"/>
                        </p:tgtEl>
                        <p:attrNameLst>
                          <p:attrName>ppt_w</p:attrName>
                        </p:attrNameLst>
                      </p:cBhvr>
                      <p:tavLst>
                        <p:tav tm="0">
                          <p:val>
                            <p:fltVal val="0"/>
                          </p:val>
                        </p:tav>
                        <p:tav tm="100000">
                          <p:val>
                            <p:strVal val="#ppt_w"/>
                          </p:val>
                        </p:tav>
                      </p:tavLst>
                    </p:anim>
                    <p:anim calcmode="lin" valueType="num">
                      <p:cBhvr>
                        <p:cTn dur="500" fill="hold"/>
                        <p:tgtEl>
                          <p:spTgt spid="15363"/>
                        </p:tgtEl>
                        <p:attrNameLst>
                          <p:attrName>ppt_h</p:attrName>
                        </p:attrNameLst>
                      </p:cBhvr>
                      <p:tavLst>
                        <p:tav tm="0">
                          <p:val>
                            <p:fltVal val="0"/>
                          </p:val>
                        </p:tav>
                        <p:tav tm="100000">
                          <p:val>
                            <p:strVal val="#ppt_h"/>
                          </p:val>
                        </p:tav>
                      </p:tavLst>
                    </p:anim>
                    <p:animEffect transition="in" filter="fade">
                      <p:cBhvr>
                        <p:cTn dur="500"/>
                        <p:tgtEl>
                          <p:spTgt spid="15363"/>
                        </p:tgtEl>
                      </p:cBhvr>
                    </p:animEffect>
                  </p:childTnLst>
                </p:cTn>
              </p:par>
            </p:tnLst>
          </p:tmpl>
          <p:tmpl lvl="3">
            <p:tnLst>
              <p:par>
                <p:cTn presetID="53"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 calcmode="lin" valueType="num">
                      <p:cBhvr>
                        <p:cTn dur="500" fill="hold"/>
                        <p:tgtEl>
                          <p:spTgt spid="15363"/>
                        </p:tgtEl>
                        <p:attrNameLst>
                          <p:attrName>ppt_w</p:attrName>
                        </p:attrNameLst>
                      </p:cBhvr>
                      <p:tavLst>
                        <p:tav tm="0">
                          <p:val>
                            <p:fltVal val="0"/>
                          </p:val>
                        </p:tav>
                        <p:tav tm="100000">
                          <p:val>
                            <p:strVal val="#ppt_w"/>
                          </p:val>
                        </p:tav>
                      </p:tavLst>
                    </p:anim>
                    <p:anim calcmode="lin" valueType="num">
                      <p:cBhvr>
                        <p:cTn dur="500" fill="hold"/>
                        <p:tgtEl>
                          <p:spTgt spid="15363"/>
                        </p:tgtEl>
                        <p:attrNameLst>
                          <p:attrName>ppt_h</p:attrName>
                        </p:attrNameLst>
                      </p:cBhvr>
                      <p:tavLst>
                        <p:tav tm="0">
                          <p:val>
                            <p:fltVal val="0"/>
                          </p:val>
                        </p:tav>
                        <p:tav tm="100000">
                          <p:val>
                            <p:strVal val="#ppt_h"/>
                          </p:val>
                        </p:tav>
                      </p:tavLst>
                    </p:anim>
                    <p:animEffect transition="in" filter="fade">
                      <p:cBhvr>
                        <p:cTn dur="500"/>
                        <p:tgtEl>
                          <p:spTgt spid="15363"/>
                        </p:tgtEl>
                      </p:cBhvr>
                    </p:animEffect>
                  </p:childTnLst>
                </p:cTn>
              </p:par>
            </p:tnLst>
          </p:tmpl>
          <p:tmpl lvl="4">
            <p:tnLst>
              <p:par>
                <p:cTn presetID="53"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 calcmode="lin" valueType="num">
                      <p:cBhvr>
                        <p:cTn dur="500" fill="hold"/>
                        <p:tgtEl>
                          <p:spTgt spid="15363"/>
                        </p:tgtEl>
                        <p:attrNameLst>
                          <p:attrName>ppt_w</p:attrName>
                        </p:attrNameLst>
                      </p:cBhvr>
                      <p:tavLst>
                        <p:tav tm="0">
                          <p:val>
                            <p:fltVal val="0"/>
                          </p:val>
                        </p:tav>
                        <p:tav tm="100000">
                          <p:val>
                            <p:strVal val="#ppt_w"/>
                          </p:val>
                        </p:tav>
                      </p:tavLst>
                    </p:anim>
                    <p:anim calcmode="lin" valueType="num">
                      <p:cBhvr>
                        <p:cTn dur="500" fill="hold"/>
                        <p:tgtEl>
                          <p:spTgt spid="15363"/>
                        </p:tgtEl>
                        <p:attrNameLst>
                          <p:attrName>ppt_h</p:attrName>
                        </p:attrNameLst>
                      </p:cBhvr>
                      <p:tavLst>
                        <p:tav tm="0">
                          <p:val>
                            <p:fltVal val="0"/>
                          </p:val>
                        </p:tav>
                        <p:tav tm="100000">
                          <p:val>
                            <p:strVal val="#ppt_h"/>
                          </p:val>
                        </p:tav>
                      </p:tavLst>
                    </p:anim>
                    <p:animEffect transition="in" filter="fade">
                      <p:cBhvr>
                        <p:cTn dur="500"/>
                        <p:tgtEl>
                          <p:spTgt spid="15363"/>
                        </p:tgtEl>
                      </p:cBhvr>
                    </p:animEffect>
                  </p:childTnLst>
                </p:cTn>
              </p:par>
            </p:tnLst>
          </p:tmpl>
          <p:tmpl lvl="5">
            <p:tnLst>
              <p:par>
                <p:cTn presetID="53"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 calcmode="lin" valueType="num">
                      <p:cBhvr>
                        <p:cTn dur="500" fill="hold"/>
                        <p:tgtEl>
                          <p:spTgt spid="15363"/>
                        </p:tgtEl>
                        <p:attrNameLst>
                          <p:attrName>ppt_w</p:attrName>
                        </p:attrNameLst>
                      </p:cBhvr>
                      <p:tavLst>
                        <p:tav tm="0">
                          <p:val>
                            <p:fltVal val="0"/>
                          </p:val>
                        </p:tav>
                        <p:tav tm="100000">
                          <p:val>
                            <p:strVal val="#ppt_w"/>
                          </p:val>
                        </p:tav>
                      </p:tavLst>
                    </p:anim>
                    <p:anim calcmode="lin" valueType="num">
                      <p:cBhvr>
                        <p:cTn dur="500" fill="hold"/>
                        <p:tgtEl>
                          <p:spTgt spid="15363"/>
                        </p:tgtEl>
                        <p:attrNameLst>
                          <p:attrName>ppt_h</p:attrName>
                        </p:attrNameLst>
                      </p:cBhvr>
                      <p:tavLst>
                        <p:tav tm="0">
                          <p:val>
                            <p:fltVal val="0"/>
                          </p:val>
                        </p:tav>
                        <p:tav tm="100000">
                          <p:val>
                            <p:strVal val="#ppt_h"/>
                          </p:val>
                        </p:tav>
                      </p:tavLst>
                    </p:anim>
                    <p:animEffect transition="in" filter="fade">
                      <p:cBhvr>
                        <p:cTn dur="500"/>
                        <p:tgtEl>
                          <p:spTgt spid="15363"/>
                        </p:tgtEl>
                      </p:cBhvr>
                    </p:animEffect>
                  </p:childTnLst>
                </p:cTn>
              </p:par>
            </p:tnLst>
          </p:tmpl>
        </p:tmplLst>
      </p:bldP>
    </p:bldLst>
  </p:timing>
  <p:txStyles>
    <p:title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1" y="3"/>
            <a:ext cx="9141619"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971550" y="982666"/>
            <a:ext cx="7200900"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endParaRPr lang="en-US" altLang="ru-RU" smtClean="0"/>
          </a:p>
        </p:txBody>
      </p:sp>
      <p:sp>
        <p:nvSpPr>
          <p:cNvPr id="1028" name="Text Placeholder 2"/>
          <p:cNvSpPr>
            <a:spLocks noGrp="1"/>
          </p:cNvSpPr>
          <p:nvPr>
            <p:ph type="body" idx="1"/>
          </p:nvPr>
        </p:nvSpPr>
        <p:spPr bwMode="auto">
          <a:xfrm>
            <a:off x="971550" y="2557466"/>
            <a:ext cx="72009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4" name="Date Placeholder 3"/>
          <p:cNvSpPr>
            <a:spLocks noGrp="1"/>
          </p:cNvSpPr>
          <p:nvPr>
            <p:ph type="dt" sz="half" idx="2"/>
          </p:nvPr>
        </p:nvSpPr>
        <p:spPr>
          <a:xfrm>
            <a:off x="6507956" y="5969000"/>
            <a:ext cx="1200150" cy="279400"/>
          </a:xfrm>
          <a:prstGeom prst="rect">
            <a:avLst/>
          </a:prstGeom>
        </p:spPr>
        <p:txBody>
          <a:bodyPr vert="horz" lIns="91440" tIns="45720" rIns="91440" bIns="45720" rtlCol="0" anchor="ctr"/>
          <a:lstStyle>
            <a:lvl1pPr algn="r" eaLnBrk="1" fontAlgn="auto" hangingPunct="1">
              <a:spcBef>
                <a:spcPts val="0"/>
              </a:spcBef>
              <a:spcAft>
                <a:spcPts val="0"/>
              </a:spcAft>
              <a:defRPr sz="750" b="0" i="0">
                <a:solidFill>
                  <a:schemeClr val="tx1"/>
                </a:solidFill>
                <a:effectLst/>
                <a:latin typeface="+mn-lt"/>
              </a:defRPr>
            </a:lvl1pPr>
          </a:lstStyle>
          <a:p>
            <a:pPr defTabSz="685800">
              <a:defRPr/>
            </a:pPr>
            <a:fld id="{5D4B6DC4-A6D5-417C-B85D-574DCBC90A08}" type="datetimeFigureOut">
              <a:rPr lang="ru-RU" smtClean="0">
                <a:solidFill>
                  <a:prstClr val="black"/>
                </a:solidFill>
              </a:rPr>
              <a:pPr defTabSz="685800">
                <a:defRPr/>
              </a:pPr>
              <a:t>02.08.2020</a:t>
            </a:fld>
            <a:endParaRPr lang="ru-RU">
              <a:solidFill>
                <a:prstClr val="black"/>
              </a:solidFill>
            </a:endParaRPr>
          </a:p>
        </p:txBody>
      </p:sp>
      <p:sp>
        <p:nvSpPr>
          <p:cNvPr id="5" name="Footer Placeholder 4"/>
          <p:cNvSpPr>
            <a:spLocks noGrp="1"/>
          </p:cNvSpPr>
          <p:nvPr>
            <p:ph type="ftr" sz="quarter" idx="3"/>
          </p:nvPr>
        </p:nvSpPr>
        <p:spPr>
          <a:xfrm>
            <a:off x="971551" y="5969000"/>
            <a:ext cx="5479256" cy="279400"/>
          </a:xfrm>
          <a:prstGeom prst="rect">
            <a:avLst/>
          </a:prstGeom>
        </p:spPr>
        <p:txBody>
          <a:bodyPr vert="horz" lIns="91440" tIns="45720" rIns="91440" bIns="45720" rtlCol="0" anchor="ctr"/>
          <a:lstStyle>
            <a:lvl1pPr algn="l" eaLnBrk="1" fontAlgn="auto" hangingPunct="1">
              <a:spcBef>
                <a:spcPts val="0"/>
              </a:spcBef>
              <a:spcAft>
                <a:spcPts val="0"/>
              </a:spcAft>
              <a:defRPr sz="750" b="0" i="0">
                <a:solidFill>
                  <a:schemeClr val="tx1"/>
                </a:solidFill>
                <a:effectLst/>
                <a:latin typeface="+mn-lt"/>
              </a:defRPr>
            </a:lvl1pPr>
          </a:lstStyle>
          <a:p>
            <a:pPr defTabSz="685800">
              <a:defRPr/>
            </a:pPr>
            <a:endParaRPr lang="ru-RU">
              <a:solidFill>
                <a:prstClr val="black"/>
              </a:solidFill>
            </a:endParaRPr>
          </a:p>
        </p:txBody>
      </p:sp>
      <p:sp>
        <p:nvSpPr>
          <p:cNvPr id="6" name="Slide Number Placeholder 5"/>
          <p:cNvSpPr>
            <a:spLocks noGrp="1"/>
          </p:cNvSpPr>
          <p:nvPr>
            <p:ph type="sldNum" sz="quarter" idx="4"/>
          </p:nvPr>
        </p:nvSpPr>
        <p:spPr>
          <a:xfrm>
            <a:off x="7765257" y="5969000"/>
            <a:ext cx="407194" cy="279400"/>
          </a:xfrm>
          <a:prstGeom prst="rect">
            <a:avLst/>
          </a:prstGeom>
        </p:spPr>
        <p:txBody>
          <a:bodyPr vert="horz" lIns="91440" tIns="45720" rIns="91440" bIns="45720" rtlCol="0" anchor="ctr"/>
          <a:lstStyle>
            <a:lvl1pPr algn="r" eaLnBrk="1" fontAlgn="auto" hangingPunct="1">
              <a:spcBef>
                <a:spcPts val="0"/>
              </a:spcBef>
              <a:spcAft>
                <a:spcPts val="0"/>
              </a:spcAft>
              <a:defRPr sz="750" b="0" i="0">
                <a:solidFill>
                  <a:schemeClr val="tx1"/>
                </a:solidFill>
                <a:effectLst/>
                <a:latin typeface="+mn-lt"/>
              </a:defRPr>
            </a:lvl1pPr>
          </a:lstStyle>
          <a:p>
            <a:pPr defTabSz="685800">
              <a:defRPr/>
            </a:pPr>
            <a:fld id="{6793582E-F255-4037-AA17-06D6706523E8}" type="slidenum">
              <a:rPr lang="ru-RU" smtClean="0">
                <a:solidFill>
                  <a:prstClr val="black"/>
                </a:solidFill>
              </a:rPr>
              <a:pPr defTabSz="685800">
                <a:defRPr/>
              </a:pPr>
              <a:t>‹#›</a:t>
            </a:fld>
            <a:endParaRPr lang="ru-RU">
              <a:solidFill>
                <a:prstClr val="black"/>
              </a:solidFill>
            </a:endParaRPr>
          </a:p>
        </p:txBody>
      </p:sp>
    </p:spTree>
    <p:extLst>
      <p:ext uri="{BB962C8B-B14F-4D97-AF65-F5344CB8AC3E}">
        <p14:creationId xmlns:p14="http://schemas.microsoft.com/office/powerpoint/2010/main" val="119265863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iming>
    <p:tnLst>
      <p:par>
        <p:cTn id="1" dur="indefinite" restart="never" nodeType="tmRoot"/>
      </p:par>
    </p:tnLst>
  </p:timing>
  <p:txStyles>
    <p:titleStyle>
      <a:lvl1pPr algn="ctr" defTabSz="342900" rtl="0" eaLnBrk="0" fontAlgn="base" hangingPunct="0">
        <a:spcBef>
          <a:spcPct val="0"/>
        </a:spcBef>
        <a:spcAft>
          <a:spcPct val="0"/>
        </a:spcAft>
        <a:defRPr sz="3300" kern="1200">
          <a:ln w="3175" cmpd="sng">
            <a:noFill/>
          </a:ln>
          <a:solidFill>
            <a:srgbClr val="262626"/>
          </a:solidFill>
          <a:latin typeface="+mj-lt"/>
          <a:ea typeface="+mj-ea"/>
          <a:cs typeface="+mj-cs"/>
        </a:defRPr>
      </a:lvl1pPr>
      <a:lvl2pPr algn="ctr" defTabSz="342900" rtl="0" eaLnBrk="0" fontAlgn="base" hangingPunct="0">
        <a:spcBef>
          <a:spcPct val="0"/>
        </a:spcBef>
        <a:spcAft>
          <a:spcPct val="0"/>
        </a:spcAft>
        <a:defRPr sz="3300">
          <a:solidFill>
            <a:srgbClr val="262626"/>
          </a:solidFill>
          <a:latin typeface="Garamond" panose="02020404030301010803" pitchFamily="18" charset="0"/>
        </a:defRPr>
      </a:lvl2pPr>
      <a:lvl3pPr algn="ctr" defTabSz="342900" rtl="0" eaLnBrk="0" fontAlgn="base" hangingPunct="0">
        <a:spcBef>
          <a:spcPct val="0"/>
        </a:spcBef>
        <a:spcAft>
          <a:spcPct val="0"/>
        </a:spcAft>
        <a:defRPr sz="3300">
          <a:solidFill>
            <a:srgbClr val="262626"/>
          </a:solidFill>
          <a:latin typeface="Garamond" panose="02020404030301010803" pitchFamily="18" charset="0"/>
        </a:defRPr>
      </a:lvl3pPr>
      <a:lvl4pPr algn="ctr" defTabSz="342900" rtl="0" eaLnBrk="0" fontAlgn="base" hangingPunct="0">
        <a:spcBef>
          <a:spcPct val="0"/>
        </a:spcBef>
        <a:spcAft>
          <a:spcPct val="0"/>
        </a:spcAft>
        <a:defRPr sz="3300">
          <a:solidFill>
            <a:srgbClr val="262626"/>
          </a:solidFill>
          <a:latin typeface="Garamond" panose="02020404030301010803" pitchFamily="18" charset="0"/>
        </a:defRPr>
      </a:lvl4pPr>
      <a:lvl5pPr algn="ctr" defTabSz="342900" rtl="0" eaLnBrk="0" fontAlgn="base" hangingPunct="0">
        <a:spcBef>
          <a:spcPct val="0"/>
        </a:spcBef>
        <a:spcAft>
          <a:spcPct val="0"/>
        </a:spcAft>
        <a:defRPr sz="3300">
          <a:solidFill>
            <a:srgbClr val="262626"/>
          </a:solidFill>
          <a:latin typeface="Garamond" panose="02020404030301010803"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0" fontAlgn="base" hangingPunct="0">
        <a:spcBef>
          <a:spcPct val="20000"/>
        </a:spcBef>
        <a:spcAft>
          <a:spcPts val="450"/>
        </a:spcAft>
        <a:buClr>
          <a:schemeClr val="accent1"/>
        </a:buClr>
        <a:buSzPct val="115000"/>
        <a:buFont typeface="Arial" panose="020B0604020202020204" pitchFamily="34" charset="0"/>
        <a:buChar char="•"/>
        <a:defRPr sz="1800" kern="1200">
          <a:solidFill>
            <a:srgbClr val="262626"/>
          </a:solidFill>
          <a:latin typeface="+mn-lt"/>
          <a:ea typeface="+mn-ea"/>
          <a:cs typeface="+mn-cs"/>
        </a:defRPr>
      </a:lvl1pPr>
      <a:lvl2pPr marL="557213" indent="-214313" algn="l" defTabSz="342900" rtl="0" eaLnBrk="0" fontAlgn="base" hangingPunct="0">
        <a:spcBef>
          <a:spcPct val="20000"/>
        </a:spcBef>
        <a:spcAft>
          <a:spcPts val="450"/>
        </a:spcAft>
        <a:buClr>
          <a:schemeClr val="accent1"/>
        </a:buClr>
        <a:buSzPct val="115000"/>
        <a:buFont typeface="Arial" panose="020B0604020202020204" pitchFamily="34" charset="0"/>
        <a:buChar char="•"/>
        <a:defRPr sz="1500" kern="1200">
          <a:solidFill>
            <a:srgbClr val="262626"/>
          </a:solidFill>
          <a:latin typeface="+mn-lt"/>
          <a:ea typeface="+mn-ea"/>
          <a:cs typeface="+mn-cs"/>
        </a:defRPr>
      </a:lvl2pPr>
      <a:lvl3pPr marL="900113" indent="-214313" algn="l" defTabSz="342900" rtl="0" eaLnBrk="0" fontAlgn="base" hangingPunct="0">
        <a:spcBef>
          <a:spcPct val="20000"/>
        </a:spcBef>
        <a:spcAft>
          <a:spcPts val="450"/>
        </a:spcAft>
        <a:buClr>
          <a:schemeClr val="accent1"/>
        </a:buClr>
        <a:buSzPct val="115000"/>
        <a:buFont typeface="Arial" panose="020B0604020202020204" pitchFamily="34" charset="0"/>
        <a:buChar char="•"/>
        <a:defRPr kern="1200">
          <a:solidFill>
            <a:srgbClr val="262626"/>
          </a:solidFill>
          <a:latin typeface="+mn-lt"/>
          <a:ea typeface="+mn-ea"/>
          <a:cs typeface="+mn-cs"/>
        </a:defRPr>
      </a:lvl3pPr>
      <a:lvl4pPr marL="1157288" indent="-128588" algn="l" defTabSz="342900" rtl="0" eaLnBrk="0" fontAlgn="base" hangingPunct="0">
        <a:spcBef>
          <a:spcPct val="20000"/>
        </a:spcBef>
        <a:spcAft>
          <a:spcPts val="450"/>
        </a:spcAft>
        <a:buClr>
          <a:schemeClr val="accent1"/>
        </a:buClr>
        <a:buSzPct val="115000"/>
        <a:buFont typeface="Arial" panose="020B0604020202020204" pitchFamily="34" charset="0"/>
        <a:buChar char="•"/>
        <a:defRPr sz="1200" kern="1200">
          <a:solidFill>
            <a:srgbClr val="262626"/>
          </a:solidFill>
          <a:latin typeface="+mn-lt"/>
          <a:ea typeface="+mn-ea"/>
          <a:cs typeface="+mn-cs"/>
        </a:defRPr>
      </a:lvl4pPr>
      <a:lvl5pPr marL="1500188" indent="-128588" algn="l" defTabSz="342900" rtl="0" eaLnBrk="0" fontAlgn="base" hangingPunct="0">
        <a:spcBef>
          <a:spcPct val="20000"/>
        </a:spcBef>
        <a:spcAft>
          <a:spcPts val="450"/>
        </a:spcAft>
        <a:buClr>
          <a:schemeClr val="accent1"/>
        </a:buClr>
        <a:buSzPct val="115000"/>
        <a:buFont typeface="Arial" panose="020B0604020202020204" pitchFamily="34" charset="0"/>
        <a:buChar char="•"/>
        <a:defRPr sz="1050" kern="1200">
          <a:solidFill>
            <a:srgbClr val="262626"/>
          </a:solidFill>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457200" y="2565400"/>
            <a:ext cx="8229600" cy="3887788"/>
          </a:xfrm>
        </p:spPr>
        <p:txBody>
          <a:bodyPr/>
          <a:lstStyle/>
          <a:p>
            <a:pPr marL="609600" indent="-609600" algn="ctr" eaLnBrk="1" hangingPunct="1">
              <a:lnSpc>
                <a:spcPct val="80000"/>
              </a:lnSpc>
              <a:buNone/>
              <a:defRPr/>
            </a:pPr>
            <a:endParaRPr lang="uz-Cyrl-UZ" altLang="ru-RU" sz="200" dirty="0"/>
          </a:p>
          <a:p>
            <a:pPr marL="609600" indent="-609600" algn="ctr" eaLnBrk="1" hangingPunct="1">
              <a:lnSpc>
                <a:spcPct val="80000"/>
              </a:lnSpc>
              <a:buNone/>
              <a:defRPr/>
            </a:pPr>
            <a:r>
              <a:rPr lang="uz-Cyrl-UZ" altLang="ru-RU" sz="2400" b="1" dirty="0">
                <a:solidFill>
                  <a:srgbClr val="056121"/>
                </a:solidFill>
                <a:effectLst/>
                <a:latin typeface="Times New Roman" panose="02020603050405020304" pitchFamily="18" charset="0"/>
              </a:rPr>
              <a:t>Р Е Ж А:</a:t>
            </a:r>
            <a:endParaRPr lang="en-US" altLang="ru-RU" sz="2400" b="1" dirty="0">
              <a:solidFill>
                <a:srgbClr val="056121"/>
              </a:solidFill>
              <a:effectLst/>
              <a:latin typeface="Times New Roman" panose="02020603050405020304" pitchFamily="18" charset="0"/>
            </a:endParaRPr>
          </a:p>
          <a:p>
            <a:pPr marL="609600" indent="-609600" algn="ctr" eaLnBrk="1" hangingPunct="1">
              <a:lnSpc>
                <a:spcPct val="80000"/>
              </a:lnSpc>
              <a:buNone/>
              <a:defRPr/>
            </a:pPr>
            <a:endParaRPr lang="uz-Cyrl-UZ" altLang="ru-RU" sz="400" b="1" dirty="0">
              <a:solidFill>
                <a:srgbClr val="056121"/>
              </a:solidFill>
              <a:effectLst/>
              <a:latin typeface="Times New Roman" panose="02020603050405020304" pitchFamily="18" charset="0"/>
            </a:endParaRPr>
          </a:p>
          <a:p>
            <a:pPr marL="609600" indent="-609600" algn="just" eaLnBrk="1" hangingPunct="1">
              <a:lnSpc>
                <a:spcPct val="80000"/>
              </a:lnSpc>
              <a:buClr>
                <a:srgbClr val="006600"/>
              </a:buClr>
              <a:buSzTx/>
              <a:buFontTx/>
              <a:buAutoNum type="arabicPeriod"/>
              <a:defRPr/>
            </a:pPr>
            <a:r>
              <a:rPr lang="ru-RU" altLang="ru-RU" sz="2800" b="1" dirty="0" err="1">
                <a:solidFill>
                  <a:srgbClr val="006600"/>
                </a:solidFill>
                <a:effectLst/>
                <a:latin typeface="Times New Roman" panose="02020603050405020304" pitchFamily="18" charset="0"/>
              </a:rPr>
              <a:t>Подшо</a:t>
            </a:r>
            <a:r>
              <a:rPr lang="uz-Cyrl-UZ" altLang="ru-RU" sz="2800" b="1" dirty="0">
                <a:solidFill>
                  <a:srgbClr val="006600"/>
                </a:solidFill>
                <a:effectLst/>
                <a:latin typeface="Times New Roman" panose="02020603050405020304" pitchFamily="18" charset="0"/>
              </a:rPr>
              <a:t> Россиясининг Туркистонни босиб олиши. </a:t>
            </a:r>
          </a:p>
          <a:p>
            <a:pPr marL="609600" indent="-609600" algn="just" eaLnBrk="1" hangingPunct="1">
              <a:lnSpc>
                <a:spcPct val="80000"/>
              </a:lnSpc>
              <a:buClr>
                <a:srgbClr val="006600"/>
              </a:buClr>
              <a:buSzTx/>
              <a:buFontTx/>
              <a:buAutoNum type="arabicPeriod"/>
              <a:defRPr/>
            </a:pPr>
            <a:r>
              <a:rPr lang="uz-Cyrl-UZ" altLang="ru-RU" sz="2800" b="1" dirty="0">
                <a:solidFill>
                  <a:srgbClr val="006600"/>
                </a:solidFill>
                <a:effectLst/>
                <a:latin typeface="Times New Roman" panose="02020603050405020304" pitchFamily="18" charset="0"/>
              </a:rPr>
              <a:t>Россия </a:t>
            </a:r>
            <a:r>
              <a:rPr lang="ru-RU" altLang="ru-RU" sz="2800" b="1" dirty="0">
                <a:solidFill>
                  <a:srgbClr val="006600"/>
                </a:solidFill>
                <a:effectLst/>
                <a:latin typeface="Times New Roman" panose="02020603050405020304" pitchFamily="18" charset="0"/>
              </a:rPr>
              <a:t>и</a:t>
            </a:r>
            <a:r>
              <a:rPr lang="uz-Cyrl-UZ" altLang="ru-RU" sz="2800" b="1" dirty="0">
                <a:solidFill>
                  <a:srgbClr val="006600"/>
                </a:solidFill>
                <a:effectLst/>
                <a:latin typeface="Times New Roman" panose="02020603050405020304" pitchFamily="18" charset="0"/>
              </a:rPr>
              <a:t>мпериясининг Туркистондаги </a:t>
            </a:r>
            <a:r>
              <a:rPr lang="ru-RU" altLang="ru-RU" sz="2800" b="1" dirty="0">
                <a:solidFill>
                  <a:srgbClr val="006600"/>
                </a:solidFill>
                <a:effectLst/>
                <a:latin typeface="Times New Roman" panose="02020603050405020304" pitchFamily="18" charset="0"/>
              </a:rPr>
              <a:t>м</a:t>
            </a:r>
            <a:r>
              <a:rPr lang="uz-Cyrl-UZ" altLang="ru-RU" sz="2800" b="1" dirty="0">
                <a:solidFill>
                  <a:srgbClr val="006600"/>
                </a:solidFill>
                <a:effectLst/>
                <a:latin typeface="Times New Roman" panose="02020603050405020304" pitchFamily="18" charset="0"/>
              </a:rPr>
              <a:t>устамлакачилик сиёсати ва унинг оқибатлари.</a:t>
            </a:r>
            <a:endParaRPr lang="en-US" altLang="ru-RU" sz="2800" b="1" dirty="0">
              <a:solidFill>
                <a:srgbClr val="006600"/>
              </a:solidFill>
              <a:effectLst/>
              <a:latin typeface="Times New Roman" panose="02020603050405020304" pitchFamily="18" charset="0"/>
            </a:endParaRPr>
          </a:p>
          <a:p>
            <a:pPr marL="609600" indent="-609600" algn="just" eaLnBrk="1" hangingPunct="1">
              <a:lnSpc>
                <a:spcPct val="80000"/>
              </a:lnSpc>
              <a:buClr>
                <a:srgbClr val="006600"/>
              </a:buClr>
              <a:buSzTx/>
              <a:buFontTx/>
              <a:buAutoNum type="arabicPeriod"/>
              <a:defRPr/>
            </a:pPr>
            <a:r>
              <a:rPr lang="ru-RU" altLang="ru-RU" sz="2800" b="1" dirty="0" err="1">
                <a:solidFill>
                  <a:srgbClr val="006600"/>
                </a:solidFill>
                <a:effectLst/>
                <a:latin typeface="Times New Roman" panose="02020603050405020304" pitchFamily="18" charset="0"/>
              </a:rPr>
              <a:t>Туркистон</a:t>
            </a:r>
            <a:r>
              <a:rPr lang="ru-RU" altLang="ru-RU" sz="2800" b="1" dirty="0">
                <a:solidFill>
                  <a:srgbClr val="006600"/>
                </a:solidFill>
                <a:effectLst/>
                <a:latin typeface="Times New Roman" panose="02020603050405020304" pitchFamily="18" charset="0"/>
              </a:rPr>
              <a:t> генерал-</a:t>
            </a:r>
            <a:r>
              <a:rPr lang="ru-RU" altLang="ru-RU" sz="2800" b="1" dirty="0" err="1">
                <a:solidFill>
                  <a:srgbClr val="006600"/>
                </a:solidFill>
                <a:effectLst/>
                <a:latin typeface="Times New Roman" panose="02020603050405020304" pitchFamily="18" charset="0"/>
              </a:rPr>
              <a:t>губернаторлигининг</a:t>
            </a:r>
            <a:r>
              <a:rPr lang="ru-RU" altLang="ru-RU" sz="2800" b="1" dirty="0">
                <a:solidFill>
                  <a:srgbClr val="006600"/>
                </a:solidFill>
                <a:effectLst/>
                <a:latin typeface="Times New Roman" panose="02020603050405020304" pitchFamily="18" charset="0"/>
              </a:rPr>
              <a:t>  </a:t>
            </a:r>
            <a:r>
              <a:rPr lang="ru-RU" altLang="ru-RU" sz="2800" b="1" dirty="0" err="1">
                <a:solidFill>
                  <a:srgbClr val="006600"/>
                </a:solidFill>
                <a:effectLst/>
                <a:latin typeface="Times New Roman" panose="02020603050405020304" pitchFamily="18" charset="0"/>
              </a:rPr>
              <a:t>ҳарбий-маъмурий</a:t>
            </a:r>
            <a:r>
              <a:rPr lang="ru-RU" altLang="ru-RU" sz="2800" b="1" dirty="0">
                <a:solidFill>
                  <a:srgbClr val="006600"/>
                </a:solidFill>
                <a:effectLst/>
                <a:latin typeface="Times New Roman" panose="02020603050405020304" pitchFamily="18" charset="0"/>
              </a:rPr>
              <a:t> </a:t>
            </a:r>
            <a:r>
              <a:rPr lang="ru-RU" altLang="ru-RU" sz="2800" b="1" dirty="0" err="1">
                <a:solidFill>
                  <a:srgbClr val="006600"/>
                </a:solidFill>
                <a:effectLst/>
                <a:latin typeface="Times New Roman" panose="02020603050405020304" pitchFamily="18" charset="0"/>
              </a:rPr>
              <a:t>бошқарув</a:t>
            </a:r>
            <a:r>
              <a:rPr lang="ru-RU" altLang="ru-RU" sz="2800" b="1" dirty="0">
                <a:solidFill>
                  <a:srgbClr val="006600"/>
                </a:solidFill>
                <a:effectLst/>
                <a:latin typeface="Times New Roman" panose="02020603050405020304" pitchFamily="18" charset="0"/>
              </a:rPr>
              <a:t> </a:t>
            </a:r>
            <a:r>
              <a:rPr lang="ru-RU" altLang="ru-RU" sz="2800" b="1" dirty="0" err="1">
                <a:solidFill>
                  <a:srgbClr val="006600"/>
                </a:solidFill>
                <a:effectLst/>
                <a:latin typeface="Times New Roman" panose="02020603050405020304" pitchFamily="18" charset="0"/>
              </a:rPr>
              <a:t>тизими</a:t>
            </a:r>
            <a:r>
              <a:rPr lang="uz-Cyrl-UZ" altLang="ru-RU" sz="2800" b="1" dirty="0">
                <a:solidFill>
                  <a:srgbClr val="006600"/>
                </a:solidFill>
                <a:effectLst/>
                <a:latin typeface="Times New Roman" panose="02020603050405020304" pitchFamily="18" charset="0"/>
              </a:rPr>
              <a:t>.</a:t>
            </a:r>
            <a:endParaRPr lang="en-US" altLang="ru-RU" sz="2800" b="1" dirty="0">
              <a:solidFill>
                <a:srgbClr val="006600"/>
              </a:solidFill>
              <a:effectLst/>
              <a:latin typeface="Times New Roman" panose="02020603050405020304" pitchFamily="18" charset="0"/>
            </a:endParaRPr>
          </a:p>
        </p:txBody>
      </p:sp>
      <p:sp>
        <p:nvSpPr>
          <p:cNvPr id="82947" name="WordArt 3"/>
          <p:cNvSpPr>
            <a:spLocks noChangeArrowheads="1" noChangeShapeType="1" noTextEdit="1"/>
          </p:cNvSpPr>
          <p:nvPr/>
        </p:nvSpPr>
        <p:spPr bwMode="auto">
          <a:xfrm>
            <a:off x="3563938" y="44452"/>
            <a:ext cx="1924050" cy="576263"/>
          </a:xfrm>
          <a:prstGeom prst="rect">
            <a:avLst/>
          </a:prstGeom>
        </p:spPr>
        <p:txBody>
          <a:bodyPr wrap="none" fromWordArt="1">
            <a:prstTxWarp prst="textPlain">
              <a:avLst>
                <a:gd name="adj" fmla="val 50000"/>
              </a:avLst>
            </a:prstTxWarp>
          </a:bodyPr>
          <a:lstStyle/>
          <a:p>
            <a:pPr algn="ctr"/>
            <a:r>
              <a:rPr lang="ru-RU" sz="3600" b="1" kern="10">
                <a:ln w="19050">
                  <a:solidFill>
                    <a:srgbClr val="FFFFFF"/>
                  </a:solidFill>
                  <a:round/>
                  <a:headEnd/>
                  <a:tailEnd/>
                </a:ln>
                <a:gradFill rotWithShape="1">
                  <a:gsLst>
                    <a:gs pos="0">
                      <a:srgbClr val="000082"/>
                    </a:gs>
                    <a:gs pos="14999">
                      <a:srgbClr val="66008F"/>
                    </a:gs>
                    <a:gs pos="32500">
                      <a:srgbClr val="BA0066"/>
                    </a:gs>
                    <a:gs pos="45000">
                      <a:srgbClr val="FF0000"/>
                    </a:gs>
                    <a:gs pos="50000">
                      <a:srgbClr val="FF8200"/>
                    </a:gs>
                    <a:gs pos="55000">
                      <a:srgbClr val="FF0000"/>
                    </a:gs>
                    <a:gs pos="67500">
                      <a:srgbClr val="BA0066"/>
                    </a:gs>
                    <a:gs pos="85001">
                      <a:srgbClr val="66008F"/>
                    </a:gs>
                    <a:gs pos="100000">
                      <a:srgbClr val="000082"/>
                    </a:gs>
                  </a:gsLst>
                  <a:lin ang="2700000" scaled="1"/>
                </a:gradFill>
                <a:effectLst>
                  <a:outerShdw dist="35921" dir="2700000" algn="ctr" rotWithShape="0">
                    <a:srgbClr val="990000"/>
                  </a:outerShdw>
                </a:effectLst>
                <a:cs typeface="Times New Roman" panose="02020603050405020304" pitchFamily="18" charset="0"/>
              </a:rPr>
              <a:t>8.1 - мавзу.</a:t>
            </a:r>
          </a:p>
        </p:txBody>
      </p:sp>
      <p:sp>
        <p:nvSpPr>
          <p:cNvPr id="82948" name="WordArt 4"/>
          <p:cNvSpPr>
            <a:spLocks noChangeArrowheads="1" noChangeShapeType="1" noTextEdit="1"/>
          </p:cNvSpPr>
          <p:nvPr/>
        </p:nvSpPr>
        <p:spPr bwMode="auto">
          <a:xfrm>
            <a:off x="323850" y="549277"/>
            <a:ext cx="8820150" cy="1800225"/>
          </a:xfrm>
          <a:prstGeom prst="rect">
            <a:avLst/>
          </a:prstGeom>
        </p:spPr>
        <p:txBody>
          <a:bodyPr wrap="none" fromWordArt="1">
            <a:prstTxWarp prst="textPlain">
              <a:avLst>
                <a:gd name="adj" fmla="val 49190"/>
              </a:avLst>
            </a:prstTxWarp>
          </a:bodyPr>
          <a:lstStyle/>
          <a:p>
            <a:pPr algn="ctr"/>
            <a:r>
              <a:rPr lang="ru-RU" sz="3600" b="1" kern="10">
                <a:ln w="19050">
                  <a:solidFill>
                    <a:schemeClr val="tx1"/>
                  </a:solidFill>
                  <a:round/>
                  <a:headEnd/>
                  <a:tailEnd/>
                </a:ln>
                <a:gradFill rotWithShape="1">
                  <a:gsLst>
                    <a:gs pos="0">
                      <a:srgbClr val="000082"/>
                    </a:gs>
                    <a:gs pos="14999">
                      <a:srgbClr val="66008F"/>
                    </a:gs>
                    <a:gs pos="32500">
                      <a:srgbClr val="BA0066"/>
                    </a:gs>
                    <a:gs pos="45000">
                      <a:srgbClr val="FF0000"/>
                    </a:gs>
                    <a:gs pos="50000">
                      <a:srgbClr val="FF8200"/>
                    </a:gs>
                    <a:gs pos="55000">
                      <a:srgbClr val="FF0000"/>
                    </a:gs>
                    <a:gs pos="67500">
                      <a:srgbClr val="BA0066"/>
                    </a:gs>
                    <a:gs pos="85001">
                      <a:srgbClr val="66008F"/>
                    </a:gs>
                    <a:gs pos="100000">
                      <a:srgbClr val="000082"/>
                    </a:gs>
                  </a:gsLst>
                  <a:lin ang="18900000" scaled="1"/>
                </a:gradFill>
                <a:effectLst>
                  <a:outerShdw dist="35921" dir="2700000" algn="ctr" rotWithShape="0">
                    <a:srgbClr val="990000"/>
                  </a:outerShdw>
                </a:effectLst>
                <a:cs typeface="Times New Roman" panose="02020603050405020304" pitchFamily="18" charset="0"/>
              </a:rPr>
              <a:t> Туркистон ўлкасида ҳарбий-маъмурий ҳокимят </a:t>
            </a:r>
          </a:p>
          <a:p>
            <a:pPr algn="ctr"/>
            <a:r>
              <a:rPr lang="ru-RU" sz="3600" b="1" kern="10">
                <a:ln w="19050">
                  <a:solidFill>
                    <a:schemeClr val="tx1"/>
                  </a:solidFill>
                  <a:round/>
                  <a:headEnd/>
                  <a:tailEnd/>
                </a:ln>
                <a:gradFill rotWithShape="1">
                  <a:gsLst>
                    <a:gs pos="0">
                      <a:srgbClr val="000082"/>
                    </a:gs>
                    <a:gs pos="14999">
                      <a:srgbClr val="66008F"/>
                    </a:gs>
                    <a:gs pos="32500">
                      <a:srgbClr val="BA0066"/>
                    </a:gs>
                    <a:gs pos="45000">
                      <a:srgbClr val="FF0000"/>
                    </a:gs>
                    <a:gs pos="50000">
                      <a:srgbClr val="FF8200"/>
                    </a:gs>
                    <a:gs pos="55000">
                      <a:srgbClr val="FF0000"/>
                    </a:gs>
                    <a:gs pos="67500">
                      <a:srgbClr val="BA0066"/>
                    </a:gs>
                    <a:gs pos="85001">
                      <a:srgbClr val="66008F"/>
                    </a:gs>
                    <a:gs pos="100000">
                      <a:srgbClr val="000082"/>
                    </a:gs>
                  </a:gsLst>
                  <a:lin ang="18900000" scaled="1"/>
                </a:gradFill>
                <a:effectLst>
                  <a:outerShdw dist="35921" dir="2700000" algn="ctr" rotWithShape="0">
                    <a:srgbClr val="990000"/>
                  </a:outerShdw>
                </a:effectLst>
                <a:cs typeface="Times New Roman" panose="02020603050405020304" pitchFamily="18" charset="0"/>
              </a:rPr>
              <a:t>тизимининг юзага келиши </a:t>
            </a:r>
          </a:p>
        </p:txBody>
      </p:sp>
      <p:sp>
        <p:nvSpPr>
          <p:cNvPr id="82949" name="WordArt 5"/>
          <p:cNvSpPr>
            <a:spLocks noChangeArrowheads="1" noChangeShapeType="1" noTextEdit="1"/>
          </p:cNvSpPr>
          <p:nvPr/>
        </p:nvSpPr>
        <p:spPr bwMode="auto">
          <a:xfrm>
            <a:off x="468315" y="1196975"/>
            <a:ext cx="8351837" cy="647700"/>
          </a:xfrm>
          <a:prstGeom prst="rect">
            <a:avLst/>
          </a:prstGeom>
        </p:spPr>
        <p:txBody>
          <a:bodyPr wrap="none" fromWordArt="1">
            <a:prstTxWarp prst="textPlain">
              <a:avLst>
                <a:gd name="adj" fmla="val 50000"/>
              </a:avLst>
            </a:prstTxWarp>
          </a:bodyPr>
          <a:lstStyle/>
          <a:p>
            <a:pPr algn="ctr"/>
            <a:endParaRPr lang="ru-RU" sz="3600" b="1" kern="10">
              <a:ln w="19050">
                <a:solidFill>
                  <a:schemeClr val="tx1"/>
                </a:solidFill>
                <a:round/>
                <a:headEnd/>
                <a:tailEnd/>
              </a:ln>
              <a:gradFill rotWithShape="1">
                <a:gsLst>
                  <a:gs pos="0">
                    <a:srgbClr val="000082"/>
                  </a:gs>
                  <a:gs pos="14999">
                    <a:srgbClr val="66008F"/>
                  </a:gs>
                  <a:gs pos="32500">
                    <a:srgbClr val="BA0066"/>
                  </a:gs>
                  <a:gs pos="45000">
                    <a:srgbClr val="FF0000"/>
                  </a:gs>
                  <a:gs pos="50000">
                    <a:srgbClr val="FF8200"/>
                  </a:gs>
                  <a:gs pos="55000">
                    <a:srgbClr val="FF0000"/>
                  </a:gs>
                  <a:gs pos="67500">
                    <a:srgbClr val="BA0066"/>
                  </a:gs>
                  <a:gs pos="85001">
                    <a:srgbClr val="66008F"/>
                  </a:gs>
                  <a:gs pos="100000">
                    <a:srgbClr val="000082"/>
                  </a:gs>
                </a:gsLst>
                <a:lin ang="18900000" scaled="1"/>
              </a:gradFill>
              <a:effectLst>
                <a:outerShdw dist="35921" dir="2700000" algn="ctr" rotWithShape="0">
                  <a:srgbClr val="990000"/>
                </a:outerShdw>
              </a:effectLst>
              <a:cs typeface="Times New Roman" panose="02020603050405020304"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nodeType="after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fade">
                                      <p:cBhvr>
                                        <p:cTn id="7" dur="1155" decel="100000"/>
                                        <p:tgtEl>
                                          <p:spTgt spid="82947"/>
                                        </p:tgtEl>
                                      </p:cBhvr>
                                    </p:animEffect>
                                    <p:animScale>
                                      <p:cBhvr>
                                        <p:cTn id="8" dur="1155" decel="100000"/>
                                        <p:tgtEl>
                                          <p:spTgt spid="82947"/>
                                        </p:tgtEl>
                                      </p:cBhvr>
                                      <p:from x="10000" y="10000"/>
                                      <p:to x="200000" y="450000"/>
                                    </p:animScale>
                                    <p:animScale>
                                      <p:cBhvr>
                                        <p:cTn id="9" dur="1845" accel="100000" fill="hold">
                                          <p:stCondLst>
                                            <p:cond delay="1155"/>
                                          </p:stCondLst>
                                        </p:cTn>
                                        <p:tgtEl>
                                          <p:spTgt spid="82947"/>
                                        </p:tgtEl>
                                      </p:cBhvr>
                                      <p:from x="200000" y="450000"/>
                                      <p:to x="100000" y="100000"/>
                                    </p:animScale>
                                    <p:set>
                                      <p:cBhvr>
                                        <p:cTn id="10" dur="1155" fill="hold"/>
                                        <p:tgtEl>
                                          <p:spTgt spid="82947"/>
                                        </p:tgtEl>
                                        <p:attrNameLst>
                                          <p:attrName>ppt_x</p:attrName>
                                        </p:attrNameLst>
                                      </p:cBhvr>
                                      <p:to>
                                        <p:strVal val="(0.5)"/>
                                      </p:to>
                                    </p:set>
                                    <p:anim from="(0.5)" to="(#ppt_x)" calcmode="lin" valueType="num">
                                      <p:cBhvr>
                                        <p:cTn id="11" dur="1845" accel="100000" fill="hold">
                                          <p:stCondLst>
                                            <p:cond delay="1155"/>
                                          </p:stCondLst>
                                        </p:cTn>
                                        <p:tgtEl>
                                          <p:spTgt spid="82947"/>
                                        </p:tgtEl>
                                        <p:attrNameLst>
                                          <p:attrName>ppt_x</p:attrName>
                                        </p:attrNameLst>
                                      </p:cBhvr>
                                    </p:anim>
                                    <p:set>
                                      <p:cBhvr>
                                        <p:cTn id="12" dur="1155" fill="hold"/>
                                        <p:tgtEl>
                                          <p:spTgt spid="82947"/>
                                        </p:tgtEl>
                                        <p:attrNameLst>
                                          <p:attrName>ppt_y</p:attrName>
                                        </p:attrNameLst>
                                      </p:cBhvr>
                                      <p:to>
                                        <p:strVal val="(#ppt_y+0.4)"/>
                                      </p:to>
                                    </p:set>
                                    <p:anim from="(#ppt_y+0.4)" to="(#ppt_y)" calcmode="lin" valueType="num">
                                      <p:cBhvr>
                                        <p:cTn id="13" dur="1845" accel="100000" fill="hold">
                                          <p:stCondLst>
                                            <p:cond delay="1155"/>
                                          </p:stCondLst>
                                        </p:cTn>
                                        <p:tgtEl>
                                          <p:spTgt spid="82947"/>
                                        </p:tgtEl>
                                        <p:attrNameLst>
                                          <p:attrName>ppt_y</p:attrName>
                                        </p:attrNameLst>
                                      </p:cBhvr>
                                    </p:anim>
                                  </p:childTnLst>
                                </p:cTn>
                              </p:par>
                            </p:childTnLst>
                          </p:cTn>
                        </p:par>
                        <p:par>
                          <p:cTn id="14" fill="hold" nodeType="afterGroup">
                            <p:stCondLst>
                              <p:cond delay="3000"/>
                            </p:stCondLst>
                            <p:childTnLst>
                              <p:par>
                                <p:cTn id="15" presetID="51" presetClass="entr" presetSubtype="0" fill="hold" nodeType="afterEffect">
                                  <p:stCondLst>
                                    <p:cond delay="0"/>
                                  </p:stCondLst>
                                  <p:childTnLst>
                                    <p:set>
                                      <p:cBhvr>
                                        <p:cTn id="16" dur="1" fill="hold">
                                          <p:stCondLst>
                                            <p:cond delay="0"/>
                                          </p:stCondLst>
                                        </p:cTn>
                                        <p:tgtEl>
                                          <p:spTgt spid="82948"/>
                                        </p:tgtEl>
                                        <p:attrNameLst>
                                          <p:attrName>style.visibility</p:attrName>
                                        </p:attrNameLst>
                                      </p:cBhvr>
                                      <p:to>
                                        <p:strVal val="visible"/>
                                      </p:to>
                                    </p:set>
                                    <p:animEffect transition="in" filter="fade">
                                      <p:cBhvr>
                                        <p:cTn id="17" dur="1155" decel="100000"/>
                                        <p:tgtEl>
                                          <p:spTgt spid="82948"/>
                                        </p:tgtEl>
                                      </p:cBhvr>
                                    </p:animEffect>
                                    <p:animScale>
                                      <p:cBhvr>
                                        <p:cTn id="18" dur="1155" decel="100000"/>
                                        <p:tgtEl>
                                          <p:spTgt spid="82948"/>
                                        </p:tgtEl>
                                      </p:cBhvr>
                                      <p:from x="10000" y="10000"/>
                                      <p:to x="200000" y="450000"/>
                                    </p:animScale>
                                    <p:animScale>
                                      <p:cBhvr>
                                        <p:cTn id="19" dur="1845" accel="100000" fill="hold">
                                          <p:stCondLst>
                                            <p:cond delay="1155"/>
                                          </p:stCondLst>
                                        </p:cTn>
                                        <p:tgtEl>
                                          <p:spTgt spid="82948"/>
                                        </p:tgtEl>
                                      </p:cBhvr>
                                      <p:from x="200000" y="450000"/>
                                      <p:to x="100000" y="100000"/>
                                    </p:animScale>
                                    <p:set>
                                      <p:cBhvr>
                                        <p:cTn id="20" dur="1155" fill="hold"/>
                                        <p:tgtEl>
                                          <p:spTgt spid="82948"/>
                                        </p:tgtEl>
                                        <p:attrNameLst>
                                          <p:attrName>ppt_x</p:attrName>
                                        </p:attrNameLst>
                                      </p:cBhvr>
                                      <p:to>
                                        <p:strVal val="(0.5)"/>
                                      </p:to>
                                    </p:set>
                                    <p:anim from="(0.5)" to="(#ppt_x)" calcmode="lin" valueType="num">
                                      <p:cBhvr>
                                        <p:cTn id="21" dur="1845" accel="100000" fill="hold">
                                          <p:stCondLst>
                                            <p:cond delay="1155"/>
                                          </p:stCondLst>
                                        </p:cTn>
                                        <p:tgtEl>
                                          <p:spTgt spid="82948"/>
                                        </p:tgtEl>
                                        <p:attrNameLst>
                                          <p:attrName>ppt_x</p:attrName>
                                        </p:attrNameLst>
                                      </p:cBhvr>
                                    </p:anim>
                                    <p:set>
                                      <p:cBhvr>
                                        <p:cTn id="22" dur="1155" fill="hold"/>
                                        <p:tgtEl>
                                          <p:spTgt spid="82948"/>
                                        </p:tgtEl>
                                        <p:attrNameLst>
                                          <p:attrName>ppt_y</p:attrName>
                                        </p:attrNameLst>
                                      </p:cBhvr>
                                      <p:to>
                                        <p:strVal val="(#ppt_y+0.4)"/>
                                      </p:to>
                                    </p:set>
                                    <p:anim from="(#ppt_y+0.4)" to="(#ppt_y)" calcmode="lin" valueType="num">
                                      <p:cBhvr>
                                        <p:cTn id="23" dur="1845" accel="100000" fill="hold">
                                          <p:stCondLst>
                                            <p:cond delay="1155"/>
                                          </p:stCondLst>
                                        </p:cTn>
                                        <p:tgtEl>
                                          <p:spTgt spid="82948"/>
                                        </p:tgtEl>
                                        <p:attrNameLst>
                                          <p:attrName>ppt_y</p:attrName>
                                        </p:attrNameLst>
                                      </p:cBhvr>
                                    </p:anim>
                                  </p:childTnLst>
                                </p:cTn>
                              </p:par>
                            </p:childTnLst>
                          </p:cTn>
                        </p:par>
                        <p:par>
                          <p:cTn id="24" fill="hold" nodeType="afterGroup">
                            <p:stCondLst>
                              <p:cond delay="6000"/>
                            </p:stCondLst>
                            <p:childTnLst>
                              <p:par>
                                <p:cTn id="25" presetID="51" presetClass="entr" presetSubtype="0" fill="hold" nodeType="afterEffect">
                                  <p:stCondLst>
                                    <p:cond delay="0"/>
                                  </p:stCondLst>
                                  <p:childTnLst>
                                    <p:set>
                                      <p:cBhvr>
                                        <p:cTn id="26" dur="1" fill="hold">
                                          <p:stCondLst>
                                            <p:cond delay="0"/>
                                          </p:stCondLst>
                                        </p:cTn>
                                        <p:tgtEl>
                                          <p:spTgt spid="82949"/>
                                        </p:tgtEl>
                                        <p:attrNameLst>
                                          <p:attrName>style.visibility</p:attrName>
                                        </p:attrNameLst>
                                      </p:cBhvr>
                                      <p:to>
                                        <p:strVal val="visible"/>
                                      </p:to>
                                    </p:set>
                                    <p:animEffect transition="in" filter="fade">
                                      <p:cBhvr>
                                        <p:cTn id="27" dur="1155" decel="100000"/>
                                        <p:tgtEl>
                                          <p:spTgt spid="82949"/>
                                        </p:tgtEl>
                                      </p:cBhvr>
                                    </p:animEffect>
                                    <p:animScale>
                                      <p:cBhvr>
                                        <p:cTn id="28" dur="1155" decel="100000"/>
                                        <p:tgtEl>
                                          <p:spTgt spid="82949"/>
                                        </p:tgtEl>
                                      </p:cBhvr>
                                      <p:from x="10000" y="10000"/>
                                      <p:to x="200000" y="450000"/>
                                    </p:animScale>
                                    <p:animScale>
                                      <p:cBhvr>
                                        <p:cTn id="29" dur="1845" accel="100000" fill="hold">
                                          <p:stCondLst>
                                            <p:cond delay="1155"/>
                                          </p:stCondLst>
                                        </p:cTn>
                                        <p:tgtEl>
                                          <p:spTgt spid="82949"/>
                                        </p:tgtEl>
                                      </p:cBhvr>
                                      <p:from x="200000" y="450000"/>
                                      <p:to x="100000" y="100000"/>
                                    </p:animScale>
                                    <p:set>
                                      <p:cBhvr>
                                        <p:cTn id="30" dur="1155" fill="hold"/>
                                        <p:tgtEl>
                                          <p:spTgt spid="82949"/>
                                        </p:tgtEl>
                                        <p:attrNameLst>
                                          <p:attrName>ppt_x</p:attrName>
                                        </p:attrNameLst>
                                      </p:cBhvr>
                                      <p:to>
                                        <p:strVal val="(0.5)"/>
                                      </p:to>
                                    </p:set>
                                    <p:anim from="(0.5)" to="(#ppt_x)" calcmode="lin" valueType="num">
                                      <p:cBhvr>
                                        <p:cTn id="31" dur="1845" accel="100000" fill="hold">
                                          <p:stCondLst>
                                            <p:cond delay="1155"/>
                                          </p:stCondLst>
                                        </p:cTn>
                                        <p:tgtEl>
                                          <p:spTgt spid="82949"/>
                                        </p:tgtEl>
                                        <p:attrNameLst>
                                          <p:attrName>ppt_x</p:attrName>
                                        </p:attrNameLst>
                                      </p:cBhvr>
                                    </p:anim>
                                    <p:set>
                                      <p:cBhvr>
                                        <p:cTn id="32" dur="1155" fill="hold"/>
                                        <p:tgtEl>
                                          <p:spTgt spid="82949"/>
                                        </p:tgtEl>
                                        <p:attrNameLst>
                                          <p:attrName>ppt_y</p:attrName>
                                        </p:attrNameLst>
                                      </p:cBhvr>
                                      <p:to>
                                        <p:strVal val="(#ppt_y+0.4)"/>
                                      </p:to>
                                    </p:set>
                                    <p:anim from="(#ppt_y+0.4)" to="(#ppt_y)" calcmode="lin" valueType="num">
                                      <p:cBhvr>
                                        <p:cTn id="33" dur="1845" accel="100000" fill="hold">
                                          <p:stCondLst>
                                            <p:cond delay="1155"/>
                                          </p:stCondLst>
                                        </p:cTn>
                                        <p:tgtEl>
                                          <p:spTgt spid="82949"/>
                                        </p:tgtEl>
                                        <p:attrNameLst>
                                          <p:attrName>ppt_y</p:attrName>
                                        </p:attrNameLst>
                                      </p:cBhvr>
                                    </p:anim>
                                  </p:childTnLst>
                                </p:cTn>
                              </p:par>
                            </p:childTnLst>
                          </p:cTn>
                        </p:par>
                        <p:par>
                          <p:cTn id="34" fill="hold" nodeType="afterGroup">
                            <p:stCondLst>
                              <p:cond delay="9000"/>
                            </p:stCondLst>
                            <p:childTnLst>
                              <p:par>
                                <p:cTn id="35" presetID="42" presetClass="entr" presetSubtype="0" fill="hold" nodeType="afterEffect">
                                  <p:stCondLst>
                                    <p:cond delay="0"/>
                                  </p:stCondLst>
                                  <p:childTnLst>
                                    <p:set>
                                      <p:cBhvr>
                                        <p:cTn id="36" dur="1" fill="hold">
                                          <p:stCondLst>
                                            <p:cond delay="0"/>
                                          </p:stCondLst>
                                        </p:cTn>
                                        <p:tgtEl>
                                          <p:spTgt spid="82946">
                                            <p:txEl>
                                              <p:pRg st="1" end="1"/>
                                            </p:txEl>
                                          </p:spTgt>
                                        </p:tgtEl>
                                        <p:attrNameLst>
                                          <p:attrName>style.visibility</p:attrName>
                                        </p:attrNameLst>
                                      </p:cBhvr>
                                      <p:to>
                                        <p:strVal val="visible"/>
                                      </p:to>
                                    </p:set>
                                    <p:animEffect transition="in" filter="fade">
                                      <p:cBhvr>
                                        <p:cTn id="37" dur="1000"/>
                                        <p:tgtEl>
                                          <p:spTgt spid="82946">
                                            <p:txEl>
                                              <p:pRg st="1" end="1"/>
                                            </p:txEl>
                                          </p:spTgt>
                                        </p:tgtEl>
                                      </p:cBhvr>
                                    </p:animEffect>
                                    <p:anim calcmode="lin" valueType="num">
                                      <p:cBhvr>
                                        <p:cTn id="38" dur="1000" fill="hold"/>
                                        <p:tgtEl>
                                          <p:spTgt spid="82946">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829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nodeType="clickEffect">
                                  <p:stCondLst>
                                    <p:cond delay="0"/>
                                  </p:stCondLst>
                                  <p:childTnLst>
                                    <p:set>
                                      <p:cBhvr>
                                        <p:cTn id="43" dur="1" fill="hold">
                                          <p:stCondLst>
                                            <p:cond delay="0"/>
                                          </p:stCondLst>
                                        </p:cTn>
                                        <p:tgtEl>
                                          <p:spTgt spid="82946">
                                            <p:txEl>
                                              <p:pRg st="3" end="3"/>
                                            </p:txEl>
                                          </p:spTgt>
                                        </p:tgtEl>
                                        <p:attrNameLst>
                                          <p:attrName>style.visibility</p:attrName>
                                        </p:attrNameLst>
                                      </p:cBhvr>
                                      <p:to>
                                        <p:strVal val="visible"/>
                                      </p:to>
                                    </p:set>
                                    <p:animEffect transition="in" filter="fade">
                                      <p:cBhvr>
                                        <p:cTn id="44" dur="1000"/>
                                        <p:tgtEl>
                                          <p:spTgt spid="82946">
                                            <p:txEl>
                                              <p:pRg st="3" end="3"/>
                                            </p:txEl>
                                          </p:spTgt>
                                        </p:tgtEl>
                                      </p:cBhvr>
                                    </p:animEffect>
                                    <p:anim calcmode="lin" valueType="num">
                                      <p:cBhvr>
                                        <p:cTn id="45" dur="1000" fill="hold"/>
                                        <p:tgtEl>
                                          <p:spTgt spid="82946">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829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nodeType="clickEffect">
                                  <p:stCondLst>
                                    <p:cond delay="0"/>
                                  </p:stCondLst>
                                  <p:childTnLst>
                                    <p:set>
                                      <p:cBhvr>
                                        <p:cTn id="50" dur="1" fill="hold">
                                          <p:stCondLst>
                                            <p:cond delay="0"/>
                                          </p:stCondLst>
                                        </p:cTn>
                                        <p:tgtEl>
                                          <p:spTgt spid="82946">
                                            <p:txEl>
                                              <p:pRg st="4" end="4"/>
                                            </p:txEl>
                                          </p:spTgt>
                                        </p:tgtEl>
                                        <p:attrNameLst>
                                          <p:attrName>style.visibility</p:attrName>
                                        </p:attrNameLst>
                                      </p:cBhvr>
                                      <p:to>
                                        <p:strVal val="visible"/>
                                      </p:to>
                                    </p:set>
                                    <p:animEffect transition="in" filter="fade">
                                      <p:cBhvr>
                                        <p:cTn id="51" dur="1000"/>
                                        <p:tgtEl>
                                          <p:spTgt spid="82946">
                                            <p:txEl>
                                              <p:pRg st="4" end="4"/>
                                            </p:txEl>
                                          </p:spTgt>
                                        </p:tgtEl>
                                      </p:cBhvr>
                                    </p:animEffect>
                                    <p:anim calcmode="lin" valueType="num">
                                      <p:cBhvr>
                                        <p:cTn id="52" dur="1000" fill="hold"/>
                                        <p:tgtEl>
                                          <p:spTgt spid="82946">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8294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entr" presetSubtype="0" fill="hold" nodeType="clickEffect">
                                  <p:stCondLst>
                                    <p:cond delay="0"/>
                                  </p:stCondLst>
                                  <p:childTnLst>
                                    <p:set>
                                      <p:cBhvr>
                                        <p:cTn id="57" dur="1" fill="hold">
                                          <p:stCondLst>
                                            <p:cond delay="0"/>
                                          </p:stCondLst>
                                        </p:cTn>
                                        <p:tgtEl>
                                          <p:spTgt spid="82946">
                                            <p:txEl>
                                              <p:pRg st="5" end="5"/>
                                            </p:txEl>
                                          </p:spTgt>
                                        </p:tgtEl>
                                        <p:attrNameLst>
                                          <p:attrName>style.visibility</p:attrName>
                                        </p:attrNameLst>
                                      </p:cBhvr>
                                      <p:to>
                                        <p:strVal val="visible"/>
                                      </p:to>
                                    </p:set>
                                    <p:animEffect transition="in" filter="fade">
                                      <p:cBhvr>
                                        <p:cTn id="58" dur="1000"/>
                                        <p:tgtEl>
                                          <p:spTgt spid="82946">
                                            <p:txEl>
                                              <p:pRg st="5" end="5"/>
                                            </p:txEl>
                                          </p:spTgt>
                                        </p:tgtEl>
                                      </p:cBhvr>
                                    </p:animEffect>
                                    <p:anim calcmode="lin" valueType="num">
                                      <p:cBhvr>
                                        <p:cTn id="59" dur="1000" fill="hold"/>
                                        <p:tgtEl>
                                          <p:spTgt spid="82946">
                                            <p:txEl>
                                              <p:pRg st="5" end="5"/>
                                            </p:txEl>
                                          </p:spTgt>
                                        </p:tgtEl>
                                        <p:attrNameLst>
                                          <p:attrName>ppt_x</p:attrName>
                                        </p:attrNameLst>
                                      </p:cBhvr>
                                      <p:tavLst>
                                        <p:tav tm="0">
                                          <p:val>
                                            <p:strVal val="#ppt_x"/>
                                          </p:val>
                                        </p:tav>
                                        <p:tav tm="100000">
                                          <p:val>
                                            <p:strVal val="#ppt_x"/>
                                          </p:val>
                                        </p:tav>
                                      </p:tavLst>
                                    </p:anim>
                                    <p:anim calcmode="lin" valueType="num">
                                      <p:cBhvr>
                                        <p:cTn id="60" dur="1000" fill="hold"/>
                                        <p:tgtEl>
                                          <p:spTgt spid="8294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Text Box 6"/>
          <p:cNvSpPr txBox="1">
            <a:spLocks noChangeArrowheads="1"/>
          </p:cNvSpPr>
          <p:nvPr/>
        </p:nvSpPr>
        <p:spPr bwMode="auto">
          <a:xfrm>
            <a:off x="6588125" y="1916115"/>
            <a:ext cx="2305050" cy="720725"/>
          </a:xfrm>
          <a:prstGeom prst="rect">
            <a:avLst/>
          </a:prstGeom>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2700000" scaled="1"/>
          </a:gradFill>
          <a:ln w="76200" cmpd="tri">
            <a:solidFill>
              <a:srgbClr val="008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a:latin typeface="Times New Roman" panose="02020603050405020304" pitchFamily="18" charset="0"/>
              </a:rPr>
              <a:t>Хива хонлиги</a:t>
            </a:r>
            <a:endParaRPr lang="ru-RU" altLang="ru-RU" sz="2000">
              <a:latin typeface="Times New Roman" panose="02020603050405020304" pitchFamily="18" charset="0"/>
            </a:endParaRPr>
          </a:p>
        </p:txBody>
      </p:sp>
      <p:sp>
        <p:nvSpPr>
          <p:cNvPr id="52231" name="Text Box 7"/>
          <p:cNvSpPr txBox="1">
            <a:spLocks noChangeArrowheads="1"/>
          </p:cNvSpPr>
          <p:nvPr/>
        </p:nvSpPr>
        <p:spPr bwMode="auto">
          <a:xfrm>
            <a:off x="6588125" y="2852740"/>
            <a:ext cx="2305050" cy="1081087"/>
          </a:xfrm>
          <a:prstGeom prst="rect">
            <a:avLst/>
          </a:prstGeom>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2700000" scaled="1"/>
          </a:gradFill>
          <a:ln w="76200" cmpd="tri">
            <a:solidFill>
              <a:srgbClr val="008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a:latin typeface="Times New Roman" panose="02020603050405020304" pitchFamily="18" charset="0"/>
              </a:rPr>
              <a:t>Генерал </a:t>
            </a:r>
            <a:r>
              <a:rPr lang="uz-Cyrl-UZ" altLang="ru-RU" sz="2000">
                <a:latin typeface="Times New Roman" panose="02020603050405020304" pitchFamily="18" charset="0"/>
                <a:cs typeface="Times New Roman" panose="02020603050405020304" pitchFamily="18" charset="0"/>
              </a:rPr>
              <a:t>–</a:t>
            </a:r>
          </a:p>
          <a:p>
            <a:pPr algn="ctr">
              <a:spcBef>
                <a:spcPct val="0"/>
              </a:spcBef>
              <a:buClrTx/>
              <a:buSzTx/>
              <a:buFontTx/>
              <a:buNone/>
            </a:pPr>
            <a:r>
              <a:rPr lang="uz-Cyrl-UZ" altLang="ru-RU" sz="2000">
                <a:latin typeface="Times New Roman" panose="02020603050405020304" pitchFamily="18" charset="0"/>
                <a:cs typeface="Times New Roman" panose="02020603050405020304" pitchFamily="18" charset="0"/>
              </a:rPr>
              <a:t>губернатор</a:t>
            </a:r>
          </a:p>
          <a:p>
            <a:pPr algn="ctr">
              <a:spcBef>
                <a:spcPct val="0"/>
              </a:spcBef>
              <a:buClrTx/>
              <a:buSzTx/>
              <a:buFontTx/>
              <a:buNone/>
            </a:pPr>
            <a:r>
              <a:rPr lang="uz-Cyrl-UZ" altLang="ru-RU" sz="2000">
                <a:latin typeface="Times New Roman" panose="02020603050405020304" pitchFamily="18" charset="0"/>
                <a:cs typeface="Times New Roman" panose="02020603050405020304" pitchFamily="18" charset="0"/>
              </a:rPr>
              <a:t>кенгаши</a:t>
            </a:r>
          </a:p>
        </p:txBody>
      </p:sp>
      <p:sp>
        <p:nvSpPr>
          <p:cNvPr id="52232" name="Text Box 8"/>
          <p:cNvSpPr txBox="1">
            <a:spLocks noChangeArrowheads="1"/>
          </p:cNvSpPr>
          <p:nvPr/>
        </p:nvSpPr>
        <p:spPr bwMode="auto">
          <a:xfrm>
            <a:off x="179390" y="4221163"/>
            <a:ext cx="2376487" cy="1079500"/>
          </a:xfrm>
          <a:prstGeom prst="rect">
            <a:avLst/>
          </a:prstGeom>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2700000" scaled="1"/>
          </a:gradFill>
          <a:ln w="76200" cmpd="tri">
            <a:solidFill>
              <a:srgbClr val="008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a:latin typeface="Times New Roman" panose="02020603050405020304" pitchFamily="18" charset="0"/>
              </a:rPr>
              <a:t>Туркистон</a:t>
            </a:r>
          </a:p>
          <a:p>
            <a:pPr algn="ctr">
              <a:spcBef>
                <a:spcPct val="0"/>
              </a:spcBef>
              <a:buClrTx/>
              <a:buSzTx/>
              <a:buFontTx/>
              <a:buNone/>
            </a:pPr>
            <a:r>
              <a:rPr lang="uz-Cyrl-UZ" altLang="ru-RU" sz="2000">
                <a:latin typeface="Times New Roman" panose="02020603050405020304" pitchFamily="18" charset="0"/>
              </a:rPr>
              <a:t>ҳарбий округи</a:t>
            </a:r>
          </a:p>
          <a:p>
            <a:pPr algn="ctr">
              <a:spcBef>
                <a:spcPct val="0"/>
              </a:spcBef>
              <a:buClrTx/>
              <a:buSzTx/>
              <a:buFontTx/>
              <a:buNone/>
            </a:pPr>
            <a:r>
              <a:rPr lang="uz-Cyrl-UZ" altLang="ru-RU" sz="2000">
                <a:latin typeface="Times New Roman" panose="02020603050405020304" pitchFamily="18" charset="0"/>
              </a:rPr>
              <a:t>раҳбарияти</a:t>
            </a:r>
            <a:endParaRPr lang="ru-RU" altLang="ru-RU" sz="2000">
              <a:latin typeface="Times New Roman" panose="02020603050405020304" pitchFamily="18" charset="0"/>
            </a:endParaRPr>
          </a:p>
        </p:txBody>
      </p:sp>
      <p:sp>
        <p:nvSpPr>
          <p:cNvPr id="52233" name="Text Box 9"/>
          <p:cNvSpPr txBox="1">
            <a:spLocks noChangeArrowheads="1"/>
          </p:cNvSpPr>
          <p:nvPr/>
        </p:nvSpPr>
        <p:spPr bwMode="auto">
          <a:xfrm>
            <a:off x="179390" y="1916115"/>
            <a:ext cx="2376487" cy="720725"/>
          </a:xfrm>
          <a:prstGeom prst="rect">
            <a:avLst/>
          </a:prstGeom>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2700000" scaled="1"/>
          </a:gradFill>
          <a:ln w="76200" cmpd="tri">
            <a:solidFill>
              <a:srgbClr val="008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a:latin typeface="Times New Roman" panose="02020603050405020304" pitchFamily="18" charset="0"/>
              </a:rPr>
              <a:t>Бухоро</a:t>
            </a:r>
          </a:p>
          <a:p>
            <a:pPr algn="ctr">
              <a:spcBef>
                <a:spcPct val="0"/>
              </a:spcBef>
              <a:buClrTx/>
              <a:buSzTx/>
              <a:buFontTx/>
              <a:buNone/>
            </a:pPr>
            <a:r>
              <a:rPr lang="uz-Cyrl-UZ" altLang="ru-RU" sz="2000">
                <a:latin typeface="Times New Roman" panose="02020603050405020304" pitchFamily="18" charset="0"/>
              </a:rPr>
              <a:t>амирлиги</a:t>
            </a:r>
            <a:endParaRPr lang="ru-RU" altLang="ru-RU" sz="2000">
              <a:latin typeface="Times New Roman" panose="02020603050405020304" pitchFamily="18" charset="0"/>
            </a:endParaRPr>
          </a:p>
        </p:txBody>
      </p:sp>
      <p:sp>
        <p:nvSpPr>
          <p:cNvPr id="52234" name="Text Box 10"/>
          <p:cNvSpPr txBox="1">
            <a:spLocks noChangeArrowheads="1"/>
          </p:cNvSpPr>
          <p:nvPr/>
        </p:nvSpPr>
        <p:spPr bwMode="auto">
          <a:xfrm>
            <a:off x="179390" y="2852740"/>
            <a:ext cx="2376487" cy="1081087"/>
          </a:xfrm>
          <a:prstGeom prst="rect">
            <a:avLst/>
          </a:prstGeom>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2700000" scaled="1"/>
          </a:gradFill>
          <a:ln w="76200" cmpd="tri">
            <a:solidFill>
              <a:srgbClr val="008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a:latin typeface="Times New Roman" panose="02020603050405020304" pitchFamily="18" charset="0"/>
              </a:rPr>
              <a:t>Генерал </a:t>
            </a:r>
            <a:r>
              <a:rPr lang="uz-Cyrl-UZ" altLang="ru-RU" sz="1800">
                <a:latin typeface="Times New Roman" panose="02020603050405020304" pitchFamily="18" charset="0"/>
              </a:rPr>
              <a:t>–</a:t>
            </a:r>
          </a:p>
          <a:p>
            <a:pPr algn="ctr">
              <a:spcBef>
                <a:spcPct val="0"/>
              </a:spcBef>
              <a:buClrTx/>
              <a:buSzTx/>
              <a:buFontTx/>
              <a:buNone/>
            </a:pPr>
            <a:r>
              <a:rPr lang="uz-Cyrl-UZ" altLang="ru-RU" sz="2000">
                <a:latin typeface="Times New Roman" panose="02020603050405020304" pitchFamily="18" charset="0"/>
              </a:rPr>
              <a:t>губернатор</a:t>
            </a:r>
          </a:p>
          <a:p>
            <a:pPr algn="ctr">
              <a:spcBef>
                <a:spcPct val="0"/>
              </a:spcBef>
              <a:buClrTx/>
              <a:buSzTx/>
              <a:buFontTx/>
              <a:buNone/>
            </a:pPr>
            <a:r>
              <a:rPr lang="uz-Cyrl-UZ" altLang="ru-RU" sz="2000">
                <a:latin typeface="Times New Roman" panose="02020603050405020304" pitchFamily="18" charset="0"/>
              </a:rPr>
              <a:t>ёрдамчиси</a:t>
            </a:r>
            <a:endParaRPr lang="ru-RU" altLang="ru-RU" sz="2000">
              <a:latin typeface="Times New Roman" panose="02020603050405020304" pitchFamily="18" charset="0"/>
            </a:endParaRPr>
          </a:p>
        </p:txBody>
      </p:sp>
      <p:sp>
        <p:nvSpPr>
          <p:cNvPr id="52235" name="Text Box 11"/>
          <p:cNvSpPr txBox="1">
            <a:spLocks noChangeArrowheads="1"/>
          </p:cNvSpPr>
          <p:nvPr/>
        </p:nvSpPr>
        <p:spPr bwMode="auto">
          <a:xfrm>
            <a:off x="6588125" y="4221163"/>
            <a:ext cx="2305050" cy="1008062"/>
          </a:xfrm>
          <a:prstGeom prst="rect">
            <a:avLst/>
          </a:prstGeom>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2700000" scaled="1"/>
          </a:gradFill>
          <a:ln w="76200" cmpd="tri">
            <a:solidFill>
              <a:srgbClr val="008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a:latin typeface="Times New Roman" panose="02020603050405020304" pitchFamily="18" charset="0"/>
              </a:rPr>
              <a:t>Туркистон район</a:t>
            </a:r>
          </a:p>
          <a:p>
            <a:pPr algn="ctr">
              <a:spcBef>
                <a:spcPct val="0"/>
              </a:spcBef>
              <a:buClrTx/>
              <a:buSzTx/>
              <a:buFontTx/>
              <a:buNone/>
            </a:pPr>
            <a:r>
              <a:rPr lang="uz-Cyrl-UZ" altLang="ru-RU" sz="2000">
                <a:latin typeface="Times New Roman" panose="02020603050405020304" pitchFamily="18" charset="0"/>
              </a:rPr>
              <a:t>Муҳофаза бўлими</a:t>
            </a:r>
            <a:endParaRPr lang="ru-RU" altLang="ru-RU" sz="2000">
              <a:latin typeface="Times New Roman" panose="02020603050405020304" pitchFamily="18" charset="0"/>
            </a:endParaRPr>
          </a:p>
        </p:txBody>
      </p:sp>
      <p:sp>
        <p:nvSpPr>
          <p:cNvPr id="52236" name="Text Box 12"/>
          <p:cNvSpPr txBox="1">
            <a:spLocks noChangeArrowheads="1"/>
          </p:cNvSpPr>
          <p:nvPr/>
        </p:nvSpPr>
        <p:spPr bwMode="auto">
          <a:xfrm>
            <a:off x="3419475" y="1230315"/>
            <a:ext cx="2522538" cy="504825"/>
          </a:xfrm>
          <a:prstGeom prst="rect">
            <a:avLst/>
          </a:prstGeom>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2700000" scaled="1"/>
          </a:gradFill>
          <a:ln w="76200" cmpd="tri">
            <a:solidFill>
              <a:srgbClr val="008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a:latin typeface="Times New Roman" panose="02020603050405020304" pitchFamily="18" charset="0"/>
              </a:rPr>
              <a:t>Ҳарбий вазир</a:t>
            </a:r>
            <a:endParaRPr lang="ru-RU" altLang="ru-RU" sz="2000">
              <a:latin typeface="Times New Roman" panose="02020603050405020304" pitchFamily="18" charset="0"/>
            </a:endParaRPr>
          </a:p>
        </p:txBody>
      </p:sp>
      <p:sp>
        <p:nvSpPr>
          <p:cNvPr id="52237" name="Text Box 13"/>
          <p:cNvSpPr txBox="1">
            <a:spLocks noChangeArrowheads="1"/>
          </p:cNvSpPr>
          <p:nvPr/>
        </p:nvSpPr>
        <p:spPr bwMode="auto">
          <a:xfrm>
            <a:off x="3130552" y="4941888"/>
            <a:ext cx="2665413" cy="863600"/>
          </a:xfrm>
          <a:prstGeom prst="rect">
            <a:avLst/>
          </a:prstGeom>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2700000" scaled="1"/>
          </a:gradFill>
          <a:ln w="76200" cmpd="tri">
            <a:solidFill>
              <a:srgbClr val="008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a:latin typeface="Times New Roman" panose="02020603050405020304" pitchFamily="18" charset="0"/>
              </a:rPr>
              <a:t>Генерал – губернатор маҳкамаси</a:t>
            </a:r>
            <a:endParaRPr lang="ru-RU" altLang="ru-RU" sz="2000">
              <a:latin typeface="Times New Roman" panose="02020603050405020304" pitchFamily="18" charset="0"/>
            </a:endParaRPr>
          </a:p>
        </p:txBody>
      </p:sp>
      <p:sp>
        <p:nvSpPr>
          <p:cNvPr id="52238" name="Text Box 14"/>
          <p:cNvSpPr txBox="1">
            <a:spLocks noChangeArrowheads="1"/>
          </p:cNvSpPr>
          <p:nvPr/>
        </p:nvSpPr>
        <p:spPr bwMode="auto">
          <a:xfrm>
            <a:off x="3132140" y="6237288"/>
            <a:ext cx="2663825" cy="431800"/>
          </a:xfrm>
          <a:prstGeom prst="rect">
            <a:avLst/>
          </a:prstGeom>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2700000" scaled="1"/>
          </a:gradFill>
          <a:ln w="76200" cmpd="tri">
            <a:solidFill>
              <a:srgbClr val="008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a:latin typeface="Times New Roman" panose="02020603050405020304" pitchFamily="18" charset="0"/>
              </a:rPr>
              <a:t>Харбий губернатор</a:t>
            </a:r>
            <a:endParaRPr lang="ru-RU" altLang="ru-RU" sz="2000">
              <a:latin typeface="Times New Roman" panose="02020603050405020304" pitchFamily="18" charset="0"/>
            </a:endParaRPr>
          </a:p>
        </p:txBody>
      </p:sp>
      <p:sp>
        <p:nvSpPr>
          <p:cNvPr id="52240" name="Text Box 16"/>
          <p:cNvSpPr txBox="1">
            <a:spLocks noChangeArrowheads="1"/>
          </p:cNvSpPr>
          <p:nvPr/>
        </p:nvSpPr>
        <p:spPr bwMode="auto">
          <a:xfrm>
            <a:off x="3419477" y="2865440"/>
            <a:ext cx="2232025" cy="830997"/>
          </a:xfrm>
          <a:prstGeom prst="rect">
            <a:avLst/>
          </a:prstGeom>
          <a:gradFill rotWithShape="1">
            <a:gsLst>
              <a:gs pos="0">
                <a:srgbClr val="8C3D91"/>
              </a:gs>
              <a:gs pos="12000">
                <a:srgbClr val="7005D4"/>
              </a:gs>
              <a:gs pos="30000">
                <a:srgbClr val="181CC7"/>
              </a:gs>
              <a:gs pos="60001">
                <a:srgbClr val="0A128C"/>
              </a:gs>
              <a:gs pos="100000">
                <a:srgbClr val="000000"/>
              </a:gs>
            </a:gsLst>
            <a:path path="shape">
              <a:fillToRect l="50000" t="50000" r="50000" b="50000"/>
            </a:path>
          </a:gradFill>
          <a:ln w="101600" cmpd="tri">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400">
                <a:latin typeface="Times New Roman" panose="02020603050405020304" pitchFamily="18" charset="0"/>
              </a:rPr>
              <a:t>Генерал –</a:t>
            </a:r>
          </a:p>
          <a:p>
            <a:pPr algn="ctr">
              <a:spcBef>
                <a:spcPct val="0"/>
              </a:spcBef>
              <a:buClrTx/>
              <a:buSzTx/>
              <a:buFontTx/>
              <a:buNone/>
            </a:pPr>
            <a:r>
              <a:rPr lang="uz-Cyrl-UZ" altLang="ru-RU" sz="2400">
                <a:latin typeface="Times New Roman" panose="02020603050405020304" pitchFamily="18" charset="0"/>
              </a:rPr>
              <a:t>губернатор</a:t>
            </a:r>
            <a:endParaRPr lang="ru-RU" altLang="ru-RU" sz="2400">
              <a:latin typeface="Times New Roman" panose="02020603050405020304" pitchFamily="18" charset="0"/>
            </a:endParaRPr>
          </a:p>
        </p:txBody>
      </p:sp>
      <p:sp>
        <p:nvSpPr>
          <p:cNvPr id="52243" name="Line 19"/>
          <p:cNvSpPr>
            <a:spLocks noChangeShapeType="1"/>
          </p:cNvSpPr>
          <p:nvPr/>
        </p:nvSpPr>
        <p:spPr bwMode="auto">
          <a:xfrm flipV="1">
            <a:off x="4427538" y="1844677"/>
            <a:ext cx="0" cy="93662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2246" name="Line 22"/>
          <p:cNvSpPr>
            <a:spLocks noChangeShapeType="1"/>
          </p:cNvSpPr>
          <p:nvPr/>
        </p:nvSpPr>
        <p:spPr bwMode="auto">
          <a:xfrm flipV="1">
            <a:off x="4427538" y="3860802"/>
            <a:ext cx="0" cy="1008063"/>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2247" name="Line 23"/>
          <p:cNvSpPr>
            <a:spLocks noChangeShapeType="1"/>
          </p:cNvSpPr>
          <p:nvPr/>
        </p:nvSpPr>
        <p:spPr bwMode="auto">
          <a:xfrm flipV="1">
            <a:off x="4427538" y="5878515"/>
            <a:ext cx="0" cy="287337"/>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2248" name="Line 24"/>
          <p:cNvSpPr>
            <a:spLocks noChangeShapeType="1"/>
          </p:cNvSpPr>
          <p:nvPr/>
        </p:nvSpPr>
        <p:spPr bwMode="auto">
          <a:xfrm>
            <a:off x="2555877" y="3357563"/>
            <a:ext cx="720725"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2249" name="Line 25"/>
          <p:cNvSpPr>
            <a:spLocks noChangeShapeType="1"/>
          </p:cNvSpPr>
          <p:nvPr/>
        </p:nvSpPr>
        <p:spPr bwMode="auto">
          <a:xfrm flipH="1">
            <a:off x="5795965" y="3357563"/>
            <a:ext cx="720725"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2250" name="Line 26"/>
          <p:cNvSpPr>
            <a:spLocks noChangeShapeType="1"/>
          </p:cNvSpPr>
          <p:nvPr/>
        </p:nvSpPr>
        <p:spPr bwMode="auto">
          <a:xfrm>
            <a:off x="2555877" y="2205040"/>
            <a:ext cx="720725" cy="72072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2251" name="Line 27"/>
          <p:cNvSpPr>
            <a:spLocks noChangeShapeType="1"/>
          </p:cNvSpPr>
          <p:nvPr/>
        </p:nvSpPr>
        <p:spPr bwMode="auto">
          <a:xfrm flipV="1">
            <a:off x="2627315" y="3716338"/>
            <a:ext cx="649287" cy="1008062"/>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2252" name="Line 28"/>
          <p:cNvSpPr>
            <a:spLocks noChangeShapeType="1"/>
          </p:cNvSpPr>
          <p:nvPr/>
        </p:nvSpPr>
        <p:spPr bwMode="auto">
          <a:xfrm flipH="1">
            <a:off x="5795965" y="2205040"/>
            <a:ext cx="720725" cy="719137"/>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2253" name="Line 29"/>
          <p:cNvSpPr>
            <a:spLocks noChangeShapeType="1"/>
          </p:cNvSpPr>
          <p:nvPr/>
        </p:nvSpPr>
        <p:spPr bwMode="auto">
          <a:xfrm flipH="1" flipV="1">
            <a:off x="5795965" y="3716338"/>
            <a:ext cx="720725" cy="1008062"/>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2255" name="WordArt 31" descr="Почтовая бумага"/>
          <p:cNvSpPr>
            <a:spLocks noChangeArrowheads="1" noChangeShapeType="1"/>
          </p:cNvSpPr>
          <p:nvPr/>
        </p:nvSpPr>
        <p:spPr bwMode="auto">
          <a:xfrm>
            <a:off x="0" y="-26988"/>
            <a:ext cx="9144000" cy="981076"/>
          </a:xfrm>
          <a:prstGeom prst="rect">
            <a:avLst/>
          </a:prstGeom>
        </p:spPr>
        <p:txBody>
          <a:bodyPr wrap="none" fromWordArt="1">
            <a:prstTxWarp prst="textDeflate">
              <a:avLst>
                <a:gd name="adj" fmla="val 26227"/>
              </a:avLst>
            </a:prstTxWarp>
          </a:bodyPr>
          <a:lstStyle/>
          <a:p>
            <a:pPr algn="ctr"/>
            <a:r>
              <a:rPr lang="ru-RU" sz="3200" b="1" kern="10">
                <a:ln w="9525">
                  <a:solidFill>
                    <a:srgbClr val="0000FF"/>
                  </a:solidFill>
                  <a:round/>
                  <a:headEnd/>
                  <a:tailEnd/>
                </a:ln>
                <a:blipFill dpi="0" rotWithShape="1">
                  <a:blip r:embed="rId2"/>
                  <a:srcRect/>
                  <a:tile tx="0" ty="0" sx="100000" sy="100000" flip="none" algn="tl"/>
                </a:blipFill>
                <a:cs typeface="Times New Roman" panose="02020603050405020304" pitchFamily="18" charset="0"/>
              </a:rPr>
              <a:t>Туркистон генерал-губернаторлигининг марказий бошқаруви</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nodeType="afterEffect">
                                  <p:stCondLst>
                                    <p:cond delay="0"/>
                                  </p:stCondLst>
                                  <p:childTnLst>
                                    <p:animClr clrSpc="hsl" dir="cw">
                                      <p:cBhvr override="childStyle">
                                        <p:cTn id="6" dur="2000" fill="hold"/>
                                        <p:tgtEl>
                                          <p:spTgt spid="52255"/>
                                        </p:tgtEl>
                                        <p:attrNameLst>
                                          <p:attrName>style.color</p:attrName>
                                        </p:attrNameLst>
                                      </p:cBhvr>
                                      <p:by>
                                        <p:hsl h="-7200000" s="0" l="0"/>
                                      </p:by>
                                    </p:animClr>
                                    <p:animClr clrSpc="hsl" dir="cw">
                                      <p:cBhvr>
                                        <p:cTn id="7" dur="2000" fill="hold"/>
                                        <p:tgtEl>
                                          <p:spTgt spid="52255"/>
                                        </p:tgtEl>
                                        <p:attrNameLst>
                                          <p:attrName>fillcolor</p:attrName>
                                        </p:attrNameLst>
                                      </p:cBhvr>
                                      <p:by>
                                        <p:hsl h="-7200000" s="0" l="0"/>
                                      </p:by>
                                    </p:animClr>
                                    <p:animClr clrSpc="hsl" dir="cw">
                                      <p:cBhvr>
                                        <p:cTn id="8" dur="2000" fill="hold"/>
                                        <p:tgtEl>
                                          <p:spTgt spid="52255"/>
                                        </p:tgtEl>
                                        <p:attrNameLst>
                                          <p:attrName>stroke.color</p:attrName>
                                        </p:attrNameLst>
                                      </p:cBhvr>
                                      <p:by>
                                        <p:hsl h="-7200000" s="0" l="0"/>
                                      </p:by>
                                    </p:animClr>
                                    <p:set>
                                      <p:cBhvr>
                                        <p:cTn id="9" dur="2000" fill="hold"/>
                                        <p:tgtEl>
                                          <p:spTgt spid="52255"/>
                                        </p:tgtEl>
                                        <p:attrNameLst>
                                          <p:attrName>fill.type</p:attrName>
                                        </p:attrNameLst>
                                      </p:cBhvr>
                                      <p:to>
                                        <p:strVal val="solid"/>
                                      </p:to>
                                    </p:set>
                                  </p:childTnLst>
                                </p:cTn>
                              </p:par>
                            </p:childTnLst>
                          </p:cTn>
                        </p:par>
                        <p:par>
                          <p:cTn id="10" fill="hold" nodeType="afterGroup">
                            <p:stCondLst>
                              <p:cond delay="2000"/>
                            </p:stCondLst>
                            <p:childTnLst>
                              <p:par>
                                <p:cTn id="11" presetID="21" presetClass="entr" presetSubtype="4" fill="hold" grpId="0" nodeType="afterEffect">
                                  <p:stCondLst>
                                    <p:cond delay="0"/>
                                  </p:stCondLst>
                                  <p:childTnLst>
                                    <p:set>
                                      <p:cBhvr>
                                        <p:cTn id="12" dur="1" fill="hold">
                                          <p:stCondLst>
                                            <p:cond delay="0"/>
                                          </p:stCondLst>
                                        </p:cTn>
                                        <p:tgtEl>
                                          <p:spTgt spid="52236"/>
                                        </p:tgtEl>
                                        <p:attrNameLst>
                                          <p:attrName>style.visibility</p:attrName>
                                        </p:attrNameLst>
                                      </p:cBhvr>
                                      <p:to>
                                        <p:strVal val="visible"/>
                                      </p:to>
                                    </p:set>
                                    <p:animEffect transition="in" filter="wheel(4)">
                                      <p:cBhvr>
                                        <p:cTn id="13" dur="2000"/>
                                        <p:tgtEl>
                                          <p:spTgt spid="52236"/>
                                        </p:tgtEl>
                                      </p:cBhvr>
                                    </p:animEffect>
                                  </p:childTnLst>
                                </p:cTn>
                              </p:par>
                            </p:childTnLst>
                          </p:cTn>
                        </p:par>
                        <p:par>
                          <p:cTn id="14" fill="hold" nodeType="afterGroup">
                            <p:stCondLst>
                              <p:cond delay="4000"/>
                            </p:stCondLst>
                            <p:childTnLst>
                              <p:par>
                                <p:cTn id="15" presetID="21" presetClass="entr" presetSubtype="4" fill="hold" grpId="0" nodeType="afterEffect">
                                  <p:stCondLst>
                                    <p:cond delay="0"/>
                                  </p:stCondLst>
                                  <p:childTnLst>
                                    <p:set>
                                      <p:cBhvr>
                                        <p:cTn id="16" dur="1" fill="hold">
                                          <p:stCondLst>
                                            <p:cond delay="0"/>
                                          </p:stCondLst>
                                        </p:cTn>
                                        <p:tgtEl>
                                          <p:spTgt spid="52233"/>
                                        </p:tgtEl>
                                        <p:attrNameLst>
                                          <p:attrName>style.visibility</p:attrName>
                                        </p:attrNameLst>
                                      </p:cBhvr>
                                      <p:to>
                                        <p:strVal val="visible"/>
                                      </p:to>
                                    </p:set>
                                    <p:animEffect transition="in" filter="wheel(4)">
                                      <p:cBhvr>
                                        <p:cTn id="17" dur="2000"/>
                                        <p:tgtEl>
                                          <p:spTgt spid="52233"/>
                                        </p:tgtEl>
                                      </p:cBhvr>
                                    </p:animEffect>
                                  </p:childTnLst>
                                </p:cTn>
                              </p:par>
                            </p:childTnLst>
                          </p:cTn>
                        </p:par>
                        <p:par>
                          <p:cTn id="18" fill="hold" nodeType="afterGroup">
                            <p:stCondLst>
                              <p:cond delay="6000"/>
                            </p:stCondLst>
                            <p:childTnLst>
                              <p:par>
                                <p:cTn id="19" presetID="23" presetClass="entr" presetSubtype="16" fill="hold" nodeType="afterEffect">
                                  <p:stCondLst>
                                    <p:cond delay="0"/>
                                  </p:stCondLst>
                                  <p:childTnLst>
                                    <p:set>
                                      <p:cBhvr>
                                        <p:cTn id="20" dur="1" fill="hold">
                                          <p:stCondLst>
                                            <p:cond delay="0"/>
                                          </p:stCondLst>
                                        </p:cTn>
                                        <p:tgtEl>
                                          <p:spTgt spid="52250"/>
                                        </p:tgtEl>
                                        <p:attrNameLst>
                                          <p:attrName>style.visibility</p:attrName>
                                        </p:attrNameLst>
                                      </p:cBhvr>
                                      <p:to>
                                        <p:strVal val="visible"/>
                                      </p:to>
                                    </p:set>
                                    <p:anim calcmode="lin" valueType="num">
                                      <p:cBhvr>
                                        <p:cTn id="21" dur="500" fill="hold"/>
                                        <p:tgtEl>
                                          <p:spTgt spid="52250"/>
                                        </p:tgtEl>
                                        <p:attrNameLst>
                                          <p:attrName>ppt_w</p:attrName>
                                        </p:attrNameLst>
                                      </p:cBhvr>
                                      <p:tavLst>
                                        <p:tav tm="0">
                                          <p:val>
                                            <p:fltVal val="0"/>
                                          </p:val>
                                        </p:tav>
                                        <p:tav tm="100000">
                                          <p:val>
                                            <p:strVal val="#ppt_w"/>
                                          </p:val>
                                        </p:tav>
                                      </p:tavLst>
                                    </p:anim>
                                    <p:anim calcmode="lin" valueType="num">
                                      <p:cBhvr>
                                        <p:cTn id="22" dur="500" fill="hold"/>
                                        <p:tgtEl>
                                          <p:spTgt spid="52250"/>
                                        </p:tgtEl>
                                        <p:attrNameLst>
                                          <p:attrName>ppt_h</p:attrName>
                                        </p:attrNameLst>
                                      </p:cBhvr>
                                      <p:tavLst>
                                        <p:tav tm="0">
                                          <p:val>
                                            <p:fltVal val="0"/>
                                          </p:val>
                                        </p:tav>
                                        <p:tav tm="100000">
                                          <p:val>
                                            <p:strVal val="#ppt_h"/>
                                          </p:val>
                                        </p:tav>
                                      </p:tavLst>
                                    </p:anim>
                                  </p:childTnLst>
                                </p:cTn>
                              </p:par>
                            </p:childTnLst>
                          </p:cTn>
                        </p:par>
                        <p:par>
                          <p:cTn id="23" fill="hold" nodeType="afterGroup">
                            <p:stCondLst>
                              <p:cond delay="6500"/>
                            </p:stCondLst>
                            <p:childTnLst>
                              <p:par>
                                <p:cTn id="24" presetID="21" presetClass="entr" presetSubtype="4" fill="hold" grpId="0" nodeType="afterEffect">
                                  <p:stCondLst>
                                    <p:cond delay="0"/>
                                  </p:stCondLst>
                                  <p:childTnLst>
                                    <p:set>
                                      <p:cBhvr>
                                        <p:cTn id="25" dur="1" fill="hold">
                                          <p:stCondLst>
                                            <p:cond delay="0"/>
                                          </p:stCondLst>
                                        </p:cTn>
                                        <p:tgtEl>
                                          <p:spTgt spid="52234"/>
                                        </p:tgtEl>
                                        <p:attrNameLst>
                                          <p:attrName>style.visibility</p:attrName>
                                        </p:attrNameLst>
                                      </p:cBhvr>
                                      <p:to>
                                        <p:strVal val="visible"/>
                                      </p:to>
                                    </p:set>
                                    <p:animEffect transition="in" filter="wheel(4)">
                                      <p:cBhvr>
                                        <p:cTn id="26" dur="2000"/>
                                        <p:tgtEl>
                                          <p:spTgt spid="52234"/>
                                        </p:tgtEl>
                                      </p:cBhvr>
                                    </p:animEffect>
                                  </p:childTnLst>
                                </p:cTn>
                              </p:par>
                            </p:childTnLst>
                          </p:cTn>
                        </p:par>
                        <p:par>
                          <p:cTn id="27" fill="hold" nodeType="afterGroup">
                            <p:stCondLst>
                              <p:cond delay="8500"/>
                            </p:stCondLst>
                            <p:childTnLst>
                              <p:par>
                                <p:cTn id="28" presetID="23" presetClass="entr" presetSubtype="16" fill="hold" nodeType="afterEffect">
                                  <p:stCondLst>
                                    <p:cond delay="0"/>
                                  </p:stCondLst>
                                  <p:childTnLst>
                                    <p:set>
                                      <p:cBhvr>
                                        <p:cTn id="29" dur="1" fill="hold">
                                          <p:stCondLst>
                                            <p:cond delay="0"/>
                                          </p:stCondLst>
                                        </p:cTn>
                                        <p:tgtEl>
                                          <p:spTgt spid="52248"/>
                                        </p:tgtEl>
                                        <p:attrNameLst>
                                          <p:attrName>style.visibility</p:attrName>
                                        </p:attrNameLst>
                                      </p:cBhvr>
                                      <p:to>
                                        <p:strVal val="visible"/>
                                      </p:to>
                                    </p:set>
                                    <p:anim calcmode="lin" valueType="num">
                                      <p:cBhvr>
                                        <p:cTn id="30" dur="500" fill="hold"/>
                                        <p:tgtEl>
                                          <p:spTgt spid="52248"/>
                                        </p:tgtEl>
                                        <p:attrNameLst>
                                          <p:attrName>ppt_w</p:attrName>
                                        </p:attrNameLst>
                                      </p:cBhvr>
                                      <p:tavLst>
                                        <p:tav tm="0">
                                          <p:val>
                                            <p:fltVal val="0"/>
                                          </p:val>
                                        </p:tav>
                                        <p:tav tm="100000">
                                          <p:val>
                                            <p:strVal val="#ppt_w"/>
                                          </p:val>
                                        </p:tav>
                                      </p:tavLst>
                                    </p:anim>
                                    <p:anim calcmode="lin" valueType="num">
                                      <p:cBhvr>
                                        <p:cTn id="31" dur="500" fill="hold"/>
                                        <p:tgtEl>
                                          <p:spTgt spid="5224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9000"/>
                            </p:stCondLst>
                            <p:childTnLst>
                              <p:par>
                                <p:cTn id="33" presetID="21" presetClass="entr" presetSubtype="4" fill="hold" grpId="0" nodeType="afterEffect">
                                  <p:stCondLst>
                                    <p:cond delay="0"/>
                                  </p:stCondLst>
                                  <p:childTnLst>
                                    <p:set>
                                      <p:cBhvr>
                                        <p:cTn id="34" dur="1" fill="hold">
                                          <p:stCondLst>
                                            <p:cond delay="0"/>
                                          </p:stCondLst>
                                        </p:cTn>
                                        <p:tgtEl>
                                          <p:spTgt spid="52232"/>
                                        </p:tgtEl>
                                        <p:attrNameLst>
                                          <p:attrName>style.visibility</p:attrName>
                                        </p:attrNameLst>
                                      </p:cBhvr>
                                      <p:to>
                                        <p:strVal val="visible"/>
                                      </p:to>
                                    </p:set>
                                    <p:animEffect transition="in" filter="wheel(4)">
                                      <p:cBhvr>
                                        <p:cTn id="35" dur="2000"/>
                                        <p:tgtEl>
                                          <p:spTgt spid="52232"/>
                                        </p:tgtEl>
                                      </p:cBhvr>
                                    </p:animEffect>
                                  </p:childTnLst>
                                </p:cTn>
                              </p:par>
                            </p:childTnLst>
                          </p:cTn>
                        </p:par>
                        <p:par>
                          <p:cTn id="36" fill="hold" nodeType="afterGroup">
                            <p:stCondLst>
                              <p:cond delay="11000"/>
                            </p:stCondLst>
                            <p:childTnLst>
                              <p:par>
                                <p:cTn id="37" presetID="23" presetClass="entr" presetSubtype="16" fill="hold" nodeType="afterEffect">
                                  <p:stCondLst>
                                    <p:cond delay="0"/>
                                  </p:stCondLst>
                                  <p:childTnLst>
                                    <p:set>
                                      <p:cBhvr>
                                        <p:cTn id="38" dur="1" fill="hold">
                                          <p:stCondLst>
                                            <p:cond delay="0"/>
                                          </p:stCondLst>
                                        </p:cTn>
                                        <p:tgtEl>
                                          <p:spTgt spid="52251"/>
                                        </p:tgtEl>
                                        <p:attrNameLst>
                                          <p:attrName>style.visibility</p:attrName>
                                        </p:attrNameLst>
                                      </p:cBhvr>
                                      <p:to>
                                        <p:strVal val="visible"/>
                                      </p:to>
                                    </p:set>
                                    <p:anim calcmode="lin" valueType="num">
                                      <p:cBhvr>
                                        <p:cTn id="39" dur="500" fill="hold"/>
                                        <p:tgtEl>
                                          <p:spTgt spid="52251"/>
                                        </p:tgtEl>
                                        <p:attrNameLst>
                                          <p:attrName>ppt_w</p:attrName>
                                        </p:attrNameLst>
                                      </p:cBhvr>
                                      <p:tavLst>
                                        <p:tav tm="0">
                                          <p:val>
                                            <p:fltVal val="0"/>
                                          </p:val>
                                        </p:tav>
                                        <p:tav tm="100000">
                                          <p:val>
                                            <p:strVal val="#ppt_w"/>
                                          </p:val>
                                        </p:tav>
                                      </p:tavLst>
                                    </p:anim>
                                    <p:anim calcmode="lin" valueType="num">
                                      <p:cBhvr>
                                        <p:cTn id="40" dur="500" fill="hold"/>
                                        <p:tgtEl>
                                          <p:spTgt spid="52251"/>
                                        </p:tgtEl>
                                        <p:attrNameLst>
                                          <p:attrName>ppt_h</p:attrName>
                                        </p:attrNameLst>
                                      </p:cBhvr>
                                      <p:tavLst>
                                        <p:tav tm="0">
                                          <p:val>
                                            <p:fltVal val="0"/>
                                          </p:val>
                                        </p:tav>
                                        <p:tav tm="100000">
                                          <p:val>
                                            <p:strVal val="#ppt_h"/>
                                          </p:val>
                                        </p:tav>
                                      </p:tavLst>
                                    </p:anim>
                                  </p:childTnLst>
                                </p:cTn>
                              </p:par>
                            </p:childTnLst>
                          </p:cTn>
                        </p:par>
                        <p:par>
                          <p:cTn id="41" fill="hold" nodeType="afterGroup">
                            <p:stCondLst>
                              <p:cond delay="11500"/>
                            </p:stCondLst>
                            <p:childTnLst>
                              <p:par>
                                <p:cTn id="42" presetID="21" presetClass="entr" presetSubtype="4" fill="hold" grpId="0" nodeType="afterEffect">
                                  <p:stCondLst>
                                    <p:cond delay="0"/>
                                  </p:stCondLst>
                                  <p:childTnLst>
                                    <p:set>
                                      <p:cBhvr>
                                        <p:cTn id="43" dur="1" fill="hold">
                                          <p:stCondLst>
                                            <p:cond delay="0"/>
                                          </p:stCondLst>
                                        </p:cTn>
                                        <p:tgtEl>
                                          <p:spTgt spid="52230"/>
                                        </p:tgtEl>
                                        <p:attrNameLst>
                                          <p:attrName>style.visibility</p:attrName>
                                        </p:attrNameLst>
                                      </p:cBhvr>
                                      <p:to>
                                        <p:strVal val="visible"/>
                                      </p:to>
                                    </p:set>
                                    <p:animEffect transition="in" filter="wheel(4)">
                                      <p:cBhvr>
                                        <p:cTn id="44" dur="2000"/>
                                        <p:tgtEl>
                                          <p:spTgt spid="52230"/>
                                        </p:tgtEl>
                                      </p:cBhvr>
                                    </p:animEffect>
                                  </p:childTnLst>
                                </p:cTn>
                              </p:par>
                            </p:childTnLst>
                          </p:cTn>
                        </p:par>
                        <p:par>
                          <p:cTn id="45" fill="hold" nodeType="afterGroup">
                            <p:stCondLst>
                              <p:cond delay="13500"/>
                            </p:stCondLst>
                            <p:childTnLst>
                              <p:par>
                                <p:cTn id="46" presetID="23" presetClass="entr" presetSubtype="16" fill="hold" nodeType="afterEffect">
                                  <p:stCondLst>
                                    <p:cond delay="0"/>
                                  </p:stCondLst>
                                  <p:childTnLst>
                                    <p:set>
                                      <p:cBhvr>
                                        <p:cTn id="47" dur="1" fill="hold">
                                          <p:stCondLst>
                                            <p:cond delay="0"/>
                                          </p:stCondLst>
                                        </p:cTn>
                                        <p:tgtEl>
                                          <p:spTgt spid="52252"/>
                                        </p:tgtEl>
                                        <p:attrNameLst>
                                          <p:attrName>style.visibility</p:attrName>
                                        </p:attrNameLst>
                                      </p:cBhvr>
                                      <p:to>
                                        <p:strVal val="visible"/>
                                      </p:to>
                                    </p:set>
                                    <p:anim calcmode="lin" valueType="num">
                                      <p:cBhvr>
                                        <p:cTn id="48" dur="500" fill="hold"/>
                                        <p:tgtEl>
                                          <p:spTgt spid="52252"/>
                                        </p:tgtEl>
                                        <p:attrNameLst>
                                          <p:attrName>ppt_w</p:attrName>
                                        </p:attrNameLst>
                                      </p:cBhvr>
                                      <p:tavLst>
                                        <p:tav tm="0">
                                          <p:val>
                                            <p:fltVal val="0"/>
                                          </p:val>
                                        </p:tav>
                                        <p:tav tm="100000">
                                          <p:val>
                                            <p:strVal val="#ppt_w"/>
                                          </p:val>
                                        </p:tav>
                                      </p:tavLst>
                                    </p:anim>
                                    <p:anim calcmode="lin" valueType="num">
                                      <p:cBhvr>
                                        <p:cTn id="49" dur="500" fill="hold"/>
                                        <p:tgtEl>
                                          <p:spTgt spid="52252"/>
                                        </p:tgtEl>
                                        <p:attrNameLst>
                                          <p:attrName>ppt_h</p:attrName>
                                        </p:attrNameLst>
                                      </p:cBhvr>
                                      <p:tavLst>
                                        <p:tav tm="0">
                                          <p:val>
                                            <p:fltVal val="0"/>
                                          </p:val>
                                        </p:tav>
                                        <p:tav tm="100000">
                                          <p:val>
                                            <p:strVal val="#ppt_h"/>
                                          </p:val>
                                        </p:tav>
                                      </p:tavLst>
                                    </p:anim>
                                  </p:childTnLst>
                                </p:cTn>
                              </p:par>
                            </p:childTnLst>
                          </p:cTn>
                        </p:par>
                        <p:par>
                          <p:cTn id="50" fill="hold" nodeType="afterGroup">
                            <p:stCondLst>
                              <p:cond delay="14000"/>
                            </p:stCondLst>
                            <p:childTnLst>
                              <p:par>
                                <p:cTn id="51" presetID="21" presetClass="entr" presetSubtype="4" fill="hold" grpId="0" nodeType="afterEffect">
                                  <p:stCondLst>
                                    <p:cond delay="0"/>
                                  </p:stCondLst>
                                  <p:childTnLst>
                                    <p:set>
                                      <p:cBhvr>
                                        <p:cTn id="52" dur="1" fill="hold">
                                          <p:stCondLst>
                                            <p:cond delay="0"/>
                                          </p:stCondLst>
                                        </p:cTn>
                                        <p:tgtEl>
                                          <p:spTgt spid="52231"/>
                                        </p:tgtEl>
                                        <p:attrNameLst>
                                          <p:attrName>style.visibility</p:attrName>
                                        </p:attrNameLst>
                                      </p:cBhvr>
                                      <p:to>
                                        <p:strVal val="visible"/>
                                      </p:to>
                                    </p:set>
                                    <p:animEffect transition="in" filter="wheel(4)">
                                      <p:cBhvr>
                                        <p:cTn id="53" dur="2000"/>
                                        <p:tgtEl>
                                          <p:spTgt spid="52231"/>
                                        </p:tgtEl>
                                      </p:cBhvr>
                                    </p:animEffect>
                                  </p:childTnLst>
                                </p:cTn>
                              </p:par>
                            </p:childTnLst>
                          </p:cTn>
                        </p:par>
                        <p:par>
                          <p:cTn id="54" fill="hold" nodeType="afterGroup">
                            <p:stCondLst>
                              <p:cond delay="16000"/>
                            </p:stCondLst>
                            <p:childTnLst>
                              <p:par>
                                <p:cTn id="55" presetID="23" presetClass="entr" presetSubtype="16" fill="hold" nodeType="afterEffect">
                                  <p:stCondLst>
                                    <p:cond delay="0"/>
                                  </p:stCondLst>
                                  <p:childTnLst>
                                    <p:set>
                                      <p:cBhvr>
                                        <p:cTn id="56" dur="1" fill="hold">
                                          <p:stCondLst>
                                            <p:cond delay="0"/>
                                          </p:stCondLst>
                                        </p:cTn>
                                        <p:tgtEl>
                                          <p:spTgt spid="52249"/>
                                        </p:tgtEl>
                                        <p:attrNameLst>
                                          <p:attrName>style.visibility</p:attrName>
                                        </p:attrNameLst>
                                      </p:cBhvr>
                                      <p:to>
                                        <p:strVal val="visible"/>
                                      </p:to>
                                    </p:set>
                                    <p:anim calcmode="lin" valueType="num">
                                      <p:cBhvr>
                                        <p:cTn id="57" dur="500" fill="hold"/>
                                        <p:tgtEl>
                                          <p:spTgt spid="52249"/>
                                        </p:tgtEl>
                                        <p:attrNameLst>
                                          <p:attrName>ppt_w</p:attrName>
                                        </p:attrNameLst>
                                      </p:cBhvr>
                                      <p:tavLst>
                                        <p:tav tm="0">
                                          <p:val>
                                            <p:fltVal val="0"/>
                                          </p:val>
                                        </p:tav>
                                        <p:tav tm="100000">
                                          <p:val>
                                            <p:strVal val="#ppt_w"/>
                                          </p:val>
                                        </p:tav>
                                      </p:tavLst>
                                    </p:anim>
                                    <p:anim calcmode="lin" valueType="num">
                                      <p:cBhvr>
                                        <p:cTn id="58" dur="500" fill="hold"/>
                                        <p:tgtEl>
                                          <p:spTgt spid="52249"/>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6500"/>
                            </p:stCondLst>
                            <p:childTnLst>
                              <p:par>
                                <p:cTn id="60" presetID="21" presetClass="entr" presetSubtype="4" fill="hold" grpId="0" nodeType="afterEffect">
                                  <p:stCondLst>
                                    <p:cond delay="0"/>
                                  </p:stCondLst>
                                  <p:childTnLst>
                                    <p:set>
                                      <p:cBhvr>
                                        <p:cTn id="61" dur="1" fill="hold">
                                          <p:stCondLst>
                                            <p:cond delay="0"/>
                                          </p:stCondLst>
                                        </p:cTn>
                                        <p:tgtEl>
                                          <p:spTgt spid="52235"/>
                                        </p:tgtEl>
                                        <p:attrNameLst>
                                          <p:attrName>style.visibility</p:attrName>
                                        </p:attrNameLst>
                                      </p:cBhvr>
                                      <p:to>
                                        <p:strVal val="visible"/>
                                      </p:to>
                                    </p:set>
                                    <p:animEffect transition="in" filter="wheel(4)">
                                      <p:cBhvr>
                                        <p:cTn id="62" dur="2000"/>
                                        <p:tgtEl>
                                          <p:spTgt spid="52235"/>
                                        </p:tgtEl>
                                      </p:cBhvr>
                                    </p:animEffect>
                                  </p:childTnLst>
                                </p:cTn>
                              </p:par>
                            </p:childTnLst>
                          </p:cTn>
                        </p:par>
                        <p:par>
                          <p:cTn id="63" fill="hold" nodeType="afterGroup">
                            <p:stCondLst>
                              <p:cond delay="18500"/>
                            </p:stCondLst>
                            <p:childTnLst>
                              <p:par>
                                <p:cTn id="64" presetID="23" presetClass="entr" presetSubtype="16" fill="hold" nodeType="afterEffect">
                                  <p:stCondLst>
                                    <p:cond delay="0"/>
                                  </p:stCondLst>
                                  <p:childTnLst>
                                    <p:set>
                                      <p:cBhvr>
                                        <p:cTn id="65" dur="1" fill="hold">
                                          <p:stCondLst>
                                            <p:cond delay="0"/>
                                          </p:stCondLst>
                                        </p:cTn>
                                        <p:tgtEl>
                                          <p:spTgt spid="52253"/>
                                        </p:tgtEl>
                                        <p:attrNameLst>
                                          <p:attrName>style.visibility</p:attrName>
                                        </p:attrNameLst>
                                      </p:cBhvr>
                                      <p:to>
                                        <p:strVal val="visible"/>
                                      </p:to>
                                    </p:set>
                                    <p:anim calcmode="lin" valueType="num">
                                      <p:cBhvr>
                                        <p:cTn id="66" dur="500" fill="hold"/>
                                        <p:tgtEl>
                                          <p:spTgt spid="52253"/>
                                        </p:tgtEl>
                                        <p:attrNameLst>
                                          <p:attrName>ppt_w</p:attrName>
                                        </p:attrNameLst>
                                      </p:cBhvr>
                                      <p:tavLst>
                                        <p:tav tm="0">
                                          <p:val>
                                            <p:fltVal val="0"/>
                                          </p:val>
                                        </p:tav>
                                        <p:tav tm="100000">
                                          <p:val>
                                            <p:strVal val="#ppt_w"/>
                                          </p:val>
                                        </p:tav>
                                      </p:tavLst>
                                    </p:anim>
                                    <p:anim calcmode="lin" valueType="num">
                                      <p:cBhvr>
                                        <p:cTn id="67" dur="500" fill="hold"/>
                                        <p:tgtEl>
                                          <p:spTgt spid="52253"/>
                                        </p:tgtEl>
                                        <p:attrNameLst>
                                          <p:attrName>ppt_h</p:attrName>
                                        </p:attrNameLst>
                                      </p:cBhvr>
                                      <p:tavLst>
                                        <p:tav tm="0">
                                          <p:val>
                                            <p:fltVal val="0"/>
                                          </p:val>
                                        </p:tav>
                                        <p:tav tm="100000">
                                          <p:val>
                                            <p:strVal val="#ppt_h"/>
                                          </p:val>
                                        </p:tav>
                                      </p:tavLst>
                                    </p:anim>
                                  </p:childTnLst>
                                </p:cTn>
                              </p:par>
                            </p:childTnLst>
                          </p:cTn>
                        </p:par>
                        <p:par>
                          <p:cTn id="68" fill="hold" nodeType="afterGroup">
                            <p:stCondLst>
                              <p:cond delay="19000"/>
                            </p:stCondLst>
                            <p:childTnLst>
                              <p:par>
                                <p:cTn id="69" presetID="21" presetClass="entr" presetSubtype="4" fill="hold" grpId="0" nodeType="afterEffect">
                                  <p:stCondLst>
                                    <p:cond delay="0"/>
                                  </p:stCondLst>
                                  <p:childTnLst>
                                    <p:set>
                                      <p:cBhvr>
                                        <p:cTn id="70" dur="1" fill="hold">
                                          <p:stCondLst>
                                            <p:cond delay="0"/>
                                          </p:stCondLst>
                                        </p:cTn>
                                        <p:tgtEl>
                                          <p:spTgt spid="52238"/>
                                        </p:tgtEl>
                                        <p:attrNameLst>
                                          <p:attrName>style.visibility</p:attrName>
                                        </p:attrNameLst>
                                      </p:cBhvr>
                                      <p:to>
                                        <p:strVal val="visible"/>
                                      </p:to>
                                    </p:set>
                                    <p:animEffect transition="in" filter="wheel(4)">
                                      <p:cBhvr>
                                        <p:cTn id="71" dur="2000"/>
                                        <p:tgtEl>
                                          <p:spTgt spid="52238"/>
                                        </p:tgtEl>
                                      </p:cBhvr>
                                    </p:animEffect>
                                  </p:childTnLst>
                                </p:cTn>
                              </p:par>
                            </p:childTnLst>
                          </p:cTn>
                        </p:par>
                        <p:par>
                          <p:cTn id="72" fill="hold" nodeType="afterGroup">
                            <p:stCondLst>
                              <p:cond delay="21000"/>
                            </p:stCondLst>
                            <p:childTnLst>
                              <p:par>
                                <p:cTn id="73" presetID="23" presetClass="entr" presetSubtype="16" fill="hold" nodeType="afterEffect">
                                  <p:stCondLst>
                                    <p:cond delay="0"/>
                                  </p:stCondLst>
                                  <p:childTnLst>
                                    <p:set>
                                      <p:cBhvr>
                                        <p:cTn id="74" dur="1" fill="hold">
                                          <p:stCondLst>
                                            <p:cond delay="0"/>
                                          </p:stCondLst>
                                        </p:cTn>
                                        <p:tgtEl>
                                          <p:spTgt spid="52247"/>
                                        </p:tgtEl>
                                        <p:attrNameLst>
                                          <p:attrName>style.visibility</p:attrName>
                                        </p:attrNameLst>
                                      </p:cBhvr>
                                      <p:to>
                                        <p:strVal val="visible"/>
                                      </p:to>
                                    </p:set>
                                    <p:anim calcmode="lin" valueType="num">
                                      <p:cBhvr>
                                        <p:cTn id="75" dur="500" fill="hold"/>
                                        <p:tgtEl>
                                          <p:spTgt spid="52247"/>
                                        </p:tgtEl>
                                        <p:attrNameLst>
                                          <p:attrName>ppt_w</p:attrName>
                                        </p:attrNameLst>
                                      </p:cBhvr>
                                      <p:tavLst>
                                        <p:tav tm="0">
                                          <p:val>
                                            <p:fltVal val="0"/>
                                          </p:val>
                                        </p:tav>
                                        <p:tav tm="100000">
                                          <p:val>
                                            <p:strVal val="#ppt_w"/>
                                          </p:val>
                                        </p:tav>
                                      </p:tavLst>
                                    </p:anim>
                                    <p:anim calcmode="lin" valueType="num">
                                      <p:cBhvr>
                                        <p:cTn id="76" dur="500" fill="hold"/>
                                        <p:tgtEl>
                                          <p:spTgt spid="52247"/>
                                        </p:tgtEl>
                                        <p:attrNameLst>
                                          <p:attrName>ppt_h</p:attrName>
                                        </p:attrNameLst>
                                      </p:cBhvr>
                                      <p:tavLst>
                                        <p:tav tm="0">
                                          <p:val>
                                            <p:fltVal val="0"/>
                                          </p:val>
                                        </p:tav>
                                        <p:tav tm="100000">
                                          <p:val>
                                            <p:strVal val="#ppt_h"/>
                                          </p:val>
                                        </p:tav>
                                      </p:tavLst>
                                    </p:anim>
                                  </p:childTnLst>
                                </p:cTn>
                              </p:par>
                            </p:childTnLst>
                          </p:cTn>
                        </p:par>
                        <p:par>
                          <p:cTn id="77" fill="hold" nodeType="afterGroup">
                            <p:stCondLst>
                              <p:cond delay="21500"/>
                            </p:stCondLst>
                            <p:childTnLst>
                              <p:par>
                                <p:cTn id="78" presetID="21" presetClass="entr" presetSubtype="4" fill="hold" grpId="0" nodeType="afterEffect">
                                  <p:stCondLst>
                                    <p:cond delay="0"/>
                                  </p:stCondLst>
                                  <p:childTnLst>
                                    <p:set>
                                      <p:cBhvr>
                                        <p:cTn id="79" dur="1" fill="hold">
                                          <p:stCondLst>
                                            <p:cond delay="0"/>
                                          </p:stCondLst>
                                        </p:cTn>
                                        <p:tgtEl>
                                          <p:spTgt spid="52237"/>
                                        </p:tgtEl>
                                        <p:attrNameLst>
                                          <p:attrName>style.visibility</p:attrName>
                                        </p:attrNameLst>
                                      </p:cBhvr>
                                      <p:to>
                                        <p:strVal val="visible"/>
                                      </p:to>
                                    </p:set>
                                    <p:animEffect transition="in" filter="wheel(4)">
                                      <p:cBhvr>
                                        <p:cTn id="80" dur="2000"/>
                                        <p:tgtEl>
                                          <p:spTgt spid="52237"/>
                                        </p:tgtEl>
                                      </p:cBhvr>
                                    </p:animEffect>
                                  </p:childTnLst>
                                </p:cTn>
                              </p:par>
                            </p:childTnLst>
                          </p:cTn>
                        </p:par>
                        <p:par>
                          <p:cTn id="81" fill="hold" nodeType="afterGroup">
                            <p:stCondLst>
                              <p:cond delay="23500"/>
                            </p:stCondLst>
                            <p:childTnLst>
                              <p:par>
                                <p:cTn id="82" presetID="23" presetClass="entr" presetSubtype="16" fill="hold" nodeType="afterEffect">
                                  <p:stCondLst>
                                    <p:cond delay="0"/>
                                  </p:stCondLst>
                                  <p:childTnLst>
                                    <p:set>
                                      <p:cBhvr>
                                        <p:cTn id="83" dur="1" fill="hold">
                                          <p:stCondLst>
                                            <p:cond delay="0"/>
                                          </p:stCondLst>
                                        </p:cTn>
                                        <p:tgtEl>
                                          <p:spTgt spid="52246"/>
                                        </p:tgtEl>
                                        <p:attrNameLst>
                                          <p:attrName>style.visibility</p:attrName>
                                        </p:attrNameLst>
                                      </p:cBhvr>
                                      <p:to>
                                        <p:strVal val="visible"/>
                                      </p:to>
                                    </p:set>
                                    <p:anim calcmode="lin" valueType="num">
                                      <p:cBhvr>
                                        <p:cTn id="84" dur="500" fill="hold"/>
                                        <p:tgtEl>
                                          <p:spTgt spid="52246"/>
                                        </p:tgtEl>
                                        <p:attrNameLst>
                                          <p:attrName>ppt_w</p:attrName>
                                        </p:attrNameLst>
                                      </p:cBhvr>
                                      <p:tavLst>
                                        <p:tav tm="0">
                                          <p:val>
                                            <p:fltVal val="0"/>
                                          </p:val>
                                        </p:tav>
                                        <p:tav tm="100000">
                                          <p:val>
                                            <p:strVal val="#ppt_w"/>
                                          </p:val>
                                        </p:tav>
                                      </p:tavLst>
                                    </p:anim>
                                    <p:anim calcmode="lin" valueType="num">
                                      <p:cBhvr>
                                        <p:cTn id="85" dur="500" fill="hold"/>
                                        <p:tgtEl>
                                          <p:spTgt spid="52246"/>
                                        </p:tgtEl>
                                        <p:attrNameLst>
                                          <p:attrName>ppt_h</p:attrName>
                                        </p:attrNameLst>
                                      </p:cBhvr>
                                      <p:tavLst>
                                        <p:tav tm="0">
                                          <p:val>
                                            <p:fltVal val="0"/>
                                          </p:val>
                                        </p:tav>
                                        <p:tav tm="100000">
                                          <p:val>
                                            <p:strVal val="#ppt_h"/>
                                          </p:val>
                                        </p:tav>
                                      </p:tavLst>
                                    </p:anim>
                                  </p:childTnLst>
                                </p:cTn>
                              </p:par>
                            </p:childTnLst>
                          </p:cTn>
                        </p:par>
                        <p:par>
                          <p:cTn id="86" fill="hold" nodeType="afterGroup">
                            <p:stCondLst>
                              <p:cond delay="24000"/>
                            </p:stCondLst>
                            <p:childTnLst>
                              <p:par>
                                <p:cTn id="87" presetID="20" presetClass="entr" presetSubtype="0" fill="hold" grpId="0" nodeType="afterEffect">
                                  <p:stCondLst>
                                    <p:cond delay="0"/>
                                  </p:stCondLst>
                                  <p:childTnLst>
                                    <p:set>
                                      <p:cBhvr>
                                        <p:cTn id="88" dur="1" fill="hold">
                                          <p:stCondLst>
                                            <p:cond delay="0"/>
                                          </p:stCondLst>
                                        </p:cTn>
                                        <p:tgtEl>
                                          <p:spTgt spid="52240"/>
                                        </p:tgtEl>
                                        <p:attrNameLst>
                                          <p:attrName>style.visibility</p:attrName>
                                        </p:attrNameLst>
                                      </p:cBhvr>
                                      <p:to>
                                        <p:strVal val="visible"/>
                                      </p:to>
                                    </p:set>
                                    <p:animEffect transition="in" filter="wedge">
                                      <p:cBhvr>
                                        <p:cTn id="89" dur="2000"/>
                                        <p:tgtEl>
                                          <p:spTgt spid="52240"/>
                                        </p:tgtEl>
                                      </p:cBhvr>
                                    </p:animEffect>
                                  </p:childTnLst>
                                </p:cTn>
                              </p:par>
                            </p:childTnLst>
                          </p:cTn>
                        </p:par>
                        <p:par>
                          <p:cTn id="90" fill="hold" nodeType="afterGroup">
                            <p:stCondLst>
                              <p:cond delay="26000"/>
                            </p:stCondLst>
                            <p:childTnLst>
                              <p:par>
                                <p:cTn id="91" presetID="23" presetClass="entr" presetSubtype="16" fill="hold" nodeType="afterEffect">
                                  <p:stCondLst>
                                    <p:cond delay="0"/>
                                  </p:stCondLst>
                                  <p:childTnLst>
                                    <p:set>
                                      <p:cBhvr>
                                        <p:cTn id="92" dur="1" fill="hold">
                                          <p:stCondLst>
                                            <p:cond delay="0"/>
                                          </p:stCondLst>
                                        </p:cTn>
                                        <p:tgtEl>
                                          <p:spTgt spid="52243"/>
                                        </p:tgtEl>
                                        <p:attrNameLst>
                                          <p:attrName>style.visibility</p:attrName>
                                        </p:attrNameLst>
                                      </p:cBhvr>
                                      <p:to>
                                        <p:strVal val="visible"/>
                                      </p:to>
                                    </p:set>
                                    <p:anim calcmode="lin" valueType="num">
                                      <p:cBhvr>
                                        <p:cTn id="93" dur="500" fill="hold"/>
                                        <p:tgtEl>
                                          <p:spTgt spid="52243"/>
                                        </p:tgtEl>
                                        <p:attrNameLst>
                                          <p:attrName>ppt_w</p:attrName>
                                        </p:attrNameLst>
                                      </p:cBhvr>
                                      <p:tavLst>
                                        <p:tav tm="0">
                                          <p:val>
                                            <p:fltVal val="0"/>
                                          </p:val>
                                        </p:tav>
                                        <p:tav tm="100000">
                                          <p:val>
                                            <p:strVal val="#ppt_w"/>
                                          </p:val>
                                        </p:tav>
                                      </p:tavLst>
                                    </p:anim>
                                    <p:anim calcmode="lin" valueType="num">
                                      <p:cBhvr>
                                        <p:cTn id="94" dur="500" fill="hold"/>
                                        <p:tgtEl>
                                          <p:spTgt spid="522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nimBg="1"/>
      <p:bldP spid="52231" grpId="0" animBg="1"/>
      <p:bldP spid="52232" grpId="0" animBg="1"/>
      <p:bldP spid="52233" grpId="0" animBg="1"/>
      <p:bldP spid="52234" grpId="0" animBg="1"/>
      <p:bldP spid="52235" grpId="0" animBg="1"/>
      <p:bldP spid="52236" grpId="0" animBg="1"/>
      <p:bldP spid="52237" grpId="0" animBg="1"/>
      <p:bldP spid="52238" grpId="0" animBg="1"/>
      <p:bldP spid="522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Text Box 5"/>
          <p:cNvSpPr txBox="1">
            <a:spLocks noChangeArrowheads="1"/>
          </p:cNvSpPr>
          <p:nvPr/>
        </p:nvSpPr>
        <p:spPr bwMode="auto">
          <a:xfrm>
            <a:off x="179388" y="1341440"/>
            <a:ext cx="2736850" cy="720725"/>
          </a:xfrm>
          <a:prstGeom prst="rect">
            <a:avLst/>
          </a:prstGeom>
          <a:gradFill rotWithShape="1">
            <a:gsLst>
              <a:gs pos="0">
                <a:srgbClr val="000000"/>
              </a:gs>
              <a:gs pos="39999">
                <a:srgbClr val="0A128C"/>
              </a:gs>
              <a:gs pos="70000">
                <a:srgbClr val="181CC7"/>
              </a:gs>
              <a:gs pos="88000">
                <a:srgbClr val="7005D4"/>
              </a:gs>
              <a:gs pos="100000">
                <a:srgbClr val="8C3D91"/>
              </a:gs>
            </a:gsLst>
            <a:lin ang="5400000" scaled="1"/>
          </a:gradFill>
          <a:ln w="38100">
            <a:solidFill>
              <a:srgbClr val="FF0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2000" b="1">
                <a:latin typeface="Times New Roman" panose="02020603050405020304" pitchFamily="18" charset="0"/>
              </a:rPr>
              <a:t>Ҳарбий губернатор</a:t>
            </a:r>
          </a:p>
          <a:p>
            <a:pPr algn="ctr" eaLnBrk="1" hangingPunct="1">
              <a:spcBef>
                <a:spcPct val="0"/>
              </a:spcBef>
              <a:buClrTx/>
              <a:buSzTx/>
              <a:buFontTx/>
              <a:buNone/>
            </a:pPr>
            <a:r>
              <a:rPr lang="uz-Cyrl-UZ" altLang="ru-RU" sz="2000" b="1">
                <a:latin typeface="Times New Roman" panose="02020603050405020304" pitchFamily="18" charset="0"/>
              </a:rPr>
              <a:t>ёрдамчилари</a:t>
            </a:r>
            <a:endParaRPr lang="ru-RU" altLang="ru-RU" sz="2000" b="1">
              <a:latin typeface="Times New Roman" panose="02020603050405020304" pitchFamily="18" charset="0"/>
            </a:endParaRPr>
          </a:p>
        </p:txBody>
      </p:sp>
      <p:sp>
        <p:nvSpPr>
          <p:cNvPr id="53254" name="Text Box 6"/>
          <p:cNvSpPr txBox="1">
            <a:spLocks noChangeArrowheads="1"/>
          </p:cNvSpPr>
          <p:nvPr/>
        </p:nvSpPr>
        <p:spPr bwMode="auto">
          <a:xfrm>
            <a:off x="179388" y="3500440"/>
            <a:ext cx="2736850" cy="720725"/>
          </a:xfrm>
          <a:prstGeom prst="rect">
            <a:avLst/>
          </a:prstGeom>
          <a:gradFill rotWithShape="1">
            <a:gsLst>
              <a:gs pos="0">
                <a:srgbClr val="000000"/>
              </a:gs>
              <a:gs pos="39999">
                <a:srgbClr val="0A128C"/>
              </a:gs>
              <a:gs pos="70000">
                <a:srgbClr val="181CC7"/>
              </a:gs>
              <a:gs pos="88000">
                <a:srgbClr val="7005D4"/>
              </a:gs>
              <a:gs pos="100000">
                <a:srgbClr val="8C3D91"/>
              </a:gs>
            </a:gsLst>
            <a:lin ang="5400000" scaled="1"/>
          </a:gradFill>
          <a:ln w="38100">
            <a:solidFill>
              <a:srgbClr val="FF0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2000" b="1">
                <a:latin typeface="Times New Roman" panose="02020603050405020304" pitchFamily="18" charset="0"/>
              </a:rPr>
              <a:t>Полицмейстер</a:t>
            </a:r>
          </a:p>
          <a:p>
            <a:pPr algn="ctr" eaLnBrk="1" hangingPunct="1">
              <a:spcBef>
                <a:spcPct val="0"/>
              </a:spcBef>
              <a:buClrTx/>
              <a:buSzTx/>
              <a:buFontTx/>
              <a:buNone/>
            </a:pPr>
            <a:r>
              <a:rPr lang="uz-Cyrl-UZ" altLang="ru-RU" sz="2000" b="1">
                <a:latin typeface="Times New Roman" panose="02020603050405020304" pitchFamily="18" charset="0"/>
              </a:rPr>
              <a:t>(Миршаббоши)</a:t>
            </a:r>
            <a:endParaRPr lang="ru-RU" altLang="ru-RU" sz="2000" b="1">
              <a:latin typeface="Times New Roman" panose="02020603050405020304" pitchFamily="18" charset="0"/>
            </a:endParaRPr>
          </a:p>
        </p:txBody>
      </p:sp>
      <p:sp>
        <p:nvSpPr>
          <p:cNvPr id="53255" name="Text Box 7"/>
          <p:cNvSpPr txBox="1">
            <a:spLocks noChangeArrowheads="1"/>
          </p:cNvSpPr>
          <p:nvPr/>
        </p:nvSpPr>
        <p:spPr bwMode="auto">
          <a:xfrm>
            <a:off x="5364163" y="1341440"/>
            <a:ext cx="3529012" cy="720725"/>
          </a:xfrm>
          <a:prstGeom prst="rect">
            <a:avLst/>
          </a:prstGeom>
          <a:gradFill rotWithShape="1">
            <a:gsLst>
              <a:gs pos="0">
                <a:srgbClr val="000000"/>
              </a:gs>
              <a:gs pos="39999">
                <a:srgbClr val="0A128C"/>
              </a:gs>
              <a:gs pos="70000">
                <a:srgbClr val="181CC7"/>
              </a:gs>
              <a:gs pos="88000">
                <a:srgbClr val="7005D4"/>
              </a:gs>
              <a:gs pos="100000">
                <a:srgbClr val="8C3D91"/>
              </a:gs>
            </a:gsLst>
            <a:lin ang="5400000" scaled="1"/>
          </a:gradFill>
          <a:ln w="38100">
            <a:solidFill>
              <a:srgbClr val="FF0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2000" b="1">
                <a:latin typeface="Times New Roman" panose="02020603050405020304" pitchFamily="18" charset="0"/>
              </a:rPr>
              <a:t>Вилоят маҳкамаси бошлиғи</a:t>
            </a:r>
          </a:p>
          <a:p>
            <a:pPr algn="ctr" eaLnBrk="1" hangingPunct="1">
              <a:spcBef>
                <a:spcPct val="0"/>
              </a:spcBef>
              <a:buClrTx/>
              <a:buSzTx/>
              <a:buFontTx/>
              <a:buNone/>
            </a:pPr>
            <a:r>
              <a:rPr lang="uz-Cyrl-UZ" altLang="ru-RU" sz="2000" b="1">
                <a:latin typeface="Times New Roman" panose="02020603050405020304" pitchFamily="18" charset="0"/>
              </a:rPr>
              <a:t>маслаҳатчилари</a:t>
            </a:r>
            <a:endParaRPr lang="ru-RU" altLang="ru-RU" sz="2000" b="1">
              <a:latin typeface="Times New Roman" panose="02020603050405020304" pitchFamily="18" charset="0"/>
            </a:endParaRPr>
          </a:p>
        </p:txBody>
      </p:sp>
      <p:sp>
        <p:nvSpPr>
          <p:cNvPr id="53256" name="Text Box 8"/>
          <p:cNvSpPr txBox="1">
            <a:spLocks noChangeArrowheads="1"/>
          </p:cNvSpPr>
          <p:nvPr/>
        </p:nvSpPr>
        <p:spPr bwMode="auto">
          <a:xfrm>
            <a:off x="5364163" y="3429000"/>
            <a:ext cx="3529012" cy="431800"/>
          </a:xfrm>
          <a:prstGeom prst="rect">
            <a:avLst/>
          </a:prstGeom>
          <a:gradFill rotWithShape="1">
            <a:gsLst>
              <a:gs pos="0">
                <a:srgbClr val="000000"/>
              </a:gs>
              <a:gs pos="39999">
                <a:srgbClr val="0A128C"/>
              </a:gs>
              <a:gs pos="70000">
                <a:srgbClr val="181CC7"/>
              </a:gs>
              <a:gs pos="88000">
                <a:srgbClr val="7005D4"/>
              </a:gs>
              <a:gs pos="100000">
                <a:srgbClr val="8C3D91"/>
              </a:gs>
            </a:gsLst>
            <a:lin ang="5400000" scaled="1"/>
          </a:gradFill>
          <a:ln w="38100">
            <a:solidFill>
              <a:srgbClr val="FF0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2000" b="1">
                <a:latin typeface="Times New Roman" panose="02020603050405020304" pitchFamily="18" charset="0"/>
              </a:rPr>
              <a:t>Туманбошилар</a:t>
            </a:r>
            <a:endParaRPr lang="ru-RU" altLang="ru-RU" sz="2000" b="1">
              <a:latin typeface="Times New Roman" panose="02020603050405020304" pitchFamily="18" charset="0"/>
            </a:endParaRPr>
          </a:p>
        </p:txBody>
      </p:sp>
      <p:sp>
        <p:nvSpPr>
          <p:cNvPr id="53257" name="Text Box 9"/>
          <p:cNvSpPr txBox="1">
            <a:spLocks noChangeArrowheads="1"/>
          </p:cNvSpPr>
          <p:nvPr/>
        </p:nvSpPr>
        <p:spPr bwMode="auto">
          <a:xfrm>
            <a:off x="2555875" y="2492377"/>
            <a:ext cx="3240088" cy="576263"/>
          </a:xfrm>
          <a:prstGeom prst="rect">
            <a:avLst/>
          </a:prstGeom>
          <a:gradFill rotWithShape="1">
            <a:gsLst>
              <a:gs pos="0">
                <a:srgbClr val="000000"/>
              </a:gs>
              <a:gs pos="39999">
                <a:srgbClr val="0A128C"/>
              </a:gs>
              <a:gs pos="70000">
                <a:srgbClr val="181CC7"/>
              </a:gs>
              <a:gs pos="88000">
                <a:srgbClr val="7005D4"/>
              </a:gs>
              <a:gs pos="100000">
                <a:srgbClr val="8C3D91"/>
              </a:gs>
            </a:gsLst>
            <a:lin ang="5400000" scaled="1"/>
          </a:gradFill>
          <a:ln w="38100">
            <a:solidFill>
              <a:srgbClr val="FF0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2400" b="1">
                <a:latin typeface="Times New Roman" panose="02020603050405020304" pitchFamily="18" charset="0"/>
              </a:rPr>
              <a:t>Ҳарбий губернатор</a:t>
            </a:r>
            <a:endParaRPr lang="ru-RU" altLang="ru-RU" sz="2400" b="1">
              <a:latin typeface="Times New Roman" panose="02020603050405020304" pitchFamily="18" charset="0"/>
            </a:endParaRPr>
          </a:p>
        </p:txBody>
      </p:sp>
      <p:sp>
        <p:nvSpPr>
          <p:cNvPr id="53259" name="Text Box 11"/>
          <p:cNvSpPr txBox="1">
            <a:spLocks noChangeArrowheads="1"/>
          </p:cNvSpPr>
          <p:nvPr/>
        </p:nvSpPr>
        <p:spPr bwMode="auto">
          <a:xfrm>
            <a:off x="611190" y="4581525"/>
            <a:ext cx="4391025" cy="431800"/>
          </a:xfrm>
          <a:prstGeom prst="rect">
            <a:avLst/>
          </a:prstGeom>
          <a:gradFill rotWithShape="1">
            <a:gsLst>
              <a:gs pos="0">
                <a:srgbClr val="000000"/>
              </a:gs>
              <a:gs pos="39999">
                <a:srgbClr val="0A128C"/>
              </a:gs>
              <a:gs pos="70000">
                <a:srgbClr val="181CC7"/>
              </a:gs>
              <a:gs pos="88000">
                <a:srgbClr val="7005D4"/>
              </a:gs>
              <a:gs pos="100000">
                <a:srgbClr val="8C3D91"/>
              </a:gs>
            </a:gsLst>
            <a:lin ang="5400000" scaled="1"/>
          </a:gradFill>
          <a:ln w="38100">
            <a:solidFill>
              <a:srgbClr val="FF0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2000" b="1">
                <a:latin typeface="Times New Roman" panose="02020603050405020304" pitchFamily="18" charset="0"/>
              </a:rPr>
              <a:t>Вилоят маҳкамаси бошлиғи</a:t>
            </a:r>
            <a:endParaRPr lang="ru-RU" altLang="ru-RU" sz="2000" b="1">
              <a:latin typeface="Times New Roman" panose="02020603050405020304" pitchFamily="18" charset="0"/>
            </a:endParaRPr>
          </a:p>
        </p:txBody>
      </p:sp>
      <p:sp>
        <p:nvSpPr>
          <p:cNvPr id="53260" name="Text Box 12"/>
          <p:cNvSpPr txBox="1">
            <a:spLocks noChangeArrowheads="1"/>
          </p:cNvSpPr>
          <p:nvPr/>
        </p:nvSpPr>
        <p:spPr bwMode="auto">
          <a:xfrm>
            <a:off x="2916240" y="5516563"/>
            <a:ext cx="2808287" cy="792162"/>
          </a:xfrm>
          <a:prstGeom prst="rect">
            <a:avLst/>
          </a:prstGeom>
          <a:gradFill rotWithShape="1">
            <a:gsLst>
              <a:gs pos="0">
                <a:srgbClr val="000000"/>
              </a:gs>
              <a:gs pos="39999">
                <a:srgbClr val="0A128C"/>
              </a:gs>
              <a:gs pos="70000">
                <a:srgbClr val="181CC7"/>
              </a:gs>
              <a:gs pos="88000">
                <a:srgbClr val="7005D4"/>
              </a:gs>
              <a:gs pos="100000">
                <a:srgbClr val="8C3D91"/>
              </a:gs>
            </a:gsLst>
            <a:lin ang="5400000" scaled="1"/>
          </a:gradFill>
          <a:ln w="38100">
            <a:solidFill>
              <a:srgbClr val="FF0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2000" b="1">
                <a:latin typeface="Times New Roman" panose="02020603050405020304" pitchFamily="18" charset="0"/>
              </a:rPr>
              <a:t>Участка (бўлим)</a:t>
            </a:r>
          </a:p>
          <a:p>
            <a:pPr algn="ctr" eaLnBrk="1" hangingPunct="1">
              <a:spcBef>
                <a:spcPct val="0"/>
              </a:spcBef>
              <a:buClrTx/>
              <a:buSzTx/>
              <a:buFontTx/>
              <a:buNone/>
            </a:pPr>
            <a:r>
              <a:rPr lang="uz-Cyrl-UZ" altLang="ru-RU" sz="2000" b="1">
                <a:latin typeface="Times New Roman" panose="02020603050405020304" pitchFamily="18" charset="0"/>
              </a:rPr>
              <a:t>приставлари</a:t>
            </a:r>
            <a:endParaRPr lang="ru-RU" altLang="ru-RU" sz="2000" b="1">
              <a:latin typeface="Times New Roman" panose="02020603050405020304" pitchFamily="18" charset="0"/>
            </a:endParaRPr>
          </a:p>
        </p:txBody>
      </p:sp>
      <p:sp>
        <p:nvSpPr>
          <p:cNvPr id="53261" name="Text Box 13"/>
          <p:cNvSpPr txBox="1">
            <a:spLocks noChangeArrowheads="1"/>
          </p:cNvSpPr>
          <p:nvPr/>
        </p:nvSpPr>
        <p:spPr bwMode="auto">
          <a:xfrm>
            <a:off x="6013452" y="5518150"/>
            <a:ext cx="2879725" cy="1079500"/>
          </a:xfrm>
          <a:prstGeom prst="rect">
            <a:avLst/>
          </a:prstGeom>
          <a:gradFill rotWithShape="1">
            <a:gsLst>
              <a:gs pos="0">
                <a:srgbClr val="000000"/>
              </a:gs>
              <a:gs pos="39999">
                <a:srgbClr val="0A128C"/>
              </a:gs>
              <a:gs pos="70000">
                <a:srgbClr val="181CC7"/>
              </a:gs>
              <a:gs pos="88000">
                <a:srgbClr val="7005D4"/>
              </a:gs>
              <a:gs pos="100000">
                <a:srgbClr val="8C3D91"/>
              </a:gs>
            </a:gsLst>
            <a:lin ang="5400000" scaled="1"/>
          </a:gradFill>
          <a:ln w="38100">
            <a:solidFill>
              <a:srgbClr val="FF0000"/>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2000" b="1">
                <a:latin typeface="Times New Roman" panose="02020603050405020304" pitchFamily="18" charset="0"/>
              </a:rPr>
              <a:t>Шаҳар</a:t>
            </a:r>
          </a:p>
          <a:p>
            <a:pPr algn="ctr" eaLnBrk="1" hangingPunct="1">
              <a:spcBef>
                <a:spcPct val="0"/>
              </a:spcBef>
              <a:buClrTx/>
              <a:buSzTx/>
              <a:buFontTx/>
              <a:buNone/>
            </a:pPr>
            <a:r>
              <a:rPr lang="uz-Cyrl-UZ" altLang="ru-RU" sz="2000" b="1">
                <a:latin typeface="Times New Roman" panose="02020603050405020304" pitchFamily="18" charset="0"/>
              </a:rPr>
              <a:t>Ҳокимияти</a:t>
            </a:r>
          </a:p>
          <a:p>
            <a:pPr algn="ctr" eaLnBrk="1" hangingPunct="1">
              <a:spcBef>
                <a:spcPct val="0"/>
              </a:spcBef>
              <a:buClrTx/>
              <a:buSzTx/>
              <a:buFontTx/>
              <a:buNone/>
            </a:pPr>
            <a:r>
              <a:rPr lang="uz-Cyrl-UZ" altLang="ru-RU" sz="2000" b="1">
                <a:latin typeface="Times New Roman" panose="02020603050405020304" pitchFamily="18" charset="0"/>
              </a:rPr>
              <a:t>бошлиқлари</a:t>
            </a:r>
            <a:endParaRPr lang="ru-RU" altLang="ru-RU" sz="2000" b="1">
              <a:latin typeface="Times New Roman" panose="02020603050405020304" pitchFamily="18" charset="0"/>
            </a:endParaRPr>
          </a:p>
        </p:txBody>
      </p:sp>
      <p:sp>
        <p:nvSpPr>
          <p:cNvPr id="53262" name="Line 14"/>
          <p:cNvSpPr>
            <a:spLocks noChangeShapeType="1"/>
          </p:cNvSpPr>
          <p:nvPr/>
        </p:nvSpPr>
        <p:spPr bwMode="auto">
          <a:xfrm>
            <a:off x="7451725" y="3860802"/>
            <a:ext cx="0" cy="16557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3263" name="Line 15"/>
          <p:cNvSpPr>
            <a:spLocks noChangeShapeType="1"/>
          </p:cNvSpPr>
          <p:nvPr/>
        </p:nvSpPr>
        <p:spPr bwMode="auto">
          <a:xfrm>
            <a:off x="5580063" y="3860802"/>
            <a:ext cx="0" cy="16557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3264" name="Line 16"/>
          <p:cNvSpPr>
            <a:spLocks noChangeShapeType="1"/>
          </p:cNvSpPr>
          <p:nvPr/>
        </p:nvSpPr>
        <p:spPr bwMode="auto">
          <a:xfrm>
            <a:off x="4067175" y="3068640"/>
            <a:ext cx="0" cy="151288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3265" name="Line 17"/>
          <p:cNvSpPr>
            <a:spLocks noChangeShapeType="1"/>
          </p:cNvSpPr>
          <p:nvPr/>
        </p:nvSpPr>
        <p:spPr bwMode="auto">
          <a:xfrm flipV="1">
            <a:off x="2916240" y="3068640"/>
            <a:ext cx="1150937" cy="7207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3266" name="Line 18"/>
          <p:cNvSpPr>
            <a:spLocks noChangeShapeType="1"/>
          </p:cNvSpPr>
          <p:nvPr/>
        </p:nvSpPr>
        <p:spPr bwMode="auto">
          <a:xfrm>
            <a:off x="4067175" y="3068638"/>
            <a:ext cx="1296988" cy="5762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3267" name="Line 19"/>
          <p:cNvSpPr>
            <a:spLocks noChangeShapeType="1"/>
          </p:cNvSpPr>
          <p:nvPr/>
        </p:nvSpPr>
        <p:spPr bwMode="auto">
          <a:xfrm>
            <a:off x="2916240" y="1700213"/>
            <a:ext cx="1150937" cy="7921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3268" name="Line 20"/>
          <p:cNvSpPr>
            <a:spLocks noChangeShapeType="1"/>
          </p:cNvSpPr>
          <p:nvPr/>
        </p:nvSpPr>
        <p:spPr bwMode="auto">
          <a:xfrm flipV="1">
            <a:off x="4067175" y="1700213"/>
            <a:ext cx="1296988" cy="7921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3271" name="WordArt 23" descr="Почтовая бумага"/>
          <p:cNvSpPr>
            <a:spLocks noChangeArrowheads="1" noChangeShapeType="1"/>
          </p:cNvSpPr>
          <p:nvPr/>
        </p:nvSpPr>
        <p:spPr bwMode="auto">
          <a:xfrm>
            <a:off x="0" y="-26988"/>
            <a:ext cx="9144000" cy="981076"/>
          </a:xfrm>
          <a:prstGeom prst="rect">
            <a:avLst/>
          </a:prstGeom>
        </p:spPr>
        <p:txBody>
          <a:bodyPr wrap="none" fromWordArt="1">
            <a:prstTxWarp prst="textDeflate">
              <a:avLst>
                <a:gd name="adj" fmla="val 26227"/>
              </a:avLst>
            </a:prstTxWarp>
          </a:bodyPr>
          <a:lstStyle/>
          <a:p>
            <a:pPr algn="ctr"/>
            <a:r>
              <a:rPr lang="ru-RU" sz="3200" b="1" kern="10">
                <a:ln w="9525">
                  <a:solidFill>
                    <a:srgbClr val="0000FF"/>
                  </a:solidFill>
                  <a:round/>
                  <a:headEnd/>
                  <a:tailEnd/>
                </a:ln>
                <a:blipFill dpi="0" rotWithShape="1">
                  <a:blip r:embed="rId2"/>
                  <a:srcRect/>
                  <a:tile tx="0" ty="0" sx="100000" sy="100000" flip="none" algn="tl"/>
                </a:blipFill>
                <a:cs typeface="Times New Roman" panose="02020603050405020304" pitchFamily="18" charset="0"/>
              </a:rPr>
              <a:t>Туркистон генерал-губернаторлигининг вилоят бошқаруви</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nodeType="afterEffect">
                                  <p:stCondLst>
                                    <p:cond delay="0"/>
                                  </p:stCondLst>
                                  <p:childTnLst>
                                    <p:animClr clrSpc="hsl" dir="cw">
                                      <p:cBhvr override="childStyle">
                                        <p:cTn id="6" dur="2000" fill="hold"/>
                                        <p:tgtEl>
                                          <p:spTgt spid="53271"/>
                                        </p:tgtEl>
                                        <p:attrNameLst>
                                          <p:attrName>style.color</p:attrName>
                                        </p:attrNameLst>
                                      </p:cBhvr>
                                      <p:by>
                                        <p:hsl h="-7200000" s="0" l="0"/>
                                      </p:by>
                                    </p:animClr>
                                    <p:animClr clrSpc="hsl" dir="cw">
                                      <p:cBhvr>
                                        <p:cTn id="7" dur="2000" fill="hold"/>
                                        <p:tgtEl>
                                          <p:spTgt spid="53271"/>
                                        </p:tgtEl>
                                        <p:attrNameLst>
                                          <p:attrName>fillcolor</p:attrName>
                                        </p:attrNameLst>
                                      </p:cBhvr>
                                      <p:by>
                                        <p:hsl h="-7200000" s="0" l="0"/>
                                      </p:by>
                                    </p:animClr>
                                    <p:animClr clrSpc="hsl" dir="cw">
                                      <p:cBhvr>
                                        <p:cTn id="8" dur="2000" fill="hold"/>
                                        <p:tgtEl>
                                          <p:spTgt spid="53271"/>
                                        </p:tgtEl>
                                        <p:attrNameLst>
                                          <p:attrName>stroke.color</p:attrName>
                                        </p:attrNameLst>
                                      </p:cBhvr>
                                      <p:by>
                                        <p:hsl h="-7200000" s="0" l="0"/>
                                      </p:by>
                                    </p:animClr>
                                    <p:set>
                                      <p:cBhvr>
                                        <p:cTn id="9" dur="2000" fill="hold"/>
                                        <p:tgtEl>
                                          <p:spTgt spid="53271"/>
                                        </p:tgtEl>
                                        <p:attrNameLst>
                                          <p:attrName>fill.type</p:attrName>
                                        </p:attrNameLst>
                                      </p:cBhvr>
                                      <p:to>
                                        <p:strVal val="solid"/>
                                      </p:to>
                                    </p:set>
                                  </p:childTnLst>
                                </p:cTn>
                              </p:par>
                            </p:childTnLst>
                          </p:cTn>
                        </p:par>
                        <p:par>
                          <p:cTn id="10" fill="hold" nodeType="afterGroup">
                            <p:stCondLst>
                              <p:cond delay="2000"/>
                            </p:stCondLst>
                            <p:childTnLst>
                              <p:par>
                                <p:cTn id="11" presetID="8" presetClass="entr" presetSubtype="16" fill="hold" grpId="0" nodeType="afterEffect">
                                  <p:stCondLst>
                                    <p:cond delay="0"/>
                                  </p:stCondLst>
                                  <p:childTnLst>
                                    <p:set>
                                      <p:cBhvr>
                                        <p:cTn id="12" dur="1" fill="hold">
                                          <p:stCondLst>
                                            <p:cond delay="0"/>
                                          </p:stCondLst>
                                        </p:cTn>
                                        <p:tgtEl>
                                          <p:spTgt spid="53253"/>
                                        </p:tgtEl>
                                        <p:attrNameLst>
                                          <p:attrName>style.visibility</p:attrName>
                                        </p:attrNameLst>
                                      </p:cBhvr>
                                      <p:to>
                                        <p:strVal val="visible"/>
                                      </p:to>
                                    </p:set>
                                    <p:animEffect transition="in" filter="diamond(in)">
                                      <p:cBhvr>
                                        <p:cTn id="13" dur="2000"/>
                                        <p:tgtEl>
                                          <p:spTgt spid="53253"/>
                                        </p:tgtEl>
                                      </p:cBhvr>
                                    </p:animEffect>
                                  </p:childTnLst>
                                </p:cTn>
                              </p:par>
                            </p:childTnLst>
                          </p:cTn>
                        </p:par>
                        <p:par>
                          <p:cTn id="14" fill="hold" nodeType="afterGroup">
                            <p:stCondLst>
                              <p:cond delay="4000"/>
                            </p:stCondLst>
                            <p:childTnLst>
                              <p:par>
                                <p:cTn id="15" presetID="8" presetClass="entr" presetSubtype="16" fill="hold" grpId="0" nodeType="afterEffect">
                                  <p:stCondLst>
                                    <p:cond delay="0"/>
                                  </p:stCondLst>
                                  <p:childTnLst>
                                    <p:set>
                                      <p:cBhvr>
                                        <p:cTn id="16" dur="1" fill="hold">
                                          <p:stCondLst>
                                            <p:cond delay="0"/>
                                          </p:stCondLst>
                                        </p:cTn>
                                        <p:tgtEl>
                                          <p:spTgt spid="53255"/>
                                        </p:tgtEl>
                                        <p:attrNameLst>
                                          <p:attrName>style.visibility</p:attrName>
                                        </p:attrNameLst>
                                      </p:cBhvr>
                                      <p:to>
                                        <p:strVal val="visible"/>
                                      </p:to>
                                    </p:set>
                                    <p:animEffect transition="in" filter="diamond(in)">
                                      <p:cBhvr>
                                        <p:cTn id="17" dur="2000"/>
                                        <p:tgtEl>
                                          <p:spTgt spid="53255"/>
                                        </p:tgtEl>
                                      </p:cBhvr>
                                    </p:animEffect>
                                  </p:childTnLst>
                                </p:cTn>
                              </p:par>
                            </p:childTnLst>
                          </p:cTn>
                        </p:par>
                        <p:par>
                          <p:cTn id="18" fill="hold" nodeType="afterGroup">
                            <p:stCondLst>
                              <p:cond delay="6000"/>
                            </p:stCondLst>
                            <p:childTnLst>
                              <p:par>
                                <p:cTn id="19" presetID="8" presetClass="entr" presetSubtype="16" fill="hold" nodeType="afterEffect">
                                  <p:stCondLst>
                                    <p:cond delay="0"/>
                                  </p:stCondLst>
                                  <p:childTnLst>
                                    <p:set>
                                      <p:cBhvr>
                                        <p:cTn id="20" dur="1" fill="hold">
                                          <p:stCondLst>
                                            <p:cond delay="0"/>
                                          </p:stCondLst>
                                        </p:cTn>
                                        <p:tgtEl>
                                          <p:spTgt spid="53267"/>
                                        </p:tgtEl>
                                        <p:attrNameLst>
                                          <p:attrName>style.visibility</p:attrName>
                                        </p:attrNameLst>
                                      </p:cBhvr>
                                      <p:to>
                                        <p:strVal val="visible"/>
                                      </p:to>
                                    </p:set>
                                    <p:animEffect transition="in" filter="diamond(in)">
                                      <p:cBhvr>
                                        <p:cTn id="21" dur="1000"/>
                                        <p:tgtEl>
                                          <p:spTgt spid="53267"/>
                                        </p:tgtEl>
                                      </p:cBhvr>
                                    </p:animEffect>
                                  </p:childTnLst>
                                </p:cTn>
                              </p:par>
                            </p:childTnLst>
                          </p:cTn>
                        </p:par>
                        <p:par>
                          <p:cTn id="22" fill="hold" nodeType="afterGroup">
                            <p:stCondLst>
                              <p:cond delay="7000"/>
                            </p:stCondLst>
                            <p:childTnLst>
                              <p:par>
                                <p:cTn id="23" presetID="8" presetClass="entr" presetSubtype="16" fill="hold" nodeType="afterEffect">
                                  <p:stCondLst>
                                    <p:cond delay="0"/>
                                  </p:stCondLst>
                                  <p:childTnLst>
                                    <p:set>
                                      <p:cBhvr>
                                        <p:cTn id="24" dur="1" fill="hold">
                                          <p:stCondLst>
                                            <p:cond delay="0"/>
                                          </p:stCondLst>
                                        </p:cTn>
                                        <p:tgtEl>
                                          <p:spTgt spid="53268"/>
                                        </p:tgtEl>
                                        <p:attrNameLst>
                                          <p:attrName>style.visibility</p:attrName>
                                        </p:attrNameLst>
                                      </p:cBhvr>
                                      <p:to>
                                        <p:strVal val="visible"/>
                                      </p:to>
                                    </p:set>
                                    <p:animEffect transition="in" filter="diamond(in)">
                                      <p:cBhvr>
                                        <p:cTn id="25" dur="1000"/>
                                        <p:tgtEl>
                                          <p:spTgt spid="53268"/>
                                        </p:tgtEl>
                                      </p:cBhvr>
                                    </p:animEffect>
                                  </p:childTnLst>
                                </p:cTn>
                              </p:par>
                            </p:childTnLst>
                          </p:cTn>
                        </p:par>
                        <p:par>
                          <p:cTn id="26" fill="hold" nodeType="afterGroup">
                            <p:stCondLst>
                              <p:cond delay="8000"/>
                            </p:stCondLst>
                            <p:childTnLst>
                              <p:par>
                                <p:cTn id="27" presetID="8" presetClass="entr" presetSubtype="16" fill="hold" grpId="0" nodeType="afterEffect">
                                  <p:stCondLst>
                                    <p:cond delay="0"/>
                                  </p:stCondLst>
                                  <p:childTnLst>
                                    <p:set>
                                      <p:cBhvr>
                                        <p:cTn id="28" dur="1" fill="hold">
                                          <p:stCondLst>
                                            <p:cond delay="0"/>
                                          </p:stCondLst>
                                        </p:cTn>
                                        <p:tgtEl>
                                          <p:spTgt spid="53257"/>
                                        </p:tgtEl>
                                        <p:attrNameLst>
                                          <p:attrName>style.visibility</p:attrName>
                                        </p:attrNameLst>
                                      </p:cBhvr>
                                      <p:to>
                                        <p:strVal val="visible"/>
                                      </p:to>
                                    </p:set>
                                    <p:animEffect transition="in" filter="diamond(in)">
                                      <p:cBhvr>
                                        <p:cTn id="29" dur="2000"/>
                                        <p:tgtEl>
                                          <p:spTgt spid="53257"/>
                                        </p:tgtEl>
                                      </p:cBhvr>
                                    </p:animEffect>
                                  </p:childTnLst>
                                </p:cTn>
                              </p:par>
                            </p:childTnLst>
                          </p:cTn>
                        </p:par>
                        <p:par>
                          <p:cTn id="30" fill="hold" nodeType="afterGroup">
                            <p:stCondLst>
                              <p:cond delay="10000"/>
                            </p:stCondLst>
                            <p:childTnLst>
                              <p:par>
                                <p:cTn id="31" presetID="8" presetClass="entr" presetSubtype="16" fill="hold" nodeType="afterEffect">
                                  <p:stCondLst>
                                    <p:cond delay="0"/>
                                  </p:stCondLst>
                                  <p:childTnLst>
                                    <p:set>
                                      <p:cBhvr>
                                        <p:cTn id="32" dur="1" fill="hold">
                                          <p:stCondLst>
                                            <p:cond delay="0"/>
                                          </p:stCondLst>
                                        </p:cTn>
                                        <p:tgtEl>
                                          <p:spTgt spid="53265"/>
                                        </p:tgtEl>
                                        <p:attrNameLst>
                                          <p:attrName>style.visibility</p:attrName>
                                        </p:attrNameLst>
                                      </p:cBhvr>
                                      <p:to>
                                        <p:strVal val="visible"/>
                                      </p:to>
                                    </p:set>
                                    <p:animEffect transition="in" filter="diamond(in)">
                                      <p:cBhvr>
                                        <p:cTn id="33" dur="1000"/>
                                        <p:tgtEl>
                                          <p:spTgt spid="53265"/>
                                        </p:tgtEl>
                                      </p:cBhvr>
                                    </p:animEffect>
                                  </p:childTnLst>
                                </p:cTn>
                              </p:par>
                            </p:childTnLst>
                          </p:cTn>
                        </p:par>
                        <p:par>
                          <p:cTn id="34" fill="hold" nodeType="afterGroup">
                            <p:stCondLst>
                              <p:cond delay="11000"/>
                            </p:stCondLst>
                            <p:childTnLst>
                              <p:par>
                                <p:cTn id="35" presetID="8" presetClass="entr" presetSubtype="16" fill="hold" grpId="0" nodeType="afterEffect">
                                  <p:stCondLst>
                                    <p:cond delay="0"/>
                                  </p:stCondLst>
                                  <p:childTnLst>
                                    <p:set>
                                      <p:cBhvr>
                                        <p:cTn id="36" dur="1" fill="hold">
                                          <p:stCondLst>
                                            <p:cond delay="0"/>
                                          </p:stCondLst>
                                        </p:cTn>
                                        <p:tgtEl>
                                          <p:spTgt spid="53254"/>
                                        </p:tgtEl>
                                        <p:attrNameLst>
                                          <p:attrName>style.visibility</p:attrName>
                                        </p:attrNameLst>
                                      </p:cBhvr>
                                      <p:to>
                                        <p:strVal val="visible"/>
                                      </p:to>
                                    </p:set>
                                    <p:animEffect transition="in" filter="diamond(in)">
                                      <p:cBhvr>
                                        <p:cTn id="37" dur="2000"/>
                                        <p:tgtEl>
                                          <p:spTgt spid="53254"/>
                                        </p:tgtEl>
                                      </p:cBhvr>
                                    </p:animEffect>
                                  </p:childTnLst>
                                </p:cTn>
                              </p:par>
                            </p:childTnLst>
                          </p:cTn>
                        </p:par>
                        <p:par>
                          <p:cTn id="38" fill="hold" nodeType="afterGroup">
                            <p:stCondLst>
                              <p:cond delay="13000"/>
                            </p:stCondLst>
                            <p:childTnLst>
                              <p:par>
                                <p:cTn id="39" presetID="18" presetClass="entr" presetSubtype="12" fill="hold" nodeType="afterEffect">
                                  <p:stCondLst>
                                    <p:cond delay="0"/>
                                  </p:stCondLst>
                                  <p:childTnLst>
                                    <p:set>
                                      <p:cBhvr>
                                        <p:cTn id="40" dur="1" fill="hold">
                                          <p:stCondLst>
                                            <p:cond delay="0"/>
                                          </p:stCondLst>
                                        </p:cTn>
                                        <p:tgtEl>
                                          <p:spTgt spid="53264"/>
                                        </p:tgtEl>
                                        <p:attrNameLst>
                                          <p:attrName>style.visibility</p:attrName>
                                        </p:attrNameLst>
                                      </p:cBhvr>
                                      <p:to>
                                        <p:strVal val="visible"/>
                                      </p:to>
                                    </p:set>
                                    <p:animEffect transition="in" filter="strips(downLeft)">
                                      <p:cBhvr>
                                        <p:cTn id="41" dur="1000"/>
                                        <p:tgtEl>
                                          <p:spTgt spid="53264"/>
                                        </p:tgtEl>
                                      </p:cBhvr>
                                    </p:animEffect>
                                  </p:childTnLst>
                                </p:cTn>
                              </p:par>
                            </p:childTnLst>
                          </p:cTn>
                        </p:par>
                        <p:par>
                          <p:cTn id="42" fill="hold" nodeType="afterGroup">
                            <p:stCondLst>
                              <p:cond delay="14000"/>
                            </p:stCondLst>
                            <p:childTnLst>
                              <p:par>
                                <p:cTn id="43" presetID="8" presetClass="entr" presetSubtype="16" fill="hold" grpId="0" nodeType="afterEffect">
                                  <p:stCondLst>
                                    <p:cond delay="0"/>
                                  </p:stCondLst>
                                  <p:childTnLst>
                                    <p:set>
                                      <p:cBhvr>
                                        <p:cTn id="44" dur="1" fill="hold">
                                          <p:stCondLst>
                                            <p:cond delay="0"/>
                                          </p:stCondLst>
                                        </p:cTn>
                                        <p:tgtEl>
                                          <p:spTgt spid="53259"/>
                                        </p:tgtEl>
                                        <p:attrNameLst>
                                          <p:attrName>style.visibility</p:attrName>
                                        </p:attrNameLst>
                                      </p:cBhvr>
                                      <p:to>
                                        <p:strVal val="visible"/>
                                      </p:to>
                                    </p:set>
                                    <p:animEffect transition="in" filter="diamond(in)">
                                      <p:cBhvr>
                                        <p:cTn id="45" dur="2000"/>
                                        <p:tgtEl>
                                          <p:spTgt spid="53259"/>
                                        </p:tgtEl>
                                      </p:cBhvr>
                                    </p:animEffect>
                                  </p:childTnLst>
                                </p:cTn>
                              </p:par>
                            </p:childTnLst>
                          </p:cTn>
                        </p:par>
                        <p:par>
                          <p:cTn id="46" fill="hold" nodeType="afterGroup">
                            <p:stCondLst>
                              <p:cond delay="16000"/>
                            </p:stCondLst>
                            <p:childTnLst>
                              <p:par>
                                <p:cTn id="47" presetID="8" presetClass="entr" presetSubtype="16" fill="hold" nodeType="afterEffect">
                                  <p:stCondLst>
                                    <p:cond delay="0"/>
                                  </p:stCondLst>
                                  <p:childTnLst>
                                    <p:set>
                                      <p:cBhvr>
                                        <p:cTn id="48" dur="1" fill="hold">
                                          <p:stCondLst>
                                            <p:cond delay="0"/>
                                          </p:stCondLst>
                                        </p:cTn>
                                        <p:tgtEl>
                                          <p:spTgt spid="53266"/>
                                        </p:tgtEl>
                                        <p:attrNameLst>
                                          <p:attrName>style.visibility</p:attrName>
                                        </p:attrNameLst>
                                      </p:cBhvr>
                                      <p:to>
                                        <p:strVal val="visible"/>
                                      </p:to>
                                    </p:set>
                                    <p:animEffect transition="in" filter="diamond(in)">
                                      <p:cBhvr>
                                        <p:cTn id="49" dur="1000"/>
                                        <p:tgtEl>
                                          <p:spTgt spid="53266"/>
                                        </p:tgtEl>
                                      </p:cBhvr>
                                    </p:animEffect>
                                  </p:childTnLst>
                                </p:cTn>
                              </p:par>
                            </p:childTnLst>
                          </p:cTn>
                        </p:par>
                        <p:par>
                          <p:cTn id="50" fill="hold" nodeType="afterGroup">
                            <p:stCondLst>
                              <p:cond delay="17000"/>
                            </p:stCondLst>
                            <p:childTnLst>
                              <p:par>
                                <p:cTn id="51" presetID="8" presetClass="entr" presetSubtype="16" fill="hold" grpId="0" nodeType="afterEffect">
                                  <p:stCondLst>
                                    <p:cond delay="0"/>
                                  </p:stCondLst>
                                  <p:childTnLst>
                                    <p:set>
                                      <p:cBhvr>
                                        <p:cTn id="52" dur="1" fill="hold">
                                          <p:stCondLst>
                                            <p:cond delay="0"/>
                                          </p:stCondLst>
                                        </p:cTn>
                                        <p:tgtEl>
                                          <p:spTgt spid="53256"/>
                                        </p:tgtEl>
                                        <p:attrNameLst>
                                          <p:attrName>style.visibility</p:attrName>
                                        </p:attrNameLst>
                                      </p:cBhvr>
                                      <p:to>
                                        <p:strVal val="visible"/>
                                      </p:to>
                                    </p:set>
                                    <p:animEffect transition="in" filter="diamond(in)">
                                      <p:cBhvr>
                                        <p:cTn id="53" dur="2000"/>
                                        <p:tgtEl>
                                          <p:spTgt spid="53256"/>
                                        </p:tgtEl>
                                      </p:cBhvr>
                                    </p:animEffect>
                                  </p:childTnLst>
                                </p:cTn>
                              </p:par>
                            </p:childTnLst>
                          </p:cTn>
                        </p:par>
                        <p:par>
                          <p:cTn id="54" fill="hold" nodeType="afterGroup">
                            <p:stCondLst>
                              <p:cond delay="19000"/>
                            </p:stCondLst>
                            <p:childTnLst>
                              <p:par>
                                <p:cTn id="55" presetID="13" presetClass="entr" presetSubtype="16" fill="hold" nodeType="afterEffect">
                                  <p:stCondLst>
                                    <p:cond delay="0"/>
                                  </p:stCondLst>
                                  <p:childTnLst>
                                    <p:set>
                                      <p:cBhvr>
                                        <p:cTn id="56" dur="1" fill="hold">
                                          <p:stCondLst>
                                            <p:cond delay="0"/>
                                          </p:stCondLst>
                                        </p:cTn>
                                        <p:tgtEl>
                                          <p:spTgt spid="53263"/>
                                        </p:tgtEl>
                                        <p:attrNameLst>
                                          <p:attrName>style.visibility</p:attrName>
                                        </p:attrNameLst>
                                      </p:cBhvr>
                                      <p:to>
                                        <p:strVal val="visible"/>
                                      </p:to>
                                    </p:set>
                                    <p:animEffect transition="in" filter="plus(in)">
                                      <p:cBhvr>
                                        <p:cTn id="57" dur="1000"/>
                                        <p:tgtEl>
                                          <p:spTgt spid="53263"/>
                                        </p:tgtEl>
                                      </p:cBhvr>
                                    </p:animEffect>
                                  </p:childTnLst>
                                </p:cTn>
                              </p:par>
                            </p:childTnLst>
                          </p:cTn>
                        </p:par>
                        <p:par>
                          <p:cTn id="58" fill="hold" nodeType="afterGroup">
                            <p:stCondLst>
                              <p:cond delay="20000"/>
                            </p:stCondLst>
                            <p:childTnLst>
                              <p:par>
                                <p:cTn id="59" presetID="8" presetClass="entr" presetSubtype="16" fill="hold" grpId="0" nodeType="afterEffect">
                                  <p:stCondLst>
                                    <p:cond delay="0"/>
                                  </p:stCondLst>
                                  <p:childTnLst>
                                    <p:set>
                                      <p:cBhvr>
                                        <p:cTn id="60" dur="1" fill="hold">
                                          <p:stCondLst>
                                            <p:cond delay="0"/>
                                          </p:stCondLst>
                                        </p:cTn>
                                        <p:tgtEl>
                                          <p:spTgt spid="53260"/>
                                        </p:tgtEl>
                                        <p:attrNameLst>
                                          <p:attrName>style.visibility</p:attrName>
                                        </p:attrNameLst>
                                      </p:cBhvr>
                                      <p:to>
                                        <p:strVal val="visible"/>
                                      </p:to>
                                    </p:set>
                                    <p:animEffect transition="in" filter="diamond(in)">
                                      <p:cBhvr>
                                        <p:cTn id="61" dur="2000"/>
                                        <p:tgtEl>
                                          <p:spTgt spid="53260"/>
                                        </p:tgtEl>
                                      </p:cBhvr>
                                    </p:animEffect>
                                  </p:childTnLst>
                                </p:cTn>
                              </p:par>
                            </p:childTnLst>
                          </p:cTn>
                        </p:par>
                        <p:par>
                          <p:cTn id="62" fill="hold" nodeType="afterGroup">
                            <p:stCondLst>
                              <p:cond delay="22000"/>
                            </p:stCondLst>
                            <p:childTnLst>
                              <p:par>
                                <p:cTn id="63" presetID="18" presetClass="entr" presetSubtype="12" fill="hold" nodeType="afterEffect">
                                  <p:stCondLst>
                                    <p:cond delay="0"/>
                                  </p:stCondLst>
                                  <p:childTnLst>
                                    <p:set>
                                      <p:cBhvr>
                                        <p:cTn id="64" dur="1" fill="hold">
                                          <p:stCondLst>
                                            <p:cond delay="0"/>
                                          </p:stCondLst>
                                        </p:cTn>
                                        <p:tgtEl>
                                          <p:spTgt spid="53262"/>
                                        </p:tgtEl>
                                        <p:attrNameLst>
                                          <p:attrName>style.visibility</p:attrName>
                                        </p:attrNameLst>
                                      </p:cBhvr>
                                      <p:to>
                                        <p:strVal val="visible"/>
                                      </p:to>
                                    </p:set>
                                    <p:animEffect transition="in" filter="strips(downLeft)">
                                      <p:cBhvr>
                                        <p:cTn id="65" dur="1000"/>
                                        <p:tgtEl>
                                          <p:spTgt spid="53262"/>
                                        </p:tgtEl>
                                      </p:cBhvr>
                                    </p:animEffect>
                                  </p:childTnLst>
                                </p:cTn>
                              </p:par>
                            </p:childTnLst>
                          </p:cTn>
                        </p:par>
                        <p:par>
                          <p:cTn id="66" fill="hold" nodeType="afterGroup">
                            <p:stCondLst>
                              <p:cond delay="23000"/>
                            </p:stCondLst>
                            <p:childTnLst>
                              <p:par>
                                <p:cTn id="67" presetID="8" presetClass="entr" presetSubtype="16" fill="hold" grpId="0" nodeType="afterEffect">
                                  <p:stCondLst>
                                    <p:cond delay="0"/>
                                  </p:stCondLst>
                                  <p:childTnLst>
                                    <p:set>
                                      <p:cBhvr>
                                        <p:cTn id="68" dur="1" fill="hold">
                                          <p:stCondLst>
                                            <p:cond delay="0"/>
                                          </p:stCondLst>
                                        </p:cTn>
                                        <p:tgtEl>
                                          <p:spTgt spid="53261"/>
                                        </p:tgtEl>
                                        <p:attrNameLst>
                                          <p:attrName>style.visibility</p:attrName>
                                        </p:attrNameLst>
                                      </p:cBhvr>
                                      <p:to>
                                        <p:strVal val="visible"/>
                                      </p:to>
                                    </p:set>
                                    <p:animEffect transition="in" filter="diamond(in)">
                                      <p:cBhvr>
                                        <p:cTn id="69" dur="2000"/>
                                        <p:tgtEl>
                                          <p:spTgt spid="53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4" grpId="0" animBg="1"/>
      <p:bldP spid="53255" grpId="0" animBg="1"/>
      <p:bldP spid="53256" grpId="0" animBg="1"/>
      <p:bldP spid="53257" grpId="0" animBg="1"/>
      <p:bldP spid="53259" grpId="0" animBg="1"/>
      <p:bldP spid="53260" grpId="0" animBg="1"/>
      <p:bldP spid="532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8"/>
          <p:cNvSpPr>
            <a:spLocks noChangeArrowheads="1"/>
          </p:cNvSpPr>
          <p:nvPr/>
        </p:nvSpPr>
        <p:spPr bwMode="auto">
          <a:xfrm>
            <a:off x="323850" y="1052513"/>
            <a:ext cx="2376488" cy="647700"/>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lin ang="2700000" scaled="1"/>
          </a:gradFill>
          <a:ln w="57150" cmpd="thinThick"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uz-Cyrl-UZ" altLang="ru-RU" sz="2000">
                <a:solidFill>
                  <a:schemeClr val="bg2"/>
                </a:solidFill>
                <a:latin typeface="Times New Roman" panose="02020603050405020304" pitchFamily="18" charset="0"/>
              </a:rPr>
              <a:t>Катта ёрдамчи</a:t>
            </a:r>
            <a:endParaRPr lang="ru-RU" altLang="ru-RU" sz="2000" b="1">
              <a:solidFill>
                <a:schemeClr val="bg2"/>
              </a:solidFill>
              <a:latin typeface="Times New Roman" panose="02020603050405020304" pitchFamily="18" charset="0"/>
            </a:endParaRPr>
          </a:p>
        </p:txBody>
      </p:sp>
      <p:sp>
        <p:nvSpPr>
          <p:cNvPr id="54282" name="Rectangle 10"/>
          <p:cNvSpPr>
            <a:spLocks noChangeArrowheads="1"/>
          </p:cNvSpPr>
          <p:nvPr/>
        </p:nvSpPr>
        <p:spPr bwMode="auto">
          <a:xfrm>
            <a:off x="6373813" y="1052513"/>
            <a:ext cx="2374900" cy="647700"/>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lin ang="2700000" scaled="1"/>
          </a:gradFill>
          <a:ln w="57150" cmpd="thinThick"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uz-Cyrl-UZ" altLang="ru-RU" sz="2000">
                <a:solidFill>
                  <a:schemeClr val="bg2"/>
                </a:solidFill>
                <a:latin typeface="Times New Roman" panose="02020603050405020304" pitchFamily="18" charset="0"/>
              </a:rPr>
              <a:t>Кичик ёрдамчи</a:t>
            </a:r>
            <a:endParaRPr lang="ru-RU" altLang="ru-RU" sz="2000">
              <a:solidFill>
                <a:schemeClr val="bg2"/>
              </a:solidFill>
              <a:latin typeface="Times New Roman" panose="02020603050405020304" pitchFamily="18" charset="0"/>
            </a:endParaRPr>
          </a:p>
        </p:txBody>
      </p:sp>
      <p:sp>
        <p:nvSpPr>
          <p:cNvPr id="54283" name="Rectangle 11"/>
          <p:cNvSpPr>
            <a:spLocks noChangeArrowheads="1"/>
          </p:cNvSpPr>
          <p:nvPr/>
        </p:nvSpPr>
        <p:spPr bwMode="auto">
          <a:xfrm>
            <a:off x="323850" y="2565400"/>
            <a:ext cx="2376488" cy="1511300"/>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lin ang="2700000" scaled="1"/>
          </a:gradFill>
          <a:ln w="57150" cmpd="thinThick"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uz-Cyrl-UZ" altLang="ru-RU" sz="2000">
                <a:solidFill>
                  <a:schemeClr val="bg2"/>
                </a:solidFill>
                <a:latin typeface="Times New Roman" panose="02020603050405020304" pitchFamily="18" charset="0"/>
              </a:rPr>
              <a:t>Шахарлар </a:t>
            </a:r>
          </a:p>
          <a:p>
            <a:pPr algn="ctr">
              <a:spcBef>
                <a:spcPct val="50000"/>
              </a:spcBef>
              <a:buClrTx/>
              <a:buSzTx/>
              <a:buFontTx/>
              <a:buNone/>
            </a:pPr>
            <a:r>
              <a:rPr lang="uz-Cyrl-UZ" altLang="ru-RU" sz="2000">
                <a:solidFill>
                  <a:schemeClr val="bg2"/>
                </a:solidFill>
                <a:latin typeface="Times New Roman" panose="02020603050405020304" pitchFamily="18" charset="0"/>
              </a:rPr>
              <a:t>Бошлиқлари</a:t>
            </a:r>
          </a:p>
          <a:p>
            <a:pPr algn="ctr">
              <a:spcBef>
                <a:spcPct val="50000"/>
              </a:spcBef>
              <a:buClrTx/>
              <a:buSzTx/>
              <a:buFontTx/>
              <a:buNone/>
            </a:pPr>
            <a:r>
              <a:rPr lang="uz-Cyrl-UZ" altLang="ru-RU" sz="2000">
                <a:solidFill>
                  <a:schemeClr val="bg2"/>
                </a:solidFill>
                <a:latin typeface="Times New Roman" panose="02020603050405020304" pitchFamily="18" charset="0"/>
              </a:rPr>
              <a:t>(шахарбошилар)</a:t>
            </a:r>
            <a:endParaRPr lang="ru-RU" altLang="ru-RU" sz="2000">
              <a:solidFill>
                <a:schemeClr val="bg2"/>
              </a:solidFill>
              <a:latin typeface="Times New Roman" panose="02020603050405020304" pitchFamily="18" charset="0"/>
            </a:endParaRPr>
          </a:p>
        </p:txBody>
      </p:sp>
      <p:sp>
        <p:nvSpPr>
          <p:cNvPr id="54285" name="Rectangle 13"/>
          <p:cNvSpPr>
            <a:spLocks noChangeArrowheads="1"/>
          </p:cNvSpPr>
          <p:nvPr/>
        </p:nvSpPr>
        <p:spPr bwMode="auto">
          <a:xfrm>
            <a:off x="323850" y="5084765"/>
            <a:ext cx="2376488" cy="1368425"/>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lin ang="2700000" scaled="1"/>
          </a:gradFill>
          <a:ln w="57150" cmpd="thinThick"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uz-Cyrl-UZ" altLang="ru-RU" sz="2000">
                <a:solidFill>
                  <a:schemeClr val="bg2"/>
                </a:solidFill>
                <a:latin typeface="Times New Roman" panose="02020603050405020304" pitchFamily="18" charset="0"/>
              </a:rPr>
              <a:t>Обер</a:t>
            </a:r>
            <a:r>
              <a:rPr lang="uz-Cyrl-UZ" altLang="ru-RU" sz="2000">
                <a:solidFill>
                  <a:schemeClr val="bg2"/>
                </a:solidFill>
                <a:latin typeface="Times New Roman" panose="02020603050405020304" pitchFamily="18" charset="0"/>
                <a:cs typeface="Times New Roman" panose="02020603050405020304" pitchFamily="18" charset="0"/>
              </a:rPr>
              <a:t>–офицер</a:t>
            </a:r>
          </a:p>
          <a:p>
            <a:pPr algn="ctr">
              <a:spcBef>
                <a:spcPct val="50000"/>
              </a:spcBef>
              <a:buClrTx/>
              <a:buSzTx/>
              <a:buFontTx/>
              <a:buNone/>
            </a:pPr>
            <a:r>
              <a:rPr lang="uz-Cyrl-UZ" altLang="ru-RU" sz="2000">
                <a:solidFill>
                  <a:schemeClr val="bg2"/>
                </a:solidFill>
                <a:latin typeface="Times New Roman" panose="02020603050405020304" pitchFamily="18" charset="0"/>
                <a:cs typeface="Times New Roman" panose="02020603050405020304" pitchFamily="18" charset="0"/>
              </a:rPr>
              <a:t>(кичик зобит)</a:t>
            </a:r>
          </a:p>
        </p:txBody>
      </p:sp>
      <p:sp>
        <p:nvSpPr>
          <p:cNvPr id="54286" name="Rectangle 14"/>
          <p:cNvSpPr>
            <a:spLocks noChangeArrowheads="1"/>
          </p:cNvSpPr>
          <p:nvPr/>
        </p:nvSpPr>
        <p:spPr bwMode="auto">
          <a:xfrm>
            <a:off x="3348040" y="2997202"/>
            <a:ext cx="2376487" cy="722313"/>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lin ang="2700000" scaled="1"/>
          </a:gradFill>
          <a:ln w="57150" cmpd="thinThick"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uz-Cyrl-UZ" altLang="ru-RU" sz="2000">
                <a:solidFill>
                  <a:schemeClr val="bg2"/>
                </a:solidFill>
                <a:latin typeface="Times New Roman" panose="02020603050405020304" pitchFamily="18" charset="0"/>
              </a:rPr>
              <a:t>Туман бошлиғи</a:t>
            </a:r>
            <a:endParaRPr lang="ru-RU" altLang="ru-RU" sz="2000">
              <a:solidFill>
                <a:schemeClr val="bg2"/>
              </a:solidFill>
              <a:latin typeface="Times New Roman" panose="02020603050405020304" pitchFamily="18" charset="0"/>
            </a:endParaRPr>
          </a:p>
        </p:txBody>
      </p:sp>
      <p:sp>
        <p:nvSpPr>
          <p:cNvPr id="54287" name="Rectangle 15"/>
          <p:cNvSpPr>
            <a:spLocks noChangeArrowheads="1"/>
          </p:cNvSpPr>
          <p:nvPr/>
        </p:nvSpPr>
        <p:spPr bwMode="auto">
          <a:xfrm>
            <a:off x="6372225" y="2565400"/>
            <a:ext cx="2376488" cy="1511300"/>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lin ang="2700000" scaled="1"/>
          </a:gradFill>
          <a:ln w="57150" cmpd="thinThick"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uz-Cyrl-UZ" altLang="ru-RU" sz="2000">
                <a:solidFill>
                  <a:schemeClr val="bg2"/>
                </a:solidFill>
                <a:latin typeface="Times New Roman" panose="02020603050405020304" pitchFamily="18" charset="0"/>
              </a:rPr>
              <a:t>Бўлис (волост)</a:t>
            </a:r>
          </a:p>
          <a:p>
            <a:pPr algn="ctr">
              <a:spcBef>
                <a:spcPct val="50000"/>
              </a:spcBef>
              <a:buClrTx/>
              <a:buSzTx/>
              <a:buFontTx/>
              <a:buNone/>
            </a:pPr>
            <a:r>
              <a:rPr lang="uz-Cyrl-UZ" altLang="ru-RU" sz="2000">
                <a:solidFill>
                  <a:schemeClr val="bg2"/>
                </a:solidFill>
                <a:latin typeface="Times New Roman" panose="02020603050405020304" pitchFamily="18" charset="0"/>
              </a:rPr>
              <a:t>бошлиғи</a:t>
            </a:r>
            <a:endParaRPr lang="ru-RU" altLang="ru-RU" sz="2000">
              <a:solidFill>
                <a:schemeClr val="bg2"/>
              </a:solidFill>
              <a:latin typeface="Times New Roman" panose="02020603050405020304" pitchFamily="18" charset="0"/>
            </a:endParaRPr>
          </a:p>
        </p:txBody>
      </p:sp>
      <p:sp>
        <p:nvSpPr>
          <p:cNvPr id="54288" name="Rectangle 16"/>
          <p:cNvSpPr>
            <a:spLocks noChangeArrowheads="1"/>
          </p:cNvSpPr>
          <p:nvPr/>
        </p:nvSpPr>
        <p:spPr bwMode="auto">
          <a:xfrm>
            <a:off x="6372225" y="5086350"/>
            <a:ext cx="2376488" cy="1366838"/>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lin ang="2700000" scaled="1"/>
          </a:gradFill>
          <a:ln w="57150" cmpd="thinThick"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uz-Cyrl-UZ" altLang="ru-RU" sz="2000">
                <a:solidFill>
                  <a:schemeClr val="bg2"/>
                </a:solidFill>
                <a:latin typeface="Times New Roman" panose="02020603050405020304" pitchFamily="18" charset="0"/>
              </a:rPr>
              <a:t>Участка (бўлим)</a:t>
            </a:r>
          </a:p>
          <a:p>
            <a:pPr algn="ctr">
              <a:spcBef>
                <a:spcPct val="50000"/>
              </a:spcBef>
              <a:buClrTx/>
              <a:buSzTx/>
              <a:buFontTx/>
              <a:buNone/>
            </a:pPr>
            <a:r>
              <a:rPr lang="uz-Cyrl-UZ" altLang="ru-RU" sz="2000">
                <a:solidFill>
                  <a:schemeClr val="bg2"/>
                </a:solidFill>
                <a:latin typeface="Times New Roman" panose="02020603050405020304" pitchFamily="18" charset="0"/>
              </a:rPr>
              <a:t>пристави</a:t>
            </a:r>
            <a:endParaRPr lang="ru-RU" altLang="ru-RU" sz="2000">
              <a:solidFill>
                <a:schemeClr val="bg2"/>
              </a:solidFill>
              <a:latin typeface="Times New Roman" panose="02020603050405020304" pitchFamily="18" charset="0"/>
            </a:endParaRPr>
          </a:p>
        </p:txBody>
      </p:sp>
      <p:sp>
        <p:nvSpPr>
          <p:cNvPr id="54289" name="Line 17"/>
          <p:cNvSpPr>
            <a:spLocks noChangeShapeType="1"/>
          </p:cNvSpPr>
          <p:nvPr/>
        </p:nvSpPr>
        <p:spPr bwMode="auto">
          <a:xfrm>
            <a:off x="2773365" y="3357563"/>
            <a:ext cx="503237"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4290" name="Line 18"/>
          <p:cNvSpPr>
            <a:spLocks noChangeShapeType="1"/>
          </p:cNvSpPr>
          <p:nvPr/>
        </p:nvSpPr>
        <p:spPr bwMode="auto">
          <a:xfrm flipH="1">
            <a:off x="5795965" y="3357563"/>
            <a:ext cx="504825"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4291" name="Line 19"/>
          <p:cNvSpPr>
            <a:spLocks noChangeShapeType="1"/>
          </p:cNvSpPr>
          <p:nvPr/>
        </p:nvSpPr>
        <p:spPr bwMode="auto">
          <a:xfrm>
            <a:off x="1403350" y="1844675"/>
            <a:ext cx="3024188" cy="107950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4292" name="Line 20"/>
          <p:cNvSpPr>
            <a:spLocks noChangeShapeType="1"/>
          </p:cNvSpPr>
          <p:nvPr/>
        </p:nvSpPr>
        <p:spPr bwMode="auto">
          <a:xfrm flipV="1">
            <a:off x="4500565" y="1844675"/>
            <a:ext cx="3095625" cy="107950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4294" name="Line 22"/>
          <p:cNvSpPr>
            <a:spLocks noChangeShapeType="1"/>
          </p:cNvSpPr>
          <p:nvPr/>
        </p:nvSpPr>
        <p:spPr bwMode="auto">
          <a:xfrm flipH="1">
            <a:off x="1403350" y="3789365"/>
            <a:ext cx="3024188" cy="1152525"/>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4296" name="Line 24"/>
          <p:cNvSpPr>
            <a:spLocks noChangeShapeType="1"/>
          </p:cNvSpPr>
          <p:nvPr/>
        </p:nvSpPr>
        <p:spPr bwMode="auto">
          <a:xfrm>
            <a:off x="4500565" y="3789363"/>
            <a:ext cx="3095625" cy="122396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4298" name="WordArt 26" descr="Почтовая бумага"/>
          <p:cNvSpPr>
            <a:spLocks noChangeArrowheads="1" noChangeShapeType="1"/>
          </p:cNvSpPr>
          <p:nvPr/>
        </p:nvSpPr>
        <p:spPr bwMode="auto">
          <a:xfrm>
            <a:off x="0" y="-26988"/>
            <a:ext cx="9144000" cy="981076"/>
          </a:xfrm>
          <a:prstGeom prst="rect">
            <a:avLst/>
          </a:prstGeom>
        </p:spPr>
        <p:txBody>
          <a:bodyPr wrap="none" fromWordArt="1">
            <a:prstTxWarp prst="textDeflate">
              <a:avLst>
                <a:gd name="adj" fmla="val 26227"/>
              </a:avLst>
            </a:prstTxWarp>
          </a:bodyPr>
          <a:lstStyle/>
          <a:p>
            <a:pPr algn="ctr"/>
            <a:r>
              <a:rPr lang="ru-RU" sz="3200" b="1" kern="10">
                <a:ln w="9525">
                  <a:solidFill>
                    <a:srgbClr val="0000FF"/>
                  </a:solidFill>
                  <a:round/>
                  <a:headEnd/>
                  <a:tailEnd/>
                </a:ln>
                <a:blipFill dpi="0" rotWithShape="1">
                  <a:blip r:embed="rId2"/>
                  <a:srcRect/>
                  <a:tile tx="0" ty="0" sx="100000" sy="100000" flip="none" algn="tl"/>
                </a:blipFill>
                <a:cs typeface="Times New Roman" panose="02020603050405020304" pitchFamily="18" charset="0"/>
              </a:rPr>
              <a:t>Туркистон генерал-губернаторлигининг туман бошқаруви</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nodeType="afterEffect">
                                  <p:stCondLst>
                                    <p:cond delay="0"/>
                                  </p:stCondLst>
                                  <p:childTnLst>
                                    <p:animClr clrSpc="hsl" dir="cw">
                                      <p:cBhvr override="childStyle">
                                        <p:cTn id="6" dur="2000" fill="hold"/>
                                        <p:tgtEl>
                                          <p:spTgt spid="54298"/>
                                        </p:tgtEl>
                                        <p:attrNameLst>
                                          <p:attrName>style.color</p:attrName>
                                        </p:attrNameLst>
                                      </p:cBhvr>
                                      <p:by>
                                        <p:hsl h="-7200000" s="0" l="0"/>
                                      </p:by>
                                    </p:animClr>
                                    <p:animClr clrSpc="hsl" dir="cw">
                                      <p:cBhvr>
                                        <p:cTn id="7" dur="2000" fill="hold"/>
                                        <p:tgtEl>
                                          <p:spTgt spid="54298"/>
                                        </p:tgtEl>
                                        <p:attrNameLst>
                                          <p:attrName>fillcolor</p:attrName>
                                        </p:attrNameLst>
                                      </p:cBhvr>
                                      <p:by>
                                        <p:hsl h="-7200000" s="0" l="0"/>
                                      </p:by>
                                    </p:animClr>
                                    <p:animClr clrSpc="hsl" dir="cw">
                                      <p:cBhvr>
                                        <p:cTn id="8" dur="2000" fill="hold"/>
                                        <p:tgtEl>
                                          <p:spTgt spid="54298"/>
                                        </p:tgtEl>
                                        <p:attrNameLst>
                                          <p:attrName>stroke.color</p:attrName>
                                        </p:attrNameLst>
                                      </p:cBhvr>
                                      <p:by>
                                        <p:hsl h="-7200000" s="0" l="0"/>
                                      </p:by>
                                    </p:animClr>
                                    <p:set>
                                      <p:cBhvr>
                                        <p:cTn id="9" dur="2000" fill="hold"/>
                                        <p:tgtEl>
                                          <p:spTgt spid="54298"/>
                                        </p:tgtEl>
                                        <p:attrNameLst>
                                          <p:attrName>fill.type</p:attrName>
                                        </p:attrNameLst>
                                      </p:cBhvr>
                                      <p:to>
                                        <p:strVal val="solid"/>
                                      </p:to>
                                    </p:set>
                                  </p:childTnLst>
                                </p:cTn>
                              </p:par>
                            </p:childTnLst>
                          </p:cTn>
                        </p:par>
                        <p:par>
                          <p:cTn id="10" fill="hold" nodeType="afterGroup">
                            <p:stCondLst>
                              <p:cond delay="2000"/>
                            </p:stCondLst>
                            <p:childTnLst>
                              <p:par>
                                <p:cTn id="11" presetID="38" presetClass="entr" presetSubtype="0" accel="50000" fill="hold" grpId="0" nodeType="afterEffect">
                                  <p:stCondLst>
                                    <p:cond delay="0"/>
                                  </p:stCondLst>
                                  <p:iterate type="lt">
                                    <p:tmPct val="50000"/>
                                  </p:iterate>
                                  <p:childTnLst>
                                    <p:set>
                                      <p:cBhvr>
                                        <p:cTn id="12" dur="1" fill="hold">
                                          <p:stCondLst>
                                            <p:cond delay="0"/>
                                          </p:stCondLst>
                                        </p:cTn>
                                        <p:tgtEl>
                                          <p:spTgt spid="54286"/>
                                        </p:tgtEl>
                                        <p:attrNameLst>
                                          <p:attrName>style.visibility</p:attrName>
                                        </p:attrNameLst>
                                      </p:cBhvr>
                                      <p:to>
                                        <p:strVal val="visible"/>
                                      </p:to>
                                    </p:set>
                                    <p:set>
                                      <p:cBhvr>
                                        <p:cTn id="13" dur="228" fill="hold">
                                          <p:stCondLst>
                                            <p:cond delay="0"/>
                                          </p:stCondLst>
                                        </p:cTn>
                                        <p:tgtEl>
                                          <p:spTgt spid="54286"/>
                                        </p:tgtEl>
                                        <p:attrNameLst>
                                          <p:attrName>style.rotation</p:attrName>
                                        </p:attrNameLst>
                                      </p:cBhvr>
                                      <p:to>
                                        <p:strVal val="-45.0"/>
                                      </p:to>
                                    </p:set>
                                    <p:anim calcmode="lin" valueType="num">
                                      <p:cBhvr>
                                        <p:cTn id="14" dur="228" fill="hold">
                                          <p:stCondLst>
                                            <p:cond delay="228"/>
                                          </p:stCondLst>
                                        </p:cTn>
                                        <p:tgtEl>
                                          <p:spTgt spid="54286"/>
                                        </p:tgtEl>
                                        <p:attrNameLst>
                                          <p:attrName>style.rotation</p:attrName>
                                        </p:attrNameLst>
                                      </p:cBhvr>
                                      <p:tavLst>
                                        <p:tav tm="0">
                                          <p:val>
                                            <p:fltVal val="-45"/>
                                          </p:val>
                                        </p:tav>
                                        <p:tav tm="69900">
                                          <p:val>
                                            <p:fltVal val="45"/>
                                          </p:val>
                                        </p:tav>
                                        <p:tav tm="100000">
                                          <p:val>
                                            <p:fltVal val="0"/>
                                          </p:val>
                                        </p:tav>
                                      </p:tavLst>
                                    </p:anim>
                                    <p:anim calcmode="lin" valueType="num">
                                      <p:cBhvr>
                                        <p:cTn id="15" dur="228" fill="hold">
                                          <p:stCondLst>
                                            <p:cond delay="0"/>
                                          </p:stCondLst>
                                        </p:cTn>
                                        <p:tgtEl>
                                          <p:spTgt spid="54286"/>
                                        </p:tgtEl>
                                        <p:attrNameLst>
                                          <p:attrName>ppt_y</p:attrName>
                                        </p:attrNameLst>
                                      </p:cBhvr>
                                      <p:tavLst>
                                        <p:tav tm="0">
                                          <p:val>
                                            <p:strVal val="#ppt_y-1"/>
                                          </p:val>
                                        </p:tav>
                                        <p:tav tm="100000">
                                          <p:val>
                                            <p:strVal val="#ppt_y-(0.354*#ppt_w-0.172*#ppt_h)"/>
                                          </p:val>
                                        </p:tav>
                                      </p:tavLst>
                                    </p:anim>
                                    <p:anim calcmode="lin" valueType="num">
                                      <p:cBhvr>
                                        <p:cTn id="16" dur="78" decel="50000" autoRev="1" fill="hold">
                                          <p:stCondLst>
                                            <p:cond delay="228"/>
                                          </p:stCondLst>
                                        </p:cTn>
                                        <p:tgtEl>
                                          <p:spTgt spid="54286"/>
                                        </p:tgtEl>
                                        <p:attrNameLst>
                                          <p:attrName>ppt_y</p:attrName>
                                        </p:attrNameLst>
                                      </p:cBhvr>
                                      <p:tavLst>
                                        <p:tav tm="0">
                                          <p:val>
                                            <p:strVal val="#ppt_y-(0.354*#ppt_w-0.172*#ppt_h)"/>
                                          </p:val>
                                        </p:tav>
                                        <p:tav tm="100000">
                                          <p:val>
                                            <p:strVal val="#ppt_y-(0.354*#ppt_w-0.172*#ppt_h)-#ppt_h/2"/>
                                          </p:val>
                                        </p:tav>
                                      </p:tavLst>
                                    </p:anim>
                                    <p:anim calcmode="lin" valueType="num">
                                      <p:cBhvr>
                                        <p:cTn id="17" dur="68" fill="hold">
                                          <p:stCondLst>
                                            <p:cond delay="432"/>
                                          </p:stCondLst>
                                        </p:cTn>
                                        <p:tgtEl>
                                          <p:spTgt spid="54286"/>
                                        </p:tgtEl>
                                        <p:attrNameLst>
                                          <p:attrName>ppt_y</p:attrName>
                                        </p:attrNameLst>
                                      </p:cBhvr>
                                      <p:tavLst>
                                        <p:tav tm="0">
                                          <p:val>
                                            <p:strVal val="#ppt_y-(0.354*#ppt_w-0.172*#ppt_h)"/>
                                          </p:val>
                                        </p:tav>
                                        <p:tav tm="100000">
                                          <p:val>
                                            <p:strVal val="#ppt_y"/>
                                          </p:val>
                                        </p:tav>
                                      </p:tavLst>
                                    </p:anim>
                                  </p:childTnLst>
                                </p:cTn>
                              </p:par>
                            </p:childTnLst>
                          </p:cTn>
                        </p:par>
                        <p:par>
                          <p:cTn id="18" fill="hold" nodeType="afterGroup">
                            <p:stCondLst>
                              <p:cond delay="5250"/>
                            </p:stCondLst>
                            <p:childTnLst>
                              <p:par>
                                <p:cTn id="19" presetID="8" presetClass="entr" presetSubtype="16" fill="hold" grpId="0" nodeType="afterEffect">
                                  <p:stCondLst>
                                    <p:cond delay="0"/>
                                  </p:stCondLst>
                                  <p:childTnLst>
                                    <p:set>
                                      <p:cBhvr>
                                        <p:cTn id="20" dur="1" fill="hold">
                                          <p:stCondLst>
                                            <p:cond delay="0"/>
                                          </p:stCondLst>
                                        </p:cTn>
                                        <p:tgtEl>
                                          <p:spTgt spid="54280"/>
                                        </p:tgtEl>
                                        <p:attrNameLst>
                                          <p:attrName>style.visibility</p:attrName>
                                        </p:attrNameLst>
                                      </p:cBhvr>
                                      <p:to>
                                        <p:strVal val="visible"/>
                                      </p:to>
                                    </p:set>
                                    <p:animEffect transition="in" filter="diamond(in)">
                                      <p:cBhvr>
                                        <p:cTn id="21" dur="2000"/>
                                        <p:tgtEl>
                                          <p:spTgt spid="54280"/>
                                        </p:tgtEl>
                                      </p:cBhvr>
                                    </p:animEffect>
                                  </p:childTnLst>
                                </p:cTn>
                              </p:par>
                            </p:childTnLst>
                          </p:cTn>
                        </p:par>
                        <p:par>
                          <p:cTn id="22" fill="hold" nodeType="afterGroup">
                            <p:stCondLst>
                              <p:cond delay="7250"/>
                            </p:stCondLst>
                            <p:childTnLst>
                              <p:par>
                                <p:cTn id="23" presetID="8" presetClass="entr" presetSubtype="16" fill="hold" nodeType="afterEffect">
                                  <p:stCondLst>
                                    <p:cond delay="0"/>
                                  </p:stCondLst>
                                  <p:childTnLst>
                                    <p:set>
                                      <p:cBhvr>
                                        <p:cTn id="24" dur="1" fill="hold">
                                          <p:stCondLst>
                                            <p:cond delay="0"/>
                                          </p:stCondLst>
                                        </p:cTn>
                                        <p:tgtEl>
                                          <p:spTgt spid="54291"/>
                                        </p:tgtEl>
                                        <p:attrNameLst>
                                          <p:attrName>style.visibility</p:attrName>
                                        </p:attrNameLst>
                                      </p:cBhvr>
                                      <p:to>
                                        <p:strVal val="visible"/>
                                      </p:to>
                                    </p:set>
                                    <p:animEffect transition="in" filter="diamond(in)">
                                      <p:cBhvr>
                                        <p:cTn id="25" dur="1000"/>
                                        <p:tgtEl>
                                          <p:spTgt spid="54291"/>
                                        </p:tgtEl>
                                      </p:cBhvr>
                                    </p:animEffect>
                                  </p:childTnLst>
                                </p:cTn>
                              </p:par>
                            </p:childTnLst>
                          </p:cTn>
                        </p:par>
                        <p:par>
                          <p:cTn id="26" fill="hold" nodeType="afterGroup">
                            <p:stCondLst>
                              <p:cond delay="8250"/>
                            </p:stCondLst>
                            <p:childTnLst>
                              <p:par>
                                <p:cTn id="27" presetID="8" presetClass="entr" presetSubtype="16" fill="hold" grpId="0" nodeType="afterEffect">
                                  <p:stCondLst>
                                    <p:cond delay="0"/>
                                  </p:stCondLst>
                                  <p:childTnLst>
                                    <p:set>
                                      <p:cBhvr>
                                        <p:cTn id="28" dur="1" fill="hold">
                                          <p:stCondLst>
                                            <p:cond delay="0"/>
                                          </p:stCondLst>
                                        </p:cTn>
                                        <p:tgtEl>
                                          <p:spTgt spid="54283"/>
                                        </p:tgtEl>
                                        <p:attrNameLst>
                                          <p:attrName>style.visibility</p:attrName>
                                        </p:attrNameLst>
                                      </p:cBhvr>
                                      <p:to>
                                        <p:strVal val="visible"/>
                                      </p:to>
                                    </p:set>
                                    <p:animEffect transition="in" filter="diamond(in)">
                                      <p:cBhvr>
                                        <p:cTn id="29" dur="2000"/>
                                        <p:tgtEl>
                                          <p:spTgt spid="54283"/>
                                        </p:tgtEl>
                                      </p:cBhvr>
                                    </p:animEffect>
                                  </p:childTnLst>
                                </p:cTn>
                              </p:par>
                            </p:childTnLst>
                          </p:cTn>
                        </p:par>
                        <p:par>
                          <p:cTn id="30" fill="hold" nodeType="afterGroup">
                            <p:stCondLst>
                              <p:cond delay="10250"/>
                            </p:stCondLst>
                            <p:childTnLst>
                              <p:par>
                                <p:cTn id="31" presetID="17" presetClass="entr" presetSubtype="10" fill="hold" nodeType="afterEffect">
                                  <p:stCondLst>
                                    <p:cond delay="0"/>
                                  </p:stCondLst>
                                  <p:childTnLst>
                                    <p:set>
                                      <p:cBhvr>
                                        <p:cTn id="32" dur="1" fill="hold">
                                          <p:stCondLst>
                                            <p:cond delay="0"/>
                                          </p:stCondLst>
                                        </p:cTn>
                                        <p:tgtEl>
                                          <p:spTgt spid="54289"/>
                                        </p:tgtEl>
                                        <p:attrNameLst>
                                          <p:attrName>style.visibility</p:attrName>
                                        </p:attrNameLst>
                                      </p:cBhvr>
                                      <p:to>
                                        <p:strVal val="visible"/>
                                      </p:to>
                                    </p:set>
                                    <p:anim calcmode="lin" valueType="num">
                                      <p:cBhvr>
                                        <p:cTn id="33" dur="1000" fill="hold"/>
                                        <p:tgtEl>
                                          <p:spTgt spid="54289"/>
                                        </p:tgtEl>
                                        <p:attrNameLst>
                                          <p:attrName>ppt_w</p:attrName>
                                        </p:attrNameLst>
                                      </p:cBhvr>
                                      <p:tavLst>
                                        <p:tav tm="0">
                                          <p:val>
                                            <p:fltVal val="0"/>
                                          </p:val>
                                        </p:tav>
                                        <p:tav tm="100000">
                                          <p:val>
                                            <p:strVal val="#ppt_w"/>
                                          </p:val>
                                        </p:tav>
                                      </p:tavLst>
                                    </p:anim>
                                    <p:anim calcmode="lin" valueType="num">
                                      <p:cBhvr>
                                        <p:cTn id="34" dur="1000" fill="hold"/>
                                        <p:tgtEl>
                                          <p:spTgt spid="54289"/>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11250"/>
                            </p:stCondLst>
                            <p:childTnLst>
                              <p:par>
                                <p:cTn id="36" presetID="8" presetClass="entr" presetSubtype="16" fill="hold" grpId="0" nodeType="afterEffect">
                                  <p:stCondLst>
                                    <p:cond delay="0"/>
                                  </p:stCondLst>
                                  <p:childTnLst>
                                    <p:set>
                                      <p:cBhvr>
                                        <p:cTn id="37" dur="1" fill="hold">
                                          <p:stCondLst>
                                            <p:cond delay="0"/>
                                          </p:stCondLst>
                                        </p:cTn>
                                        <p:tgtEl>
                                          <p:spTgt spid="54285"/>
                                        </p:tgtEl>
                                        <p:attrNameLst>
                                          <p:attrName>style.visibility</p:attrName>
                                        </p:attrNameLst>
                                      </p:cBhvr>
                                      <p:to>
                                        <p:strVal val="visible"/>
                                      </p:to>
                                    </p:set>
                                    <p:animEffect transition="in" filter="diamond(in)">
                                      <p:cBhvr>
                                        <p:cTn id="38" dur="2000"/>
                                        <p:tgtEl>
                                          <p:spTgt spid="54285"/>
                                        </p:tgtEl>
                                      </p:cBhvr>
                                    </p:animEffect>
                                  </p:childTnLst>
                                </p:cTn>
                              </p:par>
                            </p:childTnLst>
                          </p:cTn>
                        </p:par>
                        <p:par>
                          <p:cTn id="39" fill="hold" nodeType="afterGroup">
                            <p:stCondLst>
                              <p:cond delay="13250"/>
                            </p:stCondLst>
                            <p:childTnLst>
                              <p:par>
                                <p:cTn id="40" presetID="8" presetClass="entr" presetSubtype="16" fill="hold" nodeType="afterEffect">
                                  <p:stCondLst>
                                    <p:cond delay="0"/>
                                  </p:stCondLst>
                                  <p:childTnLst>
                                    <p:set>
                                      <p:cBhvr>
                                        <p:cTn id="41" dur="1" fill="hold">
                                          <p:stCondLst>
                                            <p:cond delay="0"/>
                                          </p:stCondLst>
                                        </p:cTn>
                                        <p:tgtEl>
                                          <p:spTgt spid="54294"/>
                                        </p:tgtEl>
                                        <p:attrNameLst>
                                          <p:attrName>style.visibility</p:attrName>
                                        </p:attrNameLst>
                                      </p:cBhvr>
                                      <p:to>
                                        <p:strVal val="visible"/>
                                      </p:to>
                                    </p:set>
                                    <p:animEffect transition="in" filter="diamond(in)">
                                      <p:cBhvr>
                                        <p:cTn id="42" dur="1000"/>
                                        <p:tgtEl>
                                          <p:spTgt spid="54294"/>
                                        </p:tgtEl>
                                      </p:cBhvr>
                                    </p:animEffect>
                                  </p:childTnLst>
                                </p:cTn>
                              </p:par>
                            </p:childTnLst>
                          </p:cTn>
                        </p:par>
                        <p:par>
                          <p:cTn id="43" fill="hold" nodeType="afterGroup">
                            <p:stCondLst>
                              <p:cond delay="14250"/>
                            </p:stCondLst>
                            <p:childTnLst>
                              <p:par>
                                <p:cTn id="44" presetID="8" presetClass="entr" presetSubtype="16" fill="hold" grpId="0" nodeType="afterEffect">
                                  <p:stCondLst>
                                    <p:cond delay="0"/>
                                  </p:stCondLst>
                                  <p:childTnLst>
                                    <p:set>
                                      <p:cBhvr>
                                        <p:cTn id="45" dur="1" fill="hold">
                                          <p:stCondLst>
                                            <p:cond delay="0"/>
                                          </p:stCondLst>
                                        </p:cTn>
                                        <p:tgtEl>
                                          <p:spTgt spid="54282"/>
                                        </p:tgtEl>
                                        <p:attrNameLst>
                                          <p:attrName>style.visibility</p:attrName>
                                        </p:attrNameLst>
                                      </p:cBhvr>
                                      <p:to>
                                        <p:strVal val="visible"/>
                                      </p:to>
                                    </p:set>
                                    <p:animEffect transition="in" filter="diamond(in)">
                                      <p:cBhvr>
                                        <p:cTn id="46" dur="2000"/>
                                        <p:tgtEl>
                                          <p:spTgt spid="54282"/>
                                        </p:tgtEl>
                                      </p:cBhvr>
                                    </p:animEffect>
                                  </p:childTnLst>
                                </p:cTn>
                              </p:par>
                            </p:childTnLst>
                          </p:cTn>
                        </p:par>
                        <p:par>
                          <p:cTn id="47" fill="hold" nodeType="afterGroup">
                            <p:stCondLst>
                              <p:cond delay="16250"/>
                            </p:stCondLst>
                            <p:childTnLst>
                              <p:par>
                                <p:cTn id="48" presetID="8" presetClass="entr" presetSubtype="16" fill="hold" nodeType="afterEffect">
                                  <p:stCondLst>
                                    <p:cond delay="0"/>
                                  </p:stCondLst>
                                  <p:childTnLst>
                                    <p:set>
                                      <p:cBhvr>
                                        <p:cTn id="49" dur="1" fill="hold">
                                          <p:stCondLst>
                                            <p:cond delay="0"/>
                                          </p:stCondLst>
                                        </p:cTn>
                                        <p:tgtEl>
                                          <p:spTgt spid="54292"/>
                                        </p:tgtEl>
                                        <p:attrNameLst>
                                          <p:attrName>style.visibility</p:attrName>
                                        </p:attrNameLst>
                                      </p:cBhvr>
                                      <p:to>
                                        <p:strVal val="visible"/>
                                      </p:to>
                                    </p:set>
                                    <p:animEffect transition="in" filter="diamond(in)">
                                      <p:cBhvr>
                                        <p:cTn id="50" dur="1000"/>
                                        <p:tgtEl>
                                          <p:spTgt spid="54292"/>
                                        </p:tgtEl>
                                      </p:cBhvr>
                                    </p:animEffect>
                                  </p:childTnLst>
                                </p:cTn>
                              </p:par>
                            </p:childTnLst>
                          </p:cTn>
                        </p:par>
                        <p:par>
                          <p:cTn id="51" fill="hold" nodeType="afterGroup">
                            <p:stCondLst>
                              <p:cond delay="17250"/>
                            </p:stCondLst>
                            <p:childTnLst>
                              <p:par>
                                <p:cTn id="52" presetID="8" presetClass="entr" presetSubtype="16" fill="hold" grpId="0" nodeType="afterEffect">
                                  <p:stCondLst>
                                    <p:cond delay="0"/>
                                  </p:stCondLst>
                                  <p:childTnLst>
                                    <p:set>
                                      <p:cBhvr>
                                        <p:cTn id="53" dur="1" fill="hold">
                                          <p:stCondLst>
                                            <p:cond delay="0"/>
                                          </p:stCondLst>
                                        </p:cTn>
                                        <p:tgtEl>
                                          <p:spTgt spid="54287"/>
                                        </p:tgtEl>
                                        <p:attrNameLst>
                                          <p:attrName>style.visibility</p:attrName>
                                        </p:attrNameLst>
                                      </p:cBhvr>
                                      <p:to>
                                        <p:strVal val="visible"/>
                                      </p:to>
                                    </p:set>
                                    <p:animEffect transition="in" filter="diamond(in)">
                                      <p:cBhvr>
                                        <p:cTn id="54" dur="2000"/>
                                        <p:tgtEl>
                                          <p:spTgt spid="54287"/>
                                        </p:tgtEl>
                                      </p:cBhvr>
                                    </p:animEffect>
                                  </p:childTnLst>
                                </p:cTn>
                              </p:par>
                            </p:childTnLst>
                          </p:cTn>
                        </p:par>
                        <p:par>
                          <p:cTn id="55" fill="hold" nodeType="afterGroup">
                            <p:stCondLst>
                              <p:cond delay="19250"/>
                            </p:stCondLst>
                            <p:childTnLst>
                              <p:par>
                                <p:cTn id="56" presetID="17" presetClass="entr" presetSubtype="10" fill="hold" nodeType="afterEffect">
                                  <p:stCondLst>
                                    <p:cond delay="0"/>
                                  </p:stCondLst>
                                  <p:childTnLst>
                                    <p:set>
                                      <p:cBhvr>
                                        <p:cTn id="57" dur="1" fill="hold">
                                          <p:stCondLst>
                                            <p:cond delay="0"/>
                                          </p:stCondLst>
                                        </p:cTn>
                                        <p:tgtEl>
                                          <p:spTgt spid="54290"/>
                                        </p:tgtEl>
                                        <p:attrNameLst>
                                          <p:attrName>style.visibility</p:attrName>
                                        </p:attrNameLst>
                                      </p:cBhvr>
                                      <p:to>
                                        <p:strVal val="visible"/>
                                      </p:to>
                                    </p:set>
                                    <p:anim calcmode="lin" valueType="num">
                                      <p:cBhvr>
                                        <p:cTn id="58" dur="1000" fill="hold"/>
                                        <p:tgtEl>
                                          <p:spTgt spid="54290"/>
                                        </p:tgtEl>
                                        <p:attrNameLst>
                                          <p:attrName>ppt_w</p:attrName>
                                        </p:attrNameLst>
                                      </p:cBhvr>
                                      <p:tavLst>
                                        <p:tav tm="0">
                                          <p:val>
                                            <p:fltVal val="0"/>
                                          </p:val>
                                        </p:tav>
                                        <p:tav tm="100000">
                                          <p:val>
                                            <p:strVal val="#ppt_w"/>
                                          </p:val>
                                        </p:tav>
                                      </p:tavLst>
                                    </p:anim>
                                    <p:anim calcmode="lin" valueType="num">
                                      <p:cBhvr>
                                        <p:cTn id="59" dur="1000" fill="hold"/>
                                        <p:tgtEl>
                                          <p:spTgt spid="54290"/>
                                        </p:tgtEl>
                                        <p:attrNameLst>
                                          <p:attrName>ppt_h</p:attrName>
                                        </p:attrNameLst>
                                      </p:cBhvr>
                                      <p:tavLst>
                                        <p:tav tm="0">
                                          <p:val>
                                            <p:strVal val="#ppt_h"/>
                                          </p:val>
                                        </p:tav>
                                        <p:tav tm="100000">
                                          <p:val>
                                            <p:strVal val="#ppt_h"/>
                                          </p:val>
                                        </p:tav>
                                      </p:tavLst>
                                    </p:anim>
                                  </p:childTnLst>
                                </p:cTn>
                              </p:par>
                            </p:childTnLst>
                          </p:cTn>
                        </p:par>
                        <p:par>
                          <p:cTn id="60" fill="hold" nodeType="afterGroup">
                            <p:stCondLst>
                              <p:cond delay="20250"/>
                            </p:stCondLst>
                            <p:childTnLst>
                              <p:par>
                                <p:cTn id="61" presetID="8" presetClass="entr" presetSubtype="16" fill="hold" grpId="0" nodeType="afterEffect">
                                  <p:stCondLst>
                                    <p:cond delay="0"/>
                                  </p:stCondLst>
                                  <p:childTnLst>
                                    <p:set>
                                      <p:cBhvr>
                                        <p:cTn id="62" dur="1" fill="hold">
                                          <p:stCondLst>
                                            <p:cond delay="0"/>
                                          </p:stCondLst>
                                        </p:cTn>
                                        <p:tgtEl>
                                          <p:spTgt spid="54288"/>
                                        </p:tgtEl>
                                        <p:attrNameLst>
                                          <p:attrName>style.visibility</p:attrName>
                                        </p:attrNameLst>
                                      </p:cBhvr>
                                      <p:to>
                                        <p:strVal val="visible"/>
                                      </p:to>
                                    </p:set>
                                    <p:animEffect transition="in" filter="diamond(in)">
                                      <p:cBhvr>
                                        <p:cTn id="63" dur="2000"/>
                                        <p:tgtEl>
                                          <p:spTgt spid="54288"/>
                                        </p:tgtEl>
                                      </p:cBhvr>
                                    </p:animEffect>
                                  </p:childTnLst>
                                </p:cTn>
                              </p:par>
                            </p:childTnLst>
                          </p:cTn>
                        </p:par>
                        <p:par>
                          <p:cTn id="64" fill="hold" nodeType="afterGroup">
                            <p:stCondLst>
                              <p:cond delay="22250"/>
                            </p:stCondLst>
                            <p:childTnLst>
                              <p:par>
                                <p:cTn id="65" presetID="8" presetClass="entr" presetSubtype="16" fill="hold" nodeType="afterEffect">
                                  <p:stCondLst>
                                    <p:cond delay="0"/>
                                  </p:stCondLst>
                                  <p:childTnLst>
                                    <p:set>
                                      <p:cBhvr>
                                        <p:cTn id="66" dur="1" fill="hold">
                                          <p:stCondLst>
                                            <p:cond delay="0"/>
                                          </p:stCondLst>
                                        </p:cTn>
                                        <p:tgtEl>
                                          <p:spTgt spid="54296"/>
                                        </p:tgtEl>
                                        <p:attrNameLst>
                                          <p:attrName>style.visibility</p:attrName>
                                        </p:attrNameLst>
                                      </p:cBhvr>
                                      <p:to>
                                        <p:strVal val="visible"/>
                                      </p:to>
                                    </p:set>
                                    <p:animEffect transition="in" filter="diamond(in)">
                                      <p:cBhvr>
                                        <p:cTn id="67" dur="2000"/>
                                        <p:tgtEl>
                                          <p:spTgt spid="54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animBg="1"/>
      <p:bldP spid="54282" grpId="0" animBg="1"/>
      <p:bldP spid="54283" grpId="0" animBg="1"/>
      <p:bldP spid="54285" grpId="0" animBg="1"/>
      <p:bldP spid="54286" grpId="0" animBg="1"/>
      <p:bldP spid="54287" grpId="0" animBg="1"/>
      <p:bldP spid="542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Rectangle 7" descr="Водяные капли"/>
          <p:cNvSpPr>
            <a:spLocks noChangeArrowheads="1"/>
          </p:cNvSpPr>
          <p:nvPr/>
        </p:nvSpPr>
        <p:spPr bwMode="auto">
          <a:xfrm>
            <a:off x="250827" y="2133600"/>
            <a:ext cx="2449513" cy="647700"/>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Участка (бўлим)</a:t>
            </a:r>
          </a:p>
          <a:p>
            <a:pPr algn="ctr">
              <a:spcBef>
                <a:spcPct val="0"/>
              </a:spcBef>
              <a:buClrTx/>
              <a:buSzTx/>
              <a:buFontTx/>
              <a:buNone/>
            </a:pPr>
            <a:r>
              <a:rPr lang="uz-Cyrl-UZ" altLang="ru-RU" sz="2000" b="1">
                <a:solidFill>
                  <a:schemeClr val="bg2"/>
                </a:solidFill>
                <a:latin typeface="Times New Roman" panose="02020603050405020304" pitchFamily="18" charset="0"/>
              </a:rPr>
              <a:t>пристави</a:t>
            </a:r>
            <a:endParaRPr lang="ru-RU" altLang="ru-RU" sz="2000" b="1">
              <a:solidFill>
                <a:schemeClr val="bg2"/>
              </a:solidFill>
              <a:latin typeface="Times New Roman" panose="02020603050405020304" pitchFamily="18" charset="0"/>
            </a:endParaRPr>
          </a:p>
        </p:txBody>
      </p:sp>
      <p:sp>
        <p:nvSpPr>
          <p:cNvPr id="55305" name="Rectangle 9" descr="Водяные капли"/>
          <p:cNvSpPr>
            <a:spLocks noChangeArrowheads="1"/>
          </p:cNvSpPr>
          <p:nvPr/>
        </p:nvSpPr>
        <p:spPr bwMode="auto">
          <a:xfrm>
            <a:off x="250827" y="3789363"/>
            <a:ext cx="2449513" cy="647700"/>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Маҳалла</a:t>
            </a:r>
          </a:p>
          <a:p>
            <a:pPr algn="ctr">
              <a:spcBef>
                <a:spcPct val="0"/>
              </a:spcBef>
              <a:buClrTx/>
              <a:buSzTx/>
              <a:buFontTx/>
              <a:buNone/>
            </a:pPr>
            <a:r>
              <a:rPr lang="uz-Cyrl-UZ" altLang="ru-RU" sz="2000" b="1">
                <a:solidFill>
                  <a:schemeClr val="bg2"/>
                </a:solidFill>
                <a:latin typeface="Times New Roman" panose="02020603050405020304" pitchFamily="18" charset="0"/>
              </a:rPr>
              <a:t>оқсоқоллари</a:t>
            </a:r>
            <a:endParaRPr lang="ru-RU" altLang="ru-RU" sz="2000" b="1">
              <a:solidFill>
                <a:schemeClr val="bg2"/>
              </a:solidFill>
              <a:latin typeface="Times New Roman" panose="02020603050405020304" pitchFamily="18" charset="0"/>
            </a:endParaRPr>
          </a:p>
        </p:txBody>
      </p:sp>
      <p:sp>
        <p:nvSpPr>
          <p:cNvPr id="55306" name="Rectangle 10" descr="Водяные капли"/>
          <p:cNvSpPr>
            <a:spLocks noChangeArrowheads="1"/>
          </p:cNvSpPr>
          <p:nvPr/>
        </p:nvSpPr>
        <p:spPr bwMode="auto">
          <a:xfrm>
            <a:off x="250827" y="5805488"/>
            <a:ext cx="2449513" cy="647700"/>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Элликбоши</a:t>
            </a:r>
            <a:endParaRPr lang="ru-RU" altLang="ru-RU" sz="2000" b="1">
              <a:solidFill>
                <a:schemeClr val="bg2"/>
              </a:solidFill>
              <a:latin typeface="Times New Roman" panose="02020603050405020304" pitchFamily="18" charset="0"/>
            </a:endParaRPr>
          </a:p>
        </p:txBody>
      </p:sp>
      <p:sp>
        <p:nvSpPr>
          <p:cNvPr id="55307" name="Rectangle 11" descr="Водяные капли"/>
          <p:cNvSpPr>
            <a:spLocks noChangeArrowheads="1"/>
          </p:cNvSpPr>
          <p:nvPr/>
        </p:nvSpPr>
        <p:spPr bwMode="auto">
          <a:xfrm>
            <a:off x="3059113" y="1628775"/>
            <a:ext cx="2881312" cy="431800"/>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Туман бошлиғи</a:t>
            </a:r>
            <a:endParaRPr lang="ru-RU" altLang="ru-RU" sz="2000" b="1">
              <a:solidFill>
                <a:schemeClr val="bg2"/>
              </a:solidFill>
              <a:latin typeface="Times New Roman" panose="02020603050405020304" pitchFamily="18" charset="0"/>
            </a:endParaRPr>
          </a:p>
        </p:txBody>
      </p:sp>
      <p:sp>
        <p:nvSpPr>
          <p:cNvPr id="55308" name="Rectangle 12" descr="Водяные капли"/>
          <p:cNvSpPr>
            <a:spLocks noChangeArrowheads="1"/>
          </p:cNvSpPr>
          <p:nvPr/>
        </p:nvSpPr>
        <p:spPr bwMode="auto">
          <a:xfrm>
            <a:off x="6372225" y="2133600"/>
            <a:ext cx="2520950" cy="647700"/>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Миршаббоши</a:t>
            </a:r>
            <a:endParaRPr lang="ru-RU" altLang="ru-RU" sz="2000" b="1">
              <a:solidFill>
                <a:schemeClr val="bg2"/>
              </a:solidFill>
              <a:latin typeface="Times New Roman" panose="02020603050405020304" pitchFamily="18" charset="0"/>
            </a:endParaRPr>
          </a:p>
        </p:txBody>
      </p:sp>
      <p:sp>
        <p:nvSpPr>
          <p:cNvPr id="55309" name="Rectangle 13" descr="Водяные капли"/>
          <p:cNvSpPr>
            <a:spLocks noChangeArrowheads="1"/>
          </p:cNvSpPr>
          <p:nvPr/>
        </p:nvSpPr>
        <p:spPr bwMode="auto">
          <a:xfrm>
            <a:off x="6372225" y="3789365"/>
            <a:ext cx="2520950" cy="649287"/>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Қўрбоши</a:t>
            </a:r>
          </a:p>
          <a:p>
            <a:pPr algn="ctr">
              <a:spcBef>
                <a:spcPct val="0"/>
              </a:spcBef>
              <a:buClrTx/>
              <a:buSzTx/>
              <a:buFontTx/>
              <a:buNone/>
            </a:pPr>
            <a:r>
              <a:rPr lang="uz-Cyrl-UZ" altLang="ru-RU" sz="2000" b="1">
                <a:solidFill>
                  <a:schemeClr val="bg2"/>
                </a:solidFill>
                <a:latin typeface="Times New Roman" panose="02020603050405020304" pitchFamily="18" charset="0"/>
              </a:rPr>
              <a:t>(миршаблик хизмати)</a:t>
            </a:r>
            <a:endParaRPr lang="ru-RU" altLang="ru-RU" sz="2000" b="1">
              <a:solidFill>
                <a:schemeClr val="bg2"/>
              </a:solidFill>
              <a:latin typeface="Times New Roman" panose="02020603050405020304" pitchFamily="18" charset="0"/>
            </a:endParaRPr>
          </a:p>
        </p:txBody>
      </p:sp>
      <p:sp>
        <p:nvSpPr>
          <p:cNvPr id="55310" name="Rectangle 14" descr="Водяные капли"/>
          <p:cNvSpPr>
            <a:spLocks noChangeArrowheads="1"/>
          </p:cNvSpPr>
          <p:nvPr/>
        </p:nvSpPr>
        <p:spPr bwMode="auto">
          <a:xfrm>
            <a:off x="6372225" y="5805488"/>
            <a:ext cx="2520950" cy="647700"/>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Йигитлар</a:t>
            </a:r>
          </a:p>
          <a:p>
            <a:pPr algn="ctr">
              <a:spcBef>
                <a:spcPct val="0"/>
              </a:spcBef>
              <a:buClrTx/>
              <a:buSzTx/>
              <a:buFontTx/>
              <a:buNone/>
            </a:pPr>
            <a:r>
              <a:rPr lang="uz-Cyrl-UZ" altLang="ru-RU" sz="2000" b="1">
                <a:solidFill>
                  <a:schemeClr val="bg2"/>
                </a:solidFill>
                <a:latin typeface="Times New Roman" panose="02020603050405020304" pitchFamily="18" charset="0"/>
              </a:rPr>
              <a:t>(миршаблар)</a:t>
            </a:r>
            <a:endParaRPr lang="ru-RU" altLang="ru-RU" sz="2000" b="1">
              <a:solidFill>
                <a:schemeClr val="bg2"/>
              </a:solidFill>
              <a:latin typeface="Times New Roman" panose="02020603050405020304" pitchFamily="18" charset="0"/>
            </a:endParaRPr>
          </a:p>
        </p:txBody>
      </p:sp>
      <p:sp>
        <p:nvSpPr>
          <p:cNvPr id="55311" name="Rectangle 15" descr="Водяные капли"/>
          <p:cNvSpPr>
            <a:spLocks noChangeArrowheads="1"/>
          </p:cNvSpPr>
          <p:nvPr/>
        </p:nvSpPr>
        <p:spPr bwMode="auto">
          <a:xfrm>
            <a:off x="3275013" y="2781300"/>
            <a:ext cx="2449512" cy="863600"/>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Шаҳар</a:t>
            </a:r>
          </a:p>
          <a:p>
            <a:pPr algn="ctr">
              <a:spcBef>
                <a:spcPct val="0"/>
              </a:spcBef>
              <a:buClrTx/>
              <a:buSzTx/>
              <a:buFontTx/>
              <a:buNone/>
            </a:pPr>
            <a:r>
              <a:rPr lang="uz-Cyrl-UZ" altLang="ru-RU" sz="2000" b="1">
                <a:solidFill>
                  <a:schemeClr val="bg2"/>
                </a:solidFill>
                <a:latin typeface="Times New Roman" panose="02020603050405020304" pitchFamily="18" charset="0"/>
              </a:rPr>
              <a:t>жамоатчилиги</a:t>
            </a:r>
          </a:p>
          <a:p>
            <a:pPr algn="ctr">
              <a:spcBef>
                <a:spcPct val="0"/>
              </a:spcBef>
              <a:buClrTx/>
              <a:buSzTx/>
              <a:buFontTx/>
              <a:buNone/>
            </a:pPr>
            <a:r>
              <a:rPr lang="uz-Cyrl-UZ" altLang="ru-RU" sz="2000" b="1">
                <a:solidFill>
                  <a:schemeClr val="bg2"/>
                </a:solidFill>
                <a:latin typeface="Times New Roman" panose="02020603050405020304" pitchFamily="18" charset="0"/>
              </a:rPr>
              <a:t>ноиблари</a:t>
            </a:r>
            <a:endParaRPr lang="ru-RU" altLang="ru-RU" sz="2000" b="1">
              <a:solidFill>
                <a:schemeClr val="bg2"/>
              </a:solidFill>
              <a:latin typeface="Times New Roman" panose="02020603050405020304" pitchFamily="18" charset="0"/>
            </a:endParaRPr>
          </a:p>
        </p:txBody>
      </p:sp>
      <p:sp>
        <p:nvSpPr>
          <p:cNvPr id="55312" name="Rectangle 16" descr="Водяные капли"/>
          <p:cNvSpPr>
            <a:spLocks noChangeArrowheads="1"/>
          </p:cNvSpPr>
          <p:nvPr/>
        </p:nvSpPr>
        <p:spPr bwMode="auto">
          <a:xfrm>
            <a:off x="3059113" y="4292600"/>
            <a:ext cx="2881312" cy="431800"/>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Мироббоши</a:t>
            </a:r>
            <a:endParaRPr lang="ru-RU" altLang="ru-RU" sz="2000" b="1">
              <a:solidFill>
                <a:schemeClr val="bg2"/>
              </a:solidFill>
              <a:latin typeface="Times New Roman" panose="02020603050405020304" pitchFamily="18" charset="0"/>
            </a:endParaRPr>
          </a:p>
        </p:txBody>
      </p:sp>
      <p:sp>
        <p:nvSpPr>
          <p:cNvPr id="55313" name="Rectangle 17" descr="Водяные капли"/>
          <p:cNvSpPr>
            <a:spLocks noChangeArrowheads="1"/>
          </p:cNvSpPr>
          <p:nvPr/>
        </p:nvSpPr>
        <p:spPr bwMode="auto">
          <a:xfrm>
            <a:off x="3275013" y="5086352"/>
            <a:ext cx="2449512" cy="574675"/>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Ариқ оқсоқоли</a:t>
            </a:r>
          </a:p>
          <a:p>
            <a:pPr algn="ctr">
              <a:spcBef>
                <a:spcPct val="0"/>
              </a:spcBef>
              <a:buClrTx/>
              <a:buSzTx/>
              <a:buFontTx/>
              <a:buNone/>
            </a:pPr>
            <a:r>
              <a:rPr lang="uz-Cyrl-UZ" altLang="ru-RU" sz="2000" b="1">
                <a:solidFill>
                  <a:schemeClr val="bg2"/>
                </a:solidFill>
                <a:latin typeface="Times New Roman" panose="02020603050405020304" pitchFamily="18" charset="0"/>
              </a:rPr>
              <a:t>(мироббоши)</a:t>
            </a:r>
            <a:endParaRPr lang="ru-RU" altLang="ru-RU" sz="2000" b="1">
              <a:solidFill>
                <a:schemeClr val="bg2"/>
              </a:solidFill>
              <a:latin typeface="Times New Roman" panose="02020603050405020304" pitchFamily="18" charset="0"/>
            </a:endParaRPr>
          </a:p>
        </p:txBody>
      </p:sp>
      <p:sp>
        <p:nvSpPr>
          <p:cNvPr id="55314" name="Rectangle 18" descr="Водяные капли"/>
          <p:cNvSpPr>
            <a:spLocks noChangeArrowheads="1"/>
          </p:cNvSpPr>
          <p:nvPr/>
        </p:nvSpPr>
        <p:spPr bwMode="auto">
          <a:xfrm>
            <a:off x="3276602" y="6021388"/>
            <a:ext cx="2449513" cy="431800"/>
          </a:xfrm>
          <a:prstGeom prst="rect">
            <a:avLst/>
          </a:prstGeom>
          <a:blipFill dpi="0" rotWithShape="1">
            <a:blip r:embed="rId2"/>
            <a:srcRect/>
            <a:tile tx="0" ty="0" sx="100000" sy="100000" flip="none" algn="tl"/>
          </a:blipFill>
          <a:ln w="28575" algn="ctr">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solidFill>
                  <a:schemeClr val="bg2"/>
                </a:solidFill>
                <a:latin typeface="Times New Roman" panose="02020603050405020304" pitchFamily="18" charset="0"/>
              </a:rPr>
              <a:t>Ўнбоши</a:t>
            </a:r>
            <a:endParaRPr lang="ru-RU" altLang="ru-RU" sz="2000" b="1">
              <a:solidFill>
                <a:schemeClr val="bg2"/>
              </a:solidFill>
              <a:latin typeface="Times New Roman" panose="02020603050405020304" pitchFamily="18" charset="0"/>
            </a:endParaRPr>
          </a:p>
        </p:txBody>
      </p:sp>
      <p:sp>
        <p:nvSpPr>
          <p:cNvPr id="55317" name="Line 21"/>
          <p:cNvSpPr>
            <a:spLocks noChangeShapeType="1"/>
          </p:cNvSpPr>
          <p:nvPr/>
        </p:nvSpPr>
        <p:spPr bwMode="auto">
          <a:xfrm>
            <a:off x="1403350" y="4437065"/>
            <a:ext cx="0" cy="1368425"/>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18" name="Line 22"/>
          <p:cNvSpPr>
            <a:spLocks noChangeShapeType="1"/>
          </p:cNvSpPr>
          <p:nvPr/>
        </p:nvSpPr>
        <p:spPr bwMode="auto">
          <a:xfrm>
            <a:off x="7596188" y="4437065"/>
            <a:ext cx="0" cy="1368425"/>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19" name="Line 23"/>
          <p:cNvSpPr>
            <a:spLocks noChangeShapeType="1"/>
          </p:cNvSpPr>
          <p:nvPr/>
        </p:nvSpPr>
        <p:spPr bwMode="auto">
          <a:xfrm>
            <a:off x="1403350" y="2781302"/>
            <a:ext cx="0" cy="1008063"/>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20" name="Line 24"/>
          <p:cNvSpPr>
            <a:spLocks noChangeShapeType="1"/>
          </p:cNvSpPr>
          <p:nvPr/>
        </p:nvSpPr>
        <p:spPr bwMode="auto">
          <a:xfrm>
            <a:off x="7596188" y="2781302"/>
            <a:ext cx="0" cy="1008063"/>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21" name="Line 25"/>
          <p:cNvSpPr>
            <a:spLocks noChangeShapeType="1"/>
          </p:cNvSpPr>
          <p:nvPr/>
        </p:nvSpPr>
        <p:spPr bwMode="auto">
          <a:xfrm>
            <a:off x="4500563" y="2060577"/>
            <a:ext cx="0" cy="720725"/>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22" name="Line 26"/>
          <p:cNvSpPr>
            <a:spLocks noChangeShapeType="1"/>
          </p:cNvSpPr>
          <p:nvPr/>
        </p:nvSpPr>
        <p:spPr bwMode="auto">
          <a:xfrm>
            <a:off x="4500563" y="3644900"/>
            <a:ext cx="0" cy="64770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23" name="Line 27"/>
          <p:cNvSpPr>
            <a:spLocks noChangeShapeType="1"/>
          </p:cNvSpPr>
          <p:nvPr/>
        </p:nvSpPr>
        <p:spPr bwMode="auto">
          <a:xfrm>
            <a:off x="4500563" y="4725990"/>
            <a:ext cx="0" cy="358775"/>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24" name="Line 28"/>
          <p:cNvSpPr>
            <a:spLocks noChangeShapeType="1"/>
          </p:cNvSpPr>
          <p:nvPr/>
        </p:nvSpPr>
        <p:spPr bwMode="auto">
          <a:xfrm>
            <a:off x="4500563" y="5662615"/>
            <a:ext cx="0" cy="358775"/>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25" name="Line 29"/>
          <p:cNvSpPr>
            <a:spLocks noChangeShapeType="1"/>
          </p:cNvSpPr>
          <p:nvPr/>
        </p:nvSpPr>
        <p:spPr bwMode="auto">
          <a:xfrm>
            <a:off x="3132138" y="2060577"/>
            <a:ext cx="0" cy="2232025"/>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26" name="Line 30"/>
          <p:cNvSpPr>
            <a:spLocks noChangeShapeType="1"/>
          </p:cNvSpPr>
          <p:nvPr/>
        </p:nvSpPr>
        <p:spPr bwMode="auto">
          <a:xfrm flipH="1">
            <a:off x="1403352" y="1773238"/>
            <a:ext cx="1655763" cy="36036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27" name="Line 31"/>
          <p:cNvSpPr>
            <a:spLocks noChangeShapeType="1"/>
          </p:cNvSpPr>
          <p:nvPr/>
        </p:nvSpPr>
        <p:spPr bwMode="auto">
          <a:xfrm>
            <a:off x="5940425" y="1773238"/>
            <a:ext cx="1727200" cy="36036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5328" name="Rectangle 32"/>
          <p:cNvSpPr>
            <a:spLocks noChangeArrowheads="1"/>
          </p:cNvSpPr>
          <p:nvPr/>
        </p:nvSpPr>
        <p:spPr bwMode="auto">
          <a:xfrm>
            <a:off x="2197100" y="908052"/>
            <a:ext cx="4535488" cy="402291"/>
          </a:xfrm>
          <a:prstGeom prst="rect">
            <a:avLst/>
          </a:prstGeom>
          <a:noFill/>
          <a:ln>
            <a:noFill/>
          </a:ln>
          <a:effectLst/>
          <a:extLst>
            <a:ext uri="{909E8E84-426E-40DD-AFC4-6F175D3DCCD1}">
              <a14:hiddenFill xmlns:a14="http://schemas.microsoft.com/office/drawing/2010/main">
                <a:gradFill rotWithShape="1">
                  <a:gsLst>
                    <a:gs pos="0">
                      <a:srgbClr val="000082"/>
                    </a:gs>
                    <a:gs pos="100000">
                      <a:srgbClr val="000082">
                        <a:gamma/>
                        <a:shade val="46275"/>
                        <a:invGamma/>
                      </a:srgbClr>
                    </a:gs>
                  </a:gsLst>
                  <a:lin ang="5400000" scaled="1"/>
                </a:gradFill>
              </a14:hiddenFill>
            </a:ext>
            <a:ext uri="{91240B29-F687-4F45-9708-019B960494DF}">
              <a14:hiddenLine xmlns:a14="http://schemas.microsoft.com/office/drawing/2010/main" w="76200" cmpd="tri"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ctr">
              <a:defRPr/>
            </a:pPr>
            <a:r>
              <a:rPr lang="uz-Cyrl-UZ" altLang="ru-RU" sz="2000" b="1">
                <a:solidFill>
                  <a:schemeClr val="bg2"/>
                </a:solidFill>
              </a:rPr>
              <a:t>а)  туман шаҳарлари идораси</a:t>
            </a:r>
            <a:endParaRPr lang="ru-RU" altLang="ru-RU" sz="2000" b="1">
              <a:solidFill>
                <a:schemeClr val="bg2"/>
              </a:solidFill>
              <a:effectLst>
                <a:outerShdw blurRad="38100" dist="38100" dir="2700000" algn="tl">
                  <a:srgbClr val="000000"/>
                </a:outerShdw>
              </a:effectLst>
            </a:endParaRPr>
          </a:p>
        </p:txBody>
      </p:sp>
      <p:sp>
        <p:nvSpPr>
          <p:cNvPr id="55329" name="WordArt 33" descr="Почтовая бумага"/>
          <p:cNvSpPr>
            <a:spLocks noChangeArrowheads="1" noChangeShapeType="1"/>
          </p:cNvSpPr>
          <p:nvPr/>
        </p:nvSpPr>
        <p:spPr bwMode="auto">
          <a:xfrm>
            <a:off x="0" y="-26988"/>
            <a:ext cx="9144000" cy="981076"/>
          </a:xfrm>
          <a:prstGeom prst="rect">
            <a:avLst/>
          </a:prstGeom>
        </p:spPr>
        <p:txBody>
          <a:bodyPr wrap="none" fromWordArt="1">
            <a:prstTxWarp prst="textDeflate">
              <a:avLst>
                <a:gd name="adj" fmla="val 26227"/>
              </a:avLst>
            </a:prstTxWarp>
          </a:bodyPr>
          <a:lstStyle/>
          <a:p>
            <a:pPr algn="ctr"/>
            <a:r>
              <a:rPr lang="ru-RU" sz="3200" b="1" kern="10">
                <a:ln w="9525">
                  <a:solidFill>
                    <a:srgbClr val="0000FF"/>
                  </a:solidFill>
                  <a:round/>
                  <a:headEnd/>
                  <a:tailEnd/>
                </a:ln>
                <a:blipFill dpi="0" rotWithShape="1">
                  <a:blip r:embed="rId3"/>
                  <a:srcRect/>
                  <a:tile tx="0" ty="0" sx="100000" sy="100000" flip="none" algn="tl"/>
                </a:blipFill>
                <a:cs typeface="Times New Roman" panose="02020603050405020304" pitchFamily="18" charset="0"/>
              </a:rPr>
              <a:t>Туркистон генерал-губернаторлигининг шаҳар бошқаруви</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nodeType="afterEffect">
                                  <p:stCondLst>
                                    <p:cond delay="0"/>
                                  </p:stCondLst>
                                  <p:childTnLst>
                                    <p:animClr clrSpc="hsl" dir="cw">
                                      <p:cBhvr override="childStyle">
                                        <p:cTn id="6" dur="2000" fill="hold"/>
                                        <p:tgtEl>
                                          <p:spTgt spid="55329"/>
                                        </p:tgtEl>
                                        <p:attrNameLst>
                                          <p:attrName>style.color</p:attrName>
                                        </p:attrNameLst>
                                      </p:cBhvr>
                                      <p:by>
                                        <p:hsl h="-7200000" s="0" l="0"/>
                                      </p:by>
                                    </p:animClr>
                                    <p:animClr clrSpc="hsl" dir="cw">
                                      <p:cBhvr>
                                        <p:cTn id="7" dur="2000" fill="hold"/>
                                        <p:tgtEl>
                                          <p:spTgt spid="55329"/>
                                        </p:tgtEl>
                                        <p:attrNameLst>
                                          <p:attrName>fillcolor</p:attrName>
                                        </p:attrNameLst>
                                      </p:cBhvr>
                                      <p:by>
                                        <p:hsl h="-7200000" s="0" l="0"/>
                                      </p:by>
                                    </p:animClr>
                                    <p:animClr clrSpc="hsl" dir="cw">
                                      <p:cBhvr>
                                        <p:cTn id="8" dur="2000" fill="hold"/>
                                        <p:tgtEl>
                                          <p:spTgt spid="55329"/>
                                        </p:tgtEl>
                                        <p:attrNameLst>
                                          <p:attrName>stroke.color</p:attrName>
                                        </p:attrNameLst>
                                      </p:cBhvr>
                                      <p:by>
                                        <p:hsl h="-7200000" s="0" l="0"/>
                                      </p:by>
                                    </p:animClr>
                                    <p:set>
                                      <p:cBhvr>
                                        <p:cTn id="9" dur="2000" fill="hold"/>
                                        <p:tgtEl>
                                          <p:spTgt spid="55329"/>
                                        </p:tgtEl>
                                        <p:attrNameLst>
                                          <p:attrName>fill.type</p:attrName>
                                        </p:attrNameLst>
                                      </p:cBhvr>
                                      <p:to>
                                        <p:strVal val="solid"/>
                                      </p:to>
                                    </p:set>
                                  </p:childTnLst>
                                </p:cTn>
                              </p:par>
                            </p:childTnLst>
                          </p:cTn>
                        </p:par>
                        <p:par>
                          <p:cTn id="10" fill="hold" nodeType="afterGroup">
                            <p:stCondLst>
                              <p:cond delay="2000"/>
                            </p:stCondLst>
                            <p:childTnLst>
                              <p:par>
                                <p:cTn id="11" presetID="23" presetClass="entr" presetSubtype="16" fill="hold" nodeType="afterEffect">
                                  <p:stCondLst>
                                    <p:cond delay="0"/>
                                  </p:stCondLst>
                                  <p:childTnLst>
                                    <p:set>
                                      <p:cBhvr>
                                        <p:cTn id="12" dur="1" fill="hold">
                                          <p:stCondLst>
                                            <p:cond delay="0"/>
                                          </p:stCondLst>
                                        </p:cTn>
                                        <p:tgtEl>
                                          <p:spTgt spid="55328">
                                            <p:txEl>
                                              <p:pRg st="0" end="0"/>
                                            </p:txEl>
                                          </p:spTgt>
                                        </p:tgtEl>
                                        <p:attrNameLst>
                                          <p:attrName>style.visibility</p:attrName>
                                        </p:attrNameLst>
                                      </p:cBhvr>
                                      <p:to>
                                        <p:strVal val="visible"/>
                                      </p:to>
                                    </p:set>
                                    <p:anim calcmode="lin" valueType="num">
                                      <p:cBhvr>
                                        <p:cTn id="13" dur="2000" fill="hold"/>
                                        <p:tgtEl>
                                          <p:spTgt spid="55328">
                                            <p:txEl>
                                              <p:pRg st="0" end="0"/>
                                            </p:txEl>
                                          </p:spTgt>
                                        </p:tgtEl>
                                        <p:attrNameLst>
                                          <p:attrName>ppt_w</p:attrName>
                                        </p:attrNameLst>
                                      </p:cBhvr>
                                      <p:tavLst>
                                        <p:tav tm="0">
                                          <p:val>
                                            <p:fltVal val="0"/>
                                          </p:val>
                                        </p:tav>
                                        <p:tav tm="100000">
                                          <p:val>
                                            <p:strVal val="#ppt_w"/>
                                          </p:val>
                                        </p:tav>
                                      </p:tavLst>
                                    </p:anim>
                                    <p:anim calcmode="lin" valueType="num">
                                      <p:cBhvr>
                                        <p:cTn id="14" dur="2000" fill="hold"/>
                                        <p:tgtEl>
                                          <p:spTgt spid="55328">
                                            <p:txEl>
                                              <p:pRg st="0" end="0"/>
                                            </p:txEl>
                                          </p:spTgt>
                                        </p:tgtEl>
                                        <p:attrNameLst>
                                          <p:attrName>ppt_h</p:attrName>
                                        </p:attrNameLst>
                                      </p:cBhvr>
                                      <p:tavLst>
                                        <p:tav tm="0">
                                          <p:val>
                                            <p:fltVal val="0"/>
                                          </p:val>
                                        </p:tav>
                                        <p:tav tm="100000">
                                          <p:val>
                                            <p:strVal val="#ppt_h"/>
                                          </p:val>
                                        </p:tav>
                                      </p:tavLst>
                                    </p:anim>
                                  </p:childTnLst>
                                </p:cTn>
                              </p:par>
                            </p:childTnLst>
                          </p:cTn>
                        </p:par>
                        <p:par>
                          <p:cTn id="15" fill="hold" nodeType="afterGroup">
                            <p:stCondLst>
                              <p:cond delay="4000"/>
                            </p:stCondLst>
                            <p:childTnLst>
                              <p:par>
                                <p:cTn id="16" presetID="17" presetClass="entr" presetSubtype="10" fill="hold" grpId="0" nodeType="afterEffect">
                                  <p:stCondLst>
                                    <p:cond delay="0"/>
                                  </p:stCondLst>
                                  <p:childTnLst>
                                    <p:set>
                                      <p:cBhvr>
                                        <p:cTn id="17" dur="1" fill="hold">
                                          <p:stCondLst>
                                            <p:cond delay="0"/>
                                          </p:stCondLst>
                                        </p:cTn>
                                        <p:tgtEl>
                                          <p:spTgt spid="55307"/>
                                        </p:tgtEl>
                                        <p:attrNameLst>
                                          <p:attrName>style.visibility</p:attrName>
                                        </p:attrNameLst>
                                      </p:cBhvr>
                                      <p:to>
                                        <p:strVal val="visible"/>
                                      </p:to>
                                    </p:set>
                                    <p:anim calcmode="lin" valueType="num">
                                      <p:cBhvr>
                                        <p:cTn id="18" dur="2000" fill="hold"/>
                                        <p:tgtEl>
                                          <p:spTgt spid="55307"/>
                                        </p:tgtEl>
                                        <p:attrNameLst>
                                          <p:attrName>ppt_w</p:attrName>
                                        </p:attrNameLst>
                                      </p:cBhvr>
                                      <p:tavLst>
                                        <p:tav tm="0">
                                          <p:val>
                                            <p:fltVal val="0"/>
                                          </p:val>
                                        </p:tav>
                                        <p:tav tm="100000">
                                          <p:val>
                                            <p:strVal val="#ppt_w"/>
                                          </p:val>
                                        </p:tav>
                                      </p:tavLst>
                                    </p:anim>
                                    <p:anim calcmode="lin" valueType="num">
                                      <p:cBhvr>
                                        <p:cTn id="19" dur="2000" fill="hold"/>
                                        <p:tgtEl>
                                          <p:spTgt spid="55307"/>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6000"/>
                            </p:stCondLst>
                            <p:childTnLst>
                              <p:par>
                                <p:cTn id="21" presetID="23" presetClass="entr" presetSubtype="16" fill="hold" nodeType="afterEffect">
                                  <p:stCondLst>
                                    <p:cond delay="0"/>
                                  </p:stCondLst>
                                  <p:childTnLst>
                                    <p:set>
                                      <p:cBhvr>
                                        <p:cTn id="22" dur="1" fill="hold">
                                          <p:stCondLst>
                                            <p:cond delay="0"/>
                                          </p:stCondLst>
                                        </p:cTn>
                                        <p:tgtEl>
                                          <p:spTgt spid="55326"/>
                                        </p:tgtEl>
                                        <p:attrNameLst>
                                          <p:attrName>style.visibility</p:attrName>
                                        </p:attrNameLst>
                                      </p:cBhvr>
                                      <p:to>
                                        <p:strVal val="visible"/>
                                      </p:to>
                                    </p:set>
                                    <p:anim calcmode="lin" valueType="num">
                                      <p:cBhvr>
                                        <p:cTn id="23" dur="1000" fill="hold"/>
                                        <p:tgtEl>
                                          <p:spTgt spid="55326"/>
                                        </p:tgtEl>
                                        <p:attrNameLst>
                                          <p:attrName>ppt_w</p:attrName>
                                        </p:attrNameLst>
                                      </p:cBhvr>
                                      <p:tavLst>
                                        <p:tav tm="0">
                                          <p:val>
                                            <p:fltVal val="0"/>
                                          </p:val>
                                        </p:tav>
                                        <p:tav tm="100000">
                                          <p:val>
                                            <p:strVal val="#ppt_w"/>
                                          </p:val>
                                        </p:tav>
                                      </p:tavLst>
                                    </p:anim>
                                    <p:anim calcmode="lin" valueType="num">
                                      <p:cBhvr>
                                        <p:cTn id="24" dur="1000" fill="hold"/>
                                        <p:tgtEl>
                                          <p:spTgt spid="55326"/>
                                        </p:tgtEl>
                                        <p:attrNameLst>
                                          <p:attrName>ppt_h</p:attrName>
                                        </p:attrNameLst>
                                      </p:cBhvr>
                                      <p:tavLst>
                                        <p:tav tm="0">
                                          <p:val>
                                            <p:fltVal val="0"/>
                                          </p:val>
                                        </p:tav>
                                        <p:tav tm="100000">
                                          <p:val>
                                            <p:strVal val="#ppt_h"/>
                                          </p:val>
                                        </p:tav>
                                      </p:tavLst>
                                    </p:anim>
                                  </p:childTnLst>
                                </p:cTn>
                              </p:par>
                            </p:childTnLst>
                          </p:cTn>
                        </p:par>
                        <p:par>
                          <p:cTn id="25" fill="hold" nodeType="afterGroup">
                            <p:stCondLst>
                              <p:cond delay="7000"/>
                            </p:stCondLst>
                            <p:childTnLst>
                              <p:par>
                                <p:cTn id="26" presetID="17" presetClass="entr" presetSubtype="10" fill="hold" grpId="0" nodeType="afterEffect">
                                  <p:stCondLst>
                                    <p:cond delay="0"/>
                                  </p:stCondLst>
                                  <p:childTnLst>
                                    <p:set>
                                      <p:cBhvr>
                                        <p:cTn id="27" dur="1" fill="hold">
                                          <p:stCondLst>
                                            <p:cond delay="0"/>
                                          </p:stCondLst>
                                        </p:cTn>
                                        <p:tgtEl>
                                          <p:spTgt spid="55303"/>
                                        </p:tgtEl>
                                        <p:attrNameLst>
                                          <p:attrName>style.visibility</p:attrName>
                                        </p:attrNameLst>
                                      </p:cBhvr>
                                      <p:to>
                                        <p:strVal val="visible"/>
                                      </p:to>
                                    </p:set>
                                    <p:anim calcmode="lin" valueType="num">
                                      <p:cBhvr>
                                        <p:cTn id="28" dur="2000" fill="hold"/>
                                        <p:tgtEl>
                                          <p:spTgt spid="55303"/>
                                        </p:tgtEl>
                                        <p:attrNameLst>
                                          <p:attrName>ppt_w</p:attrName>
                                        </p:attrNameLst>
                                      </p:cBhvr>
                                      <p:tavLst>
                                        <p:tav tm="0">
                                          <p:val>
                                            <p:fltVal val="0"/>
                                          </p:val>
                                        </p:tav>
                                        <p:tav tm="100000">
                                          <p:val>
                                            <p:strVal val="#ppt_w"/>
                                          </p:val>
                                        </p:tav>
                                      </p:tavLst>
                                    </p:anim>
                                    <p:anim calcmode="lin" valueType="num">
                                      <p:cBhvr>
                                        <p:cTn id="29" dur="2000" fill="hold"/>
                                        <p:tgtEl>
                                          <p:spTgt spid="55303"/>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9000"/>
                            </p:stCondLst>
                            <p:childTnLst>
                              <p:par>
                                <p:cTn id="31" presetID="23" presetClass="entr" presetSubtype="16" fill="hold" nodeType="afterEffect">
                                  <p:stCondLst>
                                    <p:cond delay="0"/>
                                  </p:stCondLst>
                                  <p:childTnLst>
                                    <p:set>
                                      <p:cBhvr>
                                        <p:cTn id="32" dur="1" fill="hold">
                                          <p:stCondLst>
                                            <p:cond delay="0"/>
                                          </p:stCondLst>
                                        </p:cTn>
                                        <p:tgtEl>
                                          <p:spTgt spid="55319"/>
                                        </p:tgtEl>
                                        <p:attrNameLst>
                                          <p:attrName>style.visibility</p:attrName>
                                        </p:attrNameLst>
                                      </p:cBhvr>
                                      <p:to>
                                        <p:strVal val="visible"/>
                                      </p:to>
                                    </p:set>
                                    <p:anim calcmode="lin" valueType="num">
                                      <p:cBhvr>
                                        <p:cTn id="33" dur="1000" fill="hold"/>
                                        <p:tgtEl>
                                          <p:spTgt spid="55319"/>
                                        </p:tgtEl>
                                        <p:attrNameLst>
                                          <p:attrName>ppt_w</p:attrName>
                                        </p:attrNameLst>
                                      </p:cBhvr>
                                      <p:tavLst>
                                        <p:tav tm="0">
                                          <p:val>
                                            <p:fltVal val="0"/>
                                          </p:val>
                                        </p:tav>
                                        <p:tav tm="100000">
                                          <p:val>
                                            <p:strVal val="#ppt_w"/>
                                          </p:val>
                                        </p:tav>
                                      </p:tavLst>
                                    </p:anim>
                                    <p:anim calcmode="lin" valueType="num">
                                      <p:cBhvr>
                                        <p:cTn id="34" dur="1000" fill="hold"/>
                                        <p:tgtEl>
                                          <p:spTgt spid="55319"/>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0000"/>
                            </p:stCondLst>
                            <p:childTnLst>
                              <p:par>
                                <p:cTn id="36" presetID="17" presetClass="entr" presetSubtype="10" fill="hold" grpId="0" nodeType="afterEffect">
                                  <p:stCondLst>
                                    <p:cond delay="0"/>
                                  </p:stCondLst>
                                  <p:childTnLst>
                                    <p:set>
                                      <p:cBhvr>
                                        <p:cTn id="37" dur="1" fill="hold">
                                          <p:stCondLst>
                                            <p:cond delay="0"/>
                                          </p:stCondLst>
                                        </p:cTn>
                                        <p:tgtEl>
                                          <p:spTgt spid="55305"/>
                                        </p:tgtEl>
                                        <p:attrNameLst>
                                          <p:attrName>style.visibility</p:attrName>
                                        </p:attrNameLst>
                                      </p:cBhvr>
                                      <p:to>
                                        <p:strVal val="visible"/>
                                      </p:to>
                                    </p:set>
                                    <p:anim calcmode="lin" valueType="num">
                                      <p:cBhvr>
                                        <p:cTn id="38" dur="2000" fill="hold"/>
                                        <p:tgtEl>
                                          <p:spTgt spid="55305"/>
                                        </p:tgtEl>
                                        <p:attrNameLst>
                                          <p:attrName>ppt_w</p:attrName>
                                        </p:attrNameLst>
                                      </p:cBhvr>
                                      <p:tavLst>
                                        <p:tav tm="0">
                                          <p:val>
                                            <p:fltVal val="0"/>
                                          </p:val>
                                        </p:tav>
                                        <p:tav tm="100000">
                                          <p:val>
                                            <p:strVal val="#ppt_w"/>
                                          </p:val>
                                        </p:tav>
                                      </p:tavLst>
                                    </p:anim>
                                    <p:anim calcmode="lin" valueType="num">
                                      <p:cBhvr>
                                        <p:cTn id="39" dur="2000" fill="hold"/>
                                        <p:tgtEl>
                                          <p:spTgt spid="55305"/>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2000"/>
                            </p:stCondLst>
                            <p:childTnLst>
                              <p:par>
                                <p:cTn id="41" presetID="23" presetClass="entr" presetSubtype="16" fill="hold" nodeType="afterEffect">
                                  <p:stCondLst>
                                    <p:cond delay="0"/>
                                  </p:stCondLst>
                                  <p:childTnLst>
                                    <p:set>
                                      <p:cBhvr>
                                        <p:cTn id="42" dur="1" fill="hold">
                                          <p:stCondLst>
                                            <p:cond delay="0"/>
                                          </p:stCondLst>
                                        </p:cTn>
                                        <p:tgtEl>
                                          <p:spTgt spid="55317"/>
                                        </p:tgtEl>
                                        <p:attrNameLst>
                                          <p:attrName>style.visibility</p:attrName>
                                        </p:attrNameLst>
                                      </p:cBhvr>
                                      <p:to>
                                        <p:strVal val="visible"/>
                                      </p:to>
                                    </p:set>
                                    <p:anim calcmode="lin" valueType="num">
                                      <p:cBhvr>
                                        <p:cTn id="43" dur="1000" fill="hold"/>
                                        <p:tgtEl>
                                          <p:spTgt spid="55317"/>
                                        </p:tgtEl>
                                        <p:attrNameLst>
                                          <p:attrName>ppt_w</p:attrName>
                                        </p:attrNameLst>
                                      </p:cBhvr>
                                      <p:tavLst>
                                        <p:tav tm="0">
                                          <p:val>
                                            <p:fltVal val="0"/>
                                          </p:val>
                                        </p:tav>
                                        <p:tav tm="100000">
                                          <p:val>
                                            <p:strVal val="#ppt_w"/>
                                          </p:val>
                                        </p:tav>
                                      </p:tavLst>
                                    </p:anim>
                                    <p:anim calcmode="lin" valueType="num">
                                      <p:cBhvr>
                                        <p:cTn id="44" dur="1000" fill="hold"/>
                                        <p:tgtEl>
                                          <p:spTgt spid="55317"/>
                                        </p:tgtEl>
                                        <p:attrNameLst>
                                          <p:attrName>ppt_h</p:attrName>
                                        </p:attrNameLst>
                                      </p:cBhvr>
                                      <p:tavLst>
                                        <p:tav tm="0">
                                          <p:val>
                                            <p:fltVal val="0"/>
                                          </p:val>
                                        </p:tav>
                                        <p:tav tm="100000">
                                          <p:val>
                                            <p:strVal val="#ppt_h"/>
                                          </p:val>
                                        </p:tav>
                                      </p:tavLst>
                                    </p:anim>
                                  </p:childTnLst>
                                </p:cTn>
                              </p:par>
                            </p:childTnLst>
                          </p:cTn>
                        </p:par>
                        <p:par>
                          <p:cTn id="45" fill="hold" nodeType="afterGroup">
                            <p:stCondLst>
                              <p:cond delay="13000"/>
                            </p:stCondLst>
                            <p:childTnLst>
                              <p:par>
                                <p:cTn id="46" presetID="17" presetClass="entr" presetSubtype="10" fill="hold" grpId="0" nodeType="afterEffect">
                                  <p:stCondLst>
                                    <p:cond delay="0"/>
                                  </p:stCondLst>
                                  <p:childTnLst>
                                    <p:set>
                                      <p:cBhvr>
                                        <p:cTn id="47" dur="1" fill="hold">
                                          <p:stCondLst>
                                            <p:cond delay="0"/>
                                          </p:stCondLst>
                                        </p:cTn>
                                        <p:tgtEl>
                                          <p:spTgt spid="55306"/>
                                        </p:tgtEl>
                                        <p:attrNameLst>
                                          <p:attrName>style.visibility</p:attrName>
                                        </p:attrNameLst>
                                      </p:cBhvr>
                                      <p:to>
                                        <p:strVal val="visible"/>
                                      </p:to>
                                    </p:set>
                                    <p:anim calcmode="lin" valueType="num">
                                      <p:cBhvr>
                                        <p:cTn id="48" dur="2000" fill="hold"/>
                                        <p:tgtEl>
                                          <p:spTgt spid="55306"/>
                                        </p:tgtEl>
                                        <p:attrNameLst>
                                          <p:attrName>ppt_w</p:attrName>
                                        </p:attrNameLst>
                                      </p:cBhvr>
                                      <p:tavLst>
                                        <p:tav tm="0">
                                          <p:val>
                                            <p:fltVal val="0"/>
                                          </p:val>
                                        </p:tav>
                                        <p:tav tm="100000">
                                          <p:val>
                                            <p:strVal val="#ppt_w"/>
                                          </p:val>
                                        </p:tav>
                                      </p:tavLst>
                                    </p:anim>
                                    <p:anim calcmode="lin" valueType="num">
                                      <p:cBhvr>
                                        <p:cTn id="49" dur="2000" fill="hold"/>
                                        <p:tgtEl>
                                          <p:spTgt spid="55306"/>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5000"/>
                            </p:stCondLst>
                            <p:childTnLst>
                              <p:par>
                                <p:cTn id="51" presetID="23" presetClass="entr" presetSubtype="16" fill="hold" nodeType="afterEffect">
                                  <p:stCondLst>
                                    <p:cond delay="0"/>
                                  </p:stCondLst>
                                  <p:childTnLst>
                                    <p:set>
                                      <p:cBhvr>
                                        <p:cTn id="52" dur="1" fill="hold">
                                          <p:stCondLst>
                                            <p:cond delay="0"/>
                                          </p:stCondLst>
                                        </p:cTn>
                                        <p:tgtEl>
                                          <p:spTgt spid="55321"/>
                                        </p:tgtEl>
                                        <p:attrNameLst>
                                          <p:attrName>style.visibility</p:attrName>
                                        </p:attrNameLst>
                                      </p:cBhvr>
                                      <p:to>
                                        <p:strVal val="visible"/>
                                      </p:to>
                                    </p:set>
                                    <p:anim calcmode="lin" valueType="num">
                                      <p:cBhvr>
                                        <p:cTn id="53" dur="1000" fill="hold"/>
                                        <p:tgtEl>
                                          <p:spTgt spid="55321"/>
                                        </p:tgtEl>
                                        <p:attrNameLst>
                                          <p:attrName>ppt_w</p:attrName>
                                        </p:attrNameLst>
                                      </p:cBhvr>
                                      <p:tavLst>
                                        <p:tav tm="0">
                                          <p:val>
                                            <p:fltVal val="0"/>
                                          </p:val>
                                        </p:tav>
                                        <p:tav tm="100000">
                                          <p:val>
                                            <p:strVal val="#ppt_w"/>
                                          </p:val>
                                        </p:tav>
                                      </p:tavLst>
                                    </p:anim>
                                    <p:anim calcmode="lin" valueType="num">
                                      <p:cBhvr>
                                        <p:cTn id="54" dur="1000" fill="hold"/>
                                        <p:tgtEl>
                                          <p:spTgt spid="55321"/>
                                        </p:tgtEl>
                                        <p:attrNameLst>
                                          <p:attrName>ppt_h</p:attrName>
                                        </p:attrNameLst>
                                      </p:cBhvr>
                                      <p:tavLst>
                                        <p:tav tm="0">
                                          <p:val>
                                            <p:fltVal val="0"/>
                                          </p:val>
                                        </p:tav>
                                        <p:tav tm="100000">
                                          <p:val>
                                            <p:strVal val="#ppt_h"/>
                                          </p:val>
                                        </p:tav>
                                      </p:tavLst>
                                    </p:anim>
                                  </p:childTnLst>
                                </p:cTn>
                              </p:par>
                            </p:childTnLst>
                          </p:cTn>
                        </p:par>
                        <p:par>
                          <p:cTn id="55" fill="hold" nodeType="afterGroup">
                            <p:stCondLst>
                              <p:cond delay="16000"/>
                            </p:stCondLst>
                            <p:childTnLst>
                              <p:par>
                                <p:cTn id="56" presetID="17" presetClass="entr" presetSubtype="10" fill="hold" grpId="0" nodeType="afterEffect">
                                  <p:stCondLst>
                                    <p:cond delay="0"/>
                                  </p:stCondLst>
                                  <p:childTnLst>
                                    <p:set>
                                      <p:cBhvr>
                                        <p:cTn id="57" dur="1" fill="hold">
                                          <p:stCondLst>
                                            <p:cond delay="0"/>
                                          </p:stCondLst>
                                        </p:cTn>
                                        <p:tgtEl>
                                          <p:spTgt spid="55311"/>
                                        </p:tgtEl>
                                        <p:attrNameLst>
                                          <p:attrName>style.visibility</p:attrName>
                                        </p:attrNameLst>
                                      </p:cBhvr>
                                      <p:to>
                                        <p:strVal val="visible"/>
                                      </p:to>
                                    </p:set>
                                    <p:anim calcmode="lin" valueType="num">
                                      <p:cBhvr>
                                        <p:cTn id="58" dur="2000" fill="hold"/>
                                        <p:tgtEl>
                                          <p:spTgt spid="55311"/>
                                        </p:tgtEl>
                                        <p:attrNameLst>
                                          <p:attrName>ppt_w</p:attrName>
                                        </p:attrNameLst>
                                      </p:cBhvr>
                                      <p:tavLst>
                                        <p:tav tm="0">
                                          <p:val>
                                            <p:fltVal val="0"/>
                                          </p:val>
                                        </p:tav>
                                        <p:tav tm="100000">
                                          <p:val>
                                            <p:strVal val="#ppt_w"/>
                                          </p:val>
                                        </p:tav>
                                      </p:tavLst>
                                    </p:anim>
                                    <p:anim calcmode="lin" valueType="num">
                                      <p:cBhvr>
                                        <p:cTn id="59" dur="2000" fill="hold"/>
                                        <p:tgtEl>
                                          <p:spTgt spid="55311"/>
                                        </p:tgtEl>
                                        <p:attrNameLst>
                                          <p:attrName>ppt_h</p:attrName>
                                        </p:attrNameLst>
                                      </p:cBhvr>
                                      <p:tavLst>
                                        <p:tav tm="0">
                                          <p:val>
                                            <p:strVal val="#ppt_h"/>
                                          </p:val>
                                        </p:tav>
                                        <p:tav tm="100000">
                                          <p:val>
                                            <p:strVal val="#ppt_h"/>
                                          </p:val>
                                        </p:tav>
                                      </p:tavLst>
                                    </p:anim>
                                  </p:childTnLst>
                                </p:cTn>
                              </p:par>
                            </p:childTnLst>
                          </p:cTn>
                        </p:par>
                        <p:par>
                          <p:cTn id="60" fill="hold" nodeType="afterGroup">
                            <p:stCondLst>
                              <p:cond delay="18000"/>
                            </p:stCondLst>
                            <p:childTnLst>
                              <p:par>
                                <p:cTn id="61" presetID="23" presetClass="entr" presetSubtype="16" fill="hold" nodeType="afterEffect">
                                  <p:stCondLst>
                                    <p:cond delay="0"/>
                                  </p:stCondLst>
                                  <p:childTnLst>
                                    <p:set>
                                      <p:cBhvr>
                                        <p:cTn id="62" dur="1" fill="hold">
                                          <p:stCondLst>
                                            <p:cond delay="0"/>
                                          </p:stCondLst>
                                        </p:cTn>
                                        <p:tgtEl>
                                          <p:spTgt spid="55322"/>
                                        </p:tgtEl>
                                        <p:attrNameLst>
                                          <p:attrName>style.visibility</p:attrName>
                                        </p:attrNameLst>
                                      </p:cBhvr>
                                      <p:to>
                                        <p:strVal val="visible"/>
                                      </p:to>
                                    </p:set>
                                    <p:anim calcmode="lin" valueType="num">
                                      <p:cBhvr>
                                        <p:cTn id="63" dur="1000" fill="hold"/>
                                        <p:tgtEl>
                                          <p:spTgt spid="55322"/>
                                        </p:tgtEl>
                                        <p:attrNameLst>
                                          <p:attrName>ppt_w</p:attrName>
                                        </p:attrNameLst>
                                      </p:cBhvr>
                                      <p:tavLst>
                                        <p:tav tm="0">
                                          <p:val>
                                            <p:fltVal val="0"/>
                                          </p:val>
                                        </p:tav>
                                        <p:tav tm="100000">
                                          <p:val>
                                            <p:strVal val="#ppt_w"/>
                                          </p:val>
                                        </p:tav>
                                      </p:tavLst>
                                    </p:anim>
                                    <p:anim calcmode="lin" valueType="num">
                                      <p:cBhvr>
                                        <p:cTn id="64" dur="1000" fill="hold"/>
                                        <p:tgtEl>
                                          <p:spTgt spid="55322"/>
                                        </p:tgtEl>
                                        <p:attrNameLst>
                                          <p:attrName>ppt_h</p:attrName>
                                        </p:attrNameLst>
                                      </p:cBhvr>
                                      <p:tavLst>
                                        <p:tav tm="0">
                                          <p:val>
                                            <p:fltVal val="0"/>
                                          </p:val>
                                        </p:tav>
                                        <p:tav tm="100000">
                                          <p:val>
                                            <p:strVal val="#ppt_h"/>
                                          </p:val>
                                        </p:tav>
                                      </p:tavLst>
                                    </p:anim>
                                  </p:childTnLst>
                                </p:cTn>
                              </p:par>
                            </p:childTnLst>
                          </p:cTn>
                        </p:par>
                        <p:par>
                          <p:cTn id="65" fill="hold" nodeType="afterGroup">
                            <p:stCondLst>
                              <p:cond delay="19000"/>
                            </p:stCondLst>
                            <p:childTnLst>
                              <p:par>
                                <p:cTn id="66" presetID="17" presetClass="entr" presetSubtype="10" fill="hold" grpId="0" nodeType="afterEffect">
                                  <p:stCondLst>
                                    <p:cond delay="0"/>
                                  </p:stCondLst>
                                  <p:childTnLst>
                                    <p:set>
                                      <p:cBhvr>
                                        <p:cTn id="67" dur="1" fill="hold">
                                          <p:stCondLst>
                                            <p:cond delay="0"/>
                                          </p:stCondLst>
                                        </p:cTn>
                                        <p:tgtEl>
                                          <p:spTgt spid="55312"/>
                                        </p:tgtEl>
                                        <p:attrNameLst>
                                          <p:attrName>style.visibility</p:attrName>
                                        </p:attrNameLst>
                                      </p:cBhvr>
                                      <p:to>
                                        <p:strVal val="visible"/>
                                      </p:to>
                                    </p:set>
                                    <p:anim calcmode="lin" valueType="num">
                                      <p:cBhvr>
                                        <p:cTn id="68" dur="2000" fill="hold"/>
                                        <p:tgtEl>
                                          <p:spTgt spid="55312"/>
                                        </p:tgtEl>
                                        <p:attrNameLst>
                                          <p:attrName>ppt_w</p:attrName>
                                        </p:attrNameLst>
                                      </p:cBhvr>
                                      <p:tavLst>
                                        <p:tav tm="0">
                                          <p:val>
                                            <p:fltVal val="0"/>
                                          </p:val>
                                        </p:tav>
                                        <p:tav tm="100000">
                                          <p:val>
                                            <p:strVal val="#ppt_w"/>
                                          </p:val>
                                        </p:tav>
                                      </p:tavLst>
                                    </p:anim>
                                    <p:anim calcmode="lin" valueType="num">
                                      <p:cBhvr>
                                        <p:cTn id="69" dur="2000" fill="hold"/>
                                        <p:tgtEl>
                                          <p:spTgt spid="55312"/>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21000"/>
                            </p:stCondLst>
                            <p:childTnLst>
                              <p:par>
                                <p:cTn id="71" presetID="23" presetClass="entr" presetSubtype="16" fill="hold" nodeType="afterEffect">
                                  <p:stCondLst>
                                    <p:cond delay="0"/>
                                  </p:stCondLst>
                                  <p:childTnLst>
                                    <p:set>
                                      <p:cBhvr>
                                        <p:cTn id="72" dur="1" fill="hold">
                                          <p:stCondLst>
                                            <p:cond delay="0"/>
                                          </p:stCondLst>
                                        </p:cTn>
                                        <p:tgtEl>
                                          <p:spTgt spid="55325"/>
                                        </p:tgtEl>
                                        <p:attrNameLst>
                                          <p:attrName>style.visibility</p:attrName>
                                        </p:attrNameLst>
                                      </p:cBhvr>
                                      <p:to>
                                        <p:strVal val="visible"/>
                                      </p:to>
                                    </p:set>
                                    <p:anim calcmode="lin" valueType="num">
                                      <p:cBhvr>
                                        <p:cTn id="73" dur="1000" fill="hold"/>
                                        <p:tgtEl>
                                          <p:spTgt spid="55325"/>
                                        </p:tgtEl>
                                        <p:attrNameLst>
                                          <p:attrName>ppt_w</p:attrName>
                                        </p:attrNameLst>
                                      </p:cBhvr>
                                      <p:tavLst>
                                        <p:tav tm="0">
                                          <p:val>
                                            <p:fltVal val="0"/>
                                          </p:val>
                                        </p:tav>
                                        <p:tav tm="100000">
                                          <p:val>
                                            <p:strVal val="#ppt_w"/>
                                          </p:val>
                                        </p:tav>
                                      </p:tavLst>
                                    </p:anim>
                                    <p:anim calcmode="lin" valueType="num">
                                      <p:cBhvr>
                                        <p:cTn id="74" dur="1000" fill="hold"/>
                                        <p:tgtEl>
                                          <p:spTgt spid="55325"/>
                                        </p:tgtEl>
                                        <p:attrNameLst>
                                          <p:attrName>ppt_h</p:attrName>
                                        </p:attrNameLst>
                                      </p:cBhvr>
                                      <p:tavLst>
                                        <p:tav tm="0">
                                          <p:val>
                                            <p:fltVal val="0"/>
                                          </p:val>
                                        </p:tav>
                                        <p:tav tm="100000">
                                          <p:val>
                                            <p:strVal val="#ppt_h"/>
                                          </p:val>
                                        </p:tav>
                                      </p:tavLst>
                                    </p:anim>
                                  </p:childTnLst>
                                </p:cTn>
                              </p:par>
                            </p:childTnLst>
                          </p:cTn>
                        </p:par>
                        <p:par>
                          <p:cTn id="75" fill="hold" nodeType="afterGroup">
                            <p:stCondLst>
                              <p:cond delay="22000"/>
                            </p:stCondLst>
                            <p:childTnLst>
                              <p:par>
                                <p:cTn id="76" presetID="23" presetClass="entr" presetSubtype="16" fill="hold" nodeType="afterEffect">
                                  <p:stCondLst>
                                    <p:cond delay="0"/>
                                  </p:stCondLst>
                                  <p:childTnLst>
                                    <p:set>
                                      <p:cBhvr>
                                        <p:cTn id="77" dur="1" fill="hold">
                                          <p:stCondLst>
                                            <p:cond delay="0"/>
                                          </p:stCondLst>
                                        </p:cTn>
                                        <p:tgtEl>
                                          <p:spTgt spid="55323"/>
                                        </p:tgtEl>
                                        <p:attrNameLst>
                                          <p:attrName>style.visibility</p:attrName>
                                        </p:attrNameLst>
                                      </p:cBhvr>
                                      <p:to>
                                        <p:strVal val="visible"/>
                                      </p:to>
                                    </p:set>
                                    <p:anim calcmode="lin" valueType="num">
                                      <p:cBhvr>
                                        <p:cTn id="78" dur="1000" fill="hold"/>
                                        <p:tgtEl>
                                          <p:spTgt spid="55323"/>
                                        </p:tgtEl>
                                        <p:attrNameLst>
                                          <p:attrName>ppt_w</p:attrName>
                                        </p:attrNameLst>
                                      </p:cBhvr>
                                      <p:tavLst>
                                        <p:tav tm="0">
                                          <p:val>
                                            <p:fltVal val="0"/>
                                          </p:val>
                                        </p:tav>
                                        <p:tav tm="100000">
                                          <p:val>
                                            <p:strVal val="#ppt_w"/>
                                          </p:val>
                                        </p:tav>
                                      </p:tavLst>
                                    </p:anim>
                                    <p:anim calcmode="lin" valueType="num">
                                      <p:cBhvr>
                                        <p:cTn id="79" dur="1000" fill="hold"/>
                                        <p:tgtEl>
                                          <p:spTgt spid="55323"/>
                                        </p:tgtEl>
                                        <p:attrNameLst>
                                          <p:attrName>ppt_h</p:attrName>
                                        </p:attrNameLst>
                                      </p:cBhvr>
                                      <p:tavLst>
                                        <p:tav tm="0">
                                          <p:val>
                                            <p:fltVal val="0"/>
                                          </p:val>
                                        </p:tav>
                                        <p:tav tm="100000">
                                          <p:val>
                                            <p:strVal val="#ppt_h"/>
                                          </p:val>
                                        </p:tav>
                                      </p:tavLst>
                                    </p:anim>
                                  </p:childTnLst>
                                </p:cTn>
                              </p:par>
                            </p:childTnLst>
                          </p:cTn>
                        </p:par>
                        <p:par>
                          <p:cTn id="80" fill="hold" nodeType="afterGroup">
                            <p:stCondLst>
                              <p:cond delay="23000"/>
                            </p:stCondLst>
                            <p:childTnLst>
                              <p:par>
                                <p:cTn id="81" presetID="17" presetClass="entr" presetSubtype="10" fill="hold" grpId="0" nodeType="afterEffect">
                                  <p:stCondLst>
                                    <p:cond delay="0"/>
                                  </p:stCondLst>
                                  <p:childTnLst>
                                    <p:set>
                                      <p:cBhvr>
                                        <p:cTn id="82" dur="1" fill="hold">
                                          <p:stCondLst>
                                            <p:cond delay="0"/>
                                          </p:stCondLst>
                                        </p:cTn>
                                        <p:tgtEl>
                                          <p:spTgt spid="55313"/>
                                        </p:tgtEl>
                                        <p:attrNameLst>
                                          <p:attrName>style.visibility</p:attrName>
                                        </p:attrNameLst>
                                      </p:cBhvr>
                                      <p:to>
                                        <p:strVal val="visible"/>
                                      </p:to>
                                    </p:set>
                                    <p:anim calcmode="lin" valueType="num">
                                      <p:cBhvr>
                                        <p:cTn id="83" dur="2000" fill="hold"/>
                                        <p:tgtEl>
                                          <p:spTgt spid="55313"/>
                                        </p:tgtEl>
                                        <p:attrNameLst>
                                          <p:attrName>ppt_w</p:attrName>
                                        </p:attrNameLst>
                                      </p:cBhvr>
                                      <p:tavLst>
                                        <p:tav tm="0">
                                          <p:val>
                                            <p:fltVal val="0"/>
                                          </p:val>
                                        </p:tav>
                                        <p:tav tm="100000">
                                          <p:val>
                                            <p:strVal val="#ppt_w"/>
                                          </p:val>
                                        </p:tav>
                                      </p:tavLst>
                                    </p:anim>
                                    <p:anim calcmode="lin" valueType="num">
                                      <p:cBhvr>
                                        <p:cTn id="84" dur="2000" fill="hold"/>
                                        <p:tgtEl>
                                          <p:spTgt spid="55313"/>
                                        </p:tgtEl>
                                        <p:attrNameLst>
                                          <p:attrName>ppt_h</p:attrName>
                                        </p:attrNameLst>
                                      </p:cBhvr>
                                      <p:tavLst>
                                        <p:tav tm="0">
                                          <p:val>
                                            <p:strVal val="#ppt_h"/>
                                          </p:val>
                                        </p:tav>
                                        <p:tav tm="100000">
                                          <p:val>
                                            <p:strVal val="#ppt_h"/>
                                          </p:val>
                                        </p:tav>
                                      </p:tavLst>
                                    </p:anim>
                                  </p:childTnLst>
                                </p:cTn>
                              </p:par>
                            </p:childTnLst>
                          </p:cTn>
                        </p:par>
                        <p:par>
                          <p:cTn id="85" fill="hold" nodeType="afterGroup">
                            <p:stCondLst>
                              <p:cond delay="25000"/>
                            </p:stCondLst>
                            <p:childTnLst>
                              <p:par>
                                <p:cTn id="86" presetID="23" presetClass="entr" presetSubtype="16" fill="hold" nodeType="afterEffect">
                                  <p:stCondLst>
                                    <p:cond delay="0"/>
                                  </p:stCondLst>
                                  <p:childTnLst>
                                    <p:set>
                                      <p:cBhvr>
                                        <p:cTn id="87" dur="1" fill="hold">
                                          <p:stCondLst>
                                            <p:cond delay="0"/>
                                          </p:stCondLst>
                                        </p:cTn>
                                        <p:tgtEl>
                                          <p:spTgt spid="55324"/>
                                        </p:tgtEl>
                                        <p:attrNameLst>
                                          <p:attrName>style.visibility</p:attrName>
                                        </p:attrNameLst>
                                      </p:cBhvr>
                                      <p:to>
                                        <p:strVal val="visible"/>
                                      </p:to>
                                    </p:set>
                                    <p:anim calcmode="lin" valueType="num">
                                      <p:cBhvr>
                                        <p:cTn id="88" dur="1000" fill="hold"/>
                                        <p:tgtEl>
                                          <p:spTgt spid="55324"/>
                                        </p:tgtEl>
                                        <p:attrNameLst>
                                          <p:attrName>ppt_w</p:attrName>
                                        </p:attrNameLst>
                                      </p:cBhvr>
                                      <p:tavLst>
                                        <p:tav tm="0">
                                          <p:val>
                                            <p:fltVal val="0"/>
                                          </p:val>
                                        </p:tav>
                                        <p:tav tm="100000">
                                          <p:val>
                                            <p:strVal val="#ppt_w"/>
                                          </p:val>
                                        </p:tav>
                                      </p:tavLst>
                                    </p:anim>
                                    <p:anim calcmode="lin" valueType="num">
                                      <p:cBhvr>
                                        <p:cTn id="89" dur="1000" fill="hold"/>
                                        <p:tgtEl>
                                          <p:spTgt spid="55324"/>
                                        </p:tgtEl>
                                        <p:attrNameLst>
                                          <p:attrName>ppt_h</p:attrName>
                                        </p:attrNameLst>
                                      </p:cBhvr>
                                      <p:tavLst>
                                        <p:tav tm="0">
                                          <p:val>
                                            <p:fltVal val="0"/>
                                          </p:val>
                                        </p:tav>
                                        <p:tav tm="100000">
                                          <p:val>
                                            <p:strVal val="#ppt_h"/>
                                          </p:val>
                                        </p:tav>
                                      </p:tavLst>
                                    </p:anim>
                                  </p:childTnLst>
                                </p:cTn>
                              </p:par>
                            </p:childTnLst>
                          </p:cTn>
                        </p:par>
                        <p:par>
                          <p:cTn id="90" fill="hold" nodeType="afterGroup">
                            <p:stCondLst>
                              <p:cond delay="26000"/>
                            </p:stCondLst>
                            <p:childTnLst>
                              <p:par>
                                <p:cTn id="91" presetID="17" presetClass="entr" presetSubtype="10" fill="hold" grpId="0" nodeType="afterEffect">
                                  <p:stCondLst>
                                    <p:cond delay="0"/>
                                  </p:stCondLst>
                                  <p:childTnLst>
                                    <p:set>
                                      <p:cBhvr>
                                        <p:cTn id="92" dur="1" fill="hold">
                                          <p:stCondLst>
                                            <p:cond delay="0"/>
                                          </p:stCondLst>
                                        </p:cTn>
                                        <p:tgtEl>
                                          <p:spTgt spid="55314"/>
                                        </p:tgtEl>
                                        <p:attrNameLst>
                                          <p:attrName>style.visibility</p:attrName>
                                        </p:attrNameLst>
                                      </p:cBhvr>
                                      <p:to>
                                        <p:strVal val="visible"/>
                                      </p:to>
                                    </p:set>
                                    <p:anim calcmode="lin" valueType="num">
                                      <p:cBhvr>
                                        <p:cTn id="93" dur="2000" fill="hold"/>
                                        <p:tgtEl>
                                          <p:spTgt spid="55314"/>
                                        </p:tgtEl>
                                        <p:attrNameLst>
                                          <p:attrName>ppt_w</p:attrName>
                                        </p:attrNameLst>
                                      </p:cBhvr>
                                      <p:tavLst>
                                        <p:tav tm="0">
                                          <p:val>
                                            <p:fltVal val="0"/>
                                          </p:val>
                                        </p:tav>
                                        <p:tav tm="100000">
                                          <p:val>
                                            <p:strVal val="#ppt_w"/>
                                          </p:val>
                                        </p:tav>
                                      </p:tavLst>
                                    </p:anim>
                                    <p:anim calcmode="lin" valueType="num">
                                      <p:cBhvr>
                                        <p:cTn id="94" dur="2000" fill="hold"/>
                                        <p:tgtEl>
                                          <p:spTgt spid="55314"/>
                                        </p:tgtEl>
                                        <p:attrNameLst>
                                          <p:attrName>ppt_h</p:attrName>
                                        </p:attrNameLst>
                                      </p:cBhvr>
                                      <p:tavLst>
                                        <p:tav tm="0">
                                          <p:val>
                                            <p:strVal val="#ppt_h"/>
                                          </p:val>
                                        </p:tav>
                                        <p:tav tm="100000">
                                          <p:val>
                                            <p:strVal val="#ppt_h"/>
                                          </p:val>
                                        </p:tav>
                                      </p:tavLst>
                                    </p:anim>
                                  </p:childTnLst>
                                </p:cTn>
                              </p:par>
                            </p:childTnLst>
                          </p:cTn>
                        </p:par>
                        <p:par>
                          <p:cTn id="95" fill="hold" nodeType="afterGroup">
                            <p:stCondLst>
                              <p:cond delay="28000"/>
                            </p:stCondLst>
                            <p:childTnLst>
                              <p:par>
                                <p:cTn id="96" presetID="23" presetClass="entr" presetSubtype="16" fill="hold" nodeType="afterEffect">
                                  <p:stCondLst>
                                    <p:cond delay="0"/>
                                  </p:stCondLst>
                                  <p:childTnLst>
                                    <p:set>
                                      <p:cBhvr>
                                        <p:cTn id="97" dur="1" fill="hold">
                                          <p:stCondLst>
                                            <p:cond delay="0"/>
                                          </p:stCondLst>
                                        </p:cTn>
                                        <p:tgtEl>
                                          <p:spTgt spid="55327"/>
                                        </p:tgtEl>
                                        <p:attrNameLst>
                                          <p:attrName>style.visibility</p:attrName>
                                        </p:attrNameLst>
                                      </p:cBhvr>
                                      <p:to>
                                        <p:strVal val="visible"/>
                                      </p:to>
                                    </p:set>
                                    <p:anim calcmode="lin" valueType="num">
                                      <p:cBhvr>
                                        <p:cTn id="98" dur="1000" fill="hold"/>
                                        <p:tgtEl>
                                          <p:spTgt spid="55327"/>
                                        </p:tgtEl>
                                        <p:attrNameLst>
                                          <p:attrName>ppt_w</p:attrName>
                                        </p:attrNameLst>
                                      </p:cBhvr>
                                      <p:tavLst>
                                        <p:tav tm="0">
                                          <p:val>
                                            <p:fltVal val="0"/>
                                          </p:val>
                                        </p:tav>
                                        <p:tav tm="100000">
                                          <p:val>
                                            <p:strVal val="#ppt_w"/>
                                          </p:val>
                                        </p:tav>
                                      </p:tavLst>
                                    </p:anim>
                                    <p:anim calcmode="lin" valueType="num">
                                      <p:cBhvr>
                                        <p:cTn id="99" dur="1000" fill="hold"/>
                                        <p:tgtEl>
                                          <p:spTgt spid="55327"/>
                                        </p:tgtEl>
                                        <p:attrNameLst>
                                          <p:attrName>ppt_h</p:attrName>
                                        </p:attrNameLst>
                                      </p:cBhvr>
                                      <p:tavLst>
                                        <p:tav tm="0">
                                          <p:val>
                                            <p:fltVal val="0"/>
                                          </p:val>
                                        </p:tav>
                                        <p:tav tm="100000">
                                          <p:val>
                                            <p:strVal val="#ppt_h"/>
                                          </p:val>
                                        </p:tav>
                                      </p:tavLst>
                                    </p:anim>
                                  </p:childTnLst>
                                </p:cTn>
                              </p:par>
                            </p:childTnLst>
                          </p:cTn>
                        </p:par>
                        <p:par>
                          <p:cTn id="100" fill="hold" nodeType="afterGroup">
                            <p:stCondLst>
                              <p:cond delay="29000"/>
                            </p:stCondLst>
                            <p:childTnLst>
                              <p:par>
                                <p:cTn id="101" presetID="17" presetClass="entr" presetSubtype="10" fill="hold" grpId="0" nodeType="afterEffect">
                                  <p:stCondLst>
                                    <p:cond delay="0"/>
                                  </p:stCondLst>
                                  <p:childTnLst>
                                    <p:set>
                                      <p:cBhvr>
                                        <p:cTn id="102" dur="1" fill="hold">
                                          <p:stCondLst>
                                            <p:cond delay="0"/>
                                          </p:stCondLst>
                                        </p:cTn>
                                        <p:tgtEl>
                                          <p:spTgt spid="55308"/>
                                        </p:tgtEl>
                                        <p:attrNameLst>
                                          <p:attrName>style.visibility</p:attrName>
                                        </p:attrNameLst>
                                      </p:cBhvr>
                                      <p:to>
                                        <p:strVal val="visible"/>
                                      </p:to>
                                    </p:set>
                                    <p:anim calcmode="lin" valueType="num">
                                      <p:cBhvr>
                                        <p:cTn id="103" dur="2000" fill="hold"/>
                                        <p:tgtEl>
                                          <p:spTgt spid="55308"/>
                                        </p:tgtEl>
                                        <p:attrNameLst>
                                          <p:attrName>ppt_w</p:attrName>
                                        </p:attrNameLst>
                                      </p:cBhvr>
                                      <p:tavLst>
                                        <p:tav tm="0">
                                          <p:val>
                                            <p:fltVal val="0"/>
                                          </p:val>
                                        </p:tav>
                                        <p:tav tm="100000">
                                          <p:val>
                                            <p:strVal val="#ppt_w"/>
                                          </p:val>
                                        </p:tav>
                                      </p:tavLst>
                                    </p:anim>
                                    <p:anim calcmode="lin" valueType="num">
                                      <p:cBhvr>
                                        <p:cTn id="104" dur="2000" fill="hold"/>
                                        <p:tgtEl>
                                          <p:spTgt spid="55308"/>
                                        </p:tgtEl>
                                        <p:attrNameLst>
                                          <p:attrName>ppt_h</p:attrName>
                                        </p:attrNameLst>
                                      </p:cBhvr>
                                      <p:tavLst>
                                        <p:tav tm="0">
                                          <p:val>
                                            <p:strVal val="#ppt_h"/>
                                          </p:val>
                                        </p:tav>
                                        <p:tav tm="100000">
                                          <p:val>
                                            <p:strVal val="#ppt_h"/>
                                          </p:val>
                                        </p:tav>
                                      </p:tavLst>
                                    </p:anim>
                                  </p:childTnLst>
                                </p:cTn>
                              </p:par>
                            </p:childTnLst>
                          </p:cTn>
                        </p:par>
                        <p:par>
                          <p:cTn id="105" fill="hold" nodeType="afterGroup">
                            <p:stCondLst>
                              <p:cond delay="31000"/>
                            </p:stCondLst>
                            <p:childTnLst>
                              <p:par>
                                <p:cTn id="106" presetID="23" presetClass="entr" presetSubtype="16" fill="hold" nodeType="afterEffect">
                                  <p:stCondLst>
                                    <p:cond delay="0"/>
                                  </p:stCondLst>
                                  <p:childTnLst>
                                    <p:set>
                                      <p:cBhvr>
                                        <p:cTn id="107" dur="1" fill="hold">
                                          <p:stCondLst>
                                            <p:cond delay="0"/>
                                          </p:stCondLst>
                                        </p:cTn>
                                        <p:tgtEl>
                                          <p:spTgt spid="55320"/>
                                        </p:tgtEl>
                                        <p:attrNameLst>
                                          <p:attrName>style.visibility</p:attrName>
                                        </p:attrNameLst>
                                      </p:cBhvr>
                                      <p:to>
                                        <p:strVal val="visible"/>
                                      </p:to>
                                    </p:set>
                                    <p:anim calcmode="lin" valueType="num">
                                      <p:cBhvr>
                                        <p:cTn id="108" dur="1000" fill="hold"/>
                                        <p:tgtEl>
                                          <p:spTgt spid="55320"/>
                                        </p:tgtEl>
                                        <p:attrNameLst>
                                          <p:attrName>ppt_w</p:attrName>
                                        </p:attrNameLst>
                                      </p:cBhvr>
                                      <p:tavLst>
                                        <p:tav tm="0">
                                          <p:val>
                                            <p:fltVal val="0"/>
                                          </p:val>
                                        </p:tav>
                                        <p:tav tm="100000">
                                          <p:val>
                                            <p:strVal val="#ppt_w"/>
                                          </p:val>
                                        </p:tav>
                                      </p:tavLst>
                                    </p:anim>
                                    <p:anim calcmode="lin" valueType="num">
                                      <p:cBhvr>
                                        <p:cTn id="109" dur="1000" fill="hold"/>
                                        <p:tgtEl>
                                          <p:spTgt spid="55320"/>
                                        </p:tgtEl>
                                        <p:attrNameLst>
                                          <p:attrName>ppt_h</p:attrName>
                                        </p:attrNameLst>
                                      </p:cBhvr>
                                      <p:tavLst>
                                        <p:tav tm="0">
                                          <p:val>
                                            <p:fltVal val="0"/>
                                          </p:val>
                                        </p:tav>
                                        <p:tav tm="100000">
                                          <p:val>
                                            <p:strVal val="#ppt_h"/>
                                          </p:val>
                                        </p:tav>
                                      </p:tavLst>
                                    </p:anim>
                                  </p:childTnLst>
                                </p:cTn>
                              </p:par>
                            </p:childTnLst>
                          </p:cTn>
                        </p:par>
                        <p:par>
                          <p:cTn id="110" fill="hold" nodeType="afterGroup">
                            <p:stCondLst>
                              <p:cond delay="32000"/>
                            </p:stCondLst>
                            <p:childTnLst>
                              <p:par>
                                <p:cTn id="111" presetID="17" presetClass="entr" presetSubtype="10" fill="hold" grpId="0" nodeType="afterEffect">
                                  <p:stCondLst>
                                    <p:cond delay="0"/>
                                  </p:stCondLst>
                                  <p:childTnLst>
                                    <p:set>
                                      <p:cBhvr>
                                        <p:cTn id="112" dur="1" fill="hold">
                                          <p:stCondLst>
                                            <p:cond delay="0"/>
                                          </p:stCondLst>
                                        </p:cTn>
                                        <p:tgtEl>
                                          <p:spTgt spid="55309"/>
                                        </p:tgtEl>
                                        <p:attrNameLst>
                                          <p:attrName>style.visibility</p:attrName>
                                        </p:attrNameLst>
                                      </p:cBhvr>
                                      <p:to>
                                        <p:strVal val="visible"/>
                                      </p:to>
                                    </p:set>
                                    <p:anim calcmode="lin" valueType="num">
                                      <p:cBhvr>
                                        <p:cTn id="113" dur="2000" fill="hold"/>
                                        <p:tgtEl>
                                          <p:spTgt spid="55309"/>
                                        </p:tgtEl>
                                        <p:attrNameLst>
                                          <p:attrName>ppt_w</p:attrName>
                                        </p:attrNameLst>
                                      </p:cBhvr>
                                      <p:tavLst>
                                        <p:tav tm="0">
                                          <p:val>
                                            <p:fltVal val="0"/>
                                          </p:val>
                                        </p:tav>
                                        <p:tav tm="100000">
                                          <p:val>
                                            <p:strVal val="#ppt_w"/>
                                          </p:val>
                                        </p:tav>
                                      </p:tavLst>
                                    </p:anim>
                                    <p:anim calcmode="lin" valueType="num">
                                      <p:cBhvr>
                                        <p:cTn id="114" dur="2000" fill="hold"/>
                                        <p:tgtEl>
                                          <p:spTgt spid="55309"/>
                                        </p:tgtEl>
                                        <p:attrNameLst>
                                          <p:attrName>ppt_h</p:attrName>
                                        </p:attrNameLst>
                                      </p:cBhvr>
                                      <p:tavLst>
                                        <p:tav tm="0">
                                          <p:val>
                                            <p:strVal val="#ppt_h"/>
                                          </p:val>
                                        </p:tav>
                                        <p:tav tm="100000">
                                          <p:val>
                                            <p:strVal val="#ppt_h"/>
                                          </p:val>
                                        </p:tav>
                                      </p:tavLst>
                                    </p:anim>
                                  </p:childTnLst>
                                </p:cTn>
                              </p:par>
                            </p:childTnLst>
                          </p:cTn>
                        </p:par>
                        <p:par>
                          <p:cTn id="115" fill="hold" nodeType="afterGroup">
                            <p:stCondLst>
                              <p:cond delay="34000"/>
                            </p:stCondLst>
                            <p:childTnLst>
                              <p:par>
                                <p:cTn id="116" presetID="23" presetClass="entr" presetSubtype="16" fill="hold" nodeType="afterEffect">
                                  <p:stCondLst>
                                    <p:cond delay="0"/>
                                  </p:stCondLst>
                                  <p:childTnLst>
                                    <p:set>
                                      <p:cBhvr>
                                        <p:cTn id="117" dur="1" fill="hold">
                                          <p:stCondLst>
                                            <p:cond delay="0"/>
                                          </p:stCondLst>
                                        </p:cTn>
                                        <p:tgtEl>
                                          <p:spTgt spid="55318"/>
                                        </p:tgtEl>
                                        <p:attrNameLst>
                                          <p:attrName>style.visibility</p:attrName>
                                        </p:attrNameLst>
                                      </p:cBhvr>
                                      <p:to>
                                        <p:strVal val="visible"/>
                                      </p:to>
                                    </p:set>
                                    <p:anim calcmode="lin" valueType="num">
                                      <p:cBhvr>
                                        <p:cTn id="118" dur="1000" fill="hold"/>
                                        <p:tgtEl>
                                          <p:spTgt spid="55318"/>
                                        </p:tgtEl>
                                        <p:attrNameLst>
                                          <p:attrName>ppt_w</p:attrName>
                                        </p:attrNameLst>
                                      </p:cBhvr>
                                      <p:tavLst>
                                        <p:tav tm="0">
                                          <p:val>
                                            <p:fltVal val="0"/>
                                          </p:val>
                                        </p:tav>
                                        <p:tav tm="100000">
                                          <p:val>
                                            <p:strVal val="#ppt_w"/>
                                          </p:val>
                                        </p:tav>
                                      </p:tavLst>
                                    </p:anim>
                                    <p:anim calcmode="lin" valueType="num">
                                      <p:cBhvr>
                                        <p:cTn id="119" dur="1000" fill="hold"/>
                                        <p:tgtEl>
                                          <p:spTgt spid="55318"/>
                                        </p:tgtEl>
                                        <p:attrNameLst>
                                          <p:attrName>ppt_h</p:attrName>
                                        </p:attrNameLst>
                                      </p:cBhvr>
                                      <p:tavLst>
                                        <p:tav tm="0">
                                          <p:val>
                                            <p:fltVal val="0"/>
                                          </p:val>
                                        </p:tav>
                                        <p:tav tm="100000">
                                          <p:val>
                                            <p:strVal val="#ppt_h"/>
                                          </p:val>
                                        </p:tav>
                                      </p:tavLst>
                                    </p:anim>
                                  </p:childTnLst>
                                </p:cTn>
                              </p:par>
                            </p:childTnLst>
                          </p:cTn>
                        </p:par>
                        <p:par>
                          <p:cTn id="120" fill="hold" nodeType="afterGroup">
                            <p:stCondLst>
                              <p:cond delay="35000"/>
                            </p:stCondLst>
                            <p:childTnLst>
                              <p:par>
                                <p:cTn id="121" presetID="17" presetClass="entr" presetSubtype="10" fill="hold" grpId="0" nodeType="afterEffect">
                                  <p:stCondLst>
                                    <p:cond delay="0"/>
                                  </p:stCondLst>
                                  <p:childTnLst>
                                    <p:set>
                                      <p:cBhvr>
                                        <p:cTn id="122" dur="1" fill="hold">
                                          <p:stCondLst>
                                            <p:cond delay="0"/>
                                          </p:stCondLst>
                                        </p:cTn>
                                        <p:tgtEl>
                                          <p:spTgt spid="55310"/>
                                        </p:tgtEl>
                                        <p:attrNameLst>
                                          <p:attrName>style.visibility</p:attrName>
                                        </p:attrNameLst>
                                      </p:cBhvr>
                                      <p:to>
                                        <p:strVal val="visible"/>
                                      </p:to>
                                    </p:set>
                                    <p:anim calcmode="lin" valueType="num">
                                      <p:cBhvr>
                                        <p:cTn id="123" dur="2000" fill="hold"/>
                                        <p:tgtEl>
                                          <p:spTgt spid="55310"/>
                                        </p:tgtEl>
                                        <p:attrNameLst>
                                          <p:attrName>ppt_w</p:attrName>
                                        </p:attrNameLst>
                                      </p:cBhvr>
                                      <p:tavLst>
                                        <p:tav tm="0">
                                          <p:val>
                                            <p:fltVal val="0"/>
                                          </p:val>
                                        </p:tav>
                                        <p:tav tm="100000">
                                          <p:val>
                                            <p:strVal val="#ppt_w"/>
                                          </p:val>
                                        </p:tav>
                                      </p:tavLst>
                                    </p:anim>
                                    <p:anim calcmode="lin" valueType="num">
                                      <p:cBhvr>
                                        <p:cTn id="124" dur="2000" fill="hold"/>
                                        <p:tgtEl>
                                          <p:spTgt spid="553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animBg="1"/>
      <p:bldP spid="55305" grpId="0" animBg="1"/>
      <p:bldP spid="55306" grpId="0" animBg="1"/>
      <p:bldP spid="55307" grpId="0" animBg="1"/>
      <p:bldP spid="55308" grpId="0" animBg="1"/>
      <p:bldP spid="55309" grpId="0" animBg="1"/>
      <p:bldP spid="55310" grpId="0" animBg="1"/>
      <p:bldP spid="55311" grpId="0" animBg="1"/>
      <p:bldP spid="55312" grpId="0" animBg="1"/>
      <p:bldP spid="55313" grpId="0" animBg="1"/>
      <p:bldP spid="553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ChangeArrowheads="1"/>
          </p:cNvSpPr>
          <p:nvPr/>
        </p:nvSpPr>
        <p:spPr bwMode="auto">
          <a:xfrm>
            <a:off x="2411415" y="115890"/>
            <a:ext cx="4465637" cy="504825"/>
          </a:xfrm>
          <a:prstGeom prst="rect">
            <a:avLst/>
          </a:prstGeom>
          <a:gradFill rotWithShape="1">
            <a:gsLst>
              <a:gs pos="0">
                <a:srgbClr val="000082"/>
              </a:gs>
              <a:gs pos="15000">
                <a:srgbClr val="66008F"/>
              </a:gs>
              <a:gs pos="32499">
                <a:srgbClr val="BA0066"/>
              </a:gs>
              <a:gs pos="45000">
                <a:srgbClr val="FF0000"/>
              </a:gs>
              <a:gs pos="50000">
                <a:srgbClr val="FF8200"/>
              </a:gs>
              <a:gs pos="55001">
                <a:srgbClr val="FF0000"/>
              </a:gs>
              <a:gs pos="67501">
                <a:srgbClr val="BA0066"/>
              </a:gs>
              <a:gs pos="85000">
                <a:srgbClr val="66008F"/>
              </a:gs>
              <a:gs pos="100000">
                <a:srgbClr val="000082"/>
              </a:gs>
            </a:gsLst>
            <a:lin ang="2700000" scaled="1"/>
          </a:gradFill>
          <a:ln w="38100">
            <a:solidFill>
              <a:srgbClr val="008000"/>
            </a:solidFill>
            <a:miter lim="800000"/>
            <a:headEnd/>
            <a:tailEnd/>
          </a:ln>
        </p:spPr>
        <p:txBody>
          <a:bodyPr/>
          <a:lstStyle/>
          <a:p>
            <a:pPr algn="ctr">
              <a:defRPr/>
            </a:pPr>
            <a:r>
              <a:rPr lang="uz-Cyrl-UZ" altLang="ru-RU" sz="2400" b="1">
                <a:effectLst>
                  <a:outerShdw blurRad="38100" dist="38100" dir="2700000" algn="tl">
                    <a:srgbClr val="000000"/>
                  </a:outerShdw>
                </a:effectLst>
              </a:rPr>
              <a:t>б)   Тошкент шаҳри идораси</a:t>
            </a:r>
            <a:endParaRPr lang="ru-RU" altLang="ru-RU" sz="2400" b="1">
              <a:effectLst>
                <a:outerShdw blurRad="38100" dist="38100" dir="2700000" algn="tl">
                  <a:srgbClr val="000000"/>
                </a:outerShdw>
              </a:effectLst>
            </a:endParaRPr>
          </a:p>
        </p:txBody>
      </p:sp>
      <p:sp>
        <p:nvSpPr>
          <p:cNvPr id="56326" name="Rectangle 6"/>
          <p:cNvSpPr>
            <a:spLocks noChangeArrowheads="1"/>
          </p:cNvSpPr>
          <p:nvPr/>
        </p:nvSpPr>
        <p:spPr bwMode="auto">
          <a:xfrm>
            <a:off x="250827" y="1196975"/>
            <a:ext cx="2449513" cy="863600"/>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Участка (бўлим)</a:t>
            </a:r>
          </a:p>
          <a:p>
            <a:pPr algn="ctr">
              <a:spcBef>
                <a:spcPct val="0"/>
              </a:spcBef>
              <a:buClrTx/>
              <a:buSzTx/>
              <a:buFontTx/>
              <a:buNone/>
            </a:pPr>
            <a:r>
              <a:rPr lang="uz-Cyrl-UZ" altLang="ru-RU" sz="2000" b="1">
                <a:latin typeface="Times New Roman" panose="02020603050405020304" pitchFamily="18" charset="0"/>
              </a:rPr>
              <a:t>пристави </a:t>
            </a:r>
            <a:endParaRPr lang="ru-RU" altLang="ru-RU" sz="2000" b="1">
              <a:latin typeface="Times New Roman" panose="02020603050405020304" pitchFamily="18" charset="0"/>
            </a:endParaRPr>
          </a:p>
        </p:txBody>
      </p:sp>
      <p:sp>
        <p:nvSpPr>
          <p:cNvPr id="56327" name="Rectangle 7"/>
          <p:cNvSpPr>
            <a:spLocks noChangeArrowheads="1"/>
          </p:cNvSpPr>
          <p:nvPr/>
        </p:nvSpPr>
        <p:spPr bwMode="auto">
          <a:xfrm>
            <a:off x="250827" y="3573463"/>
            <a:ext cx="2449513" cy="863600"/>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Янги шаҳар қисми</a:t>
            </a:r>
          </a:p>
          <a:p>
            <a:pPr algn="ctr">
              <a:spcBef>
                <a:spcPct val="0"/>
              </a:spcBef>
              <a:buClrTx/>
              <a:buSzTx/>
              <a:buFontTx/>
              <a:buNone/>
            </a:pPr>
            <a:r>
              <a:rPr lang="uz-Cyrl-UZ" altLang="ru-RU" sz="2000" b="1">
                <a:latin typeface="Times New Roman" panose="02020603050405020304" pitchFamily="18" charset="0"/>
              </a:rPr>
              <a:t>миршаббошиси</a:t>
            </a:r>
            <a:endParaRPr lang="ru-RU" altLang="ru-RU" sz="2000" b="1">
              <a:latin typeface="Times New Roman" panose="02020603050405020304" pitchFamily="18" charset="0"/>
            </a:endParaRPr>
          </a:p>
        </p:txBody>
      </p:sp>
      <p:sp>
        <p:nvSpPr>
          <p:cNvPr id="56328" name="Rectangle 8"/>
          <p:cNvSpPr>
            <a:spLocks noChangeArrowheads="1"/>
          </p:cNvSpPr>
          <p:nvPr/>
        </p:nvSpPr>
        <p:spPr bwMode="auto">
          <a:xfrm>
            <a:off x="250827" y="5734050"/>
            <a:ext cx="2449513" cy="863600"/>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Рус аҳолиси</a:t>
            </a:r>
          </a:p>
          <a:p>
            <a:pPr algn="ctr">
              <a:spcBef>
                <a:spcPct val="0"/>
              </a:spcBef>
              <a:buClrTx/>
              <a:buSzTx/>
              <a:buFontTx/>
              <a:buNone/>
            </a:pPr>
            <a:r>
              <a:rPr lang="uz-Cyrl-UZ" altLang="ru-RU" sz="2000" b="1">
                <a:latin typeface="Times New Roman" panose="02020603050405020304" pitchFamily="18" charset="0"/>
              </a:rPr>
              <a:t>ноиблари</a:t>
            </a:r>
            <a:endParaRPr lang="ru-RU" altLang="ru-RU" sz="2000" b="1">
              <a:latin typeface="Times New Roman" panose="02020603050405020304" pitchFamily="18" charset="0"/>
            </a:endParaRPr>
          </a:p>
        </p:txBody>
      </p:sp>
      <p:sp>
        <p:nvSpPr>
          <p:cNvPr id="56329" name="Rectangle 9"/>
          <p:cNvSpPr>
            <a:spLocks noChangeArrowheads="1"/>
          </p:cNvSpPr>
          <p:nvPr/>
        </p:nvSpPr>
        <p:spPr bwMode="auto">
          <a:xfrm>
            <a:off x="3346452" y="1196975"/>
            <a:ext cx="2449513" cy="863600"/>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Шаҳар ҳокими</a:t>
            </a:r>
            <a:endParaRPr lang="ru-RU" altLang="ru-RU" sz="2000" b="1">
              <a:latin typeface="Times New Roman" panose="02020603050405020304" pitchFamily="18" charset="0"/>
            </a:endParaRPr>
          </a:p>
        </p:txBody>
      </p:sp>
      <p:sp>
        <p:nvSpPr>
          <p:cNvPr id="56330" name="Rectangle 10"/>
          <p:cNvSpPr>
            <a:spLocks noChangeArrowheads="1"/>
          </p:cNvSpPr>
          <p:nvPr/>
        </p:nvSpPr>
        <p:spPr bwMode="auto">
          <a:xfrm>
            <a:off x="3348040" y="3573463"/>
            <a:ext cx="2447925" cy="576262"/>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Шаҳар думаси</a:t>
            </a:r>
            <a:endParaRPr lang="ru-RU" altLang="ru-RU" sz="2000" b="1">
              <a:latin typeface="Times New Roman" panose="02020603050405020304" pitchFamily="18" charset="0"/>
            </a:endParaRPr>
          </a:p>
        </p:txBody>
      </p:sp>
      <p:sp>
        <p:nvSpPr>
          <p:cNvPr id="56332" name="Rectangle 12"/>
          <p:cNvSpPr>
            <a:spLocks noChangeArrowheads="1"/>
          </p:cNvSpPr>
          <p:nvPr/>
        </p:nvSpPr>
        <p:spPr bwMode="auto">
          <a:xfrm>
            <a:off x="6443663" y="1196975"/>
            <a:ext cx="2449512" cy="863600"/>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Миршаббоши</a:t>
            </a:r>
          </a:p>
        </p:txBody>
      </p:sp>
      <p:sp>
        <p:nvSpPr>
          <p:cNvPr id="56333" name="Rectangle 13"/>
          <p:cNvSpPr>
            <a:spLocks noChangeArrowheads="1"/>
          </p:cNvSpPr>
          <p:nvPr/>
        </p:nvSpPr>
        <p:spPr bwMode="auto">
          <a:xfrm>
            <a:off x="6443663" y="3573463"/>
            <a:ext cx="2449512" cy="863600"/>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Ерли аҳоли</a:t>
            </a:r>
          </a:p>
          <a:p>
            <a:pPr algn="ctr">
              <a:spcBef>
                <a:spcPct val="0"/>
              </a:spcBef>
              <a:buClrTx/>
              <a:buSzTx/>
              <a:buFontTx/>
              <a:buNone/>
            </a:pPr>
            <a:r>
              <a:rPr lang="uz-Cyrl-UZ" altLang="ru-RU" sz="2000" b="1">
                <a:latin typeface="Times New Roman" panose="02020603050405020304" pitchFamily="18" charset="0"/>
              </a:rPr>
              <a:t>қисми</a:t>
            </a:r>
            <a:endParaRPr lang="ru-RU" altLang="ru-RU" sz="2000" b="1">
              <a:latin typeface="Times New Roman" panose="02020603050405020304" pitchFamily="18" charset="0"/>
            </a:endParaRPr>
          </a:p>
        </p:txBody>
      </p:sp>
      <p:sp>
        <p:nvSpPr>
          <p:cNvPr id="56334" name="Rectangle 14"/>
          <p:cNvSpPr>
            <a:spLocks noChangeArrowheads="1"/>
          </p:cNvSpPr>
          <p:nvPr/>
        </p:nvSpPr>
        <p:spPr bwMode="auto">
          <a:xfrm>
            <a:off x="6443663" y="5734050"/>
            <a:ext cx="2449512" cy="863600"/>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Мусулмон аҳолиси</a:t>
            </a:r>
          </a:p>
          <a:p>
            <a:pPr algn="ctr">
              <a:spcBef>
                <a:spcPct val="0"/>
              </a:spcBef>
              <a:buClrTx/>
              <a:buSzTx/>
              <a:buFontTx/>
              <a:buNone/>
            </a:pPr>
            <a:r>
              <a:rPr lang="uz-Cyrl-UZ" altLang="ru-RU" sz="2000" b="1">
                <a:latin typeface="Times New Roman" panose="02020603050405020304" pitchFamily="18" charset="0"/>
              </a:rPr>
              <a:t>ноиблари</a:t>
            </a:r>
            <a:endParaRPr lang="ru-RU" altLang="ru-RU" sz="2000" b="1">
              <a:latin typeface="Times New Roman" panose="02020603050405020304" pitchFamily="18" charset="0"/>
            </a:endParaRPr>
          </a:p>
        </p:txBody>
      </p:sp>
      <p:sp>
        <p:nvSpPr>
          <p:cNvPr id="56335" name="Rectangle 15"/>
          <p:cNvSpPr>
            <a:spLocks noChangeArrowheads="1"/>
          </p:cNvSpPr>
          <p:nvPr/>
        </p:nvSpPr>
        <p:spPr bwMode="auto">
          <a:xfrm>
            <a:off x="3348040" y="2565402"/>
            <a:ext cx="2447925" cy="576263"/>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Шаҳар оқсоқоли</a:t>
            </a:r>
            <a:endParaRPr lang="ru-RU" altLang="ru-RU" sz="2000" b="1">
              <a:latin typeface="Times New Roman" panose="02020603050405020304" pitchFamily="18" charset="0"/>
            </a:endParaRPr>
          </a:p>
        </p:txBody>
      </p:sp>
      <p:sp>
        <p:nvSpPr>
          <p:cNvPr id="56336" name="Rectangle 16"/>
          <p:cNvSpPr>
            <a:spLocks noChangeArrowheads="1"/>
          </p:cNvSpPr>
          <p:nvPr/>
        </p:nvSpPr>
        <p:spPr bwMode="auto">
          <a:xfrm>
            <a:off x="3276602" y="4868863"/>
            <a:ext cx="2447925" cy="576262"/>
          </a:xfrm>
          <a:prstGeom prst="rect">
            <a:avLst/>
          </a:prstGeom>
          <a:gradFill rotWithShape="1">
            <a:gsLst>
              <a:gs pos="0">
                <a:srgbClr val="FF0000"/>
              </a:gs>
              <a:gs pos="100000">
                <a:srgbClr val="0033CC"/>
              </a:gs>
            </a:gsLst>
            <a:lin ang="18900000" scaled="1"/>
          </a:gradFill>
          <a:ln w="381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000" b="1">
                <a:latin typeface="Times New Roman" panose="02020603050405020304" pitchFamily="18" charset="0"/>
              </a:rPr>
              <a:t>Шаҳар маҳкамаси</a:t>
            </a:r>
            <a:endParaRPr lang="ru-RU" altLang="ru-RU" sz="2000" b="1">
              <a:latin typeface="Times New Roman" panose="02020603050405020304" pitchFamily="18" charset="0"/>
            </a:endParaRPr>
          </a:p>
        </p:txBody>
      </p:sp>
      <p:sp>
        <p:nvSpPr>
          <p:cNvPr id="56338" name="Line 18"/>
          <p:cNvSpPr>
            <a:spLocks noChangeShapeType="1"/>
          </p:cNvSpPr>
          <p:nvPr/>
        </p:nvSpPr>
        <p:spPr bwMode="auto">
          <a:xfrm>
            <a:off x="1258888" y="2060577"/>
            <a:ext cx="3313112" cy="504825"/>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6340" name="Line 20"/>
          <p:cNvSpPr>
            <a:spLocks noChangeShapeType="1"/>
          </p:cNvSpPr>
          <p:nvPr/>
        </p:nvSpPr>
        <p:spPr bwMode="auto">
          <a:xfrm flipH="1">
            <a:off x="4572000" y="2060577"/>
            <a:ext cx="3384550" cy="504825"/>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6341" name="Line 21"/>
          <p:cNvSpPr>
            <a:spLocks noChangeShapeType="1"/>
          </p:cNvSpPr>
          <p:nvPr/>
        </p:nvSpPr>
        <p:spPr bwMode="auto">
          <a:xfrm>
            <a:off x="1258890" y="4437063"/>
            <a:ext cx="3241675" cy="4318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6342" name="Line 22"/>
          <p:cNvSpPr>
            <a:spLocks noChangeShapeType="1"/>
          </p:cNvSpPr>
          <p:nvPr/>
        </p:nvSpPr>
        <p:spPr bwMode="auto">
          <a:xfrm flipH="1">
            <a:off x="4500565" y="4437063"/>
            <a:ext cx="3311525" cy="4318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6344" name="Line 24"/>
          <p:cNvSpPr>
            <a:spLocks noChangeShapeType="1"/>
          </p:cNvSpPr>
          <p:nvPr/>
        </p:nvSpPr>
        <p:spPr bwMode="auto">
          <a:xfrm flipV="1">
            <a:off x="1258888" y="5445127"/>
            <a:ext cx="3313112" cy="288925"/>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6346" name="Line 26"/>
          <p:cNvSpPr>
            <a:spLocks noChangeShapeType="1"/>
          </p:cNvSpPr>
          <p:nvPr/>
        </p:nvSpPr>
        <p:spPr bwMode="auto">
          <a:xfrm flipH="1" flipV="1">
            <a:off x="4572000" y="5445127"/>
            <a:ext cx="3240088" cy="288925"/>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6348" name="Line 28"/>
          <p:cNvSpPr>
            <a:spLocks noChangeShapeType="1"/>
          </p:cNvSpPr>
          <p:nvPr/>
        </p:nvSpPr>
        <p:spPr bwMode="auto">
          <a:xfrm>
            <a:off x="4572000" y="2060577"/>
            <a:ext cx="0" cy="504825"/>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6349" name="Line 29"/>
          <p:cNvSpPr>
            <a:spLocks noChangeShapeType="1"/>
          </p:cNvSpPr>
          <p:nvPr/>
        </p:nvSpPr>
        <p:spPr bwMode="auto">
          <a:xfrm>
            <a:off x="4572000" y="3140075"/>
            <a:ext cx="0" cy="433388"/>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wedge">
                                      <p:cBhvr>
                                        <p:cTn id="7" dur="2000"/>
                                        <p:tgtEl>
                                          <p:spTgt spid="56325"/>
                                        </p:tgtEl>
                                      </p:cBhvr>
                                    </p:animEffect>
                                  </p:childTnLst>
                                </p:cTn>
                              </p:par>
                            </p:childTnLst>
                          </p:cTn>
                        </p:par>
                        <p:par>
                          <p:cTn id="8" fill="hold" nodeType="afterGroup">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56326"/>
                                        </p:tgtEl>
                                        <p:attrNameLst>
                                          <p:attrName>style.visibility</p:attrName>
                                        </p:attrNameLst>
                                      </p:cBhvr>
                                      <p:to>
                                        <p:strVal val="visible"/>
                                      </p:to>
                                    </p:set>
                                    <p:animEffect transition="in" filter="slide(fromBottom)">
                                      <p:cBhvr>
                                        <p:cTn id="11" dur="2000"/>
                                        <p:tgtEl>
                                          <p:spTgt spid="56326"/>
                                        </p:tgtEl>
                                      </p:cBhvr>
                                    </p:animEffect>
                                  </p:childTnLst>
                                </p:cTn>
                              </p:par>
                            </p:childTnLst>
                          </p:cTn>
                        </p:par>
                        <p:par>
                          <p:cTn id="12" fill="hold" nodeType="afterGroup">
                            <p:stCondLst>
                              <p:cond delay="4000"/>
                            </p:stCondLst>
                            <p:childTnLst>
                              <p:par>
                                <p:cTn id="13" presetID="23" presetClass="entr" presetSubtype="16" fill="hold" nodeType="afterEffect">
                                  <p:stCondLst>
                                    <p:cond delay="0"/>
                                  </p:stCondLst>
                                  <p:childTnLst>
                                    <p:set>
                                      <p:cBhvr>
                                        <p:cTn id="14" dur="1" fill="hold">
                                          <p:stCondLst>
                                            <p:cond delay="0"/>
                                          </p:stCondLst>
                                        </p:cTn>
                                        <p:tgtEl>
                                          <p:spTgt spid="56338"/>
                                        </p:tgtEl>
                                        <p:attrNameLst>
                                          <p:attrName>style.visibility</p:attrName>
                                        </p:attrNameLst>
                                      </p:cBhvr>
                                      <p:to>
                                        <p:strVal val="visible"/>
                                      </p:to>
                                    </p:set>
                                    <p:anim calcmode="lin" valueType="num">
                                      <p:cBhvr>
                                        <p:cTn id="15" dur="1000" fill="hold"/>
                                        <p:tgtEl>
                                          <p:spTgt spid="56338"/>
                                        </p:tgtEl>
                                        <p:attrNameLst>
                                          <p:attrName>ppt_w</p:attrName>
                                        </p:attrNameLst>
                                      </p:cBhvr>
                                      <p:tavLst>
                                        <p:tav tm="0">
                                          <p:val>
                                            <p:fltVal val="0"/>
                                          </p:val>
                                        </p:tav>
                                        <p:tav tm="100000">
                                          <p:val>
                                            <p:strVal val="#ppt_w"/>
                                          </p:val>
                                        </p:tav>
                                      </p:tavLst>
                                    </p:anim>
                                    <p:anim calcmode="lin" valueType="num">
                                      <p:cBhvr>
                                        <p:cTn id="16" dur="1000" fill="hold"/>
                                        <p:tgtEl>
                                          <p:spTgt spid="56338"/>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0"/>
                            </p:stCondLst>
                            <p:childTnLst>
                              <p:par>
                                <p:cTn id="18" presetID="12" presetClass="entr" presetSubtype="4" fill="hold" grpId="0" nodeType="afterEffect">
                                  <p:stCondLst>
                                    <p:cond delay="0"/>
                                  </p:stCondLst>
                                  <p:childTnLst>
                                    <p:set>
                                      <p:cBhvr>
                                        <p:cTn id="19" dur="1" fill="hold">
                                          <p:stCondLst>
                                            <p:cond delay="0"/>
                                          </p:stCondLst>
                                        </p:cTn>
                                        <p:tgtEl>
                                          <p:spTgt spid="56329"/>
                                        </p:tgtEl>
                                        <p:attrNameLst>
                                          <p:attrName>style.visibility</p:attrName>
                                        </p:attrNameLst>
                                      </p:cBhvr>
                                      <p:to>
                                        <p:strVal val="visible"/>
                                      </p:to>
                                    </p:set>
                                    <p:animEffect transition="in" filter="slide(fromBottom)">
                                      <p:cBhvr>
                                        <p:cTn id="20" dur="2000"/>
                                        <p:tgtEl>
                                          <p:spTgt spid="56329"/>
                                        </p:tgtEl>
                                      </p:cBhvr>
                                    </p:animEffect>
                                  </p:childTnLst>
                                </p:cTn>
                              </p:par>
                            </p:childTnLst>
                          </p:cTn>
                        </p:par>
                        <p:par>
                          <p:cTn id="21" fill="hold" nodeType="afterGroup">
                            <p:stCondLst>
                              <p:cond delay="7000"/>
                            </p:stCondLst>
                            <p:childTnLst>
                              <p:par>
                                <p:cTn id="22" presetID="23" presetClass="entr" presetSubtype="16" fill="hold" nodeType="afterEffect">
                                  <p:stCondLst>
                                    <p:cond delay="0"/>
                                  </p:stCondLst>
                                  <p:childTnLst>
                                    <p:set>
                                      <p:cBhvr>
                                        <p:cTn id="23" dur="1" fill="hold">
                                          <p:stCondLst>
                                            <p:cond delay="0"/>
                                          </p:stCondLst>
                                        </p:cTn>
                                        <p:tgtEl>
                                          <p:spTgt spid="56348"/>
                                        </p:tgtEl>
                                        <p:attrNameLst>
                                          <p:attrName>style.visibility</p:attrName>
                                        </p:attrNameLst>
                                      </p:cBhvr>
                                      <p:to>
                                        <p:strVal val="visible"/>
                                      </p:to>
                                    </p:set>
                                    <p:anim calcmode="lin" valueType="num">
                                      <p:cBhvr>
                                        <p:cTn id="24" dur="1000" fill="hold"/>
                                        <p:tgtEl>
                                          <p:spTgt spid="56348"/>
                                        </p:tgtEl>
                                        <p:attrNameLst>
                                          <p:attrName>ppt_w</p:attrName>
                                        </p:attrNameLst>
                                      </p:cBhvr>
                                      <p:tavLst>
                                        <p:tav tm="0">
                                          <p:val>
                                            <p:fltVal val="0"/>
                                          </p:val>
                                        </p:tav>
                                        <p:tav tm="100000">
                                          <p:val>
                                            <p:strVal val="#ppt_w"/>
                                          </p:val>
                                        </p:tav>
                                      </p:tavLst>
                                    </p:anim>
                                    <p:anim calcmode="lin" valueType="num">
                                      <p:cBhvr>
                                        <p:cTn id="25" dur="1000" fill="hold"/>
                                        <p:tgtEl>
                                          <p:spTgt spid="56348"/>
                                        </p:tgtEl>
                                        <p:attrNameLst>
                                          <p:attrName>ppt_h</p:attrName>
                                        </p:attrNameLst>
                                      </p:cBhvr>
                                      <p:tavLst>
                                        <p:tav tm="0">
                                          <p:val>
                                            <p:fltVal val="0"/>
                                          </p:val>
                                        </p:tav>
                                        <p:tav tm="100000">
                                          <p:val>
                                            <p:strVal val="#ppt_h"/>
                                          </p:val>
                                        </p:tav>
                                      </p:tavLst>
                                    </p:anim>
                                  </p:childTnLst>
                                </p:cTn>
                              </p:par>
                            </p:childTnLst>
                          </p:cTn>
                        </p:par>
                        <p:par>
                          <p:cTn id="26" fill="hold" nodeType="afterGroup">
                            <p:stCondLst>
                              <p:cond delay="8000"/>
                            </p:stCondLst>
                            <p:childTnLst>
                              <p:par>
                                <p:cTn id="27" presetID="12" presetClass="entr" presetSubtype="4" fill="hold" grpId="0" nodeType="afterEffect">
                                  <p:stCondLst>
                                    <p:cond delay="0"/>
                                  </p:stCondLst>
                                  <p:childTnLst>
                                    <p:set>
                                      <p:cBhvr>
                                        <p:cTn id="28" dur="1" fill="hold">
                                          <p:stCondLst>
                                            <p:cond delay="0"/>
                                          </p:stCondLst>
                                        </p:cTn>
                                        <p:tgtEl>
                                          <p:spTgt spid="56332"/>
                                        </p:tgtEl>
                                        <p:attrNameLst>
                                          <p:attrName>style.visibility</p:attrName>
                                        </p:attrNameLst>
                                      </p:cBhvr>
                                      <p:to>
                                        <p:strVal val="visible"/>
                                      </p:to>
                                    </p:set>
                                    <p:animEffect transition="in" filter="slide(fromBottom)">
                                      <p:cBhvr>
                                        <p:cTn id="29" dur="2000"/>
                                        <p:tgtEl>
                                          <p:spTgt spid="56332"/>
                                        </p:tgtEl>
                                      </p:cBhvr>
                                    </p:animEffect>
                                  </p:childTnLst>
                                </p:cTn>
                              </p:par>
                            </p:childTnLst>
                          </p:cTn>
                        </p:par>
                        <p:par>
                          <p:cTn id="30" fill="hold" nodeType="afterGroup">
                            <p:stCondLst>
                              <p:cond delay="10000"/>
                            </p:stCondLst>
                            <p:childTnLst>
                              <p:par>
                                <p:cTn id="31" presetID="23" presetClass="entr" presetSubtype="16" fill="hold" nodeType="afterEffect">
                                  <p:stCondLst>
                                    <p:cond delay="0"/>
                                  </p:stCondLst>
                                  <p:childTnLst>
                                    <p:set>
                                      <p:cBhvr>
                                        <p:cTn id="32" dur="1" fill="hold">
                                          <p:stCondLst>
                                            <p:cond delay="0"/>
                                          </p:stCondLst>
                                        </p:cTn>
                                        <p:tgtEl>
                                          <p:spTgt spid="56340"/>
                                        </p:tgtEl>
                                        <p:attrNameLst>
                                          <p:attrName>style.visibility</p:attrName>
                                        </p:attrNameLst>
                                      </p:cBhvr>
                                      <p:to>
                                        <p:strVal val="visible"/>
                                      </p:to>
                                    </p:set>
                                    <p:anim calcmode="lin" valueType="num">
                                      <p:cBhvr>
                                        <p:cTn id="33" dur="1000" fill="hold"/>
                                        <p:tgtEl>
                                          <p:spTgt spid="56340"/>
                                        </p:tgtEl>
                                        <p:attrNameLst>
                                          <p:attrName>ppt_w</p:attrName>
                                        </p:attrNameLst>
                                      </p:cBhvr>
                                      <p:tavLst>
                                        <p:tav tm="0">
                                          <p:val>
                                            <p:fltVal val="0"/>
                                          </p:val>
                                        </p:tav>
                                        <p:tav tm="100000">
                                          <p:val>
                                            <p:strVal val="#ppt_w"/>
                                          </p:val>
                                        </p:tav>
                                      </p:tavLst>
                                    </p:anim>
                                    <p:anim calcmode="lin" valueType="num">
                                      <p:cBhvr>
                                        <p:cTn id="34" dur="1000" fill="hold"/>
                                        <p:tgtEl>
                                          <p:spTgt spid="56340"/>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1000"/>
                            </p:stCondLst>
                            <p:childTnLst>
                              <p:par>
                                <p:cTn id="36" presetID="12" presetClass="entr" presetSubtype="4" fill="hold" grpId="0" nodeType="afterEffect">
                                  <p:stCondLst>
                                    <p:cond delay="0"/>
                                  </p:stCondLst>
                                  <p:childTnLst>
                                    <p:set>
                                      <p:cBhvr>
                                        <p:cTn id="37" dur="1" fill="hold">
                                          <p:stCondLst>
                                            <p:cond delay="0"/>
                                          </p:stCondLst>
                                        </p:cTn>
                                        <p:tgtEl>
                                          <p:spTgt spid="56335"/>
                                        </p:tgtEl>
                                        <p:attrNameLst>
                                          <p:attrName>style.visibility</p:attrName>
                                        </p:attrNameLst>
                                      </p:cBhvr>
                                      <p:to>
                                        <p:strVal val="visible"/>
                                      </p:to>
                                    </p:set>
                                    <p:animEffect transition="in" filter="slide(fromBottom)">
                                      <p:cBhvr>
                                        <p:cTn id="38" dur="2000"/>
                                        <p:tgtEl>
                                          <p:spTgt spid="56335"/>
                                        </p:tgtEl>
                                      </p:cBhvr>
                                    </p:animEffect>
                                  </p:childTnLst>
                                </p:cTn>
                              </p:par>
                            </p:childTnLst>
                          </p:cTn>
                        </p:par>
                        <p:par>
                          <p:cTn id="39" fill="hold" nodeType="afterGroup">
                            <p:stCondLst>
                              <p:cond delay="13000"/>
                            </p:stCondLst>
                            <p:childTnLst>
                              <p:par>
                                <p:cTn id="40" presetID="23" presetClass="entr" presetSubtype="16" fill="hold" nodeType="afterEffect">
                                  <p:stCondLst>
                                    <p:cond delay="0"/>
                                  </p:stCondLst>
                                  <p:childTnLst>
                                    <p:set>
                                      <p:cBhvr>
                                        <p:cTn id="41" dur="1" fill="hold">
                                          <p:stCondLst>
                                            <p:cond delay="0"/>
                                          </p:stCondLst>
                                        </p:cTn>
                                        <p:tgtEl>
                                          <p:spTgt spid="56349"/>
                                        </p:tgtEl>
                                        <p:attrNameLst>
                                          <p:attrName>style.visibility</p:attrName>
                                        </p:attrNameLst>
                                      </p:cBhvr>
                                      <p:to>
                                        <p:strVal val="visible"/>
                                      </p:to>
                                    </p:set>
                                    <p:anim calcmode="lin" valueType="num">
                                      <p:cBhvr>
                                        <p:cTn id="42" dur="1000" fill="hold"/>
                                        <p:tgtEl>
                                          <p:spTgt spid="56349"/>
                                        </p:tgtEl>
                                        <p:attrNameLst>
                                          <p:attrName>ppt_w</p:attrName>
                                        </p:attrNameLst>
                                      </p:cBhvr>
                                      <p:tavLst>
                                        <p:tav tm="0">
                                          <p:val>
                                            <p:fltVal val="0"/>
                                          </p:val>
                                        </p:tav>
                                        <p:tav tm="100000">
                                          <p:val>
                                            <p:strVal val="#ppt_w"/>
                                          </p:val>
                                        </p:tav>
                                      </p:tavLst>
                                    </p:anim>
                                    <p:anim calcmode="lin" valueType="num">
                                      <p:cBhvr>
                                        <p:cTn id="43" dur="1000" fill="hold"/>
                                        <p:tgtEl>
                                          <p:spTgt spid="56349"/>
                                        </p:tgtEl>
                                        <p:attrNameLst>
                                          <p:attrName>ppt_h</p:attrName>
                                        </p:attrNameLst>
                                      </p:cBhvr>
                                      <p:tavLst>
                                        <p:tav tm="0">
                                          <p:val>
                                            <p:fltVal val="0"/>
                                          </p:val>
                                        </p:tav>
                                        <p:tav tm="100000">
                                          <p:val>
                                            <p:strVal val="#ppt_h"/>
                                          </p:val>
                                        </p:tav>
                                      </p:tavLst>
                                    </p:anim>
                                  </p:childTnLst>
                                </p:cTn>
                              </p:par>
                            </p:childTnLst>
                          </p:cTn>
                        </p:par>
                        <p:par>
                          <p:cTn id="44" fill="hold" nodeType="afterGroup">
                            <p:stCondLst>
                              <p:cond delay="14000"/>
                            </p:stCondLst>
                            <p:childTnLst>
                              <p:par>
                                <p:cTn id="45" presetID="12" presetClass="entr" presetSubtype="4" fill="hold" grpId="0" nodeType="afterEffect">
                                  <p:stCondLst>
                                    <p:cond delay="0"/>
                                  </p:stCondLst>
                                  <p:childTnLst>
                                    <p:set>
                                      <p:cBhvr>
                                        <p:cTn id="46" dur="1" fill="hold">
                                          <p:stCondLst>
                                            <p:cond delay="0"/>
                                          </p:stCondLst>
                                        </p:cTn>
                                        <p:tgtEl>
                                          <p:spTgt spid="56330"/>
                                        </p:tgtEl>
                                        <p:attrNameLst>
                                          <p:attrName>style.visibility</p:attrName>
                                        </p:attrNameLst>
                                      </p:cBhvr>
                                      <p:to>
                                        <p:strVal val="visible"/>
                                      </p:to>
                                    </p:set>
                                    <p:animEffect transition="in" filter="slide(fromBottom)">
                                      <p:cBhvr>
                                        <p:cTn id="47" dur="2000"/>
                                        <p:tgtEl>
                                          <p:spTgt spid="56330"/>
                                        </p:tgtEl>
                                      </p:cBhvr>
                                    </p:animEffect>
                                  </p:childTnLst>
                                </p:cTn>
                              </p:par>
                            </p:childTnLst>
                          </p:cTn>
                        </p:par>
                        <p:par>
                          <p:cTn id="48" fill="hold" nodeType="afterGroup">
                            <p:stCondLst>
                              <p:cond delay="16000"/>
                            </p:stCondLst>
                            <p:childTnLst>
                              <p:par>
                                <p:cTn id="49" presetID="12" presetClass="entr" presetSubtype="4" fill="hold" grpId="0" nodeType="afterEffect">
                                  <p:stCondLst>
                                    <p:cond delay="0"/>
                                  </p:stCondLst>
                                  <p:childTnLst>
                                    <p:set>
                                      <p:cBhvr>
                                        <p:cTn id="50" dur="1" fill="hold">
                                          <p:stCondLst>
                                            <p:cond delay="0"/>
                                          </p:stCondLst>
                                        </p:cTn>
                                        <p:tgtEl>
                                          <p:spTgt spid="56327"/>
                                        </p:tgtEl>
                                        <p:attrNameLst>
                                          <p:attrName>style.visibility</p:attrName>
                                        </p:attrNameLst>
                                      </p:cBhvr>
                                      <p:to>
                                        <p:strVal val="visible"/>
                                      </p:to>
                                    </p:set>
                                    <p:animEffect transition="in" filter="slide(fromBottom)">
                                      <p:cBhvr>
                                        <p:cTn id="51" dur="2000"/>
                                        <p:tgtEl>
                                          <p:spTgt spid="56327"/>
                                        </p:tgtEl>
                                      </p:cBhvr>
                                    </p:animEffect>
                                  </p:childTnLst>
                                </p:cTn>
                              </p:par>
                            </p:childTnLst>
                          </p:cTn>
                        </p:par>
                        <p:par>
                          <p:cTn id="52" fill="hold" nodeType="afterGroup">
                            <p:stCondLst>
                              <p:cond delay="18000"/>
                            </p:stCondLst>
                            <p:childTnLst>
                              <p:par>
                                <p:cTn id="53" presetID="23" presetClass="entr" presetSubtype="16" fill="hold" nodeType="afterEffect">
                                  <p:stCondLst>
                                    <p:cond delay="0"/>
                                  </p:stCondLst>
                                  <p:childTnLst>
                                    <p:set>
                                      <p:cBhvr>
                                        <p:cTn id="54" dur="1" fill="hold">
                                          <p:stCondLst>
                                            <p:cond delay="0"/>
                                          </p:stCondLst>
                                        </p:cTn>
                                        <p:tgtEl>
                                          <p:spTgt spid="56341"/>
                                        </p:tgtEl>
                                        <p:attrNameLst>
                                          <p:attrName>style.visibility</p:attrName>
                                        </p:attrNameLst>
                                      </p:cBhvr>
                                      <p:to>
                                        <p:strVal val="visible"/>
                                      </p:to>
                                    </p:set>
                                    <p:anim calcmode="lin" valueType="num">
                                      <p:cBhvr>
                                        <p:cTn id="55" dur="1000" fill="hold"/>
                                        <p:tgtEl>
                                          <p:spTgt spid="56341"/>
                                        </p:tgtEl>
                                        <p:attrNameLst>
                                          <p:attrName>ppt_w</p:attrName>
                                        </p:attrNameLst>
                                      </p:cBhvr>
                                      <p:tavLst>
                                        <p:tav tm="0">
                                          <p:val>
                                            <p:fltVal val="0"/>
                                          </p:val>
                                        </p:tav>
                                        <p:tav tm="100000">
                                          <p:val>
                                            <p:strVal val="#ppt_w"/>
                                          </p:val>
                                        </p:tav>
                                      </p:tavLst>
                                    </p:anim>
                                    <p:anim calcmode="lin" valueType="num">
                                      <p:cBhvr>
                                        <p:cTn id="56" dur="1000" fill="hold"/>
                                        <p:tgtEl>
                                          <p:spTgt spid="56341"/>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9000"/>
                            </p:stCondLst>
                            <p:childTnLst>
                              <p:par>
                                <p:cTn id="58" presetID="12" presetClass="entr" presetSubtype="4" fill="hold" grpId="0" nodeType="afterEffect">
                                  <p:stCondLst>
                                    <p:cond delay="0"/>
                                  </p:stCondLst>
                                  <p:childTnLst>
                                    <p:set>
                                      <p:cBhvr>
                                        <p:cTn id="59" dur="1" fill="hold">
                                          <p:stCondLst>
                                            <p:cond delay="0"/>
                                          </p:stCondLst>
                                        </p:cTn>
                                        <p:tgtEl>
                                          <p:spTgt spid="56333"/>
                                        </p:tgtEl>
                                        <p:attrNameLst>
                                          <p:attrName>style.visibility</p:attrName>
                                        </p:attrNameLst>
                                      </p:cBhvr>
                                      <p:to>
                                        <p:strVal val="visible"/>
                                      </p:to>
                                    </p:set>
                                    <p:animEffect transition="in" filter="slide(fromBottom)">
                                      <p:cBhvr>
                                        <p:cTn id="60" dur="2000"/>
                                        <p:tgtEl>
                                          <p:spTgt spid="56333"/>
                                        </p:tgtEl>
                                      </p:cBhvr>
                                    </p:animEffect>
                                  </p:childTnLst>
                                </p:cTn>
                              </p:par>
                            </p:childTnLst>
                          </p:cTn>
                        </p:par>
                        <p:par>
                          <p:cTn id="61" fill="hold" nodeType="afterGroup">
                            <p:stCondLst>
                              <p:cond delay="21000"/>
                            </p:stCondLst>
                            <p:childTnLst>
                              <p:par>
                                <p:cTn id="62" presetID="23" presetClass="entr" presetSubtype="16" fill="hold" nodeType="afterEffect">
                                  <p:stCondLst>
                                    <p:cond delay="0"/>
                                  </p:stCondLst>
                                  <p:childTnLst>
                                    <p:set>
                                      <p:cBhvr>
                                        <p:cTn id="63" dur="1" fill="hold">
                                          <p:stCondLst>
                                            <p:cond delay="0"/>
                                          </p:stCondLst>
                                        </p:cTn>
                                        <p:tgtEl>
                                          <p:spTgt spid="56342"/>
                                        </p:tgtEl>
                                        <p:attrNameLst>
                                          <p:attrName>style.visibility</p:attrName>
                                        </p:attrNameLst>
                                      </p:cBhvr>
                                      <p:to>
                                        <p:strVal val="visible"/>
                                      </p:to>
                                    </p:set>
                                    <p:anim calcmode="lin" valueType="num">
                                      <p:cBhvr>
                                        <p:cTn id="64" dur="1000" fill="hold"/>
                                        <p:tgtEl>
                                          <p:spTgt spid="56342"/>
                                        </p:tgtEl>
                                        <p:attrNameLst>
                                          <p:attrName>ppt_w</p:attrName>
                                        </p:attrNameLst>
                                      </p:cBhvr>
                                      <p:tavLst>
                                        <p:tav tm="0">
                                          <p:val>
                                            <p:fltVal val="0"/>
                                          </p:val>
                                        </p:tav>
                                        <p:tav tm="100000">
                                          <p:val>
                                            <p:strVal val="#ppt_w"/>
                                          </p:val>
                                        </p:tav>
                                      </p:tavLst>
                                    </p:anim>
                                    <p:anim calcmode="lin" valueType="num">
                                      <p:cBhvr>
                                        <p:cTn id="65" dur="1000" fill="hold"/>
                                        <p:tgtEl>
                                          <p:spTgt spid="56342"/>
                                        </p:tgtEl>
                                        <p:attrNameLst>
                                          <p:attrName>ppt_h</p:attrName>
                                        </p:attrNameLst>
                                      </p:cBhvr>
                                      <p:tavLst>
                                        <p:tav tm="0">
                                          <p:val>
                                            <p:fltVal val="0"/>
                                          </p:val>
                                        </p:tav>
                                        <p:tav tm="100000">
                                          <p:val>
                                            <p:strVal val="#ppt_h"/>
                                          </p:val>
                                        </p:tav>
                                      </p:tavLst>
                                    </p:anim>
                                  </p:childTnLst>
                                </p:cTn>
                              </p:par>
                            </p:childTnLst>
                          </p:cTn>
                        </p:par>
                        <p:par>
                          <p:cTn id="66" fill="hold" nodeType="afterGroup">
                            <p:stCondLst>
                              <p:cond delay="22000"/>
                            </p:stCondLst>
                            <p:childTnLst>
                              <p:par>
                                <p:cTn id="67" presetID="12" presetClass="entr" presetSubtype="4" fill="hold" grpId="0" nodeType="afterEffect">
                                  <p:stCondLst>
                                    <p:cond delay="0"/>
                                  </p:stCondLst>
                                  <p:childTnLst>
                                    <p:set>
                                      <p:cBhvr>
                                        <p:cTn id="68" dur="1" fill="hold">
                                          <p:stCondLst>
                                            <p:cond delay="0"/>
                                          </p:stCondLst>
                                        </p:cTn>
                                        <p:tgtEl>
                                          <p:spTgt spid="56336"/>
                                        </p:tgtEl>
                                        <p:attrNameLst>
                                          <p:attrName>style.visibility</p:attrName>
                                        </p:attrNameLst>
                                      </p:cBhvr>
                                      <p:to>
                                        <p:strVal val="visible"/>
                                      </p:to>
                                    </p:set>
                                    <p:animEffect transition="in" filter="slide(fromBottom)">
                                      <p:cBhvr>
                                        <p:cTn id="69" dur="2000"/>
                                        <p:tgtEl>
                                          <p:spTgt spid="56336"/>
                                        </p:tgtEl>
                                      </p:cBhvr>
                                    </p:animEffect>
                                  </p:childTnLst>
                                </p:cTn>
                              </p:par>
                            </p:childTnLst>
                          </p:cTn>
                        </p:par>
                        <p:par>
                          <p:cTn id="70" fill="hold" nodeType="afterGroup">
                            <p:stCondLst>
                              <p:cond delay="24000"/>
                            </p:stCondLst>
                            <p:childTnLst>
                              <p:par>
                                <p:cTn id="71" presetID="23" presetClass="entr" presetSubtype="16" fill="hold" nodeType="afterEffect">
                                  <p:stCondLst>
                                    <p:cond delay="0"/>
                                  </p:stCondLst>
                                  <p:childTnLst>
                                    <p:set>
                                      <p:cBhvr>
                                        <p:cTn id="72" dur="1" fill="hold">
                                          <p:stCondLst>
                                            <p:cond delay="0"/>
                                          </p:stCondLst>
                                        </p:cTn>
                                        <p:tgtEl>
                                          <p:spTgt spid="56344"/>
                                        </p:tgtEl>
                                        <p:attrNameLst>
                                          <p:attrName>style.visibility</p:attrName>
                                        </p:attrNameLst>
                                      </p:cBhvr>
                                      <p:to>
                                        <p:strVal val="visible"/>
                                      </p:to>
                                    </p:set>
                                    <p:anim calcmode="lin" valueType="num">
                                      <p:cBhvr>
                                        <p:cTn id="73" dur="1000" fill="hold"/>
                                        <p:tgtEl>
                                          <p:spTgt spid="56344"/>
                                        </p:tgtEl>
                                        <p:attrNameLst>
                                          <p:attrName>ppt_w</p:attrName>
                                        </p:attrNameLst>
                                      </p:cBhvr>
                                      <p:tavLst>
                                        <p:tav tm="0">
                                          <p:val>
                                            <p:fltVal val="0"/>
                                          </p:val>
                                        </p:tav>
                                        <p:tav tm="100000">
                                          <p:val>
                                            <p:strVal val="#ppt_w"/>
                                          </p:val>
                                        </p:tav>
                                      </p:tavLst>
                                    </p:anim>
                                    <p:anim calcmode="lin" valueType="num">
                                      <p:cBhvr>
                                        <p:cTn id="74" dur="1000" fill="hold"/>
                                        <p:tgtEl>
                                          <p:spTgt spid="56344"/>
                                        </p:tgtEl>
                                        <p:attrNameLst>
                                          <p:attrName>ppt_h</p:attrName>
                                        </p:attrNameLst>
                                      </p:cBhvr>
                                      <p:tavLst>
                                        <p:tav tm="0">
                                          <p:val>
                                            <p:fltVal val="0"/>
                                          </p:val>
                                        </p:tav>
                                        <p:tav tm="100000">
                                          <p:val>
                                            <p:strVal val="#ppt_h"/>
                                          </p:val>
                                        </p:tav>
                                      </p:tavLst>
                                    </p:anim>
                                  </p:childTnLst>
                                </p:cTn>
                              </p:par>
                            </p:childTnLst>
                          </p:cTn>
                        </p:par>
                        <p:par>
                          <p:cTn id="75" fill="hold" nodeType="afterGroup">
                            <p:stCondLst>
                              <p:cond delay="25000"/>
                            </p:stCondLst>
                            <p:childTnLst>
                              <p:par>
                                <p:cTn id="76" presetID="12" presetClass="entr" presetSubtype="4" fill="hold" grpId="0" nodeType="afterEffect">
                                  <p:stCondLst>
                                    <p:cond delay="0"/>
                                  </p:stCondLst>
                                  <p:childTnLst>
                                    <p:set>
                                      <p:cBhvr>
                                        <p:cTn id="77" dur="1" fill="hold">
                                          <p:stCondLst>
                                            <p:cond delay="0"/>
                                          </p:stCondLst>
                                        </p:cTn>
                                        <p:tgtEl>
                                          <p:spTgt spid="56328"/>
                                        </p:tgtEl>
                                        <p:attrNameLst>
                                          <p:attrName>style.visibility</p:attrName>
                                        </p:attrNameLst>
                                      </p:cBhvr>
                                      <p:to>
                                        <p:strVal val="visible"/>
                                      </p:to>
                                    </p:set>
                                    <p:animEffect transition="in" filter="slide(fromBottom)">
                                      <p:cBhvr>
                                        <p:cTn id="78" dur="2000"/>
                                        <p:tgtEl>
                                          <p:spTgt spid="56328"/>
                                        </p:tgtEl>
                                      </p:cBhvr>
                                    </p:animEffect>
                                  </p:childTnLst>
                                </p:cTn>
                              </p:par>
                            </p:childTnLst>
                          </p:cTn>
                        </p:par>
                        <p:par>
                          <p:cTn id="79" fill="hold" nodeType="afterGroup">
                            <p:stCondLst>
                              <p:cond delay="27000"/>
                            </p:stCondLst>
                            <p:childTnLst>
                              <p:par>
                                <p:cTn id="80" presetID="23" presetClass="entr" presetSubtype="16" fill="hold" nodeType="afterEffect">
                                  <p:stCondLst>
                                    <p:cond delay="0"/>
                                  </p:stCondLst>
                                  <p:childTnLst>
                                    <p:set>
                                      <p:cBhvr>
                                        <p:cTn id="81" dur="1" fill="hold">
                                          <p:stCondLst>
                                            <p:cond delay="0"/>
                                          </p:stCondLst>
                                        </p:cTn>
                                        <p:tgtEl>
                                          <p:spTgt spid="56346"/>
                                        </p:tgtEl>
                                        <p:attrNameLst>
                                          <p:attrName>style.visibility</p:attrName>
                                        </p:attrNameLst>
                                      </p:cBhvr>
                                      <p:to>
                                        <p:strVal val="visible"/>
                                      </p:to>
                                    </p:set>
                                    <p:anim calcmode="lin" valueType="num">
                                      <p:cBhvr>
                                        <p:cTn id="82" dur="1000" fill="hold"/>
                                        <p:tgtEl>
                                          <p:spTgt spid="56346"/>
                                        </p:tgtEl>
                                        <p:attrNameLst>
                                          <p:attrName>ppt_w</p:attrName>
                                        </p:attrNameLst>
                                      </p:cBhvr>
                                      <p:tavLst>
                                        <p:tav tm="0">
                                          <p:val>
                                            <p:fltVal val="0"/>
                                          </p:val>
                                        </p:tav>
                                        <p:tav tm="100000">
                                          <p:val>
                                            <p:strVal val="#ppt_w"/>
                                          </p:val>
                                        </p:tav>
                                      </p:tavLst>
                                    </p:anim>
                                    <p:anim calcmode="lin" valueType="num">
                                      <p:cBhvr>
                                        <p:cTn id="83" dur="1000" fill="hold"/>
                                        <p:tgtEl>
                                          <p:spTgt spid="56346"/>
                                        </p:tgtEl>
                                        <p:attrNameLst>
                                          <p:attrName>ppt_h</p:attrName>
                                        </p:attrNameLst>
                                      </p:cBhvr>
                                      <p:tavLst>
                                        <p:tav tm="0">
                                          <p:val>
                                            <p:fltVal val="0"/>
                                          </p:val>
                                        </p:tav>
                                        <p:tav tm="100000">
                                          <p:val>
                                            <p:strVal val="#ppt_h"/>
                                          </p:val>
                                        </p:tav>
                                      </p:tavLst>
                                    </p:anim>
                                  </p:childTnLst>
                                </p:cTn>
                              </p:par>
                            </p:childTnLst>
                          </p:cTn>
                        </p:par>
                        <p:par>
                          <p:cTn id="84" fill="hold" nodeType="afterGroup">
                            <p:stCondLst>
                              <p:cond delay="28000"/>
                            </p:stCondLst>
                            <p:childTnLst>
                              <p:par>
                                <p:cTn id="85" presetID="12" presetClass="entr" presetSubtype="4" fill="hold" grpId="0" nodeType="afterEffect">
                                  <p:stCondLst>
                                    <p:cond delay="0"/>
                                  </p:stCondLst>
                                  <p:childTnLst>
                                    <p:set>
                                      <p:cBhvr>
                                        <p:cTn id="86" dur="1" fill="hold">
                                          <p:stCondLst>
                                            <p:cond delay="0"/>
                                          </p:stCondLst>
                                        </p:cTn>
                                        <p:tgtEl>
                                          <p:spTgt spid="56334"/>
                                        </p:tgtEl>
                                        <p:attrNameLst>
                                          <p:attrName>style.visibility</p:attrName>
                                        </p:attrNameLst>
                                      </p:cBhvr>
                                      <p:to>
                                        <p:strVal val="visible"/>
                                      </p:to>
                                    </p:set>
                                    <p:animEffect transition="in" filter="slide(fromBottom)">
                                      <p:cBhvr>
                                        <p:cTn id="87" dur="2000"/>
                                        <p:tgtEl>
                                          <p:spTgt spid="56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p:bldP spid="56326" grpId="0" animBg="1"/>
      <p:bldP spid="56327" grpId="0" animBg="1"/>
      <p:bldP spid="56328" grpId="0" animBg="1"/>
      <p:bldP spid="56329" grpId="0" animBg="1"/>
      <p:bldP spid="56330" grpId="0" animBg="1"/>
      <p:bldP spid="56332" grpId="0" animBg="1"/>
      <p:bldP spid="56333" grpId="0" animBg="1"/>
      <p:bldP spid="56334" grpId="0" animBg="1"/>
      <p:bldP spid="56335" grpId="0" animBg="1"/>
      <p:bldP spid="563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descr="Зеленый мрамор"/>
          <p:cNvSpPr>
            <a:spLocks noChangeArrowheads="1"/>
          </p:cNvSpPr>
          <p:nvPr/>
        </p:nvSpPr>
        <p:spPr bwMode="auto">
          <a:xfrm>
            <a:off x="2627313" y="1196977"/>
            <a:ext cx="3744912" cy="576263"/>
          </a:xfrm>
          <a:prstGeom prst="rect">
            <a:avLst/>
          </a:prstGeom>
          <a:blipFill dpi="0" rotWithShape="1">
            <a:blip r:embed="rId2"/>
            <a:srcRect/>
            <a:tile tx="0" ty="0" sx="100000" sy="100000" flip="none" algn="tl"/>
          </a:blipFill>
          <a:ln w="57150" cmpd="thickThin"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defRPr/>
            </a:pPr>
            <a:r>
              <a:rPr lang="uz-Cyrl-UZ" altLang="ru-RU" sz="2000" b="1">
                <a:effectLst>
                  <a:outerShdw blurRad="38100" dist="38100" dir="2700000" algn="tl">
                    <a:srgbClr val="000000"/>
                  </a:outerShdw>
                </a:effectLst>
              </a:rPr>
              <a:t>Бўлис (волост) бошлиғи</a:t>
            </a:r>
            <a:endParaRPr lang="ru-RU" altLang="ru-RU" sz="2000" b="1">
              <a:effectLst>
                <a:outerShdw blurRad="38100" dist="38100" dir="2700000" algn="tl">
                  <a:srgbClr val="000000"/>
                </a:outerShdw>
              </a:effectLst>
            </a:endParaRPr>
          </a:p>
        </p:txBody>
      </p:sp>
      <p:sp>
        <p:nvSpPr>
          <p:cNvPr id="57350" name="Rectangle 6" descr="Зеленый мрамор"/>
          <p:cNvSpPr>
            <a:spLocks noChangeArrowheads="1"/>
          </p:cNvSpPr>
          <p:nvPr/>
        </p:nvSpPr>
        <p:spPr bwMode="auto">
          <a:xfrm>
            <a:off x="250827" y="2349502"/>
            <a:ext cx="3744913" cy="576263"/>
          </a:xfrm>
          <a:prstGeom prst="rect">
            <a:avLst/>
          </a:prstGeom>
          <a:blipFill dpi="0" rotWithShape="1">
            <a:blip r:embed="rId2"/>
            <a:srcRect/>
            <a:tile tx="0" ty="0" sx="100000" sy="100000" flip="none" algn="tl"/>
          </a:blipFill>
          <a:ln w="57150" cmpd="thickThin"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defRPr/>
            </a:pPr>
            <a:r>
              <a:rPr lang="uz-Cyrl-UZ" altLang="ru-RU" sz="2000" b="1">
                <a:effectLst>
                  <a:outerShdw blurRad="38100" dist="38100" dir="2700000" algn="tl">
                    <a:srgbClr val="000000"/>
                  </a:outerShdw>
                </a:effectLst>
              </a:rPr>
              <a:t>Оқсоқоллар</a:t>
            </a:r>
            <a:endParaRPr lang="ru-RU" altLang="ru-RU" sz="2000" b="1">
              <a:effectLst>
                <a:outerShdw blurRad="38100" dist="38100" dir="2700000" algn="tl">
                  <a:srgbClr val="000000"/>
                </a:outerShdw>
              </a:effectLst>
            </a:endParaRPr>
          </a:p>
        </p:txBody>
      </p:sp>
      <p:sp>
        <p:nvSpPr>
          <p:cNvPr id="57351" name="Rectangle 7" descr="Зеленый мрамор"/>
          <p:cNvSpPr>
            <a:spLocks noChangeArrowheads="1"/>
          </p:cNvSpPr>
          <p:nvPr/>
        </p:nvSpPr>
        <p:spPr bwMode="auto">
          <a:xfrm>
            <a:off x="5075238" y="2349502"/>
            <a:ext cx="3744912" cy="576263"/>
          </a:xfrm>
          <a:prstGeom prst="rect">
            <a:avLst/>
          </a:prstGeom>
          <a:blipFill dpi="0" rotWithShape="1">
            <a:blip r:embed="rId2"/>
            <a:srcRect/>
            <a:tile tx="0" ty="0" sx="100000" sy="100000" flip="none" algn="tl"/>
          </a:blipFill>
          <a:ln w="57150" cmpd="thickThin"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defRPr/>
            </a:pPr>
            <a:r>
              <a:rPr lang="uz-Cyrl-UZ" altLang="ru-RU" sz="2000" b="1">
                <a:effectLst>
                  <a:outerShdw blurRad="38100" dist="38100" dir="2700000" algn="tl">
                    <a:srgbClr val="000000"/>
                  </a:outerShdw>
                </a:effectLst>
              </a:rPr>
              <a:t>Оқсоқол ёрдамчилари</a:t>
            </a:r>
            <a:endParaRPr lang="ru-RU" altLang="ru-RU" sz="2000" b="1">
              <a:effectLst>
                <a:outerShdw blurRad="38100" dist="38100" dir="2700000" algn="tl">
                  <a:srgbClr val="000000"/>
                </a:outerShdw>
              </a:effectLst>
            </a:endParaRPr>
          </a:p>
        </p:txBody>
      </p:sp>
      <p:sp>
        <p:nvSpPr>
          <p:cNvPr id="57352" name="Rectangle 8" descr="Зеленый мрамор"/>
          <p:cNvSpPr>
            <a:spLocks noChangeArrowheads="1"/>
          </p:cNvSpPr>
          <p:nvPr/>
        </p:nvSpPr>
        <p:spPr bwMode="auto">
          <a:xfrm>
            <a:off x="2916240" y="3789363"/>
            <a:ext cx="3170237" cy="576262"/>
          </a:xfrm>
          <a:prstGeom prst="rect">
            <a:avLst/>
          </a:prstGeom>
          <a:blipFill dpi="0" rotWithShape="1">
            <a:blip r:embed="rId2"/>
            <a:srcRect/>
            <a:tile tx="0" ty="0" sx="100000" sy="100000" flip="none" algn="tl"/>
          </a:blipFill>
          <a:ln w="57150" cmpd="thickThin"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defRPr/>
            </a:pPr>
            <a:r>
              <a:rPr lang="uz-Cyrl-UZ" altLang="ru-RU" sz="2000" b="1">
                <a:effectLst>
                  <a:outerShdw blurRad="38100" dist="38100" dir="2700000" algn="tl">
                    <a:srgbClr val="000000"/>
                  </a:outerShdw>
                </a:effectLst>
              </a:rPr>
              <a:t>Элликбошилар</a:t>
            </a:r>
            <a:endParaRPr lang="ru-RU" altLang="ru-RU" sz="2000" b="1">
              <a:effectLst>
                <a:outerShdw blurRad="38100" dist="38100" dir="2700000" algn="tl">
                  <a:srgbClr val="000000"/>
                </a:outerShdw>
              </a:effectLst>
            </a:endParaRPr>
          </a:p>
        </p:txBody>
      </p:sp>
      <p:sp>
        <p:nvSpPr>
          <p:cNvPr id="57353" name="Rectangle 9" descr="Зеленый мрамор"/>
          <p:cNvSpPr>
            <a:spLocks noChangeArrowheads="1"/>
          </p:cNvSpPr>
          <p:nvPr/>
        </p:nvSpPr>
        <p:spPr bwMode="auto">
          <a:xfrm>
            <a:off x="2916240" y="4724402"/>
            <a:ext cx="3170237" cy="576263"/>
          </a:xfrm>
          <a:prstGeom prst="rect">
            <a:avLst/>
          </a:prstGeom>
          <a:blipFill dpi="0" rotWithShape="1">
            <a:blip r:embed="rId2"/>
            <a:srcRect/>
            <a:tile tx="0" ty="0" sx="100000" sy="100000" flip="none" algn="tl"/>
          </a:blipFill>
          <a:ln w="57150" cmpd="thickThin"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defRPr/>
            </a:pPr>
            <a:r>
              <a:rPr lang="uz-Cyrl-UZ" altLang="ru-RU" sz="2000" b="1">
                <a:effectLst>
                  <a:outerShdw blurRad="38100" dist="38100" dir="2700000" algn="tl">
                    <a:srgbClr val="000000"/>
                  </a:outerShdw>
                </a:effectLst>
              </a:rPr>
              <a:t>Миршаббоши</a:t>
            </a:r>
            <a:endParaRPr lang="ru-RU" altLang="ru-RU" sz="2000" b="1">
              <a:effectLst>
                <a:outerShdw blurRad="38100" dist="38100" dir="2700000" algn="tl">
                  <a:srgbClr val="000000"/>
                </a:outerShdw>
              </a:effectLst>
            </a:endParaRPr>
          </a:p>
        </p:txBody>
      </p:sp>
      <p:sp>
        <p:nvSpPr>
          <p:cNvPr id="57354" name="Rectangle 10" descr="Зеленый мрамор"/>
          <p:cNvSpPr>
            <a:spLocks noChangeArrowheads="1"/>
          </p:cNvSpPr>
          <p:nvPr/>
        </p:nvSpPr>
        <p:spPr bwMode="auto">
          <a:xfrm>
            <a:off x="250827" y="6092827"/>
            <a:ext cx="3744913" cy="576263"/>
          </a:xfrm>
          <a:prstGeom prst="rect">
            <a:avLst/>
          </a:prstGeom>
          <a:blipFill dpi="0" rotWithShape="1">
            <a:blip r:embed="rId2"/>
            <a:srcRect/>
            <a:tile tx="0" ty="0" sx="100000" sy="100000" flip="none" algn="tl"/>
          </a:blipFill>
          <a:ln w="57150" cmpd="thickThin"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defRPr/>
            </a:pPr>
            <a:r>
              <a:rPr lang="uz-Cyrl-UZ" altLang="ru-RU" sz="2000" b="1">
                <a:effectLst>
                  <a:outerShdw blurRad="38100" dist="38100" dir="2700000" algn="tl">
                    <a:srgbClr val="000000"/>
                  </a:outerShdw>
                </a:effectLst>
              </a:rPr>
              <a:t>Ариқ оқсоқоли</a:t>
            </a:r>
            <a:endParaRPr lang="ru-RU" altLang="ru-RU" sz="2000" b="1">
              <a:effectLst>
                <a:outerShdw blurRad="38100" dist="38100" dir="2700000" algn="tl">
                  <a:srgbClr val="000000"/>
                </a:outerShdw>
              </a:effectLst>
            </a:endParaRPr>
          </a:p>
        </p:txBody>
      </p:sp>
      <p:sp>
        <p:nvSpPr>
          <p:cNvPr id="57355" name="Rectangle 11" descr="Зеленый мрамор"/>
          <p:cNvSpPr>
            <a:spLocks noChangeArrowheads="1"/>
          </p:cNvSpPr>
          <p:nvPr/>
        </p:nvSpPr>
        <p:spPr bwMode="auto">
          <a:xfrm>
            <a:off x="5076827" y="6092827"/>
            <a:ext cx="3744913" cy="576263"/>
          </a:xfrm>
          <a:prstGeom prst="rect">
            <a:avLst/>
          </a:prstGeom>
          <a:blipFill dpi="0" rotWithShape="1">
            <a:blip r:embed="rId2"/>
            <a:srcRect/>
            <a:tile tx="0" ty="0" sx="100000" sy="100000" flip="none" algn="tl"/>
          </a:blipFill>
          <a:ln w="57150" cmpd="thickThin"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defRPr/>
            </a:pPr>
            <a:r>
              <a:rPr lang="uz-Cyrl-UZ" altLang="ru-RU" sz="2000" b="1">
                <a:effectLst>
                  <a:outerShdw blurRad="38100" dist="38100" dir="2700000" algn="tl">
                    <a:srgbClr val="000000"/>
                  </a:outerShdw>
                </a:effectLst>
              </a:rPr>
              <a:t>Мироблар</a:t>
            </a:r>
            <a:endParaRPr lang="ru-RU" altLang="ru-RU" sz="2000" b="1">
              <a:effectLst>
                <a:outerShdw blurRad="38100" dist="38100" dir="2700000" algn="tl">
                  <a:srgbClr val="000000"/>
                </a:outerShdw>
              </a:effectLst>
            </a:endParaRPr>
          </a:p>
        </p:txBody>
      </p:sp>
      <p:sp>
        <p:nvSpPr>
          <p:cNvPr id="57356" name="Line 12"/>
          <p:cNvSpPr>
            <a:spLocks noChangeShapeType="1"/>
          </p:cNvSpPr>
          <p:nvPr/>
        </p:nvSpPr>
        <p:spPr bwMode="auto">
          <a:xfrm flipH="1">
            <a:off x="1835150" y="1773238"/>
            <a:ext cx="2592388" cy="5762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7357" name="Line 13"/>
          <p:cNvSpPr>
            <a:spLocks noChangeShapeType="1"/>
          </p:cNvSpPr>
          <p:nvPr/>
        </p:nvSpPr>
        <p:spPr bwMode="auto">
          <a:xfrm flipH="1">
            <a:off x="1835150" y="5300663"/>
            <a:ext cx="2592388" cy="7921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7358" name="Line 14"/>
          <p:cNvSpPr>
            <a:spLocks noChangeShapeType="1"/>
          </p:cNvSpPr>
          <p:nvPr/>
        </p:nvSpPr>
        <p:spPr bwMode="auto">
          <a:xfrm>
            <a:off x="4427540" y="1773238"/>
            <a:ext cx="2808287" cy="5762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7359" name="Line 15"/>
          <p:cNvSpPr>
            <a:spLocks noChangeShapeType="1"/>
          </p:cNvSpPr>
          <p:nvPr/>
        </p:nvSpPr>
        <p:spPr bwMode="auto">
          <a:xfrm>
            <a:off x="4427540" y="5300663"/>
            <a:ext cx="2808287" cy="7921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7360" name="Line 16"/>
          <p:cNvSpPr>
            <a:spLocks noChangeShapeType="1"/>
          </p:cNvSpPr>
          <p:nvPr/>
        </p:nvSpPr>
        <p:spPr bwMode="auto">
          <a:xfrm flipH="1" flipV="1">
            <a:off x="1763715" y="2924175"/>
            <a:ext cx="2663825" cy="865188"/>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7361" name="Line 17"/>
          <p:cNvSpPr>
            <a:spLocks noChangeShapeType="1"/>
          </p:cNvSpPr>
          <p:nvPr/>
        </p:nvSpPr>
        <p:spPr bwMode="auto">
          <a:xfrm flipV="1">
            <a:off x="4427540" y="2924175"/>
            <a:ext cx="2808287" cy="865188"/>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7362" name="Line 18"/>
          <p:cNvSpPr>
            <a:spLocks noChangeShapeType="1"/>
          </p:cNvSpPr>
          <p:nvPr/>
        </p:nvSpPr>
        <p:spPr bwMode="auto">
          <a:xfrm>
            <a:off x="4067177" y="2636838"/>
            <a:ext cx="936625"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7363" name="AutoShape 19"/>
          <p:cNvSpPr>
            <a:spLocks noChangeArrowheads="1"/>
          </p:cNvSpPr>
          <p:nvPr/>
        </p:nvSpPr>
        <p:spPr bwMode="auto">
          <a:xfrm>
            <a:off x="468313" y="188913"/>
            <a:ext cx="8208962" cy="647700"/>
          </a:xfrm>
          <a:prstGeom prst="roundRect">
            <a:avLst>
              <a:gd name="adj" fmla="val 16667"/>
            </a:avLst>
          </a:prstGeom>
          <a:gradFill rotWithShape="1">
            <a:gsLst>
              <a:gs pos="0">
                <a:srgbClr val="FFF200"/>
              </a:gs>
              <a:gs pos="45000">
                <a:srgbClr val="FF7A00"/>
              </a:gs>
              <a:gs pos="70000">
                <a:srgbClr val="FF0300"/>
              </a:gs>
              <a:gs pos="100000">
                <a:srgbClr val="4D0808"/>
              </a:gs>
            </a:gsLst>
            <a:lin ang="5400000" scaled="1"/>
          </a:gradFill>
          <a:ln w="76200" cmpd="tri">
            <a:solidFill>
              <a:srgbClr val="008000"/>
            </a:solidFill>
            <a:round/>
            <a:headEnd/>
            <a:tailEnd/>
          </a:ln>
        </p:spPr>
        <p:txBody>
          <a:bodyPr/>
          <a:lstStyle/>
          <a:p>
            <a:pPr algn="ctr">
              <a:defRPr/>
            </a:pPr>
            <a:r>
              <a:rPr lang="ru-RU" altLang="ru-RU" b="1">
                <a:effectLst>
                  <a:outerShdw blurRad="38100" dist="38100" dir="2700000" algn="tl">
                    <a:srgbClr val="000000"/>
                  </a:outerShdw>
                </a:effectLst>
              </a:rPr>
              <a:t>Туркистон генерал-губернаторлигининг </a:t>
            </a:r>
            <a:r>
              <a:rPr lang="uz-Cyrl-UZ" altLang="ru-RU" b="1">
                <a:effectLst>
                  <a:outerShdw blurRad="38100" dist="38100" dir="2700000" algn="tl">
                    <a:srgbClr val="000000"/>
                  </a:outerShdw>
                </a:effectLst>
              </a:rPr>
              <a:t>қ</a:t>
            </a:r>
            <a:r>
              <a:rPr lang="ru-RU" altLang="ru-RU" b="1">
                <a:effectLst>
                  <a:outerShdw blurRad="38100" dist="38100" dir="2700000" algn="tl">
                    <a:srgbClr val="000000"/>
                  </a:outerShdw>
                </a:effectLst>
              </a:rPr>
              <a:t>ишло</a:t>
            </a:r>
            <a:r>
              <a:rPr lang="uz-Cyrl-UZ" altLang="ru-RU" b="1">
                <a:effectLst>
                  <a:outerShdw blurRad="38100" dist="38100" dir="2700000" algn="tl">
                    <a:srgbClr val="000000"/>
                  </a:outerShdw>
                </a:effectLst>
              </a:rPr>
              <a:t>қ</a:t>
            </a:r>
            <a:r>
              <a:rPr lang="ru-RU" altLang="ru-RU" b="1">
                <a:effectLst>
                  <a:outerShdw blurRad="38100" dist="38100" dir="2700000" algn="tl">
                    <a:srgbClr val="000000"/>
                  </a:outerShdw>
                </a:effectLst>
              </a:rPr>
              <a:t> бош</a:t>
            </a:r>
            <a:r>
              <a:rPr lang="uz-Cyrl-UZ" altLang="ru-RU" b="1">
                <a:effectLst>
                  <a:outerShdw blurRad="38100" dist="38100" dir="2700000" algn="tl">
                    <a:srgbClr val="000000"/>
                  </a:outerShdw>
                </a:effectLst>
              </a:rPr>
              <a:t>қ</a:t>
            </a:r>
            <a:r>
              <a:rPr lang="ru-RU" altLang="ru-RU" b="1">
                <a:effectLst>
                  <a:outerShdw blurRad="38100" dist="38100" dir="2700000" algn="tl">
                    <a:srgbClr val="000000"/>
                  </a:outerShdw>
                </a:effectLst>
              </a:rPr>
              <a:t>аруви</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7363"/>
                                        </p:tgtEl>
                                        <p:attrNameLst>
                                          <p:attrName>style.visibility</p:attrName>
                                        </p:attrNameLst>
                                      </p:cBhvr>
                                      <p:to>
                                        <p:strVal val="visible"/>
                                      </p:to>
                                    </p:set>
                                    <p:animEffect transition="in" filter="fade">
                                      <p:cBhvr>
                                        <p:cTn id="7" dur="2000"/>
                                        <p:tgtEl>
                                          <p:spTgt spid="57363"/>
                                        </p:tgtEl>
                                      </p:cBhvr>
                                    </p:animEffect>
                                    <p:anim calcmode="lin" valueType="num">
                                      <p:cBhvr>
                                        <p:cTn id="8" dur="2000" fill="hold"/>
                                        <p:tgtEl>
                                          <p:spTgt spid="57363"/>
                                        </p:tgtEl>
                                        <p:attrNameLst>
                                          <p:attrName>ppt_x</p:attrName>
                                        </p:attrNameLst>
                                      </p:cBhvr>
                                      <p:tavLst>
                                        <p:tav tm="0">
                                          <p:val>
                                            <p:strVal val="#ppt_x"/>
                                          </p:val>
                                        </p:tav>
                                        <p:tav tm="100000">
                                          <p:val>
                                            <p:strVal val="#ppt_x"/>
                                          </p:val>
                                        </p:tav>
                                      </p:tavLst>
                                    </p:anim>
                                    <p:anim calcmode="lin" valueType="num">
                                      <p:cBhvr>
                                        <p:cTn id="9" dur="2000" fill="hold"/>
                                        <p:tgtEl>
                                          <p:spTgt spid="5736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20" presetClass="entr" presetSubtype="0" fill="hold" grpId="0" nodeType="afterEffect">
                                  <p:stCondLst>
                                    <p:cond delay="0"/>
                                  </p:stCondLst>
                                  <p:childTnLst>
                                    <p:set>
                                      <p:cBhvr>
                                        <p:cTn id="12" dur="1" fill="hold">
                                          <p:stCondLst>
                                            <p:cond delay="0"/>
                                          </p:stCondLst>
                                        </p:cTn>
                                        <p:tgtEl>
                                          <p:spTgt spid="57349"/>
                                        </p:tgtEl>
                                        <p:attrNameLst>
                                          <p:attrName>style.visibility</p:attrName>
                                        </p:attrNameLst>
                                      </p:cBhvr>
                                      <p:to>
                                        <p:strVal val="visible"/>
                                      </p:to>
                                    </p:set>
                                    <p:animEffect transition="in" filter="wedge">
                                      <p:cBhvr>
                                        <p:cTn id="13" dur="2000"/>
                                        <p:tgtEl>
                                          <p:spTgt spid="57349"/>
                                        </p:tgtEl>
                                      </p:cBhvr>
                                    </p:animEffect>
                                  </p:childTnLst>
                                </p:cTn>
                              </p:par>
                            </p:childTnLst>
                          </p:cTn>
                        </p:par>
                        <p:par>
                          <p:cTn id="14" fill="hold" nodeType="afterGroup">
                            <p:stCondLst>
                              <p:cond delay="4000"/>
                            </p:stCondLst>
                            <p:childTnLst>
                              <p:par>
                                <p:cTn id="15" presetID="9" presetClass="entr" presetSubtype="0" fill="hold" nodeType="afterEffect">
                                  <p:stCondLst>
                                    <p:cond delay="0"/>
                                  </p:stCondLst>
                                  <p:childTnLst>
                                    <p:set>
                                      <p:cBhvr>
                                        <p:cTn id="16" dur="1" fill="hold">
                                          <p:stCondLst>
                                            <p:cond delay="0"/>
                                          </p:stCondLst>
                                        </p:cTn>
                                        <p:tgtEl>
                                          <p:spTgt spid="57356"/>
                                        </p:tgtEl>
                                        <p:attrNameLst>
                                          <p:attrName>style.visibility</p:attrName>
                                        </p:attrNameLst>
                                      </p:cBhvr>
                                      <p:to>
                                        <p:strVal val="visible"/>
                                      </p:to>
                                    </p:set>
                                    <p:animEffect transition="in" filter="dissolve">
                                      <p:cBhvr>
                                        <p:cTn id="17" dur="1000"/>
                                        <p:tgtEl>
                                          <p:spTgt spid="57356"/>
                                        </p:tgtEl>
                                      </p:cBhvr>
                                    </p:animEffect>
                                  </p:childTnLst>
                                </p:cTn>
                              </p:par>
                            </p:childTnLst>
                          </p:cTn>
                        </p:par>
                        <p:par>
                          <p:cTn id="18" fill="hold" nodeType="afterGroup">
                            <p:stCondLst>
                              <p:cond delay="5000"/>
                            </p:stCondLst>
                            <p:childTnLst>
                              <p:par>
                                <p:cTn id="19" presetID="20" presetClass="entr" presetSubtype="0" fill="hold" grpId="0" nodeType="afterEffect">
                                  <p:stCondLst>
                                    <p:cond delay="0"/>
                                  </p:stCondLst>
                                  <p:childTnLst>
                                    <p:set>
                                      <p:cBhvr>
                                        <p:cTn id="20" dur="1" fill="hold">
                                          <p:stCondLst>
                                            <p:cond delay="0"/>
                                          </p:stCondLst>
                                        </p:cTn>
                                        <p:tgtEl>
                                          <p:spTgt spid="57350"/>
                                        </p:tgtEl>
                                        <p:attrNameLst>
                                          <p:attrName>style.visibility</p:attrName>
                                        </p:attrNameLst>
                                      </p:cBhvr>
                                      <p:to>
                                        <p:strVal val="visible"/>
                                      </p:to>
                                    </p:set>
                                    <p:animEffect transition="in" filter="wedge">
                                      <p:cBhvr>
                                        <p:cTn id="21" dur="2000"/>
                                        <p:tgtEl>
                                          <p:spTgt spid="57350"/>
                                        </p:tgtEl>
                                      </p:cBhvr>
                                    </p:animEffect>
                                  </p:childTnLst>
                                </p:cTn>
                              </p:par>
                            </p:childTnLst>
                          </p:cTn>
                        </p:par>
                        <p:par>
                          <p:cTn id="22" fill="hold" nodeType="afterGroup">
                            <p:stCondLst>
                              <p:cond delay="7000"/>
                            </p:stCondLst>
                            <p:childTnLst>
                              <p:par>
                                <p:cTn id="23" presetID="9" presetClass="entr" presetSubtype="0" fill="hold" nodeType="afterEffect">
                                  <p:stCondLst>
                                    <p:cond delay="0"/>
                                  </p:stCondLst>
                                  <p:childTnLst>
                                    <p:set>
                                      <p:cBhvr>
                                        <p:cTn id="24" dur="1" fill="hold">
                                          <p:stCondLst>
                                            <p:cond delay="0"/>
                                          </p:stCondLst>
                                        </p:cTn>
                                        <p:tgtEl>
                                          <p:spTgt spid="57360"/>
                                        </p:tgtEl>
                                        <p:attrNameLst>
                                          <p:attrName>style.visibility</p:attrName>
                                        </p:attrNameLst>
                                      </p:cBhvr>
                                      <p:to>
                                        <p:strVal val="visible"/>
                                      </p:to>
                                    </p:set>
                                    <p:animEffect transition="in" filter="dissolve">
                                      <p:cBhvr>
                                        <p:cTn id="25" dur="1000"/>
                                        <p:tgtEl>
                                          <p:spTgt spid="57360"/>
                                        </p:tgtEl>
                                      </p:cBhvr>
                                    </p:animEffect>
                                  </p:childTnLst>
                                </p:cTn>
                              </p:par>
                            </p:childTnLst>
                          </p:cTn>
                        </p:par>
                        <p:par>
                          <p:cTn id="26" fill="hold" nodeType="afterGroup">
                            <p:stCondLst>
                              <p:cond delay="8000"/>
                            </p:stCondLst>
                            <p:childTnLst>
                              <p:par>
                                <p:cTn id="27" presetID="9" presetClass="entr" presetSubtype="0" fill="hold" nodeType="afterEffect">
                                  <p:stCondLst>
                                    <p:cond delay="0"/>
                                  </p:stCondLst>
                                  <p:childTnLst>
                                    <p:set>
                                      <p:cBhvr>
                                        <p:cTn id="28" dur="1" fill="hold">
                                          <p:stCondLst>
                                            <p:cond delay="0"/>
                                          </p:stCondLst>
                                        </p:cTn>
                                        <p:tgtEl>
                                          <p:spTgt spid="57358"/>
                                        </p:tgtEl>
                                        <p:attrNameLst>
                                          <p:attrName>style.visibility</p:attrName>
                                        </p:attrNameLst>
                                      </p:cBhvr>
                                      <p:to>
                                        <p:strVal val="visible"/>
                                      </p:to>
                                    </p:set>
                                    <p:animEffect transition="in" filter="dissolve">
                                      <p:cBhvr>
                                        <p:cTn id="29" dur="1000"/>
                                        <p:tgtEl>
                                          <p:spTgt spid="57358"/>
                                        </p:tgtEl>
                                      </p:cBhvr>
                                    </p:animEffect>
                                  </p:childTnLst>
                                </p:cTn>
                              </p:par>
                            </p:childTnLst>
                          </p:cTn>
                        </p:par>
                        <p:par>
                          <p:cTn id="30" fill="hold" nodeType="afterGroup">
                            <p:stCondLst>
                              <p:cond delay="9000"/>
                            </p:stCondLst>
                            <p:childTnLst>
                              <p:par>
                                <p:cTn id="31" presetID="20" presetClass="entr" presetSubtype="0" fill="hold" grpId="0" nodeType="afterEffect">
                                  <p:stCondLst>
                                    <p:cond delay="0"/>
                                  </p:stCondLst>
                                  <p:childTnLst>
                                    <p:set>
                                      <p:cBhvr>
                                        <p:cTn id="32" dur="1" fill="hold">
                                          <p:stCondLst>
                                            <p:cond delay="0"/>
                                          </p:stCondLst>
                                        </p:cTn>
                                        <p:tgtEl>
                                          <p:spTgt spid="57351"/>
                                        </p:tgtEl>
                                        <p:attrNameLst>
                                          <p:attrName>style.visibility</p:attrName>
                                        </p:attrNameLst>
                                      </p:cBhvr>
                                      <p:to>
                                        <p:strVal val="visible"/>
                                      </p:to>
                                    </p:set>
                                    <p:animEffect transition="in" filter="wedge">
                                      <p:cBhvr>
                                        <p:cTn id="33" dur="2000"/>
                                        <p:tgtEl>
                                          <p:spTgt spid="57351"/>
                                        </p:tgtEl>
                                      </p:cBhvr>
                                    </p:animEffect>
                                  </p:childTnLst>
                                </p:cTn>
                              </p:par>
                            </p:childTnLst>
                          </p:cTn>
                        </p:par>
                        <p:par>
                          <p:cTn id="34" fill="hold" nodeType="afterGroup">
                            <p:stCondLst>
                              <p:cond delay="11000"/>
                            </p:stCondLst>
                            <p:childTnLst>
                              <p:par>
                                <p:cTn id="35" presetID="9" presetClass="entr" presetSubtype="0" fill="hold" nodeType="afterEffect">
                                  <p:stCondLst>
                                    <p:cond delay="0"/>
                                  </p:stCondLst>
                                  <p:childTnLst>
                                    <p:set>
                                      <p:cBhvr>
                                        <p:cTn id="36" dur="1" fill="hold">
                                          <p:stCondLst>
                                            <p:cond delay="0"/>
                                          </p:stCondLst>
                                        </p:cTn>
                                        <p:tgtEl>
                                          <p:spTgt spid="57361"/>
                                        </p:tgtEl>
                                        <p:attrNameLst>
                                          <p:attrName>style.visibility</p:attrName>
                                        </p:attrNameLst>
                                      </p:cBhvr>
                                      <p:to>
                                        <p:strVal val="visible"/>
                                      </p:to>
                                    </p:set>
                                    <p:animEffect transition="in" filter="dissolve">
                                      <p:cBhvr>
                                        <p:cTn id="37" dur="1000"/>
                                        <p:tgtEl>
                                          <p:spTgt spid="57361"/>
                                        </p:tgtEl>
                                      </p:cBhvr>
                                    </p:animEffect>
                                  </p:childTnLst>
                                </p:cTn>
                              </p:par>
                            </p:childTnLst>
                          </p:cTn>
                        </p:par>
                        <p:par>
                          <p:cTn id="38" fill="hold" nodeType="afterGroup">
                            <p:stCondLst>
                              <p:cond delay="12000"/>
                            </p:stCondLst>
                            <p:childTnLst>
                              <p:par>
                                <p:cTn id="39" presetID="9" presetClass="entr" presetSubtype="0" fill="hold" nodeType="afterEffect">
                                  <p:stCondLst>
                                    <p:cond delay="0"/>
                                  </p:stCondLst>
                                  <p:childTnLst>
                                    <p:set>
                                      <p:cBhvr>
                                        <p:cTn id="40" dur="1" fill="hold">
                                          <p:stCondLst>
                                            <p:cond delay="0"/>
                                          </p:stCondLst>
                                        </p:cTn>
                                        <p:tgtEl>
                                          <p:spTgt spid="57362"/>
                                        </p:tgtEl>
                                        <p:attrNameLst>
                                          <p:attrName>style.visibility</p:attrName>
                                        </p:attrNameLst>
                                      </p:cBhvr>
                                      <p:to>
                                        <p:strVal val="visible"/>
                                      </p:to>
                                    </p:set>
                                    <p:animEffect transition="in" filter="dissolve">
                                      <p:cBhvr>
                                        <p:cTn id="41" dur="500"/>
                                        <p:tgtEl>
                                          <p:spTgt spid="57362"/>
                                        </p:tgtEl>
                                      </p:cBhvr>
                                    </p:animEffect>
                                  </p:childTnLst>
                                </p:cTn>
                              </p:par>
                            </p:childTnLst>
                          </p:cTn>
                        </p:par>
                        <p:par>
                          <p:cTn id="42" fill="hold" nodeType="afterGroup">
                            <p:stCondLst>
                              <p:cond delay="12500"/>
                            </p:stCondLst>
                            <p:childTnLst>
                              <p:par>
                                <p:cTn id="43" presetID="20" presetClass="entr" presetSubtype="0" fill="hold" grpId="0" nodeType="afterEffect">
                                  <p:stCondLst>
                                    <p:cond delay="0"/>
                                  </p:stCondLst>
                                  <p:childTnLst>
                                    <p:set>
                                      <p:cBhvr>
                                        <p:cTn id="44" dur="1" fill="hold">
                                          <p:stCondLst>
                                            <p:cond delay="0"/>
                                          </p:stCondLst>
                                        </p:cTn>
                                        <p:tgtEl>
                                          <p:spTgt spid="57352"/>
                                        </p:tgtEl>
                                        <p:attrNameLst>
                                          <p:attrName>style.visibility</p:attrName>
                                        </p:attrNameLst>
                                      </p:cBhvr>
                                      <p:to>
                                        <p:strVal val="visible"/>
                                      </p:to>
                                    </p:set>
                                    <p:animEffect transition="in" filter="wedge">
                                      <p:cBhvr>
                                        <p:cTn id="45" dur="2000"/>
                                        <p:tgtEl>
                                          <p:spTgt spid="57352"/>
                                        </p:tgtEl>
                                      </p:cBhvr>
                                    </p:animEffect>
                                  </p:childTnLst>
                                </p:cTn>
                              </p:par>
                            </p:childTnLst>
                          </p:cTn>
                        </p:par>
                        <p:par>
                          <p:cTn id="46" fill="hold" nodeType="afterGroup">
                            <p:stCondLst>
                              <p:cond delay="14500"/>
                            </p:stCondLst>
                            <p:childTnLst>
                              <p:par>
                                <p:cTn id="47" presetID="20" presetClass="entr" presetSubtype="0" fill="hold" grpId="0" nodeType="afterEffect">
                                  <p:stCondLst>
                                    <p:cond delay="0"/>
                                  </p:stCondLst>
                                  <p:childTnLst>
                                    <p:set>
                                      <p:cBhvr>
                                        <p:cTn id="48" dur="1" fill="hold">
                                          <p:stCondLst>
                                            <p:cond delay="0"/>
                                          </p:stCondLst>
                                        </p:cTn>
                                        <p:tgtEl>
                                          <p:spTgt spid="57353"/>
                                        </p:tgtEl>
                                        <p:attrNameLst>
                                          <p:attrName>style.visibility</p:attrName>
                                        </p:attrNameLst>
                                      </p:cBhvr>
                                      <p:to>
                                        <p:strVal val="visible"/>
                                      </p:to>
                                    </p:set>
                                    <p:animEffect transition="in" filter="wedge">
                                      <p:cBhvr>
                                        <p:cTn id="49" dur="2000"/>
                                        <p:tgtEl>
                                          <p:spTgt spid="57353"/>
                                        </p:tgtEl>
                                      </p:cBhvr>
                                    </p:animEffect>
                                  </p:childTnLst>
                                </p:cTn>
                              </p:par>
                            </p:childTnLst>
                          </p:cTn>
                        </p:par>
                        <p:par>
                          <p:cTn id="50" fill="hold" nodeType="afterGroup">
                            <p:stCondLst>
                              <p:cond delay="16500"/>
                            </p:stCondLst>
                            <p:childTnLst>
                              <p:par>
                                <p:cTn id="51" presetID="9" presetClass="entr" presetSubtype="0" fill="hold" nodeType="afterEffect">
                                  <p:stCondLst>
                                    <p:cond delay="0"/>
                                  </p:stCondLst>
                                  <p:childTnLst>
                                    <p:set>
                                      <p:cBhvr>
                                        <p:cTn id="52" dur="1" fill="hold">
                                          <p:stCondLst>
                                            <p:cond delay="0"/>
                                          </p:stCondLst>
                                        </p:cTn>
                                        <p:tgtEl>
                                          <p:spTgt spid="57357"/>
                                        </p:tgtEl>
                                        <p:attrNameLst>
                                          <p:attrName>style.visibility</p:attrName>
                                        </p:attrNameLst>
                                      </p:cBhvr>
                                      <p:to>
                                        <p:strVal val="visible"/>
                                      </p:to>
                                    </p:set>
                                    <p:animEffect transition="in" filter="dissolve">
                                      <p:cBhvr>
                                        <p:cTn id="53" dur="1000"/>
                                        <p:tgtEl>
                                          <p:spTgt spid="57357"/>
                                        </p:tgtEl>
                                      </p:cBhvr>
                                    </p:animEffect>
                                  </p:childTnLst>
                                </p:cTn>
                              </p:par>
                            </p:childTnLst>
                          </p:cTn>
                        </p:par>
                        <p:par>
                          <p:cTn id="54" fill="hold" nodeType="afterGroup">
                            <p:stCondLst>
                              <p:cond delay="17500"/>
                            </p:stCondLst>
                            <p:childTnLst>
                              <p:par>
                                <p:cTn id="55" presetID="20" presetClass="entr" presetSubtype="0" fill="hold" grpId="0" nodeType="afterEffect">
                                  <p:stCondLst>
                                    <p:cond delay="0"/>
                                  </p:stCondLst>
                                  <p:childTnLst>
                                    <p:set>
                                      <p:cBhvr>
                                        <p:cTn id="56" dur="1" fill="hold">
                                          <p:stCondLst>
                                            <p:cond delay="0"/>
                                          </p:stCondLst>
                                        </p:cTn>
                                        <p:tgtEl>
                                          <p:spTgt spid="57354"/>
                                        </p:tgtEl>
                                        <p:attrNameLst>
                                          <p:attrName>style.visibility</p:attrName>
                                        </p:attrNameLst>
                                      </p:cBhvr>
                                      <p:to>
                                        <p:strVal val="visible"/>
                                      </p:to>
                                    </p:set>
                                    <p:animEffect transition="in" filter="wedge">
                                      <p:cBhvr>
                                        <p:cTn id="57" dur="2000"/>
                                        <p:tgtEl>
                                          <p:spTgt spid="57354"/>
                                        </p:tgtEl>
                                      </p:cBhvr>
                                    </p:animEffect>
                                  </p:childTnLst>
                                </p:cTn>
                              </p:par>
                            </p:childTnLst>
                          </p:cTn>
                        </p:par>
                        <p:par>
                          <p:cTn id="58" fill="hold" nodeType="afterGroup">
                            <p:stCondLst>
                              <p:cond delay="19500"/>
                            </p:stCondLst>
                            <p:childTnLst>
                              <p:par>
                                <p:cTn id="59" presetID="9" presetClass="entr" presetSubtype="0" fill="hold" nodeType="afterEffect">
                                  <p:stCondLst>
                                    <p:cond delay="0"/>
                                  </p:stCondLst>
                                  <p:childTnLst>
                                    <p:set>
                                      <p:cBhvr>
                                        <p:cTn id="60" dur="1" fill="hold">
                                          <p:stCondLst>
                                            <p:cond delay="0"/>
                                          </p:stCondLst>
                                        </p:cTn>
                                        <p:tgtEl>
                                          <p:spTgt spid="57359"/>
                                        </p:tgtEl>
                                        <p:attrNameLst>
                                          <p:attrName>style.visibility</p:attrName>
                                        </p:attrNameLst>
                                      </p:cBhvr>
                                      <p:to>
                                        <p:strVal val="visible"/>
                                      </p:to>
                                    </p:set>
                                    <p:animEffect transition="in" filter="dissolve">
                                      <p:cBhvr>
                                        <p:cTn id="61" dur="500"/>
                                        <p:tgtEl>
                                          <p:spTgt spid="57359"/>
                                        </p:tgtEl>
                                      </p:cBhvr>
                                    </p:animEffect>
                                  </p:childTnLst>
                                </p:cTn>
                              </p:par>
                            </p:childTnLst>
                          </p:cTn>
                        </p:par>
                        <p:par>
                          <p:cTn id="62" fill="hold" nodeType="afterGroup">
                            <p:stCondLst>
                              <p:cond delay="20000"/>
                            </p:stCondLst>
                            <p:childTnLst>
                              <p:par>
                                <p:cTn id="63" presetID="20" presetClass="entr" presetSubtype="0" fill="hold" grpId="0" nodeType="afterEffect">
                                  <p:stCondLst>
                                    <p:cond delay="0"/>
                                  </p:stCondLst>
                                  <p:childTnLst>
                                    <p:set>
                                      <p:cBhvr>
                                        <p:cTn id="64" dur="1" fill="hold">
                                          <p:stCondLst>
                                            <p:cond delay="0"/>
                                          </p:stCondLst>
                                        </p:cTn>
                                        <p:tgtEl>
                                          <p:spTgt spid="57355"/>
                                        </p:tgtEl>
                                        <p:attrNameLst>
                                          <p:attrName>style.visibility</p:attrName>
                                        </p:attrNameLst>
                                      </p:cBhvr>
                                      <p:to>
                                        <p:strVal val="visible"/>
                                      </p:to>
                                    </p:set>
                                    <p:animEffect transition="in" filter="wedge">
                                      <p:cBhvr>
                                        <p:cTn id="65" dur="2000"/>
                                        <p:tgtEl>
                                          <p:spTgt spid="57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P spid="57350" grpId="0" animBg="1"/>
      <p:bldP spid="57351" grpId="0" animBg="1"/>
      <p:bldP spid="57352" grpId="0" animBg="1"/>
      <p:bldP spid="57353" grpId="0" animBg="1"/>
      <p:bldP spid="57354" grpId="0" animBg="1"/>
      <p:bldP spid="57355" grpId="0" animBg="1"/>
      <p:bldP spid="5736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917902" y="188913"/>
            <a:ext cx="7308196" cy="433068"/>
          </a:xfrm>
          <a:prstGeom prst="rect">
            <a:avLst/>
          </a:prstGeom>
          <a:blipFill dpi="0" rotWithShape="1">
            <a:blip r:embed="rId2"/>
            <a:srcRect/>
            <a:tile tx="0" ty="0" sx="100000" sy="100000" flip="none" algn="tl"/>
          </a:blipFill>
          <a:ln w="76200" cmpd="tri" algn="ctr">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ctr">
              <a:defRPr/>
            </a:pPr>
            <a:r>
              <a:rPr lang="ru-RU" altLang="ru-RU" b="1">
                <a:solidFill>
                  <a:srgbClr val="0033CC"/>
                </a:solidFill>
                <a:effectLst>
                  <a:outerShdw blurRad="38100" dist="38100" dir="2700000" algn="tl">
                    <a:srgbClr val="C0C0C0"/>
                  </a:outerShdw>
                </a:effectLst>
              </a:rPr>
              <a:t>Туркистон генерал-губернаторлигининг шариат </a:t>
            </a:r>
            <a:r>
              <a:rPr lang="uz-Cyrl-UZ" altLang="ru-RU" b="1">
                <a:solidFill>
                  <a:srgbClr val="0033CC"/>
                </a:solidFill>
                <a:effectLst>
                  <a:outerShdw blurRad="38100" dist="38100" dir="2700000" algn="tl">
                    <a:srgbClr val="C0C0C0"/>
                  </a:outerShdw>
                </a:effectLst>
              </a:rPr>
              <a:t>қ</a:t>
            </a:r>
            <a:r>
              <a:rPr lang="ru-RU" altLang="ru-RU" b="1">
                <a:solidFill>
                  <a:srgbClr val="0033CC"/>
                </a:solidFill>
                <a:effectLst>
                  <a:outerShdw blurRad="38100" dist="38100" dir="2700000" algn="tl">
                    <a:srgbClr val="C0C0C0"/>
                  </a:outerShdw>
                </a:effectLst>
              </a:rPr>
              <a:t>озиси</a:t>
            </a:r>
          </a:p>
        </p:txBody>
      </p:sp>
      <p:sp>
        <p:nvSpPr>
          <p:cNvPr id="58373" name="Rectangle 5"/>
          <p:cNvSpPr>
            <a:spLocks noChangeArrowheads="1"/>
          </p:cNvSpPr>
          <p:nvPr/>
        </p:nvSpPr>
        <p:spPr bwMode="auto">
          <a:xfrm>
            <a:off x="323850" y="1412877"/>
            <a:ext cx="3168650" cy="1223963"/>
          </a:xfrm>
          <a:prstGeom prst="rect">
            <a:avLst/>
          </a:prstGeom>
          <a:blipFill dpi="0" rotWithShape="1">
            <a:blip r:embed="rId3"/>
            <a:srcRect/>
            <a:tile tx="0" ty="0" sx="100000" sy="100000" flip="none" algn="tl"/>
          </a:blipFill>
          <a:ln w="76200" cmpd="tri"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b="1">
                <a:solidFill>
                  <a:schemeClr val="bg2"/>
                </a:solidFill>
                <a:latin typeface="Times New Roman" panose="02020603050405020304" pitchFamily="18" charset="0"/>
              </a:rPr>
              <a:t>Халқ қозилари фавқу-</a:t>
            </a:r>
          </a:p>
          <a:p>
            <a:pPr algn="ctr">
              <a:spcBef>
                <a:spcPct val="0"/>
              </a:spcBef>
              <a:buClrTx/>
              <a:buSzTx/>
              <a:buFontTx/>
              <a:buNone/>
            </a:pPr>
            <a:r>
              <a:rPr lang="uz-Cyrl-UZ" altLang="ru-RU" sz="2200" b="1">
                <a:solidFill>
                  <a:schemeClr val="bg2"/>
                </a:solidFill>
                <a:latin typeface="Times New Roman" panose="02020603050405020304" pitchFamily="18" charset="0"/>
              </a:rPr>
              <a:t>лодда қурултойи</a:t>
            </a:r>
            <a:endParaRPr lang="ru-RU" altLang="ru-RU" sz="2200" b="1">
              <a:solidFill>
                <a:schemeClr val="bg2"/>
              </a:solidFill>
              <a:latin typeface="Times New Roman" panose="02020603050405020304" pitchFamily="18" charset="0"/>
            </a:endParaRPr>
          </a:p>
        </p:txBody>
      </p:sp>
      <p:sp>
        <p:nvSpPr>
          <p:cNvPr id="58374" name="Rectangle 6"/>
          <p:cNvSpPr>
            <a:spLocks noChangeArrowheads="1"/>
          </p:cNvSpPr>
          <p:nvPr/>
        </p:nvSpPr>
        <p:spPr bwMode="auto">
          <a:xfrm>
            <a:off x="323850" y="5013327"/>
            <a:ext cx="3168650" cy="1223963"/>
          </a:xfrm>
          <a:prstGeom prst="rect">
            <a:avLst/>
          </a:prstGeom>
          <a:blipFill dpi="0" rotWithShape="1">
            <a:blip r:embed="rId3"/>
            <a:srcRect/>
            <a:tile tx="0" ty="0" sx="100000" sy="100000" flip="none" algn="tl"/>
          </a:blipFill>
          <a:ln w="76200" cmpd="tri"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b="1">
                <a:solidFill>
                  <a:schemeClr val="bg2"/>
                </a:solidFill>
                <a:latin typeface="Times New Roman" panose="02020603050405020304" pitchFamily="18" charset="0"/>
              </a:rPr>
              <a:t>Халқ судъялигига</a:t>
            </a:r>
          </a:p>
          <a:p>
            <a:pPr algn="ctr">
              <a:spcBef>
                <a:spcPct val="0"/>
              </a:spcBef>
              <a:buClrTx/>
              <a:buSzTx/>
              <a:buFontTx/>
              <a:buNone/>
            </a:pPr>
            <a:r>
              <a:rPr lang="uz-Cyrl-UZ" altLang="ru-RU" sz="2200" b="1">
                <a:solidFill>
                  <a:schemeClr val="bg2"/>
                </a:solidFill>
                <a:latin typeface="Times New Roman" panose="02020603050405020304" pitchFamily="18" charset="0"/>
              </a:rPr>
              <a:t>номзодлар</a:t>
            </a:r>
            <a:endParaRPr lang="ru-RU" altLang="ru-RU" sz="2200" b="1">
              <a:solidFill>
                <a:schemeClr val="bg2"/>
              </a:solidFill>
              <a:latin typeface="Times New Roman" panose="02020603050405020304" pitchFamily="18" charset="0"/>
            </a:endParaRPr>
          </a:p>
        </p:txBody>
      </p:sp>
      <p:sp>
        <p:nvSpPr>
          <p:cNvPr id="58375" name="Rectangle 7"/>
          <p:cNvSpPr>
            <a:spLocks noChangeArrowheads="1"/>
          </p:cNvSpPr>
          <p:nvPr/>
        </p:nvSpPr>
        <p:spPr bwMode="auto">
          <a:xfrm>
            <a:off x="5651500" y="1412877"/>
            <a:ext cx="3168650" cy="1223963"/>
          </a:xfrm>
          <a:prstGeom prst="rect">
            <a:avLst/>
          </a:prstGeom>
          <a:blipFill dpi="0" rotWithShape="1">
            <a:blip r:embed="rId3"/>
            <a:srcRect/>
            <a:tile tx="0" ty="0" sx="100000" sy="100000" flip="none" algn="tl"/>
          </a:blipFill>
          <a:ln w="76200" cmpd="tri"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b="1">
                <a:solidFill>
                  <a:schemeClr val="bg2"/>
                </a:solidFill>
                <a:latin typeface="Times New Roman" panose="02020603050405020304" pitchFamily="18" charset="0"/>
              </a:rPr>
              <a:t>Халқ қозилари</a:t>
            </a:r>
          </a:p>
          <a:p>
            <a:pPr algn="ctr">
              <a:spcBef>
                <a:spcPct val="0"/>
              </a:spcBef>
              <a:buClrTx/>
              <a:buSzTx/>
              <a:buFontTx/>
              <a:buNone/>
            </a:pPr>
            <a:r>
              <a:rPr lang="uz-Cyrl-UZ" altLang="ru-RU" sz="2200" b="1">
                <a:solidFill>
                  <a:schemeClr val="bg2"/>
                </a:solidFill>
                <a:latin typeface="Times New Roman" panose="02020603050405020304" pitchFamily="18" charset="0"/>
              </a:rPr>
              <a:t>қурултойи</a:t>
            </a:r>
            <a:endParaRPr lang="ru-RU" altLang="ru-RU" sz="2200" b="1">
              <a:solidFill>
                <a:schemeClr val="bg2"/>
              </a:solidFill>
              <a:latin typeface="Times New Roman" panose="02020603050405020304" pitchFamily="18" charset="0"/>
            </a:endParaRPr>
          </a:p>
        </p:txBody>
      </p:sp>
      <p:sp>
        <p:nvSpPr>
          <p:cNvPr id="58376" name="Rectangle 8"/>
          <p:cNvSpPr>
            <a:spLocks noChangeArrowheads="1"/>
          </p:cNvSpPr>
          <p:nvPr/>
        </p:nvSpPr>
        <p:spPr bwMode="auto">
          <a:xfrm>
            <a:off x="3492500" y="3213102"/>
            <a:ext cx="2159000" cy="1223963"/>
          </a:xfrm>
          <a:prstGeom prst="rect">
            <a:avLst/>
          </a:prstGeom>
          <a:blipFill dpi="0" rotWithShape="1">
            <a:blip r:embed="rId3"/>
            <a:srcRect/>
            <a:tile tx="0" ty="0" sx="100000" sy="100000" flip="none" algn="tl"/>
          </a:blipFill>
          <a:ln w="76200" cmpd="tri"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b="1">
                <a:solidFill>
                  <a:schemeClr val="bg2"/>
                </a:solidFill>
                <a:latin typeface="Times New Roman" panose="02020603050405020304" pitchFamily="18" charset="0"/>
              </a:rPr>
              <a:t>Қози</a:t>
            </a:r>
          </a:p>
          <a:p>
            <a:pPr algn="ctr">
              <a:spcBef>
                <a:spcPct val="0"/>
              </a:spcBef>
              <a:buClrTx/>
              <a:buSzTx/>
              <a:buFontTx/>
              <a:buNone/>
            </a:pPr>
            <a:r>
              <a:rPr lang="uz-Cyrl-UZ" altLang="ru-RU" sz="2200" b="1">
                <a:solidFill>
                  <a:schemeClr val="bg2"/>
                </a:solidFill>
                <a:latin typeface="Times New Roman" panose="02020603050405020304" pitchFamily="18" charset="0"/>
              </a:rPr>
              <a:t>(</a:t>
            </a:r>
            <a:r>
              <a:rPr lang="en-US" altLang="ru-RU" sz="2200" b="1">
                <a:solidFill>
                  <a:schemeClr val="bg2"/>
                </a:solidFill>
                <a:latin typeface="Times New Roman" panose="02020603050405020304" pitchFamily="18" charset="0"/>
                <a:cs typeface="Times New Roman" panose="02020603050405020304" pitchFamily="18" charset="0"/>
              </a:rPr>
              <a:t>«</a:t>
            </a:r>
            <a:r>
              <a:rPr lang="uz-Cyrl-UZ" altLang="ru-RU" sz="2200" b="1">
                <a:solidFill>
                  <a:schemeClr val="bg2"/>
                </a:solidFill>
                <a:latin typeface="Times New Roman" panose="02020603050405020304" pitchFamily="18" charset="0"/>
                <a:cs typeface="Times New Roman" panose="02020603050405020304" pitchFamily="18" charset="0"/>
              </a:rPr>
              <a:t> халқ суди </a:t>
            </a:r>
            <a:r>
              <a:rPr lang="en-US" altLang="ru-RU" sz="2200" b="1">
                <a:solidFill>
                  <a:schemeClr val="bg2"/>
                </a:solidFill>
                <a:latin typeface="Times New Roman" panose="02020603050405020304" pitchFamily="18" charset="0"/>
                <a:cs typeface="Times New Roman" panose="02020603050405020304" pitchFamily="18" charset="0"/>
              </a:rPr>
              <a:t>»</a:t>
            </a:r>
            <a:r>
              <a:rPr lang="uz-Cyrl-UZ" altLang="ru-RU" sz="2200" b="1">
                <a:solidFill>
                  <a:schemeClr val="bg2"/>
                </a:solidFill>
                <a:latin typeface="Times New Roman" panose="02020603050405020304" pitchFamily="18" charset="0"/>
              </a:rPr>
              <a:t>)</a:t>
            </a:r>
            <a:endParaRPr lang="ru-RU" altLang="ru-RU" sz="2200" b="1">
              <a:solidFill>
                <a:schemeClr val="bg2"/>
              </a:solidFill>
              <a:latin typeface="Times New Roman" panose="02020603050405020304" pitchFamily="18" charset="0"/>
            </a:endParaRPr>
          </a:p>
        </p:txBody>
      </p:sp>
      <p:sp>
        <p:nvSpPr>
          <p:cNvPr id="58377" name="Rectangle 9"/>
          <p:cNvSpPr>
            <a:spLocks noChangeArrowheads="1"/>
          </p:cNvSpPr>
          <p:nvPr/>
        </p:nvSpPr>
        <p:spPr bwMode="auto">
          <a:xfrm>
            <a:off x="5651500" y="5013327"/>
            <a:ext cx="3168650" cy="1223963"/>
          </a:xfrm>
          <a:prstGeom prst="rect">
            <a:avLst/>
          </a:prstGeom>
          <a:blipFill dpi="0" rotWithShape="1">
            <a:blip r:embed="rId3"/>
            <a:srcRect/>
            <a:tile tx="0" ty="0" sx="100000" sy="100000" flip="none" algn="tl"/>
          </a:blipFill>
          <a:ln w="76200" cmpd="tri"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b="1">
                <a:solidFill>
                  <a:schemeClr val="bg2"/>
                </a:solidFill>
                <a:latin typeface="Times New Roman" panose="02020603050405020304" pitchFamily="18" charset="0"/>
              </a:rPr>
              <a:t>Мирзо (иш юритувчи)</a:t>
            </a:r>
            <a:endParaRPr lang="ru-RU" altLang="ru-RU" sz="2200" b="1">
              <a:solidFill>
                <a:schemeClr val="bg2"/>
              </a:solidFill>
              <a:latin typeface="Times New Roman" panose="02020603050405020304" pitchFamily="18" charset="0"/>
            </a:endParaRPr>
          </a:p>
        </p:txBody>
      </p:sp>
      <p:sp>
        <p:nvSpPr>
          <p:cNvPr id="58381" name="Line 13"/>
          <p:cNvSpPr>
            <a:spLocks noChangeShapeType="1"/>
          </p:cNvSpPr>
          <p:nvPr/>
        </p:nvSpPr>
        <p:spPr bwMode="auto">
          <a:xfrm>
            <a:off x="1547813" y="2636838"/>
            <a:ext cx="2952750" cy="576262"/>
          </a:xfrm>
          <a:prstGeom prst="line">
            <a:avLst/>
          </a:prstGeom>
          <a:noFill/>
          <a:ln w="5715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8382" name="Line 14"/>
          <p:cNvSpPr>
            <a:spLocks noChangeShapeType="1"/>
          </p:cNvSpPr>
          <p:nvPr/>
        </p:nvSpPr>
        <p:spPr bwMode="auto">
          <a:xfrm flipH="1">
            <a:off x="4500563" y="2636838"/>
            <a:ext cx="3167062" cy="576262"/>
          </a:xfrm>
          <a:prstGeom prst="line">
            <a:avLst/>
          </a:prstGeom>
          <a:noFill/>
          <a:ln w="5715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8384" name="Line 16"/>
          <p:cNvSpPr>
            <a:spLocks noChangeShapeType="1"/>
          </p:cNvSpPr>
          <p:nvPr/>
        </p:nvSpPr>
        <p:spPr bwMode="auto">
          <a:xfrm flipH="1" flipV="1">
            <a:off x="4500563" y="4437063"/>
            <a:ext cx="3167062" cy="576262"/>
          </a:xfrm>
          <a:prstGeom prst="line">
            <a:avLst/>
          </a:prstGeom>
          <a:noFill/>
          <a:ln w="5715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8385" name="Line 17"/>
          <p:cNvSpPr>
            <a:spLocks noChangeShapeType="1"/>
          </p:cNvSpPr>
          <p:nvPr/>
        </p:nvSpPr>
        <p:spPr bwMode="auto">
          <a:xfrm flipV="1">
            <a:off x="1547813" y="4437063"/>
            <a:ext cx="2952750" cy="576262"/>
          </a:xfrm>
          <a:prstGeom prst="line">
            <a:avLst/>
          </a:prstGeom>
          <a:noFill/>
          <a:ln w="5715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372"/>
                                        </p:tgtEl>
                                        <p:attrNameLst>
                                          <p:attrName>style.visibility</p:attrName>
                                        </p:attrNameLst>
                                      </p:cBhvr>
                                      <p:to>
                                        <p:strVal val="visible"/>
                                      </p:to>
                                    </p:set>
                                    <p:anim calcmode="lin" valueType="num">
                                      <p:cBhvr>
                                        <p:cTn id="7" dur="500" fill="hold"/>
                                        <p:tgtEl>
                                          <p:spTgt spid="583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372"/>
                                        </p:tgtEl>
                                        <p:attrNameLst>
                                          <p:attrName>ppt_y</p:attrName>
                                        </p:attrNameLst>
                                      </p:cBhvr>
                                      <p:tavLst>
                                        <p:tav tm="0">
                                          <p:val>
                                            <p:strVal val="#ppt_y"/>
                                          </p:val>
                                        </p:tav>
                                        <p:tav tm="100000">
                                          <p:val>
                                            <p:strVal val="#ppt_y"/>
                                          </p:val>
                                        </p:tav>
                                      </p:tavLst>
                                    </p:anim>
                                    <p:anim calcmode="lin" valueType="num">
                                      <p:cBhvr>
                                        <p:cTn id="9" dur="500" fill="hold"/>
                                        <p:tgtEl>
                                          <p:spTgt spid="583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3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372"/>
                                        </p:tgtEl>
                                      </p:cBhvr>
                                    </p:animEffect>
                                  </p:childTnLst>
                                </p:cTn>
                              </p:par>
                            </p:childTnLst>
                          </p:cTn>
                        </p:par>
                        <p:par>
                          <p:cTn id="12" fill="hold" nodeType="afterGroup">
                            <p:stCondLst>
                              <p:cond delay="2800"/>
                            </p:stCondLst>
                            <p:childTnLst>
                              <p:par>
                                <p:cTn id="13" presetID="21" presetClass="entr" presetSubtype="4" fill="hold" grpId="0" nodeType="afterEffect">
                                  <p:stCondLst>
                                    <p:cond delay="0"/>
                                  </p:stCondLst>
                                  <p:childTnLst>
                                    <p:set>
                                      <p:cBhvr>
                                        <p:cTn id="14" dur="1" fill="hold">
                                          <p:stCondLst>
                                            <p:cond delay="0"/>
                                          </p:stCondLst>
                                        </p:cTn>
                                        <p:tgtEl>
                                          <p:spTgt spid="58376"/>
                                        </p:tgtEl>
                                        <p:attrNameLst>
                                          <p:attrName>style.visibility</p:attrName>
                                        </p:attrNameLst>
                                      </p:cBhvr>
                                      <p:to>
                                        <p:strVal val="visible"/>
                                      </p:to>
                                    </p:set>
                                    <p:animEffect transition="in" filter="wheel(4)">
                                      <p:cBhvr>
                                        <p:cTn id="15" dur="2000"/>
                                        <p:tgtEl>
                                          <p:spTgt spid="58376"/>
                                        </p:tgtEl>
                                      </p:cBhvr>
                                    </p:animEffect>
                                  </p:childTnLst>
                                </p:cTn>
                              </p:par>
                            </p:childTnLst>
                          </p:cTn>
                        </p:par>
                        <p:par>
                          <p:cTn id="16" fill="hold" nodeType="afterGroup">
                            <p:stCondLst>
                              <p:cond delay="4800"/>
                            </p:stCondLst>
                            <p:childTnLst>
                              <p:par>
                                <p:cTn id="17" presetID="8" presetClass="entr" presetSubtype="16" fill="hold" grpId="0" nodeType="afterEffect">
                                  <p:stCondLst>
                                    <p:cond delay="0"/>
                                  </p:stCondLst>
                                  <p:childTnLst>
                                    <p:set>
                                      <p:cBhvr>
                                        <p:cTn id="18" dur="1" fill="hold">
                                          <p:stCondLst>
                                            <p:cond delay="0"/>
                                          </p:stCondLst>
                                        </p:cTn>
                                        <p:tgtEl>
                                          <p:spTgt spid="58373"/>
                                        </p:tgtEl>
                                        <p:attrNameLst>
                                          <p:attrName>style.visibility</p:attrName>
                                        </p:attrNameLst>
                                      </p:cBhvr>
                                      <p:to>
                                        <p:strVal val="visible"/>
                                      </p:to>
                                    </p:set>
                                    <p:animEffect transition="in" filter="diamond(in)">
                                      <p:cBhvr>
                                        <p:cTn id="19" dur="2000"/>
                                        <p:tgtEl>
                                          <p:spTgt spid="58373"/>
                                        </p:tgtEl>
                                      </p:cBhvr>
                                    </p:animEffect>
                                  </p:childTnLst>
                                </p:cTn>
                              </p:par>
                            </p:childTnLst>
                          </p:cTn>
                        </p:par>
                        <p:par>
                          <p:cTn id="20" fill="hold" nodeType="afterGroup">
                            <p:stCondLst>
                              <p:cond delay="6800"/>
                            </p:stCondLst>
                            <p:childTnLst>
                              <p:par>
                                <p:cTn id="21" presetID="8" presetClass="entr" presetSubtype="16" fill="hold" nodeType="afterEffect">
                                  <p:stCondLst>
                                    <p:cond delay="0"/>
                                  </p:stCondLst>
                                  <p:childTnLst>
                                    <p:set>
                                      <p:cBhvr>
                                        <p:cTn id="22" dur="1" fill="hold">
                                          <p:stCondLst>
                                            <p:cond delay="0"/>
                                          </p:stCondLst>
                                        </p:cTn>
                                        <p:tgtEl>
                                          <p:spTgt spid="58381"/>
                                        </p:tgtEl>
                                        <p:attrNameLst>
                                          <p:attrName>style.visibility</p:attrName>
                                        </p:attrNameLst>
                                      </p:cBhvr>
                                      <p:to>
                                        <p:strVal val="visible"/>
                                      </p:to>
                                    </p:set>
                                    <p:animEffect transition="in" filter="diamond(in)">
                                      <p:cBhvr>
                                        <p:cTn id="23" dur="1000"/>
                                        <p:tgtEl>
                                          <p:spTgt spid="58381"/>
                                        </p:tgtEl>
                                      </p:cBhvr>
                                    </p:animEffect>
                                  </p:childTnLst>
                                </p:cTn>
                              </p:par>
                            </p:childTnLst>
                          </p:cTn>
                        </p:par>
                        <p:par>
                          <p:cTn id="24" fill="hold" nodeType="afterGroup">
                            <p:stCondLst>
                              <p:cond delay="7800"/>
                            </p:stCondLst>
                            <p:childTnLst>
                              <p:par>
                                <p:cTn id="25" presetID="8" presetClass="entr" presetSubtype="16" fill="hold" grpId="0" nodeType="afterEffect">
                                  <p:stCondLst>
                                    <p:cond delay="0"/>
                                  </p:stCondLst>
                                  <p:childTnLst>
                                    <p:set>
                                      <p:cBhvr>
                                        <p:cTn id="26" dur="1" fill="hold">
                                          <p:stCondLst>
                                            <p:cond delay="0"/>
                                          </p:stCondLst>
                                        </p:cTn>
                                        <p:tgtEl>
                                          <p:spTgt spid="58375"/>
                                        </p:tgtEl>
                                        <p:attrNameLst>
                                          <p:attrName>style.visibility</p:attrName>
                                        </p:attrNameLst>
                                      </p:cBhvr>
                                      <p:to>
                                        <p:strVal val="visible"/>
                                      </p:to>
                                    </p:set>
                                    <p:animEffect transition="in" filter="diamond(in)">
                                      <p:cBhvr>
                                        <p:cTn id="27" dur="2000"/>
                                        <p:tgtEl>
                                          <p:spTgt spid="58375"/>
                                        </p:tgtEl>
                                      </p:cBhvr>
                                    </p:animEffect>
                                  </p:childTnLst>
                                </p:cTn>
                              </p:par>
                            </p:childTnLst>
                          </p:cTn>
                        </p:par>
                        <p:par>
                          <p:cTn id="28" fill="hold" nodeType="afterGroup">
                            <p:stCondLst>
                              <p:cond delay="9800"/>
                            </p:stCondLst>
                            <p:childTnLst>
                              <p:par>
                                <p:cTn id="29" presetID="8" presetClass="entr" presetSubtype="16" fill="hold" nodeType="afterEffect">
                                  <p:stCondLst>
                                    <p:cond delay="0"/>
                                  </p:stCondLst>
                                  <p:childTnLst>
                                    <p:set>
                                      <p:cBhvr>
                                        <p:cTn id="30" dur="1" fill="hold">
                                          <p:stCondLst>
                                            <p:cond delay="0"/>
                                          </p:stCondLst>
                                        </p:cTn>
                                        <p:tgtEl>
                                          <p:spTgt spid="58382"/>
                                        </p:tgtEl>
                                        <p:attrNameLst>
                                          <p:attrName>style.visibility</p:attrName>
                                        </p:attrNameLst>
                                      </p:cBhvr>
                                      <p:to>
                                        <p:strVal val="visible"/>
                                      </p:to>
                                    </p:set>
                                    <p:animEffect transition="in" filter="diamond(in)">
                                      <p:cBhvr>
                                        <p:cTn id="31" dur="1000"/>
                                        <p:tgtEl>
                                          <p:spTgt spid="58382"/>
                                        </p:tgtEl>
                                      </p:cBhvr>
                                    </p:animEffect>
                                  </p:childTnLst>
                                </p:cTn>
                              </p:par>
                            </p:childTnLst>
                          </p:cTn>
                        </p:par>
                        <p:par>
                          <p:cTn id="32" fill="hold" nodeType="afterGroup">
                            <p:stCondLst>
                              <p:cond delay="10800"/>
                            </p:stCondLst>
                            <p:childTnLst>
                              <p:par>
                                <p:cTn id="33" presetID="8" presetClass="entr" presetSubtype="16" fill="hold" nodeType="afterEffect">
                                  <p:stCondLst>
                                    <p:cond delay="0"/>
                                  </p:stCondLst>
                                  <p:childTnLst>
                                    <p:set>
                                      <p:cBhvr>
                                        <p:cTn id="34" dur="1" fill="hold">
                                          <p:stCondLst>
                                            <p:cond delay="0"/>
                                          </p:stCondLst>
                                        </p:cTn>
                                        <p:tgtEl>
                                          <p:spTgt spid="58385"/>
                                        </p:tgtEl>
                                        <p:attrNameLst>
                                          <p:attrName>style.visibility</p:attrName>
                                        </p:attrNameLst>
                                      </p:cBhvr>
                                      <p:to>
                                        <p:strVal val="visible"/>
                                      </p:to>
                                    </p:set>
                                    <p:animEffect transition="in" filter="diamond(in)">
                                      <p:cBhvr>
                                        <p:cTn id="35" dur="1000"/>
                                        <p:tgtEl>
                                          <p:spTgt spid="58385"/>
                                        </p:tgtEl>
                                      </p:cBhvr>
                                    </p:animEffect>
                                  </p:childTnLst>
                                </p:cTn>
                              </p:par>
                            </p:childTnLst>
                          </p:cTn>
                        </p:par>
                        <p:par>
                          <p:cTn id="36" fill="hold" nodeType="afterGroup">
                            <p:stCondLst>
                              <p:cond delay="11800"/>
                            </p:stCondLst>
                            <p:childTnLst>
                              <p:par>
                                <p:cTn id="37" presetID="8" presetClass="entr" presetSubtype="16" fill="hold" grpId="0" nodeType="afterEffect">
                                  <p:stCondLst>
                                    <p:cond delay="0"/>
                                  </p:stCondLst>
                                  <p:childTnLst>
                                    <p:set>
                                      <p:cBhvr>
                                        <p:cTn id="38" dur="1" fill="hold">
                                          <p:stCondLst>
                                            <p:cond delay="0"/>
                                          </p:stCondLst>
                                        </p:cTn>
                                        <p:tgtEl>
                                          <p:spTgt spid="58374"/>
                                        </p:tgtEl>
                                        <p:attrNameLst>
                                          <p:attrName>style.visibility</p:attrName>
                                        </p:attrNameLst>
                                      </p:cBhvr>
                                      <p:to>
                                        <p:strVal val="visible"/>
                                      </p:to>
                                    </p:set>
                                    <p:animEffect transition="in" filter="diamond(in)">
                                      <p:cBhvr>
                                        <p:cTn id="39" dur="2000"/>
                                        <p:tgtEl>
                                          <p:spTgt spid="58374"/>
                                        </p:tgtEl>
                                      </p:cBhvr>
                                    </p:animEffect>
                                  </p:childTnLst>
                                </p:cTn>
                              </p:par>
                            </p:childTnLst>
                          </p:cTn>
                        </p:par>
                        <p:par>
                          <p:cTn id="40" fill="hold" nodeType="afterGroup">
                            <p:stCondLst>
                              <p:cond delay="13800"/>
                            </p:stCondLst>
                            <p:childTnLst>
                              <p:par>
                                <p:cTn id="41" presetID="8" presetClass="entr" presetSubtype="16" fill="hold" nodeType="afterEffect">
                                  <p:stCondLst>
                                    <p:cond delay="0"/>
                                  </p:stCondLst>
                                  <p:childTnLst>
                                    <p:set>
                                      <p:cBhvr>
                                        <p:cTn id="42" dur="1" fill="hold">
                                          <p:stCondLst>
                                            <p:cond delay="0"/>
                                          </p:stCondLst>
                                        </p:cTn>
                                        <p:tgtEl>
                                          <p:spTgt spid="58384"/>
                                        </p:tgtEl>
                                        <p:attrNameLst>
                                          <p:attrName>style.visibility</p:attrName>
                                        </p:attrNameLst>
                                      </p:cBhvr>
                                      <p:to>
                                        <p:strVal val="visible"/>
                                      </p:to>
                                    </p:set>
                                    <p:animEffect transition="in" filter="diamond(in)">
                                      <p:cBhvr>
                                        <p:cTn id="43" dur="1000"/>
                                        <p:tgtEl>
                                          <p:spTgt spid="58384"/>
                                        </p:tgtEl>
                                      </p:cBhvr>
                                    </p:animEffect>
                                  </p:childTnLst>
                                </p:cTn>
                              </p:par>
                            </p:childTnLst>
                          </p:cTn>
                        </p:par>
                        <p:par>
                          <p:cTn id="44" fill="hold" nodeType="afterGroup">
                            <p:stCondLst>
                              <p:cond delay="14800"/>
                            </p:stCondLst>
                            <p:childTnLst>
                              <p:par>
                                <p:cTn id="45" presetID="8" presetClass="entr" presetSubtype="16" fill="hold" grpId="0" nodeType="afterEffect">
                                  <p:stCondLst>
                                    <p:cond delay="0"/>
                                  </p:stCondLst>
                                  <p:childTnLst>
                                    <p:set>
                                      <p:cBhvr>
                                        <p:cTn id="46" dur="1" fill="hold">
                                          <p:stCondLst>
                                            <p:cond delay="0"/>
                                          </p:stCondLst>
                                        </p:cTn>
                                        <p:tgtEl>
                                          <p:spTgt spid="58377"/>
                                        </p:tgtEl>
                                        <p:attrNameLst>
                                          <p:attrName>style.visibility</p:attrName>
                                        </p:attrNameLst>
                                      </p:cBhvr>
                                      <p:to>
                                        <p:strVal val="visible"/>
                                      </p:to>
                                    </p:set>
                                    <p:animEffect transition="in" filter="diamond(in)">
                                      <p:cBhvr>
                                        <p:cTn id="47" dur="2000"/>
                                        <p:tgtEl>
                                          <p:spTgt spid="5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3" grpId="0" animBg="1"/>
      <p:bldP spid="58374" grpId="0" animBg="1"/>
      <p:bldP spid="58375" grpId="0" animBg="1"/>
      <p:bldP spid="58376" grpId="0" animBg="1"/>
      <p:bldP spid="583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368449" y="188913"/>
            <a:ext cx="8408690" cy="433068"/>
          </a:xfrm>
          <a:prstGeom prst="rect">
            <a:avLst/>
          </a:prstGeom>
          <a:gradFill rotWithShape="1">
            <a:gsLst>
              <a:gs pos="0">
                <a:srgbClr val="03D4A8"/>
              </a:gs>
              <a:gs pos="25000">
                <a:srgbClr val="21D6E0"/>
              </a:gs>
              <a:gs pos="75000">
                <a:srgbClr val="0087E6"/>
              </a:gs>
              <a:gs pos="100000">
                <a:srgbClr val="005CBF"/>
              </a:gs>
            </a:gsLst>
            <a:lin ang="5400000" scaled="1"/>
          </a:gradFill>
          <a:ln w="76200" cmpd="tri"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ctr">
              <a:defRPr/>
            </a:pPr>
            <a:r>
              <a:rPr lang="ru-RU" altLang="ru-RU" b="1">
                <a:effectLst>
                  <a:outerShdw blurRad="38100" dist="38100" dir="2700000" algn="tl">
                    <a:srgbClr val="000000"/>
                  </a:outerShdw>
                </a:effectLst>
              </a:rPr>
              <a:t>Туркистон генерал-губернаторлигининг миршаблик бош</a:t>
            </a:r>
            <a:r>
              <a:rPr lang="uz-Cyrl-UZ" altLang="ru-RU" b="1">
                <a:effectLst>
                  <a:outerShdw blurRad="38100" dist="38100" dir="2700000" algn="tl">
                    <a:srgbClr val="000000"/>
                  </a:outerShdw>
                </a:effectLst>
              </a:rPr>
              <a:t>қ</a:t>
            </a:r>
            <a:r>
              <a:rPr lang="ru-RU" altLang="ru-RU" b="1">
                <a:effectLst>
                  <a:outerShdw blurRad="38100" dist="38100" dir="2700000" algn="tl">
                    <a:srgbClr val="000000"/>
                  </a:outerShdw>
                </a:effectLst>
              </a:rPr>
              <a:t>аруви</a:t>
            </a:r>
          </a:p>
        </p:txBody>
      </p:sp>
      <p:sp>
        <p:nvSpPr>
          <p:cNvPr id="59397" name="Rectangle 5"/>
          <p:cNvSpPr>
            <a:spLocks noChangeArrowheads="1"/>
          </p:cNvSpPr>
          <p:nvPr/>
        </p:nvSpPr>
        <p:spPr bwMode="auto">
          <a:xfrm>
            <a:off x="971550" y="908050"/>
            <a:ext cx="7126288" cy="433068"/>
          </a:xfrm>
          <a:prstGeom prst="rect">
            <a:avLst/>
          </a:prstGeom>
          <a:noFill/>
          <a:ln>
            <a:noFill/>
          </a:ln>
          <a:effectLst/>
          <a:extLst>
            <a:ext uri="{909E8E84-426E-40DD-AFC4-6F175D3DCCD1}">
              <a14:hiddenFill xmlns:a14="http://schemas.microsoft.com/office/drawing/2010/main">
                <a:solidFill>
                  <a:srgbClr val="5E9EFF"/>
                </a:solidFill>
              </a14:hiddenFill>
            </a:ext>
            <a:ext uri="{91240B29-F687-4F45-9708-019B960494DF}">
              <a14:hiddenLine xmlns:a14="http://schemas.microsoft.com/office/drawing/2010/main" w="38100" cmpd="dbl"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b="1">
                <a:solidFill>
                  <a:schemeClr val="bg2"/>
                </a:solidFill>
                <a:latin typeface="Times New Roman" panose="02020603050405020304" pitchFamily="18" charset="0"/>
              </a:rPr>
              <a:t>а) Мустабиб идораси усулининг миршаблик амалиёти</a:t>
            </a:r>
            <a:endParaRPr lang="ru-RU" altLang="ru-RU" sz="2200" b="1">
              <a:solidFill>
                <a:schemeClr val="bg2"/>
              </a:solidFill>
              <a:latin typeface="Times New Roman" panose="02020603050405020304" pitchFamily="18" charset="0"/>
            </a:endParaRPr>
          </a:p>
        </p:txBody>
      </p:sp>
      <p:sp>
        <p:nvSpPr>
          <p:cNvPr id="59399" name="Rectangle 7"/>
          <p:cNvSpPr>
            <a:spLocks noChangeArrowheads="1"/>
          </p:cNvSpPr>
          <p:nvPr/>
        </p:nvSpPr>
        <p:spPr bwMode="auto">
          <a:xfrm>
            <a:off x="1403350" y="1555752"/>
            <a:ext cx="6408738" cy="720725"/>
          </a:xfrm>
          <a:prstGeom prst="rect">
            <a:avLst/>
          </a:prstGeom>
          <a:gradFill rotWithShape="1">
            <a:gsLst>
              <a:gs pos="0">
                <a:srgbClr val="005CBF"/>
              </a:gs>
              <a:gs pos="25000">
                <a:srgbClr val="0087E6"/>
              </a:gs>
              <a:gs pos="75000">
                <a:srgbClr val="21D6E0"/>
              </a:gs>
              <a:gs pos="100000">
                <a:srgbClr val="03D4A8"/>
              </a:gs>
            </a:gsLst>
            <a:lin ang="18900000" scaled="1"/>
          </a:gradFill>
          <a:ln w="28575" algn="ctr">
            <a:solidFill>
              <a:srgbClr val="00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600">
                <a:solidFill>
                  <a:schemeClr val="bg2"/>
                </a:solidFill>
                <a:latin typeface="Times New Roman" panose="02020603050405020304" pitchFamily="18" charset="0"/>
              </a:rPr>
              <a:t>Генерал – губернатор бош олий жандарм</a:t>
            </a:r>
            <a:endParaRPr lang="ru-RU" altLang="ru-RU" sz="2600">
              <a:solidFill>
                <a:schemeClr val="bg2"/>
              </a:solidFill>
              <a:latin typeface="Times New Roman" panose="02020603050405020304" pitchFamily="18" charset="0"/>
            </a:endParaRPr>
          </a:p>
        </p:txBody>
      </p:sp>
      <p:sp>
        <p:nvSpPr>
          <p:cNvPr id="59400" name="Rectangle 8"/>
          <p:cNvSpPr>
            <a:spLocks noChangeArrowheads="1"/>
          </p:cNvSpPr>
          <p:nvPr/>
        </p:nvSpPr>
        <p:spPr bwMode="auto">
          <a:xfrm>
            <a:off x="250827" y="2924175"/>
            <a:ext cx="2665413" cy="865188"/>
          </a:xfrm>
          <a:prstGeom prst="rect">
            <a:avLst/>
          </a:prstGeom>
          <a:gradFill rotWithShape="1">
            <a:gsLst>
              <a:gs pos="0">
                <a:srgbClr val="005CBF"/>
              </a:gs>
              <a:gs pos="25000">
                <a:srgbClr val="0087E6"/>
              </a:gs>
              <a:gs pos="75000">
                <a:srgbClr val="21D6E0"/>
              </a:gs>
              <a:gs pos="100000">
                <a:srgbClr val="03D4A8"/>
              </a:gs>
            </a:gsLst>
            <a:lin ang="18900000" scaled="1"/>
          </a:gradFill>
          <a:ln w="28575" algn="ctr">
            <a:solidFill>
              <a:srgbClr val="00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600">
                <a:solidFill>
                  <a:schemeClr val="bg2"/>
                </a:solidFill>
                <a:latin typeface="Times New Roman" panose="02020603050405020304" pitchFamily="18" charset="0"/>
              </a:rPr>
              <a:t>Туман ҳокимлари</a:t>
            </a:r>
            <a:endParaRPr lang="ru-RU" altLang="ru-RU" sz="2600">
              <a:solidFill>
                <a:schemeClr val="bg2"/>
              </a:solidFill>
              <a:latin typeface="Times New Roman" panose="02020603050405020304" pitchFamily="18" charset="0"/>
            </a:endParaRPr>
          </a:p>
        </p:txBody>
      </p:sp>
      <p:sp>
        <p:nvSpPr>
          <p:cNvPr id="59401" name="Rectangle 9"/>
          <p:cNvSpPr>
            <a:spLocks noChangeArrowheads="1"/>
          </p:cNvSpPr>
          <p:nvPr/>
        </p:nvSpPr>
        <p:spPr bwMode="auto">
          <a:xfrm>
            <a:off x="250827" y="5661027"/>
            <a:ext cx="2665413" cy="720725"/>
          </a:xfrm>
          <a:prstGeom prst="rect">
            <a:avLst/>
          </a:prstGeom>
          <a:gradFill rotWithShape="1">
            <a:gsLst>
              <a:gs pos="0">
                <a:srgbClr val="005CBF"/>
              </a:gs>
              <a:gs pos="25000">
                <a:srgbClr val="0087E6"/>
              </a:gs>
              <a:gs pos="75000">
                <a:srgbClr val="21D6E0"/>
              </a:gs>
              <a:gs pos="100000">
                <a:srgbClr val="03D4A8"/>
              </a:gs>
            </a:gsLst>
            <a:lin ang="18900000" scaled="1"/>
          </a:gradFill>
          <a:ln w="28575" algn="ctr">
            <a:solidFill>
              <a:srgbClr val="00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600">
                <a:solidFill>
                  <a:schemeClr val="bg2"/>
                </a:solidFill>
                <a:latin typeface="Times New Roman" panose="02020603050405020304" pitchFamily="18" charset="0"/>
              </a:rPr>
              <a:t>Полицмейстерлар</a:t>
            </a:r>
            <a:endParaRPr lang="ru-RU" altLang="ru-RU" sz="2600">
              <a:solidFill>
                <a:schemeClr val="bg2"/>
              </a:solidFill>
              <a:latin typeface="Times New Roman" panose="02020603050405020304" pitchFamily="18" charset="0"/>
            </a:endParaRPr>
          </a:p>
        </p:txBody>
      </p:sp>
      <p:sp>
        <p:nvSpPr>
          <p:cNvPr id="59402" name="Rectangle 10"/>
          <p:cNvSpPr>
            <a:spLocks noChangeArrowheads="1"/>
          </p:cNvSpPr>
          <p:nvPr/>
        </p:nvSpPr>
        <p:spPr bwMode="auto">
          <a:xfrm>
            <a:off x="6227763" y="2924175"/>
            <a:ext cx="2736850" cy="865188"/>
          </a:xfrm>
          <a:prstGeom prst="rect">
            <a:avLst/>
          </a:prstGeom>
          <a:gradFill rotWithShape="1">
            <a:gsLst>
              <a:gs pos="0">
                <a:srgbClr val="005CBF"/>
              </a:gs>
              <a:gs pos="25000">
                <a:srgbClr val="0087E6"/>
              </a:gs>
              <a:gs pos="75000">
                <a:srgbClr val="21D6E0"/>
              </a:gs>
              <a:gs pos="100000">
                <a:srgbClr val="03D4A8"/>
              </a:gs>
            </a:gsLst>
            <a:lin ang="18900000" scaled="1"/>
          </a:gradFill>
          <a:ln w="28575" algn="ctr">
            <a:solidFill>
              <a:srgbClr val="00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600">
                <a:solidFill>
                  <a:schemeClr val="bg2"/>
                </a:solidFill>
                <a:latin typeface="Times New Roman" panose="02020603050405020304" pitchFamily="18" charset="0"/>
              </a:rPr>
              <a:t>Участка (бўлим)</a:t>
            </a:r>
          </a:p>
          <a:p>
            <a:pPr algn="ctr">
              <a:spcBef>
                <a:spcPct val="0"/>
              </a:spcBef>
              <a:buClrTx/>
              <a:buSzTx/>
              <a:buFontTx/>
              <a:buNone/>
            </a:pPr>
            <a:r>
              <a:rPr lang="uz-Cyrl-UZ" altLang="ru-RU" sz="2600">
                <a:solidFill>
                  <a:schemeClr val="bg2"/>
                </a:solidFill>
                <a:latin typeface="Times New Roman" panose="02020603050405020304" pitchFamily="18" charset="0"/>
              </a:rPr>
              <a:t>приставлари</a:t>
            </a:r>
            <a:endParaRPr lang="ru-RU" altLang="ru-RU" sz="2600">
              <a:solidFill>
                <a:schemeClr val="bg2"/>
              </a:solidFill>
              <a:latin typeface="Times New Roman" panose="02020603050405020304" pitchFamily="18" charset="0"/>
            </a:endParaRPr>
          </a:p>
        </p:txBody>
      </p:sp>
      <p:sp>
        <p:nvSpPr>
          <p:cNvPr id="59403" name="Rectangle 11"/>
          <p:cNvSpPr>
            <a:spLocks noChangeArrowheads="1"/>
          </p:cNvSpPr>
          <p:nvPr/>
        </p:nvSpPr>
        <p:spPr bwMode="auto">
          <a:xfrm>
            <a:off x="6084890" y="5661027"/>
            <a:ext cx="2879725" cy="720725"/>
          </a:xfrm>
          <a:prstGeom prst="rect">
            <a:avLst/>
          </a:prstGeom>
          <a:gradFill rotWithShape="1">
            <a:gsLst>
              <a:gs pos="0">
                <a:srgbClr val="005CBF"/>
              </a:gs>
              <a:gs pos="25000">
                <a:srgbClr val="0087E6"/>
              </a:gs>
              <a:gs pos="75000">
                <a:srgbClr val="21D6E0"/>
              </a:gs>
              <a:gs pos="100000">
                <a:srgbClr val="03D4A8"/>
              </a:gs>
            </a:gsLst>
            <a:lin ang="18900000" scaled="1"/>
          </a:gradFill>
          <a:ln w="28575" algn="ctr">
            <a:solidFill>
              <a:srgbClr val="00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600">
                <a:solidFill>
                  <a:schemeClr val="bg2"/>
                </a:solidFill>
                <a:latin typeface="Times New Roman" panose="02020603050405020304" pitchFamily="18" charset="0"/>
              </a:rPr>
              <a:t>Полиция зобитлари</a:t>
            </a:r>
            <a:endParaRPr lang="ru-RU" altLang="ru-RU" sz="2600">
              <a:solidFill>
                <a:schemeClr val="bg2"/>
              </a:solidFill>
              <a:latin typeface="Times New Roman" panose="02020603050405020304" pitchFamily="18" charset="0"/>
            </a:endParaRPr>
          </a:p>
        </p:txBody>
      </p:sp>
      <p:sp>
        <p:nvSpPr>
          <p:cNvPr id="59404" name="Rectangle 12"/>
          <p:cNvSpPr>
            <a:spLocks noChangeArrowheads="1"/>
          </p:cNvSpPr>
          <p:nvPr/>
        </p:nvSpPr>
        <p:spPr bwMode="auto">
          <a:xfrm>
            <a:off x="3132140" y="3570290"/>
            <a:ext cx="2808287" cy="1946275"/>
          </a:xfrm>
          <a:prstGeom prst="rect">
            <a:avLst/>
          </a:prstGeom>
          <a:gradFill rotWithShape="1">
            <a:gsLst>
              <a:gs pos="0">
                <a:srgbClr val="005CBF"/>
              </a:gs>
              <a:gs pos="25000">
                <a:srgbClr val="0087E6"/>
              </a:gs>
              <a:gs pos="75000">
                <a:srgbClr val="21D6E0"/>
              </a:gs>
              <a:gs pos="100000">
                <a:srgbClr val="03D4A8"/>
              </a:gs>
            </a:gsLst>
            <a:lin ang="18900000" scaled="1"/>
          </a:gradFill>
          <a:ln w="28575" algn="ctr">
            <a:solidFill>
              <a:srgbClr val="00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600">
                <a:solidFill>
                  <a:schemeClr val="bg2"/>
                </a:solidFill>
                <a:latin typeface="Times New Roman" panose="02020603050405020304" pitchFamily="18" charset="0"/>
              </a:rPr>
              <a:t>Ҳарбий губерна-</a:t>
            </a:r>
          </a:p>
          <a:p>
            <a:pPr algn="ctr">
              <a:spcBef>
                <a:spcPct val="0"/>
              </a:spcBef>
              <a:buClrTx/>
              <a:buSzTx/>
              <a:buFontTx/>
              <a:buNone/>
            </a:pPr>
            <a:r>
              <a:rPr lang="uz-Cyrl-UZ" altLang="ru-RU" sz="2600">
                <a:solidFill>
                  <a:schemeClr val="bg2"/>
                </a:solidFill>
                <a:latin typeface="Times New Roman" panose="02020603050405020304" pitchFamily="18" charset="0"/>
              </a:rPr>
              <a:t>торлар (миршаб-</a:t>
            </a:r>
          </a:p>
          <a:p>
            <a:pPr algn="ctr">
              <a:spcBef>
                <a:spcPct val="0"/>
              </a:spcBef>
              <a:buClrTx/>
              <a:buSzTx/>
              <a:buFontTx/>
              <a:buNone/>
            </a:pPr>
            <a:r>
              <a:rPr lang="uz-Cyrl-UZ" altLang="ru-RU" sz="2600">
                <a:solidFill>
                  <a:schemeClr val="bg2"/>
                </a:solidFill>
                <a:latin typeface="Times New Roman" panose="02020603050405020304" pitchFamily="18" charset="0"/>
              </a:rPr>
              <a:t>лик хизмати</a:t>
            </a:r>
          </a:p>
          <a:p>
            <a:pPr algn="ctr">
              <a:spcBef>
                <a:spcPct val="0"/>
              </a:spcBef>
              <a:buClrTx/>
              <a:buSzTx/>
              <a:buFontTx/>
              <a:buNone/>
            </a:pPr>
            <a:r>
              <a:rPr lang="uz-Cyrl-UZ" altLang="ru-RU" sz="2600">
                <a:solidFill>
                  <a:schemeClr val="bg2"/>
                </a:solidFill>
                <a:latin typeface="Times New Roman" panose="02020603050405020304" pitchFamily="18" charset="0"/>
              </a:rPr>
              <a:t>генераллари)</a:t>
            </a:r>
            <a:endParaRPr lang="ru-RU" altLang="ru-RU" sz="2600">
              <a:solidFill>
                <a:schemeClr val="bg2"/>
              </a:solidFill>
              <a:latin typeface="Times New Roman" panose="02020603050405020304" pitchFamily="18" charset="0"/>
            </a:endParaRPr>
          </a:p>
        </p:txBody>
      </p:sp>
      <p:sp>
        <p:nvSpPr>
          <p:cNvPr id="59405" name="Line 13"/>
          <p:cNvSpPr>
            <a:spLocks noChangeShapeType="1"/>
          </p:cNvSpPr>
          <p:nvPr/>
        </p:nvSpPr>
        <p:spPr bwMode="auto">
          <a:xfrm flipH="1">
            <a:off x="1476375" y="2276475"/>
            <a:ext cx="3024188" cy="64770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9406" name="Line 14"/>
          <p:cNvSpPr>
            <a:spLocks noChangeShapeType="1"/>
          </p:cNvSpPr>
          <p:nvPr/>
        </p:nvSpPr>
        <p:spPr bwMode="auto">
          <a:xfrm flipH="1" flipV="1">
            <a:off x="1403350" y="3789363"/>
            <a:ext cx="0" cy="1871662"/>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9409" name="Line 17"/>
          <p:cNvSpPr>
            <a:spLocks noChangeShapeType="1"/>
          </p:cNvSpPr>
          <p:nvPr/>
        </p:nvSpPr>
        <p:spPr bwMode="auto">
          <a:xfrm>
            <a:off x="4573588" y="2276475"/>
            <a:ext cx="3238500" cy="64770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9411" name="Line 19"/>
          <p:cNvSpPr>
            <a:spLocks noChangeShapeType="1"/>
          </p:cNvSpPr>
          <p:nvPr/>
        </p:nvSpPr>
        <p:spPr bwMode="auto">
          <a:xfrm flipH="1" flipV="1">
            <a:off x="7812088" y="3789363"/>
            <a:ext cx="0" cy="1871662"/>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9412" name="Line 20"/>
          <p:cNvSpPr>
            <a:spLocks noChangeShapeType="1"/>
          </p:cNvSpPr>
          <p:nvPr/>
        </p:nvSpPr>
        <p:spPr bwMode="auto">
          <a:xfrm flipV="1">
            <a:off x="2916238" y="6021388"/>
            <a:ext cx="316865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9413" name="Line 21"/>
          <p:cNvSpPr>
            <a:spLocks noChangeShapeType="1"/>
          </p:cNvSpPr>
          <p:nvPr/>
        </p:nvSpPr>
        <p:spPr bwMode="auto">
          <a:xfrm flipH="1" flipV="1">
            <a:off x="4500563" y="2276475"/>
            <a:ext cx="0" cy="1296988"/>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wipe(down)">
                                      <p:cBhvr>
                                        <p:cTn id="7" dur="2000"/>
                                        <p:tgtEl>
                                          <p:spTgt spid="59396"/>
                                        </p:tgtEl>
                                      </p:cBhvr>
                                    </p:animEffect>
                                  </p:childTnLst>
                                </p:cTn>
                              </p:par>
                            </p:childTnLst>
                          </p:cTn>
                        </p:par>
                        <p:par>
                          <p:cTn id="8" fill="hold" nodeType="afterGroup">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59397"/>
                                        </p:tgtEl>
                                        <p:attrNameLst>
                                          <p:attrName>style.visibility</p:attrName>
                                        </p:attrNameLst>
                                      </p:cBhvr>
                                      <p:to>
                                        <p:strVal val="visible"/>
                                      </p:to>
                                    </p:set>
                                    <p:animEffect transition="in" filter="dissolve">
                                      <p:cBhvr>
                                        <p:cTn id="11" dur="1000"/>
                                        <p:tgtEl>
                                          <p:spTgt spid="59397"/>
                                        </p:tgtEl>
                                      </p:cBhvr>
                                    </p:animEffect>
                                  </p:childTnLst>
                                </p:cTn>
                              </p:par>
                            </p:childTnLst>
                          </p:cTn>
                        </p:par>
                        <p:par>
                          <p:cTn id="12" fill="hold" nodeType="afterGroup">
                            <p:stCondLst>
                              <p:cond delay="3000"/>
                            </p:stCondLst>
                            <p:childTnLst>
                              <p:par>
                                <p:cTn id="13" presetID="6" presetClass="entr" presetSubtype="16" fill="hold" grpId="0" nodeType="afterEffect">
                                  <p:stCondLst>
                                    <p:cond delay="0"/>
                                  </p:stCondLst>
                                  <p:childTnLst>
                                    <p:set>
                                      <p:cBhvr>
                                        <p:cTn id="14" dur="1" fill="hold">
                                          <p:stCondLst>
                                            <p:cond delay="0"/>
                                          </p:stCondLst>
                                        </p:cTn>
                                        <p:tgtEl>
                                          <p:spTgt spid="59399"/>
                                        </p:tgtEl>
                                        <p:attrNameLst>
                                          <p:attrName>style.visibility</p:attrName>
                                        </p:attrNameLst>
                                      </p:cBhvr>
                                      <p:to>
                                        <p:strVal val="visible"/>
                                      </p:to>
                                    </p:set>
                                    <p:animEffect transition="in" filter="circle(in)">
                                      <p:cBhvr>
                                        <p:cTn id="15" dur="2000"/>
                                        <p:tgtEl>
                                          <p:spTgt spid="59399"/>
                                        </p:tgtEl>
                                      </p:cBhvr>
                                    </p:animEffect>
                                  </p:childTnLst>
                                </p:cTn>
                              </p:par>
                            </p:childTnLst>
                          </p:cTn>
                        </p:par>
                        <p:par>
                          <p:cTn id="16" fill="hold" nodeType="afterGroup">
                            <p:stCondLst>
                              <p:cond delay="5000"/>
                            </p:stCondLst>
                            <p:childTnLst>
                              <p:par>
                                <p:cTn id="17" presetID="8" presetClass="entr" presetSubtype="16" fill="hold" nodeType="afterEffect">
                                  <p:stCondLst>
                                    <p:cond delay="0"/>
                                  </p:stCondLst>
                                  <p:childTnLst>
                                    <p:set>
                                      <p:cBhvr>
                                        <p:cTn id="18" dur="1" fill="hold">
                                          <p:stCondLst>
                                            <p:cond delay="0"/>
                                          </p:stCondLst>
                                        </p:cTn>
                                        <p:tgtEl>
                                          <p:spTgt spid="59405"/>
                                        </p:tgtEl>
                                        <p:attrNameLst>
                                          <p:attrName>style.visibility</p:attrName>
                                        </p:attrNameLst>
                                      </p:cBhvr>
                                      <p:to>
                                        <p:strVal val="visible"/>
                                      </p:to>
                                    </p:set>
                                    <p:animEffect transition="in" filter="diamond(in)">
                                      <p:cBhvr>
                                        <p:cTn id="19" dur="1000"/>
                                        <p:tgtEl>
                                          <p:spTgt spid="59405"/>
                                        </p:tgtEl>
                                      </p:cBhvr>
                                    </p:animEffect>
                                  </p:childTnLst>
                                </p:cTn>
                              </p:par>
                            </p:childTnLst>
                          </p:cTn>
                        </p:par>
                        <p:par>
                          <p:cTn id="20" fill="hold" nodeType="afterGroup">
                            <p:stCondLst>
                              <p:cond delay="6000"/>
                            </p:stCondLst>
                            <p:childTnLst>
                              <p:par>
                                <p:cTn id="21" presetID="6" presetClass="entr" presetSubtype="16" fill="hold" grpId="0" nodeType="afterEffect">
                                  <p:stCondLst>
                                    <p:cond delay="0"/>
                                  </p:stCondLst>
                                  <p:childTnLst>
                                    <p:set>
                                      <p:cBhvr>
                                        <p:cTn id="22" dur="1" fill="hold">
                                          <p:stCondLst>
                                            <p:cond delay="0"/>
                                          </p:stCondLst>
                                        </p:cTn>
                                        <p:tgtEl>
                                          <p:spTgt spid="59400"/>
                                        </p:tgtEl>
                                        <p:attrNameLst>
                                          <p:attrName>style.visibility</p:attrName>
                                        </p:attrNameLst>
                                      </p:cBhvr>
                                      <p:to>
                                        <p:strVal val="visible"/>
                                      </p:to>
                                    </p:set>
                                    <p:animEffect transition="in" filter="circle(in)">
                                      <p:cBhvr>
                                        <p:cTn id="23" dur="2000"/>
                                        <p:tgtEl>
                                          <p:spTgt spid="59400"/>
                                        </p:tgtEl>
                                      </p:cBhvr>
                                    </p:animEffect>
                                  </p:childTnLst>
                                </p:cTn>
                              </p:par>
                            </p:childTnLst>
                          </p:cTn>
                        </p:par>
                        <p:par>
                          <p:cTn id="24" fill="hold" nodeType="afterGroup">
                            <p:stCondLst>
                              <p:cond delay="8000"/>
                            </p:stCondLst>
                            <p:childTnLst>
                              <p:par>
                                <p:cTn id="25" presetID="18" presetClass="entr" presetSubtype="12" fill="hold" nodeType="afterEffect">
                                  <p:stCondLst>
                                    <p:cond delay="0"/>
                                  </p:stCondLst>
                                  <p:childTnLst>
                                    <p:set>
                                      <p:cBhvr>
                                        <p:cTn id="26" dur="1" fill="hold">
                                          <p:stCondLst>
                                            <p:cond delay="0"/>
                                          </p:stCondLst>
                                        </p:cTn>
                                        <p:tgtEl>
                                          <p:spTgt spid="59406"/>
                                        </p:tgtEl>
                                        <p:attrNameLst>
                                          <p:attrName>style.visibility</p:attrName>
                                        </p:attrNameLst>
                                      </p:cBhvr>
                                      <p:to>
                                        <p:strVal val="visible"/>
                                      </p:to>
                                    </p:set>
                                    <p:animEffect transition="in" filter="strips(downLeft)">
                                      <p:cBhvr>
                                        <p:cTn id="27" dur="1000"/>
                                        <p:tgtEl>
                                          <p:spTgt spid="59406"/>
                                        </p:tgtEl>
                                      </p:cBhvr>
                                    </p:animEffect>
                                  </p:childTnLst>
                                </p:cTn>
                              </p:par>
                            </p:childTnLst>
                          </p:cTn>
                        </p:par>
                        <p:par>
                          <p:cTn id="28" fill="hold" nodeType="afterGroup">
                            <p:stCondLst>
                              <p:cond delay="9000"/>
                            </p:stCondLst>
                            <p:childTnLst>
                              <p:par>
                                <p:cTn id="29" presetID="6" presetClass="entr" presetSubtype="16" fill="hold" grpId="0" nodeType="afterEffect">
                                  <p:stCondLst>
                                    <p:cond delay="0"/>
                                  </p:stCondLst>
                                  <p:childTnLst>
                                    <p:set>
                                      <p:cBhvr>
                                        <p:cTn id="30" dur="1" fill="hold">
                                          <p:stCondLst>
                                            <p:cond delay="0"/>
                                          </p:stCondLst>
                                        </p:cTn>
                                        <p:tgtEl>
                                          <p:spTgt spid="59401"/>
                                        </p:tgtEl>
                                        <p:attrNameLst>
                                          <p:attrName>style.visibility</p:attrName>
                                        </p:attrNameLst>
                                      </p:cBhvr>
                                      <p:to>
                                        <p:strVal val="visible"/>
                                      </p:to>
                                    </p:set>
                                    <p:animEffect transition="in" filter="circle(in)">
                                      <p:cBhvr>
                                        <p:cTn id="31" dur="2000"/>
                                        <p:tgtEl>
                                          <p:spTgt spid="59401"/>
                                        </p:tgtEl>
                                      </p:cBhvr>
                                    </p:animEffect>
                                  </p:childTnLst>
                                </p:cTn>
                              </p:par>
                            </p:childTnLst>
                          </p:cTn>
                        </p:par>
                        <p:par>
                          <p:cTn id="32" fill="hold" nodeType="afterGroup">
                            <p:stCondLst>
                              <p:cond delay="11000"/>
                            </p:stCondLst>
                            <p:childTnLst>
                              <p:par>
                                <p:cTn id="33" presetID="8" presetClass="entr" presetSubtype="16" fill="hold" nodeType="afterEffect">
                                  <p:stCondLst>
                                    <p:cond delay="0"/>
                                  </p:stCondLst>
                                  <p:childTnLst>
                                    <p:set>
                                      <p:cBhvr>
                                        <p:cTn id="34" dur="1" fill="hold">
                                          <p:stCondLst>
                                            <p:cond delay="0"/>
                                          </p:stCondLst>
                                        </p:cTn>
                                        <p:tgtEl>
                                          <p:spTgt spid="59409"/>
                                        </p:tgtEl>
                                        <p:attrNameLst>
                                          <p:attrName>style.visibility</p:attrName>
                                        </p:attrNameLst>
                                      </p:cBhvr>
                                      <p:to>
                                        <p:strVal val="visible"/>
                                      </p:to>
                                    </p:set>
                                    <p:animEffect transition="in" filter="diamond(in)">
                                      <p:cBhvr>
                                        <p:cTn id="35" dur="1000"/>
                                        <p:tgtEl>
                                          <p:spTgt spid="59409"/>
                                        </p:tgtEl>
                                      </p:cBhvr>
                                    </p:animEffect>
                                  </p:childTnLst>
                                </p:cTn>
                              </p:par>
                            </p:childTnLst>
                          </p:cTn>
                        </p:par>
                        <p:par>
                          <p:cTn id="36" fill="hold" nodeType="afterGroup">
                            <p:stCondLst>
                              <p:cond delay="12000"/>
                            </p:stCondLst>
                            <p:childTnLst>
                              <p:par>
                                <p:cTn id="37" presetID="6" presetClass="entr" presetSubtype="16" fill="hold" grpId="0" nodeType="afterEffect">
                                  <p:stCondLst>
                                    <p:cond delay="0"/>
                                  </p:stCondLst>
                                  <p:childTnLst>
                                    <p:set>
                                      <p:cBhvr>
                                        <p:cTn id="38" dur="1" fill="hold">
                                          <p:stCondLst>
                                            <p:cond delay="0"/>
                                          </p:stCondLst>
                                        </p:cTn>
                                        <p:tgtEl>
                                          <p:spTgt spid="59402"/>
                                        </p:tgtEl>
                                        <p:attrNameLst>
                                          <p:attrName>style.visibility</p:attrName>
                                        </p:attrNameLst>
                                      </p:cBhvr>
                                      <p:to>
                                        <p:strVal val="visible"/>
                                      </p:to>
                                    </p:set>
                                    <p:animEffect transition="in" filter="circle(in)">
                                      <p:cBhvr>
                                        <p:cTn id="39" dur="2000"/>
                                        <p:tgtEl>
                                          <p:spTgt spid="59402"/>
                                        </p:tgtEl>
                                      </p:cBhvr>
                                    </p:animEffect>
                                  </p:childTnLst>
                                </p:cTn>
                              </p:par>
                            </p:childTnLst>
                          </p:cTn>
                        </p:par>
                        <p:par>
                          <p:cTn id="40" fill="hold" nodeType="afterGroup">
                            <p:stCondLst>
                              <p:cond delay="14000"/>
                            </p:stCondLst>
                            <p:childTnLst>
                              <p:par>
                                <p:cTn id="41" presetID="18" presetClass="entr" presetSubtype="12" fill="hold" nodeType="afterEffect">
                                  <p:stCondLst>
                                    <p:cond delay="0"/>
                                  </p:stCondLst>
                                  <p:childTnLst>
                                    <p:set>
                                      <p:cBhvr>
                                        <p:cTn id="42" dur="1" fill="hold">
                                          <p:stCondLst>
                                            <p:cond delay="0"/>
                                          </p:stCondLst>
                                        </p:cTn>
                                        <p:tgtEl>
                                          <p:spTgt spid="59411"/>
                                        </p:tgtEl>
                                        <p:attrNameLst>
                                          <p:attrName>style.visibility</p:attrName>
                                        </p:attrNameLst>
                                      </p:cBhvr>
                                      <p:to>
                                        <p:strVal val="visible"/>
                                      </p:to>
                                    </p:set>
                                    <p:animEffect transition="in" filter="strips(downLeft)">
                                      <p:cBhvr>
                                        <p:cTn id="43" dur="1000"/>
                                        <p:tgtEl>
                                          <p:spTgt spid="59411"/>
                                        </p:tgtEl>
                                      </p:cBhvr>
                                    </p:animEffect>
                                  </p:childTnLst>
                                </p:cTn>
                              </p:par>
                            </p:childTnLst>
                          </p:cTn>
                        </p:par>
                        <p:par>
                          <p:cTn id="44" fill="hold" nodeType="afterGroup">
                            <p:stCondLst>
                              <p:cond delay="15000"/>
                            </p:stCondLst>
                            <p:childTnLst>
                              <p:par>
                                <p:cTn id="45" presetID="6" presetClass="entr" presetSubtype="16" fill="hold" grpId="0" nodeType="afterEffect">
                                  <p:stCondLst>
                                    <p:cond delay="0"/>
                                  </p:stCondLst>
                                  <p:childTnLst>
                                    <p:set>
                                      <p:cBhvr>
                                        <p:cTn id="46" dur="1" fill="hold">
                                          <p:stCondLst>
                                            <p:cond delay="0"/>
                                          </p:stCondLst>
                                        </p:cTn>
                                        <p:tgtEl>
                                          <p:spTgt spid="59403"/>
                                        </p:tgtEl>
                                        <p:attrNameLst>
                                          <p:attrName>style.visibility</p:attrName>
                                        </p:attrNameLst>
                                      </p:cBhvr>
                                      <p:to>
                                        <p:strVal val="visible"/>
                                      </p:to>
                                    </p:set>
                                    <p:animEffect transition="in" filter="circle(in)">
                                      <p:cBhvr>
                                        <p:cTn id="47" dur="2000"/>
                                        <p:tgtEl>
                                          <p:spTgt spid="59403"/>
                                        </p:tgtEl>
                                      </p:cBhvr>
                                    </p:animEffect>
                                  </p:childTnLst>
                                </p:cTn>
                              </p:par>
                            </p:childTnLst>
                          </p:cTn>
                        </p:par>
                        <p:par>
                          <p:cTn id="48" fill="hold" nodeType="afterGroup">
                            <p:stCondLst>
                              <p:cond delay="17000"/>
                            </p:stCondLst>
                            <p:childTnLst>
                              <p:par>
                                <p:cTn id="49" presetID="18" presetClass="entr" presetSubtype="12" fill="hold" nodeType="afterEffect">
                                  <p:stCondLst>
                                    <p:cond delay="0"/>
                                  </p:stCondLst>
                                  <p:childTnLst>
                                    <p:set>
                                      <p:cBhvr>
                                        <p:cTn id="50" dur="1" fill="hold">
                                          <p:stCondLst>
                                            <p:cond delay="0"/>
                                          </p:stCondLst>
                                        </p:cTn>
                                        <p:tgtEl>
                                          <p:spTgt spid="59413"/>
                                        </p:tgtEl>
                                        <p:attrNameLst>
                                          <p:attrName>style.visibility</p:attrName>
                                        </p:attrNameLst>
                                      </p:cBhvr>
                                      <p:to>
                                        <p:strVal val="visible"/>
                                      </p:to>
                                    </p:set>
                                    <p:animEffect transition="in" filter="strips(downLeft)">
                                      <p:cBhvr>
                                        <p:cTn id="51" dur="1000"/>
                                        <p:tgtEl>
                                          <p:spTgt spid="59413"/>
                                        </p:tgtEl>
                                      </p:cBhvr>
                                    </p:animEffect>
                                  </p:childTnLst>
                                </p:cTn>
                              </p:par>
                            </p:childTnLst>
                          </p:cTn>
                        </p:par>
                        <p:par>
                          <p:cTn id="52" fill="hold" nodeType="afterGroup">
                            <p:stCondLst>
                              <p:cond delay="18000"/>
                            </p:stCondLst>
                            <p:childTnLst>
                              <p:par>
                                <p:cTn id="53" presetID="6" presetClass="entr" presetSubtype="16" fill="hold" grpId="0" nodeType="afterEffect">
                                  <p:stCondLst>
                                    <p:cond delay="0"/>
                                  </p:stCondLst>
                                  <p:childTnLst>
                                    <p:set>
                                      <p:cBhvr>
                                        <p:cTn id="54" dur="1" fill="hold">
                                          <p:stCondLst>
                                            <p:cond delay="0"/>
                                          </p:stCondLst>
                                        </p:cTn>
                                        <p:tgtEl>
                                          <p:spTgt spid="59404"/>
                                        </p:tgtEl>
                                        <p:attrNameLst>
                                          <p:attrName>style.visibility</p:attrName>
                                        </p:attrNameLst>
                                      </p:cBhvr>
                                      <p:to>
                                        <p:strVal val="visible"/>
                                      </p:to>
                                    </p:set>
                                    <p:animEffect transition="in" filter="circle(in)">
                                      <p:cBhvr>
                                        <p:cTn id="55" dur="2000"/>
                                        <p:tgtEl>
                                          <p:spTgt spid="59404"/>
                                        </p:tgtEl>
                                      </p:cBhvr>
                                    </p:animEffect>
                                  </p:childTnLst>
                                </p:cTn>
                              </p:par>
                            </p:childTnLst>
                          </p:cTn>
                        </p:par>
                        <p:par>
                          <p:cTn id="56" fill="hold" nodeType="afterGroup">
                            <p:stCondLst>
                              <p:cond delay="20000"/>
                            </p:stCondLst>
                            <p:childTnLst>
                              <p:par>
                                <p:cTn id="57" presetID="29" presetClass="entr" presetSubtype="0" fill="hold" nodeType="afterEffect">
                                  <p:stCondLst>
                                    <p:cond delay="0"/>
                                  </p:stCondLst>
                                  <p:childTnLst>
                                    <p:set>
                                      <p:cBhvr>
                                        <p:cTn id="58" dur="1" fill="hold">
                                          <p:stCondLst>
                                            <p:cond delay="0"/>
                                          </p:stCondLst>
                                        </p:cTn>
                                        <p:tgtEl>
                                          <p:spTgt spid="59412"/>
                                        </p:tgtEl>
                                        <p:attrNameLst>
                                          <p:attrName>style.visibility</p:attrName>
                                        </p:attrNameLst>
                                      </p:cBhvr>
                                      <p:to>
                                        <p:strVal val="visible"/>
                                      </p:to>
                                    </p:set>
                                    <p:anim calcmode="lin" valueType="num">
                                      <p:cBhvr>
                                        <p:cTn id="59" dur="1000" fill="hold"/>
                                        <p:tgtEl>
                                          <p:spTgt spid="59412"/>
                                        </p:tgtEl>
                                        <p:attrNameLst>
                                          <p:attrName>ppt_x</p:attrName>
                                        </p:attrNameLst>
                                      </p:cBhvr>
                                      <p:tavLst>
                                        <p:tav tm="0">
                                          <p:val>
                                            <p:strVal val="#ppt_x-.2"/>
                                          </p:val>
                                        </p:tav>
                                        <p:tav tm="100000">
                                          <p:val>
                                            <p:strVal val="#ppt_x"/>
                                          </p:val>
                                        </p:tav>
                                      </p:tavLst>
                                    </p:anim>
                                    <p:anim calcmode="lin" valueType="num">
                                      <p:cBhvr>
                                        <p:cTn id="60" dur="1000" fill="hold"/>
                                        <p:tgtEl>
                                          <p:spTgt spid="59412"/>
                                        </p:tgtEl>
                                        <p:attrNameLst>
                                          <p:attrName>ppt_y</p:attrName>
                                        </p:attrNameLst>
                                      </p:cBhvr>
                                      <p:tavLst>
                                        <p:tav tm="0">
                                          <p:val>
                                            <p:strVal val="#ppt_y"/>
                                          </p:val>
                                        </p:tav>
                                        <p:tav tm="100000">
                                          <p:val>
                                            <p:strVal val="#ppt_y"/>
                                          </p:val>
                                        </p:tav>
                                      </p:tavLst>
                                    </p:anim>
                                    <p:animEffect transition="in" filter="wipe(right)" prLst="gradientSize: 0.1">
                                      <p:cBhvr>
                                        <p:cTn id="61" dur="1000"/>
                                        <p:tgtEl>
                                          <p:spTgt spid="59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397" grpId="0"/>
      <p:bldP spid="59399" grpId="0" animBg="1"/>
      <p:bldP spid="59400" grpId="0" animBg="1"/>
      <p:bldP spid="59401" grpId="0" animBg="1"/>
      <p:bldP spid="59402" grpId="0" animBg="1"/>
      <p:bldP spid="59403" grpId="0" animBg="1"/>
      <p:bldP spid="594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106365" y="44450"/>
            <a:ext cx="8929687" cy="1202510"/>
          </a:xfrm>
          <a:prstGeom prst="rect">
            <a:avLst/>
          </a:prstGeom>
          <a:noFill/>
          <a:ln>
            <a:noFill/>
          </a:ln>
          <a:effectLst/>
          <a:extLst>
            <a:ext uri="{909E8E84-426E-40DD-AFC4-6F175D3DCCD1}">
              <a14:hiddenFill xmlns:a14="http://schemas.microsoft.com/office/drawing/2010/main">
                <a:gradFill rotWithShape="1">
                  <a:gsLst>
                    <a:gs pos="0">
                      <a:srgbClr val="000082"/>
                    </a:gs>
                    <a:gs pos="100000">
                      <a:srgbClr val="00003C"/>
                    </a:gs>
                  </a:gsLst>
                  <a:lin ang="5400000" scaled="1"/>
                </a:gradFill>
              </a14:hiddenFill>
            </a:ext>
            <a:ext uri="{91240B29-F687-4F45-9708-019B960494DF}">
              <a14:hiddenLine xmlns:a14="http://schemas.microsoft.com/office/drawing/2010/main" w="76200" cmpd="tri"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400" b="1">
                <a:solidFill>
                  <a:schemeClr val="bg2"/>
                </a:solidFill>
                <a:latin typeface="Times New Roman" panose="02020603050405020304" pitchFamily="18" charset="0"/>
              </a:rPr>
              <a:t>б) Рус империяси Ички ишлар вазирлари департаменти органи </a:t>
            </a:r>
            <a:r>
              <a:rPr lang="uz-Cyrl-UZ" altLang="ru-RU" sz="2400" b="1">
                <a:solidFill>
                  <a:schemeClr val="bg2"/>
                </a:solidFill>
                <a:latin typeface="Times New Roman" panose="02020603050405020304" pitchFamily="18" charset="0"/>
                <a:cs typeface="Times New Roman" panose="02020603050405020304" pitchFamily="18" charset="0"/>
              </a:rPr>
              <a:t>– Туркистон район муҳофаза бўлим (махфий сиёсий полиция </a:t>
            </a:r>
            <a:r>
              <a:rPr lang="uz-Cyrl-UZ" altLang="ru-RU" sz="2200" b="1">
                <a:solidFill>
                  <a:schemeClr val="bg2"/>
                </a:solidFill>
                <a:latin typeface="Times New Roman" panose="02020603050405020304" pitchFamily="18" charset="0"/>
              </a:rPr>
              <a:t>– охранка</a:t>
            </a:r>
            <a:r>
              <a:rPr lang="uz-Cyrl-UZ" altLang="ru-RU" sz="2400" b="1">
                <a:solidFill>
                  <a:schemeClr val="bg2"/>
                </a:solidFill>
                <a:latin typeface="Times New Roman" panose="02020603050405020304" pitchFamily="18" charset="0"/>
                <a:cs typeface="Times New Roman" panose="02020603050405020304" pitchFamily="18" charset="0"/>
              </a:rPr>
              <a:t>) </a:t>
            </a:r>
            <a:r>
              <a:rPr lang="uz-Cyrl-UZ" altLang="ru-RU" sz="2200" b="1">
                <a:solidFill>
                  <a:schemeClr val="bg2"/>
                </a:solidFill>
                <a:latin typeface="Times New Roman" panose="02020603050405020304" pitchFamily="18" charset="0"/>
              </a:rPr>
              <a:t>– ТРМБ</a:t>
            </a:r>
          </a:p>
        </p:txBody>
      </p:sp>
      <p:sp>
        <p:nvSpPr>
          <p:cNvPr id="60421" name="Rectangle 5"/>
          <p:cNvSpPr>
            <a:spLocks noChangeArrowheads="1"/>
          </p:cNvSpPr>
          <p:nvPr/>
        </p:nvSpPr>
        <p:spPr bwMode="auto">
          <a:xfrm>
            <a:off x="1979613" y="1273175"/>
            <a:ext cx="4608512" cy="433068"/>
          </a:xfrm>
          <a:prstGeom prst="rect">
            <a:avLst/>
          </a:prstGeom>
          <a:noFill/>
          <a:ln>
            <a:noFill/>
          </a:ln>
          <a:effectLst/>
          <a:extLst>
            <a:ext uri="{909E8E84-426E-40DD-AFC4-6F175D3DCCD1}">
              <a14:hiddenFill xmlns:a14="http://schemas.microsoft.com/office/drawing/2010/main">
                <a:gradFill rotWithShape="1">
                  <a:gsLst>
                    <a:gs pos="0">
                      <a:srgbClr val="000082"/>
                    </a:gs>
                    <a:gs pos="100000">
                      <a:srgbClr val="00003C"/>
                    </a:gs>
                  </a:gsLst>
                  <a:lin ang="5400000" scaled="1"/>
                </a:gradFill>
              </a14:hiddenFill>
            </a:ext>
            <a:ext uri="{91240B29-F687-4F45-9708-019B960494DF}">
              <a14:hiddenLine xmlns:a14="http://schemas.microsoft.com/office/drawing/2010/main" w="76200" cmpd="tri"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b="1">
                <a:solidFill>
                  <a:schemeClr val="bg2"/>
                </a:solidFill>
                <a:latin typeface="Times New Roman" panose="02020603050405020304" pitchFamily="18" charset="0"/>
              </a:rPr>
              <a:t>1.  Шахсий таркиб</a:t>
            </a:r>
            <a:endParaRPr lang="ru-RU" altLang="ru-RU" sz="2200" b="1">
              <a:solidFill>
                <a:schemeClr val="bg2"/>
              </a:solidFill>
              <a:latin typeface="Times New Roman" panose="02020603050405020304" pitchFamily="18" charset="0"/>
            </a:endParaRPr>
          </a:p>
        </p:txBody>
      </p:sp>
      <p:sp>
        <p:nvSpPr>
          <p:cNvPr id="60422" name="Rectangle 6"/>
          <p:cNvSpPr>
            <a:spLocks noChangeArrowheads="1"/>
          </p:cNvSpPr>
          <p:nvPr/>
        </p:nvSpPr>
        <p:spPr bwMode="auto">
          <a:xfrm>
            <a:off x="215902" y="2060577"/>
            <a:ext cx="3419475" cy="936625"/>
          </a:xfrm>
          <a:prstGeom prst="rect">
            <a:avLst/>
          </a:prstGeom>
          <a:gradFill rotWithShape="1">
            <a:gsLst>
              <a:gs pos="0">
                <a:srgbClr val="DDEBCF"/>
              </a:gs>
              <a:gs pos="50000">
                <a:srgbClr val="9CB86E"/>
              </a:gs>
              <a:gs pos="100000">
                <a:srgbClr val="156B13"/>
              </a:gs>
            </a:gsLst>
            <a:lin ang="5400000" scaled="1"/>
          </a:gradFill>
          <a:ln w="38100" cmpd="dbl"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Топшириқ бажарувчи</a:t>
            </a:r>
          </a:p>
          <a:p>
            <a:pPr algn="ctr">
              <a:spcBef>
                <a:spcPct val="0"/>
              </a:spcBef>
              <a:buClrTx/>
              <a:buSzTx/>
              <a:buFontTx/>
              <a:buNone/>
            </a:pPr>
            <a:r>
              <a:rPr lang="uz-Cyrl-UZ" altLang="ru-RU" sz="2200">
                <a:solidFill>
                  <a:schemeClr val="bg2"/>
                </a:solidFill>
                <a:latin typeface="Times New Roman" panose="02020603050405020304" pitchFamily="18" charset="0"/>
              </a:rPr>
              <a:t>амалдорлар</a:t>
            </a:r>
            <a:endParaRPr lang="ru-RU" altLang="ru-RU" sz="2200">
              <a:solidFill>
                <a:schemeClr val="bg2"/>
              </a:solidFill>
              <a:latin typeface="Times New Roman" panose="02020603050405020304" pitchFamily="18" charset="0"/>
            </a:endParaRPr>
          </a:p>
        </p:txBody>
      </p:sp>
      <p:sp>
        <p:nvSpPr>
          <p:cNvPr id="60423" name="Rectangle 7"/>
          <p:cNvSpPr>
            <a:spLocks noChangeArrowheads="1"/>
          </p:cNvSpPr>
          <p:nvPr/>
        </p:nvSpPr>
        <p:spPr bwMode="auto">
          <a:xfrm>
            <a:off x="5545140" y="2060577"/>
            <a:ext cx="3419475" cy="936625"/>
          </a:xfrm>
          <a:prstGeom prst="rect">
            <a:avLst/>
          </a:prstGeom>
          <a:gradFill rotWithShape="1">
            <a:gsLst>
              <a:gs pos="0">
                <a:srgbClr val="DDEBCF"/>
              </a:gs>
              <a:gs pos="50000">
                <a:srgbClr val="9CB86E"/>
              </a:gs>
              <a:gs pos="100000">
                <a:srgbClr val="156B13"/>
              </a:gs>
            </a:gsLst>
            <a:lin ang="5400000" scaled="1"/>
          </a:gradFill>
          <a:ln w="38100" cmpd="dbl"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Ташқи кузатув бўлими</a:t>
            </a:r>
          </a:p>
          <a:p>
            <a:pPr algn="ctr">
              <a:spcBef>
                <a:spcPct val="0"/>
              </a:spcBef>
              <a:buClrTx/>
              <a:buSzTx/>
              <a:buFontTx/>
              <a:buNone/>
            </a:pPr>
            <a:r>
              <a:rPr lang="uz-Cyrl-UZ" altLang="ru-RU" sz="2200">
                <a:solidFill>
                  <a:schemeClr val="bg2"/>
                </a:solidFill>
                <a:latin typeface="Times New Roman" panose="02020603050405020304" pitchFamily="18" charset="0"/>
              </a:rPr>
              <a:t>мудири</a:t>
            </a:r>
            <a:endParaRPr lang="ru-RU" altLang="ru-RU" sz="2200">
              <a:solidFill>
                <a:schemeClr val="bg2"/>
              </a:solidFill>
              <a:latin typeface="Times New Roman" panose="02020603050405020304" pitchFamily="18" charset="0"/>
            </a:endParaRPr>
          </a:p>
        </p:txBody>
      </p:sp>
      <p:sp>
        <p:nvSpPr>
          <p:cNvPr id="60424" name="Rectangle 8"/>
          <p:cNvSpPr>
            <a:spLocks noChangeArrowheads="1"/>
          </p:cNvSpPr>
          <p:nvPr/>
        </p:nvSpPr>
        <p:spPr bwMode="auto">
          <a:xfrm>
            <a:off x="2808290" y="3429002"/>
            <a:ext cx="3419475" cy="936625"/>
          </a:xfrm>
          <a:prstGeom prst="rect">
            <a:avLst/>
          </a:prstGeom>
          <a:gradFill rotWithShape="1">
            <a:gsLst>
              <a:gs pos="0">
                <a:srgbClr val="DDEBCF"/>
              </a:gs>
              <a:gs pos="50000">
                <a:srgbClr val="9CB86E"/>
              </a:gs>
              <a:gs pos="100000">
                <a:srgbClr val="156B13"/>
              </a:gs>
            </a:gsLst>
            <a:lin ang="5400000" scaled="1"/>
          </a:gradFill>
          <a:ln w="38100" cmpd="dbl"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Туркистон район муҳофаза</a:t>
            </a:r>
          </a:p>
          <a:p>
            <a:pPr algn="ctr">
              <a:spcBef>
                <a:spcPct val="0"/>
              </a:spcBef>
              <a:buClrTx/>
              <a:buSzTx/>
              <a:buFontTx/>
              <a:buNone/>
            </a:pPr>
            <a:r>
              <a:rPr lang="uz-Cyrl-UZ" altLang="ru-RU" sz="2200">
                <a:solidFill>
                  <a:schemeClr val="bg2"/>
                </a:solidFill>
                <a:latin typeface="Times New Roman" panose="02020603050405020304" pitchFamily="18" charset="0"/>
              </a:rPr>
              <a:t>бўлим бошлиғи (ТРМБ)</a:t>
            </a:r>
            <a:endParaRPr lang="ru-RU" altLang="ru-RU" sz="2200">
              <a:solidFill>
                <a:schemeClr val="bg2"/>
              </a:solidFill>
              <a:latin typeface="Times New Roman" panose="02020603050405020304" pitchFamily="18" charset="0"/>
            </a:endParaRPr>
          </a:p>
        </p:txBody>
      </p:sp>
      <p:sp>
        <p:nvSpPr>
          <p:cNvPr id="60425" name="Rectangle 9"/>
          <p:cNvSpPr>
            <a:spLocks noChangeArrowheads="1"/>
          </p:cNvSpPr>
          <p:nvPr/>
        </p:nvSpPr>
        <p:spPr bwMode="auto">
          <a:xfrm>
            <a:off x="2914650" y="4725990"/>
            <a:ext cx="3170238" cy="503237"/>
          </a:xfrm>
          <a:prstGeom prst="rect">
            <a:avLst/>
          </a:prstGeom>
          <a:gradFill rotWithShape="1">
            <a:gsLst>
              <a:gs pos="0">
                <a:srgbClr val="DDEBCF"/>
              </a:gs>
              <a:gs pos="50000">
                <a:srgbClr val="9CB86E"/>
              </a:gs>
              <a:gs pos="100000">
                <a:srgbClr val="156B13"/>
              </a:gs>
            </a:gsLst>
            <a:lin ang="5400000" scaled="1"/>
          </a:gradFill>
          <a:ln w="38100" cmpd="dbl"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Хат юритувчилар</a:t>
            </a:r>
            <a:endParaRPr lang="ru-RU" altLang="ru-RU" sz="2200">
              <a:solidFill>
                <a:schemeClr val="bg2"/>
              </a:solidFill>
              <a:latin typeface="Times New Roman" panose="02020603050405020304" pitchFamily="18" charset="0"/>
            </a:endParaRPr>
          </a:p>
        </p:txBody>
      </p:sp>
      <p:sp>
        <p:nvSpPr>
          <p:cNvPr id="60426" name="Rectangle 10"/>
          <p:cNvSpPr>
            <a:spLocks noChangeArrowheads="1"/>
          </p:cNvSpPr>
          <p:nvPr/>
        </p:nvSpPr>
        <p:spPr bwMode="auto">
          <a:xfrm>
            <a:off x="215902" y="5661027"/>
            <a:ext cx="3419475" cy="936625"/>
          </a:xfrm>
          <a:prstGeom prst="rect">
            <a:avLst/>
          </a:prstGeom>
          <a:gradFill rotWithShape="1">
            <a:gsLst>
              <a:gs pos="0">
                <a:srgbClr val="DDEBCF"/>
              </a:gs>
              <a:gs pos="50000">
                <a:srgbClr val="9CB86E"/>
              </a:gs>
              <a:gs pos="100000">
                <a:srgbClr val="156B13"/>
              </a:gs>
            </a:gsLst>
            <a:lin ang="5400000" scaled="1"/>
          </a:gradFill>
          <a:ln w="38100" cmpd="dbl"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Терговчи зобитлар</a:t>
            </a:r>
            <a:endParaRPr lang="ru-RU" altLang="ru-RU" sz="2200">
              <a:solidFill>
                <a:schemeClr val="bg2"/>
              </a:solidFill>
              <a:latin typeface="Times New Roman" panose="02020603050405020304" pitchFamily="18" charset="0"/>
            </a:endParaRPr>
          </a:p>
        </p:txBody>
      </p:sp>
      <p:sp>
        <p:nvSpPr>
          <p:cNvPr id="60427" name="Rectangle 11"/>
          <p:cNvSpPr>
            <a:spLocks noChangeArrowheads="1"/>
          </p:cNvSpPr>
          <p:nvPr/>
        </p:nvSpPr>
        <p:spPr bwMode="auto">
          <a:xfrm>
            <a:off x="5545140" y="5661027"/>
            <a:ext cx="3419475" cy="936625"/>
          </a:xfrm>
          <a:prstGeom prst="rect">
            <a:avLst/>
          </a:prstGeom>
          <a:gradFill rotWithShape="1">
            <a:gsLst>
              <a:gs pos="0">
                <a:srgbClr val="DDEBCF"/>
              </a:gs>
              <a:gs pos="50000">
                <a:srgbClr val="9CB86E"/>
              </a:gs>
              <a:gs pos="100000">
                <a:srgbClr val="156B13"/>
              </a:gs>
            </a:gsLst>
            <a:lin ang="5400000" scaled="1"/>
          </a:gradFill>
          <a:ln w="38100" cmpd="dbl"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Узунқулоқлар (махфий</a:t>
            </a:r>
          </a:p>
          <a:p>
            <a:pPr algn="ctr">
              <a:spcBef>
                <a:spcPct val="0"/>
              </a:spcBef>
              <a:buClrTx/>
              <a:buSzTx/>
              <a:buFontTx/>
              <a:buNone/>
            </a:pPr>
            <a:r>
              <a:rPr lang="uz-Cyrl-UZ" altLang="ru-RU" sz="2200">
                <a:solidFill>
                  <a:schemeClr val="bg2"/>
                </a:solidFill>
                <a:latin typeface="Times New Roman" panose="02020603050405020304" pitchFamily="18" charset="0"/>
              </a:rPr>
              <a:t>агентлар)</a:t>
            </a:r>
            <a:endParaRPr lang="ru-RU" altLang="ru-RU" sz="2200">
              <a:solidFill>
                <a:schemeClr val="bg2"/>
              </a:solidFill>
              <a:latin typeface="Times New Roman" panose="02020603050405020304" pitchFamily="18" charset="0"/>
            </a:endParaRPr>
          </a:p>
        </p:txBody>
      </p:sp>
      <p:sp>
        <p:nvSpPr>
          <p:cNvPr id="60429" name="Line 13"/>
          <p:cNvSpPr>
            <a:spLocks noChangeShapeType="1"/>
          </p:cNvSpPr>
          <p:nvPr/>
        </p:nvSpPr>
        <p:spPr bwMode="auto">
          <a:xfrm>
            <a:off x="1692275" y="2997200"/>
            <a:ext cx="1943100" cy="4318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0430" name="Line 14"/>
          <p:cNvSpPr>
            <a:spLocks noChangeShapeType="1"/>
          </p:cNvSpPr>
          <p:nvPr/>
        </p:nvSpPr>
        <p:spPr bwMode="auto">
          <a:xfrm flipH="1">
            <a:off x="5580063" y="2997200"/>
            <a:ext cx="1871662" cy="4318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0432" name="Line 16"/>
          <p:cNvSpPr>
            <a:spLocks noChangeShapeType="1"/>
          </p:cNvSpPr>
          <p:nvPr/>
        </p:nvSpPr>
        <p:spPr bwMode="auto">
          <a:xfrm flipV="1">
            <a:off x="1619250" y="4365625"/>
            <a:ext cx="1511300" cy="12954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0434" name="Line 18"/>
          <p:cNvSpPr>
            <a:spLocks noChangeShapeType="1"/>
          </p:cNvSpPr>
          <p:nvPr/>
        </p:nvSpPr>
        <p:spPr bwMode="auto">
          <a:xfrm flipH="1" flipV="1">
            <a:off x="5867402" y="4365625"/>
            <a:ext cx="1584325" cy="12954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0436" name="Line 20"/>
          <p:cNvSpPr>
            <a:spLocks noChangeShapeType="1"/>
          </p:cNvSpPr>
          <p:nvPr/>
        </p:nvSpPr>
        <p:spPr bwMode="auto">
          <a:xfrm flipH="1" flipV="1">
            <a:off x="4427540" y="4365627"/>
            <a:ext cx="1587" cy="358775"/>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0420"/>
                                        </p:tgtEl>
                                        <p:attrNameLst>
                                          <p:attrName>style.visibility</p:attrName>
                                        </p:attrNameLst>
                                      </p:cBhvr>
                                      <p:to>
                                        <p:strVal val="visible"/>
                                      </p:to>
                                    </p:set>
                                    <p:anim calcmode="lin" valueType="num">
                                      <p:cBhvr>
                                        <p:cTn id="7" dur="2000" fill="hold"/>
                                        <p:tgtEl>
                                          <p:spTgt spid="60420"/>
                                        </p:tgtEl>
                                        <p:attrNameLst>
                                          <p:attrName>ppt_w</p:attrName>
                                        </p:attrNameLst>
                                      </p:cBhvr>
                                      <p:tavLst>
                                        <p:tav tm="0">
                                          <p:val>
                                            <p:fltVal val="0"/>
                                          </p:val>
                                        </p:tav>
                                        <p:tav tm="100000">
                                          <p:val>
                                            <p:strVal val="#ppt_w"/>
                                          </p:val>
                                        </p:tav>
                                      </p:tavLst>
                                    </p:anim>
                                    <p:anim calcmode="lin" valueType="num">
                                      <p:cBhvr>
                                        <p:cTn id="8" dur="2000" fill="hold"/>
                                        <p:tgtEl>
                                          <p:spTgt spid="60420"/>
                                        </p:tgtEl>
                                        <p:attrNameLst>
                                          <p:attrName>ppt_h</p:attrName>
                                        </p:attrNameLst>
                                      </p:cBhvr>
                                      <p:tavLst>
                                        <p:tav tm="0">
                                          <p:val>
                                            <p:fltVal val="0"/>
                                          </p:val>
                                        </p:tav>
                                        <p:tav tm="100000">
                                          <p:val>
                                            <p:strVal val="#ppt_h"/>
                                          </p:val>
                                        </p:tav>
                                      </p:tavLst>
                                    </p:anim>
                                  </p:childTnLst>
                                </p:cTn>
                              </p:par>
                            </p:childTnLst>
                          </p:cTn>
                        </p:par>
                        <p:par>
                          <p:cTn id="9" fill="hold" nodeType="afterGroup">
                            <p:stCondLst>
                              <p:cond delay="2000"/>
                            </p:stCondLst>
                            <p:childTnLst>
                              <p:par>
                                <p:cTn id="10" presetID="9" presetClass="entr" presetSubtype="0" fill="hold" grpId="0" nodeType="afterEffect">
                                  <p:stCondLst>
                                    <p:cond delay="0"/>
                                  </p:stCondLst>
                                  <p:childTnLst>
                                    <p:set>
                                      <p:cBhvr>
                                        <p:cTn id="11" dur="1" fill="hold">
                                          <p:stCondLst>
                                            <p:cond delay="0"/>
                                          </p:stCondLst>
                                        </p:cTn>
                                        <p:tgtEl>
                                          <p:spTgt spid="60421"/>
                                        </p:tgtEl>
                                        <p:attrNameLst>
                                          <p:attrName>style.visibility</p:attrName>
                                        </p:attrNameLst>
                                      </p:cBhvr>
                                      <p:to>
                                        <p:strVal val="visible"/>
                                      </p:to>
                                    </p:set>
                                    <p:animEffect transition="in" filter="dissolve">
                                      <p:cBhvr>
                                        <p:cTn id="12" dur="1000"/>
                                        <p:tgtEl>
                                          <p:spTgt spid="60421"/>
                                        </p:tgtEl>
                                      </p:cBhvr>
                                    </p:animEffect>
                                  </p:childTnLst>
                                </p:cTn>
                              </p:par>
                            </p:childTnLst>
                          </p:cTn>
                        </p:par>
                        <p:par>
                          <p:cTn id="13" fill="hold" nodeType="afterGroup">
                            <p:stCondLst>
                              <p:cond delay="3000"/>
                            </p:stCondLst>
                            <p:childTnLst>
                              <p:par>
                                <p:cTn id="14" presetID="53" presetClass="entr" presetSubtype="0" fill="hold" grpId="0" nodeType="afterEffect">
                                  <p:stCondLst>
                                    <p:cond delay="0"/>
                                  </p:stCondLst>
                                  <p:childTnLst>
                                    <p:set>
                                      <p:cBhvr>
                                        <p:cTn id="15" dur="1" fill="hold">
                                          <p:stCondLst>
                                            <p:cond delay="0"/>
                                          </p:stCondLst>
                                        </p:cTn>
                                        <p:tgtEl>
                                          <p:spTgt spid="60424"/>
                                        </p:tgtEl>
                                        <p:attrNameLst>
                                          <p:attrName>style.visibility</p:attrName>
                                        </p:attrNameLst>
                                      </p:cBhvr>
                                      <p:to>
                                        <p:strVal val="visible"/>
                                      </p:to>
                                    </p:set>
                                    <p:anim calcmode="lin" valueType="num">
                                      <p:cBhvr>
                                        <p:cTn id="16" dur="2000" fill="hold"/>
                                        <p:tgtEl>
                                          <p:spTgt spid="60424"/>
                                        </p:tgtEl>
                                        <p:attrNameLst>
                                          <p:attrName>ppt_w</p:attrName>
                                        </p:attrNameLst>
                                      </p:cBhvr>
                                      <p:tavLst>
                                        <p:tav tm="0">
                                          <p:val>
                                            <p:fltVal val="0"/>
                                          </p:val>
                                        </p:tav>
                                        <p:tav tm="100000">
                                          <p:val>
                                            <p:strVal val="#ppt_w"/>
                                          </p:val>
                                        </p:tav>
                                      </p:tavLst>
                                    </p:anim>
                                    <p:anim calcmode="lin" valueType="num">
                                      <p:cBhvr>
                                        <p:cTn id="17" dur="2000" fill="hold"/>
                                        <p:tgtEl>
                                          <p:spTgt spid="60424"/>
                                        </p:tgtEl>
                                        <p:attrNameLst>
                                          <p:attrName>ppt_h</p:attrName>
                                        </p:attrNameLst>
                                      </p:cBhvr>
                                      <p:tavLst>
                                        <p:tav tm="0">
                                          <p:val>
                                            <p:fltVal val="0"/>
                                          </p:val>
                                        </p:tav>
                                        <p:tav tm="100000">
                                          <p:val>
                                            <p:strVal val="#ppt_h"/>
                                          </p:val>
                                        </p:tav>
                                      </p:tavLst>
                                    </p:anim>
                                    <p:animEffect transition="in" filter="fade">
                                      <p:cBhvr>
                                        <p:cTn id="18" dur="2000"/>
                                        <p:tgtEl>
                                          <p:spTgt spid="60424"/>
                                        </p:tgtEl>
                                      </p:cBhvr>
                                    </p:animEffect>
                                  </p:childTnLst>
                                </p:cTn>
                              </p:par>
                            </p:childTnLst>
                          </p:cTn>
                        </p:par>
                        <p:par>
                          <p:cTn id="19" fill="hold" nodeType="afterGroup">
                            <p:stCondLst>
                              <p:cond delay="5000"/>
                            </p:stCondLst>
                            <p:childTnLst>
                              <p:par>
                                <p:cTn id="20" presetID="53" presetClass="entr" presetSubtype="0" fill="hold" grpId="0" nodeType="afterEffect">
                                  <p:stCondLst>
                                    <p:cond delay="0"/>
                                  </p:stCondLst>
                                  <p:childTnLst>
                                    <p:set>
                                      <p:cBhvr>
                                        <p:cTn id="21" dur="1" fill="hold">
                                          <p:stCondLst>
                                            <p:cond delay="0"/>
                                          </p:stCondLst>
                                        </p:cTn>
                                        <p:tgtEl>
                                          <p:spTgt spid="60422"/>
                                        </p:tgtEl>
                                        <p:attrNameLst>
                                          <p:attrName>style.visibility</p:attrName>
                                        </p:attrNameLst>
                                      </p:cBhvr>
                                      <p:to>
                                        <p:strVal val="visible"/>
                                      </p:to>
                                    </p:set>
                                    <p:anim calcmode="lin" valueType="num">
                                      <p:cBhvr>
                                        <p:cTn id="22" dur="2000" fill="hold"/>
                                        <p:tgtEl>
                                          <p:spTgt spid="60422"/>
                                        </p:tgtEl>
                                        <p:attrNameLst>
                                          <p:attrName>ppt_w</p:attrName>
                                        </p:attrNameLst>
                                      </p:cBhvr>
                                      <p:tavLst>
                                        <p:tav tm="0">
                                          <p:val>
                                            <p:fltVal val="0"/>
                                          </p:val>
                                        </p:tav>
                                        <p:tav tm="100000">
                                          <p:val>
                                            <p:strVal val="#ppt_w"/>
                                          </p:val>
                                        </p:tav>
                                      </p:tavLst>
                                    </p:anim>
                                    <p:anim calcmode="lin" valueType="num">
                                      <p:cBhvr>
                                        <p:cTn id="23" dur="2000" fill="hold"/>
                                        <p:tgtEl>
                                          <p:spTgt spid="60422"/>
                                        </p:tgtEl>
                                        <p:attrNameLst>
                                          <p:attrName>ppt_h</p:attrName>
                                        </p:attrNameLst>
                                      </p:cBhvr>
                                      <p:tavLst>
                                        <p:tav tm="0">
                                          <p:val>
                                            <p:fltVal val="0"/>
                                          </p:val>
                                        </p:tav>
                                        <p:tav tm="100000">
                                          <p:val>
                                            <p:strVal val="#ppt_h"/>
                                          </p:val>
                                        </p:tav>
                                      </p:tavLst>
                                    </p:anim>
                                    <p:animEffect transition="in" filter="fade">
                                      <p:cBhvr>
                                        <p:cTn id="24" dur="2000"/>
                                        <p:tgtEl>
                                          <p:spTgt spid="60422"/>
                                        </p:tgtEl>
                                      </p:cBhvr>
                                    </p:animEffect>
                                  </p:childTnLst>
                                </p:cTn>
                              </p:par>
                            </p:childTnLst>
                          </p:cTn>
                        </p:par>
                        <p:par>
                          <p:cTn id="25" fill="hold" nodeType="afterGroup">
                            <p:stCondLst>
                              <p:cond delay="7000"/>
                            </p:stCondLst>
                            <p:childTnLst>
                              <p:par>
                                <p:cTn id="26" presetID="8" presetClass="entr" presetSubtype="16" fill="hold" nodeType="afterEffect">
                                  <p:stCondLst>
                                    <p:cond delay="0"/>
                                  </p:stCondLst>
                                  <p:childTnLst>
                                    <p:set>
                                      <p:cBhvr>
                                        <p:cTn id="27" dur="1" fill="hold">
                                          <p:stCondLst>
                                            <p:cond delay="0"/>
                                          </p:stCondLst>
                                        </p:cTn>
                                        <p:tgtEl>
                                          <p:spTgt spid="60429"/>
                                        </p:tgtEl>
                                        <p:attrNameLst>
                                          <p:attrName>style.visibility</p:attrName>
                                        </p:attrNameLst>
                                      </p:cBhvr>
                                      <p:to>
                                        <p:strVal val="visible"/>
                                      </p:to>
                                    </p:set>
                                    <p:animEffect transition="in" filter="diamond(in)">
                                      <p:cBhvr>
                                        <p:cTn id="28" dur="1000"/>
                                        <p:tgtEl>
                                          <p:spTgt spid="60429"/>
                                        </p:tgtEl>
                                      </p:cBhvr>
                                    </p:animEffect>
                                  </p:childTnLst>
                                </p:cTn>
                              </p:par>
                            </p:childTnLst>
                          </p:cTn>
                        </p:par>
                        <p:par>
                          <p:cTn id="29" fill="hold" nodeType="afterGroup">
                            <p:stCondLst>
                              <p:cond delay="8000"/>
                            </p:stCondLst>
                            <p:childTnLst>
                              <p:par>
                                <p:cTn id="30" presetID="53" presetClass="entr" presetSubtype="0" fill="hold" grpId="0" nodeType="afterEffect">
                                  <p:stCondLst>
                                    <p:cond delay="0"/>
                                  </p:stCondLst>
                                  <p:childTnLst>
                                    <p:set>
                                      <p:cBhvr>
                                        <p:cTn id="31" dur="1" fill="hold">
                                          <p:stCondLst>
                                            <p:cond delay="0"/>
                                          </p:stCondLst>
                                        </p:cTn>
                                        <p:tgtEl>
                                          <p:spTgt spid="60423"/>
                                        </p:tgtEl>
                                        <p:attrNameLst>
                                          <p:attrName>style.visibility</p:attrName>
                                        </p:attrNameLst>
                                      </p:cBhvr>
                                      <p:to>
                                        <p:strVal val="visible"/>
                                      </p:to>
                                    </p:set>
                                    <p:anim calcmode="lin" valueType="num">
                                      <p:cBhvr>
                                        <p:cTn id="32" dur="2000" fill="hold"/>
                                        <p:tgtEl>
                                          <p:spTgt spid="60423"/>
                                        </p:tgtEl>
                                        <p:attrNameLst>
                                          <p:attrName>ppt_w</p:attrName>
                                        </p:attrNameLst>
                                      </p:cBhvr>
                                      <p:tavLst>
                                        <p:tav tm="0">
                                          <p:val>
                                            <p:fltVal val="0"/>
                                          </p:val>
                                        </p:tav>
                                        <p:tav tm="100000">
                                          <p:val>
                                            <p:strVal val="#ppt_w"/>
                                          </p:val>
                                        </p:tav>
                                      </p:tavLst>
                                    </p:anim>
                                    <p:anim calcmode="lin" valueType="num">
                                      <p:cBhvr>
                                        <p:cTn id="33" dur="2000" fill="hold"/>
                                        <p:tgtEl>
                                          <p:spTgt spid="60423"/>
                                        </p:tgtEl>
                                        <p:attrNameLst>
                                          <p:attrName>ppt_h</p:attrName>
                                        </p:attrNameLst>
                                      </p:cBhvr>
                                      <p:tavLst>
                                        <p:tav tm="0">
                                          <p:val>
                                            <p:fltVal val="0"/>
                                          </p:val>
                                        </p:tav>
                                        <p:tav tm="100000">
                                          <p:val>
                                            <p:strVal val="#ppt_h"/>
                                          </p:val>
                                        </p:tav>
                                      </p:tavLst>
                                    </p:anim>
                                    <p:animEffect transition="in" filter="fade">
                                      <p:cBhvr>
                                        <p:cTn id="34" dur="2000"/>
                                        <p:tgtEl>
                                          <p:spTgt spid="60423"/>
                                        </p:tgtEl>
                                      </p:cBhvr>
                                    </p:animEffect>
                                  </p:childTnLst>
                                </p:cTn>
                              </p:par>
                            </p:childTnLst>
                          </p:cTn>
                        </p:par>
                        <p:par>
                          <p:cTn id="35" fill="hold" nodeType="afterGroup">
                            <p:stCondLst>
                              <p:cond delay="10000"/>
                            </p:stCondLst>
                            <p:childTnLst>
                              <p:par>
                                <p:cTn id="36" presetID="8" presetClass="entr" presetSubtype="16" fill="hold" nodeType="afterEffect">
                                  <p:stCondLst>
                                    <p:cond delay="0"/>
                                  </p:stCondLst>
                                  <p:childTnLst>
                                    <p:set>
                                      <p:cBhvr>
                                        <p:cTn id="37" dur="1" fill="hold">
                                          <p:stCondLst>
                                            <p:cond delay="0"/>
                                          </p:stCondLst>
                                        </p:cTn>
                                        <p:tgtEl>
                                          <p:spTgt spid="60430"/>
                                        </p:tgtEl>
                                        <p:attrNameLst>
                                          <p:attrName>style.visibility</p:attrName>
                                        </p:attrNameLst>
                                      </p:cBhvr>
                                      <p:to>
                                        <p:strVal val="visible"/>
                                      </p:to>
                                    </p:set>
                                    <p:animEffect transition="in" filter="diamond(in)">
                                      <p:cBhvr>
                                        <p:cTn id="38" dur="1000"/>
                                        <p:tgtEl>
                                          <p:spTgt spid="60430"/>
                                        </p:tgtEl>
                                      </p:cBhvr>
                                    </p:animEffect>
                                  </p:childTnLst>
                                </p:cTn>
                              </p:par>
                            </p:childTnLst>
                          </p:cTn>
                        </p:par>
                        <p:par>
                          <p:cTn id="39" fill="hold" nodeType="afterGroup">
                            <p:stCondLst>
                              <p:cond delay="11000"/>
                            </p:stCondLst>
                            <p:childTnLst>
                              <p:par>
                                <p:cTn id="40" presetID="18" presetClass="entr" presetSubtype="12" fill="hold" nodeType="afterEffect">
                                  <p:stCondLst>
                                    <p:cond delay="0"/>
                                  </p:stCondLst>
                                  <p:childTnLst>
                                    <p:set>
                                      <p:cBhvr>
                                        <p:cTn id="41" dur="1" fill="hold">
                                          <p:stCondLst>
                                            <p:cond delay="0"/>
                                          </p:stCondLst>
                                        </p:cTn>
                                        <p:tgtEl>
                                          <p:spTgt spid="60436"/>
                                        </p:tgtEl>
                                        <p:attrNameLst>
                                          <p:attrName>style.visibility</p:attrName>
                                        </p:attrNameLst>
                                      </p:cBhvr>
                                      <p:to>
                                        <p:strVal val="visible"/>
                                      </p:to>
                                    </p:set>
                                    <p:animEffect transition="in" filter="strips(downLeft)">
                                      <p:cBhvr>
                                        <p:cTn id="42" dur="1000"/>
                                        <p:tgtEl>
                                          <p:spTgt spid="60436"/>
                                        </p:tgtEl>
                                      </p:cBhvr>
                                    </p:animEffect>
                                  </p:childTnLst>
                                </p:cTn>
                              </p:par>
                            </p:childTnLst>
                          </p:cTn>
                        </p:par>
                        <p:par>
                          <p:cTn id="43" fill="hold" nodeType="afterGroup">
                            <p:stCondLst>
                              <p:cond delay="12000"/>
                            </p:stCondLst>
                            <p:childTnLst>
                              <p:par>
                                <p:cTn id="44" presetID="53" presetClass="entr" presetSubtype="0" fill="hold" grpId="0" nodeType="afterEffect">
                                  <p:stCondLst>
                                    <p:cond delay="0"/>
                                  </p:stCondLst>
                                  <p:childTnLst>
                                    <p:set>
                                      <p:cBhvr>
                                        <p:cTn id="45" dur="1" fill="hold">
                                          <p:stCondLst>
                                            <p:cond delay="0"/>
                                          </p:stCondLst>
                                        </p:cTn>
                                        <p:tgtEl>
                                          <p:spTgt spid="60425"/>
                                        </p:tgtEl>
                                        <p:attrNameLst>
                                          <p:attrName>style.visibility</p:attrName>
                                        </p:attrNameLst>
                                      </p:cBhvr>
                                      <p:to>
                                        <p:strVal val="visible"/>
                                      </p:to>
                                    </p:set>
                                    <p:anim calcmode="lin" valueType="num">
                                      <p:cBhvr>
                                        <p:cTn id="46" dur="2000" fill="hold"/>
                                        <p:tgtEl>
                                          <p:spTgt spid="60425"/>
                                        </p:tgtEl>
                                        <p:attrNameLst>
                                          <p:attrName>ppt_w</p:attrName>
                                        </p:attrNameLst>
                                      </p:cBhvr>
                                      <p:tavLst>
                                        <p:tav tm="0">
                                          <p:val>
                                            <p:fltVal val="0"/>
                                          </p:val>
                                        </p:tav>
                                        <p:tav tm="100000">
                                          <p:val>
                                            <p:strVal val="#ppt_w"/>
                                          </p:val>
                                        </p:tav>
                                      </p:tavLst>
                                    </p:anim>
                                    <p:anim calcmode="lin" valueType="num">
                                      <p:cBhvr>
                                        <p:cTn id="47" dur="2000" fill="hold"/>
                                        <p:tgtEl>
                                          <p:spTgt spid="60425"/>
                                        </p:tgtEl>
                                        <p:attrNameLst>
                                          <p:attrName>ppt_h</p:attrName>
                                        </p:attrNameLst>
                                      </p:cBhvr>
                                      <p:tavLst>
                                        <p:tav tm="0">
                                          <p:val>
                                            <p:fltVal val="0"/>
                                          </p:val>
                                        </p:tav>
                                        <p:tav tm="100000">
                                          <p:val>
                                            <p:strVal val="#ppt_h"/>
                                          </p:val>
                                        </p:tav>
                                      </p:tavLst>
                                    </p:anim>
                                    <p:animEffect transition="in" filter="fade">
                                      <p:cBhvr>
                                        <p:cTn id="48" dur="2000"/>
                                        <p:tgtEl>
                                          <p:spTgt spid="60425"/>
                                        </p:tgtEl>
                                      </p:cBhvr>
                                    </p:animEffect>
                                  </p:childTnLst>
                                </p:cTn>
                              </p:par>
                            </p:childTnLst>
                          </p:cTn>
                        </p:par>
                        <p:par>
                          <p:cTn id="49" fill="hold" nodeType="afterGroup">
                            <p:stCondLst>
                              <p:cond delay="14000"/>
                            </p:stCondLst>
                            <p:childTnLst>
                              <p:par>
                                <p:cTn id="50" presetID="8" presetClass="entr" presetSubtype="16" fill="hold" nodeType="afterEffect">
                                  <p:stCondLst>
                                    <p:cond delay="0"/>
                                  </p:stCondLst>
                                  <p:childTnLst>
                                    <p:set>
                                      <p:cBhvr>
                                        <p:cTn id="51" dur="1" fill="hold">
                                          <p:stCondLst>
                                            <p:cond delay="0"/>
                                          </p:stCondLst>
                                        </p:cTn>
                                        <p:tgtEl>
                                          <p:spTgt spid="60432"/>
                                        </p:tgtEl>
                                        <p:attrNameLst>
                                          <p:attrName>style.visibility</p:attrName>
                                        </p:attrNameLst>
                                      </p:cBhvr>
                                      <p:to>
                                        <p:strVal val="visible"/>
                                      </p:to>
                                    </p:set>
                                    <p:animEffect transition="in" filter="diamond(in)">
                                      <p:cBhvr>
                                        <p:cTn id="52" dur="1000"/>
                                        <p:tgtEl>
                                          <p:spTgt spid="60432"/>
                                        </p:tgtEl>
                                      </p:cBhvr>
                                    </p:animEffect>
                                  </p:childTnLst>
                                </p:cTn>
                              </p:par>
                            </p:childTnLst>
                          </p:cTn>
                        </p:par>
                        <p:par>
                          <p:cTn id="53" fill="hold" nodeType="afterGroup">
                            <p:stCondLst>
                              <p:cond delay="15000"/>
                            </p:stCondLst>
                            <p:childTnLst>
                              <p:par>
                                <p:cTn id="54" presetID="53" presetClass="entr" presetSubtype="0" fill="hold" grpId="0" nodeType="afterEffect">
                                  <p:stCondLst>
                                    <p:cond delay="0"/>
                                  </p:stCondLst>
                                  <p:childTnLst>
                                    <p:set>
                                      <p:cBhvr>
                                        <p:cTn id="55" dur="1" fill="hold">
                                          <p:stCondLst>
                                            <p:cond delay="0"/>
                                          </p:stCondLst>
                                        </p:cTn>
                                        <p:tgtEl>
                                          <p:spTgt spid="60426"/>
                                        </p:tgtEl>
                                        <p:attrNameLst>
                                          <p:attrName>style.visibility</p:attrName>
                                        </p:attrNameLst>
                                      </p:cBhvr>
                                      <p:to>
                                        <p:strVal val="visible"/>
                                      </p:to>
                                    </p:set>
                                    <p:anim calcmode="lin" valueType="num">
                                      <p:cBhvr>
                                        <p:cTn id="56" dur="2000" fill="hold"/>
                                        <p:tgtEl>
                                          <p:spTgt spid="60426"/>
                                        </p:tgtEl>
                                        <p:attrNameLst>
                                          <p:attrName>ppt_w</p:attrName>
                                        </p:attrNameLst>
                                      </p:cBhvr>
                                      <p:tavLst>
                                        <p:tav tm="0">
                                          <p:val>
                                            <p:fltVal val="0"/>
                                          </p:val>
                                        </p:tav>
                                        <p:tav tm="100000">
                                          <p:val>
                                            <p:strVal val="#ppt_w"/>
                                          </p:val>
                                        </p:tav>
                                      </p:tavLst>
                                    </p:anim>
                                    <p:anim calcmode="lin" valueType="num">
                                      <p:cBhvr>
                                        <p:cTn id="57" dur="2000" fill="hold"/>
                                        <p:tgtEl>
                                          <p:spTgt spid="60426"/>
                                        </p:tgtEl>
                                        <p:attrNameLst>
                                          <p:attrName>ppt_h</p:attrName>
                                        </p:attrNameLst>
                                      </p:cBhvr>
                                      <p:tavLst>
                                        <p:tav tm="0">
                                          <p:val>
                                            <p:fltVal val="0"/>
                                          </p:val>
                                        </p:tav>
                                        <p:tav tm="100000">
                                          <p:val>
                                            <p:strVal val="#ppt_h"/>
                                          </p:val>
                                        </p:tav>
                                      </p:tavLst>
                                    </p:anim>
                                    <p:animEffect transition="in" filter="fade">
                                      <p:cBhvr>
                                        <p:cTn id="58" dur="2000"/>
                                        <p:tgtEl>
                                          <p:spTgt spid="60426"/>
                                        </p:tgtEl>
                                      </p:cBhvr>
                                    </p:animEffect>
                                  </p:childTnLst>
                                </p:cTn>
                              </p:par>
                            </p:childTnLst>
                          </p:cTn>
                        </p:par>
                        <p:par>
                          <p:cTn id="59" fill="hold" nodeType="afterGroup">
                            <p:stCondLst>
                              <p:cond delay="17000"/>
                            </p:stCondLst>
                            <p:childTnLst>
                              <p:par>
                                <p:cTn id="60" presetID="8" presetClass="entr" presetSubtype="16" fill="hold" nodeType="afterEffect">
                                  <p:stCondLst>
                                    <p:cond delay="0"/>
                                  </p:stCondLst>
                                  <p:childTnLst>
                                    <p:set>
                                      <p:cBhvr>
                                        <p:cTn id="61" dur="1" fill="hold">
                                          <p:stCondLst>
                                            <p:cond delay="0"/>
                                          </p:stCondLst>
                                        </p:cTn>
                                        <p:tgtEl>
                                          <p:spTgt spid="60434"/>
                                        </p:tgtEl>
                                        <p:attrNameLst>
                                          <p:attrName>style.visibility</p:attrName>
                                        </p:attrNameLst>
                                      </p:cBhvr>
                                      <p:to>
                                        <p:strVal val="visible"/>
                                      </p:to>
                                    </p:set>
                                    <p:animEffect transition="in" filter="diamond(in)">
                                      <p:cBhvr>
                                        <p:cTn id="62" dur="1000"/>
                                        <p:tgtEl>
                                          <p:spTgt spid="60434"/>
                                        </p:tgtEl>
                                      </p:cBhvr>
                                    </p:animEffect>
                                  </p:childTnLst>
                                </p:cTn>
                              </p:par>
                            </p:childTnLst>
                          </p:cTn>
                        </p:par>
                        <p:par>
                          <p:cTn id="63" fill="hold" nodeType="afterGroup">
                            <p:stCondLst>
                              <p:cond delay="18000"/>
                            </p:stCondLst>
                            <p:childTnLst>
                              <p:par>
                                <p:cTn id="64" presetID="53" presetClass="entr" presetSubtype="0" fill="hold" grpId="0" nodeType="afterEffect">
                                  <p:stCondLst>
                                    <p:cond delay="0"/>
                                  </p:stCondLst>
                                  <p:childTnLst>
                                    <p:set>
                                      <p:cBhvr>
                                        <p:cTn id="65" dur="1" fill="hold">
                                          <p:stCondLst>
                                            <p:cond delay="0"/>
                                          </p:stCondLst>
                                        </p:cTn>
                                        <p:tgtEl>
                                          <p:spTgt spid="60427"/>
                                        </p:tgtEl>
                                        <p:attrNameLst>
                                          <p:attrName>style.visibility</p:attrName>
                                        </p:attrNameLst>
                                      </p:cBhvr>
                                      <p:to>
                                        <p:strVal val="visible"/>
                                      </p:to>
                                    </p:set>
                                    <p:anim calcmode="lin" valueType="num">
                                      <p:cBhvr>
                                        <p:cTn id="66" dur="2000" fill="hold"/>
                                        <p:tgtEl>
                                          <p:spTgt spid="60427"/>
                                        </p:tgtEl>
                                        <p:attrNameLst>
                                          <p:attrName>ppt_w</p:attrName>
                                        </p:attrNameLst>
                                      </p:cBhvr>
                                      <p:tavLst>
                                        <p:tav tm="0">
                                          <p:val>
                                            <p:fltVal val="0"/>
                                          </p:val>
                                        </p:tav>
                                        <p:tav tm="100000">
                                          <p:val>
                                            <p:strVal val="#ppt_w"/>
                                          </p:val>
                                        </p:tav>
                                      </p:tavLst>
                                    </p:anim>
                                    <p:anim calcmode="lin" valueType="num">
                                      <p:cBhvr>
                                        <p:cTn id="67" dur="2000" fill="hold"/>
                                        <p:tgtEl>
                                          <p:spTgt spid="60427"/>
                                        </p:tgtEl>
                                        <p:attrNameLst>
                                          <p:attrName>ppt_h</p:attrName>
                                        </p:attrNameLst>
                                      </p:cBhvr>
                                      <p:tavLst>
                                        <p:tav tm="0">
                                          <p:val>
                                            <p:fltVal val="0"/>
                                          </p:val>
                                        </p:tav>
                                        <p:tav tm="100000">
                                          <p:val>
                                            <p:strVal val="#ppt_h"/>
                                          </p:val>
                                        </p:tav>
                                      </p:tavLst>
                                    </p:anim>
                                    <p:animEffect transition="in" filter="fade">
                                      <p:cBhvr>
                                        <p:cTn id="68" dur="2000"/>
                                        <p:tgtEl>
                                          <p:spTgt spid="6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0421" grpId="0"/>
      <p:bldP spid="60422" grpId="0" animBg="1"/>
      <p:bldP spid="60423" grpId="0" animBg="1"/>
      <p:bldP spid="60424" grpId="0" animBg="1"/>
      <p:bldP spid="60425" grpId="0" animBg="1"/>
      <p:bldP spid="60426" grpId="0" animBg="1"/>
      <p:bldP spid="6042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p:txBody>
          <a:bodyPr/>
          <a:lstStyle/>
          <a:p>
            <a:pPr eaLnBrk="1" hangingPunct="1">
              <a:defRPr/>
            </a:pPr>
            <a:endParaRPr lang="ru-RU" altLang="ru-RU" smtClean="0"/>
          </a:p>
        </p:txBody>
      </p:sp>
      <p:pic>
        <p:nvPicPr>
          <p:cNvPr id="86019"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7938"/>
            <a:ext cx="8713788"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linds(horizontal)">
                                      <p:cBhvr>
                                        <p:cTn id="7" dur="30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7" name="Rectangle 7"/>
          <p:cNvSpPr>
            <a:spLocks noChangeArrowheads="1"/>
          </p:cNvSpPr>
          <p:nvPr/>
        </p:nvSpPr>
        <p:spPr bwMode="auto">
          <a:xfrm>
            <a:off x="1331913" y="115888"/>
            <a:ext cx="65532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600">
                <a:solidFill>
                  <a:srgbClr val="000000"/>
                </a:solidFill>
                <a:latin typeface="Times New Roman" panose="02020603050405020304" pitchFamily="18" charset="0"/>
              </a:rPr>
              <a:t>2. Туркистон ўлкаси ТРМБ га буйсунувчи </a:t>
            </a:r>
          </a:p>
          <a:p>
            <a:pPr algn="ctr">
              <a:spcBef>
                <a:spcPct val="0"/>
              </a:spcBef>
              <a:buClrTx/>
              <a:buSzTx/>
              <a:buFontTx/>
              <a:buNone/>
            </a:pPr>
            <a:r>
              <a:rPr lang="uz-Cyrl-UZ" altLang="ru-RU" sz="2600">
                <a:solidFill>
                  <a:srgbClr val="000000"/>
                </a:solidFill>
                <a:latin typeface="Times New Roman" panose="02020603050405020304" pitchFamily="18" charset="0"/>
              </a:rPr>
              <a:t>полиция </a:t>
            </a:r>
            <a:r>
              <a:rPr lang="uz-Cyrl-UZ" altLang="ru-RU" sz="2600" b="1">
                <a:solidFill>
                  <a:srgbClr val="000000"/>
                </a:solidFill>
                <a:latin typeface="Times New Roman" panose="02020603050405020304" pitchFamily="18" charset="0"/>
              </a:rPr>
              <a:t>–</a:t>
            </a:r>
            <a:r>
              <a:rPr lang="uz-Cyrl-UZ" altLang="ru-RU" sz="2600">
                <a:solidFill>
                  <a:srgbClr val="000000"/>
                </a:solidFill>
                <a:latin typeface="Times New Roman" panose="02020603050405020304" pitchFamily="18" charset="0"/>
              </a:rPr>
              <a:t> жандарм бошқармаси бўлими</a:t>
            </a:r>
            <a:endParaRPr lang="ru-RU" altLang="ru-RU" sz="2600">
              <a:solidFill>
                <a:srgbClr val="000000"/>
              </a:solidFill>
              <a:latin typeface="Times New Roman" panose="02020603050405020304" pitchFamily="18" charset="0"/>
            </a:endParaRPr>
          </a:p>
        </p:txBody>
      </p:sp>
      <p:sp>
        <p:nvSpPr>
          <p:cNvPr id="61449" name="Rectangle 9"/>
          <p:cNvSpPr>
            <a:spLocks noChangeArrowheads="1"/>
          </p:cNvSpPr>
          <p:nvPr/>
        </p:nvSpPr>
        <p:spPr bwMode="auto">
          <a:xfrm>
            <a:off x="3490915" y="1196977"/>
            <a:ext cx="2160587" cy="576263"/>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800">
                <a:solidFill>
                  <a:schemeClr val="bg2"/>
                </a:solidFill>
                <a:latin typeface="Times New Roman" panose="02020603050405020304" pitchFamily="18" charset="0"/>
              </a:rPr>
              <a:t>ТРМБ</a:t>
            </a:r>
            <a:endParaRPr lang="ru-RU" altLang="ru-RU" sz="2800">
              <a:solidFill>
                <a:schemeClr val="bg2"/>
              </a:solidFill>
              <a:latin typeface="Times New Roman" panose="02020603050405020304" pitchFamily="18" charset="0"/>
            </a:endParaRPr>
          </a:p>
        </p:txBody>
      </p:sp>
      <p:sp>
        <p:nvSpPr>
          <p:cNvPr id="61450" name="Rectangle 10"/>
          <p:cNvSpPr>
            <a:spLocks noChangeArrowheads="1"/>
          </p:cNvSpPr>
          <p:nvPr/>
        </p:nvSpPr>
        <p:spPr bwMode="auto">
          <a:xfrm>
            <a:off x="179390" y="2205038"/>
            <a:ext cx="2663825" cy="1008062"/>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Красноводск бўлими</a:t>
            </a:r>
            <a:endParaRPr lang="ru-RU" altLang="ru-RU" sz="2200">
              <a:solidFill>
                <a:schemeClr val="bg2"/>
              </a:solidFill>
              <a:latin typeface="Times New Roman" panose="02020603050405020304" pitchFamily="18" charset="0"/>
            </a:endParaRPr>
          </a:p>
        </p:txBody>
      </p:sp>
      <p:sp>
        <p:nvSpPr>
          <p:cNvPr id="61451" name="Rectangle 11"/>
          <p:cNvSpPr>
            <a:spLocks noChangeArrowheads="1"/>
          </p:cNvSpPr>
          <p:nvPr/>
        </p:nvSpPr>
        <p:spPr bwMode="auto">
          <a:xfrm>
            <a:off x="3203577" y="2205038"/>
            <a:ext cx="2663825" cy="1008062"/>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Самарқанд бўлими</a:t>
            </a:r>
            <a:endParaRPr lang="ru-RU" altLang="ru-RU" sz="2200">
              <a:solidFill>
                <a:schemeClr val="bg2"/>
              </a:solidFill>
              <a:latin typeface="Times New Roman" panose="02020603050405020304" pitchFamily="18" charset="0"/>
            </a:endParaRPr>
          </a:p>
        </p:txBody>
      </p:sp>
      <p:sp>
        <p:nvSpPr>
          <p:cNvPr id="61453" name="Rectangle 13"/>
          <p:cNvSpPr>
            <a:spLocks noChangeArrowheads="1"/>
          </p:cNvSpPr>
          <p:nvPr/>
        </p:nvSpPr>
        <p:spPr bwMode="auto">
          <a:xfrm>
            <a:off x="6227765" y="2205038"/>
            <a:ext cx="2663825" cy="1008062"/>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Фарғона бўлими</a:t>
            </a:r>
            <a:endParaRPr lang="ru-RU" altLang="ru-RU" sz="2200">
              <a:solidFill>
                <a:schemeClr val="bg2"/>
              </a:solidFill>
              <a:latin typeface="Times New Roman" panose="02020603050405020304" pitchFamily="18" charset="0"/>
            </a:endParaRPr>
          </a:p>
        </p:txBody>
      </p:sp>
      <p:sp>
        <p:nvSpPr>
          <p:cNvPr id="61454" name="Rectangle 14"/>
          <p:cNvSpPr>
            <a:spLocks noChangeArrowheads="1"/>
          </p:cNvSpPr>
          <p:nvPr/>
        </p:nvSpPr>
        <p:spPr bwMode="auto">
          <a:xfrm>
            <a:off x="179390" y="3789363"/>
            <a:ext cx="2663825" cy="1008062"/>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Ашхабод бўлими</a:t>
            </a:r>
            <a:endParaRPr lang="ru-RU" altLang="ru-RU" sz="2200">
              <a:solidFill>
                <a:schemeClr val="bg2"/>
              </a:solidFill>
              <a:latin typeface="Times New Roman" panose="02020603050405020304" pitchFamily="18" charset="0"/>
            </a:endParaRPr>
          </a:p>
        </p:txBody>
      </p:sp>
      <p:sp>
        <p:nvSpPr>
          <p:cNvPr id="61455" name="Rectangle 15"/>
          <p:cNvSpPr>
            <a:spLocks noChangeArrowheads="1"/>
          </p:cNvSpPr>
          <p:nvPr/>
        </p:nvSpPr>
        <p:spPr bwMode="auto">
          <a:xfrm>
            <a:off x="3203577" y="3789363"/>
            <a:ext cx="2663825" cy="1008062"/>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Чоржўй бўлими</a:t>
            </a:r>
            <a:endParaRPr lang="ru-RU" altLang="ru-RU" sz="2200">
              <a:solidFill>
                <a:schemeClr val="bg2"/>
              </a:solidFill>
              <a:latin typeface="Times New Roman" panose="02020603050405020304" pitchFamily="18" charset="0"/>
            </a:endParaRPr>
          </a:p>
        </p:txBody>
      </p:sp>
      <p:sp>
        <p:nvSpPr>
          <p:cNvPr id="61456" name="Rectangle 16"/>
          <p:cNvSpPr>
            <a:spLocks noChangeArrowheads="1"/>
          </p:cNvSpPr>
          <p:nvPr/>
        </p:nvSpPr>
        <p:spPr bwMode="auto">
          <a:xfrm>
            <a:off x="6227765" y="3789363"/>
            <a:ext cx="2663825" cy="1008062"/>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Марғилон бўлими</a:t>
            </a:r>
            <a:endParaRPr lang="ru-RU" altLang="ru-RU" sz="2200">
              <a:solidFill>
                <a:schemeClr val="bg2"/>
              </a:solidFill>
              <a:latin typeface="Times New Roman" panose="02020603050405020304" pitchFamily="18" charset="0"/>
            </a:endParaRPr>
          </a:p>
        </p:txBody>
      </p:sp>
      <p:sp>
        <p:nvSpPr>
          <p:cNvPr id="61457" name="Rectangle 17"/>
          <p:cNvSpPr>
            <a:spLocks noChangeArrowheads="1"/>
          </p:cNvSpPr>
          <p:nvPr/>
        </p:nvSpPr>
        <p:spPr bwMode="auto">
          <a:xfrm>
            <a:off x="179390" y="5373688"/>
            <a:ext cx="2663825" cy="1008062"/>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Марв бўлими</a:t>
            </a:r>
            <a:endParaRPr lang="ru-RU" altLang="ru-RU" sz="2200">
              <a:solidFill>
                <a:schemeClr val="bg2"/>
              </a:solidFill>
              <a:latin typeface="Times New Roman" panose="02020603050405020304" pitchFamily="18" charset="0"/>
            </a:endParaRPr>
          </a:p>
        </p:txBody>
      </p:sp>
      <p:sp>
        <p:nvSpPr>
          <p:cNvPr id="61458" name="Rectangle 18"/>
          <p:cNvSpPr>
            <a:spLocks noChangeArrowheads="1"/>
          </p:cNvSpPr>
          <p:nvPr/>
        </p:nvSpPr>
        <p:spPr bwMode="auto">
          <a:xfrm>
            <a:off x="3203577" y="5373688"/>
            <a:ext cx="2663825" cy="1008062"/>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Мурғоб бўлими</a:t>
            </a:r>
            <a:endParaRPr lang="ru-RU" altLang="ru-RU" sz="2200">
              <a:solidFill>
                <a:schemeClr val="bg2"/>
              </a:solidFill>
              <a:latin typeface="Times New Roman" panose="02020603050405020304" pitchFamily="18" charset="0"/>
            </a:endParaRPr>
          </a:p>
        </p:txBody>
      </p:sp>
      <p:sp>
        <p:nvSpPr>
          <p:cNvPr id="61459" name="Rectangle 19"/>
          <p:cNvSpPr>
            <a:spLocks noChangeArrowheads="1"/>
          </p:cNvSpPr>
          <p:nvPr/>
        </p:nvSpPr>
        <p:spPr bwMode="auto">
          <a:xfrm>
            <a:off x="6229352" y="5373688"/>
            <a:ext cx="2663825" cy="1008062"/>
          </a:xfrm>
          <a:prstGeom prst="rect">
            <a:avLst/>
          </a:prstGeom>
          <a:blipFill dpi="0" rotWithShape="1">
            <a:blip r:embed="rId2"/>
            <a:srcRect/>
            <a:tile tx="0" ty="0" sx="100000" sy="100000" flip="none" algn="tl"/>
          </a:blipFill>
          <a:ln w="57150" cmpd="thinThick"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chemeClr val="bg2"/>
                </a:solidFill>
                <a:latin typeface="Times New Roman" panose="02020603050405020304" pitchFamily="18" charset="0"/>
              </a:rPr>
              <a:t>Сирдарё бўлими</a:t>
            </a:r>
            <a:endParaRPr lang="ru-RU" altLang="ru-RU" sz="2200">
              <a:solidFill>
                <a:schemeClr val="bg2"/>
              </a:solidFill>
              <a:latin typeface="Times New Roman" panose="02020603050405020304" pitchFamily="18" charset="0"/>
            </a:endParaRPr>
          </a:p>
        </p:txBody>
      </p:sp>
      <p:sp>
        <p:nvSpPr>
          <p:cNvPr id="61461" name="Line 21"/>
          <p:cNvSpPr>
            <a:spLocks noChangeShapeType="1"/>
          </p:cNvSpPr>
          <p:nvPr/>
        </p:nvSpPr>
        <p:spPr bwMode="auto">
          <a:xfrm>
            <a:off x="2843213" y="2781300"/>
            <a:ext cx="360362" cy="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1462" name="Line 22"/>
          <p:cNvSpPr>
            <a:spLocks noChangeShapeType="1"/>
          </p:cNvSpPr>
          <p:nvPr/>
        </p:nvSpPr>
        <p:spPr bwMode="auto">
          <a:xfrm>
            <a:off x="2843213" y="4365625"/>
            <a:ext cx="360362" cy="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1463" name="Line 23"/>
          <p:cNvSpPr>
            <a:spLocks noChangeShapeType="1"/>
          </p:cNvSpPr>
          <p:nvPr/>
        </p:nvSpPr>
        <p:spPr bwMode="auto">
          <a:xfrm>
            <a:off x="2843213" y="5876925"/>
            <a:ext cx="360362" cy="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1464" name="Line 24"/>
          <p:cNvSpPr>
            <a:spLocks noChangeShapeType="1"/>
          </p:cNvSpPr>
          <p:nvPr/>
        </p:nvSpPr>
        <p:spPr bwMode="auto">
          <a:xfrm>
            <a:off x="5867402" y="2781300"/>
            <a:ext cx="360363" cy="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1465" name="Line 25"/>
          <p:cNvSpPr>
            <a:spLocks noChangeShapeType="1"/>
          </p:cNvSpPr>
          <p:nvPr/>
        </p:nvSpPr>
        <p:spPr bwMode="auto">
          <a:xfrm>
            <a:off x="5867402" y="4365625"/>
            <a:ext cx="360363" cy="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1466" name="Line 26"/>
          <p:cNvSpPr>
            <a:spLocks noChangeShapeType="1"/>
          </p:cNvSpPr>
          <p:nvPr/>
        </p:nvSpPr>
        <p:spPr bwMode="auto">
          <a:xfrm>
            <a:off x="5867402" y="5876925"/>
            <a:ext cx="360363" cy="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1467" name="Line 27"/>
          <p:cNvSpPr>
            <a:spLocks noChangeShapeType="1"/>
          </p:cNvSpPr>
          <p:nvPr/>
        </p:nvSpPr>
        <p:spPr bwMode="auto">
          <a:xfrm flipV="1">
            <a:off x="4500563" y="1773238"/>
            <a:ext cx="0" cy="43180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1447"/>
                                        </p:tgtEl>
                                        <p:attrNameLst>
                                          <p:attrName>style.visibility</p:attrName>
                                        </p:attrNameLst>
                                      </p:cBhvr>
                                      <p:to>
                                        <p:strVal val="visible"/>
                                      </p:to>
                                    </p:set>
                                    <p:anim calcmode="lin" valueType="num">
                                      <p:cBhvr>
                                        <p:cTn id="7" dur="500" fill="hold"/>
                                        <p:tgtEl>
                                          <p:spTgt spid="614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1447"/>
                                        </p:tgtEl>
                                        <p:attrNameLst>
                                          <p:attrName>ppt_y</p:attrName>
                                        </p:attrNameLst>
                                      </p:cBhvr>
                                      <p:tavLst>
                                        <p:tav tm="0">
                                          <p:val>
                                            <p:strVal val="#ppt_y"/>
                                          </p:val>
                                        </p:tav>
                                        <p:tav tm="100000">
                                          <p:val>
                                            <p:strVal val="#ppt_y"/>
                                          </p:val>
                                        </p:tav>
                                      </p:tavLst>
                                    </p:anim>
                                    <p:anim calcmode="lin" valueType="num">
                                      <p:cBhvr>
                                        <p:cTn id="9" dur="500" fill="hold"/>
                                        <p:tgtEl>
                                          <p:spTgt spid="614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14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1447"/>
                                        </p:tgtEl>
                                      </p:cBhvr>
                                    </p:animEffect>
                                  </p:childTnLst>
                                </p:cTn>
                              </p:par>
                            </p:childTnLst>
                          </p:cTn>
                        </p:par>
                        <p:par>
                          <p:cTn id="12" fill="hold" nodeType="afterGroup">
                            <p:stCondLst>
                              <p:cond delay="3650"/>
                            </p:stCondLst>
                            <p:childTnLst>
                              <p:par>
                                <p:cTn id="13" presetID="20" presetClass="entr" presetSubtype="0" fill="hold" grpId="0" nodeType="afterEffect">
                                  <p:stCondLst>
                                    <p:cond delay="0"/>
                                  </p:stCondLst>
                                  <p:childTnLst>
                                    <p:set>
                                      <p:cBhvr>
                                        <p:cTn id="14" dur="1" fill="hold">
                                          <p:stCondLst>
                                            <p:cond delay="0"/>
                                          </p:stCondLst>
                                        </p:cTn>
                                        <p:tgtEl>
                                          <p:spTgt spid="61449"/>
                                        </p:tgtEl>
                                        <p:attrNameLst>
                                          <p:attrName>style.visibility</p:attrName>
                                        </p:attrNameLst>
                                      </p:cBhvr>
                                      <p:to>
                                        <p:strVal val="visible"/>
                                      </p:to>
                                    </p:set>
                                    <p:animEffect transition="in" filter="wedge">
                                      <p:cBhvr>
                                        <p:cTn id="15" dur="2000"/>
                                        <p:tgtEl>
                                          <p:spTgt spid="61449"/>
                                        </p:tgtEl>
                                      </p:cBhvr>
                                    </p:animEffect>
                                  </p:childTnLst>
                                </p:cTn>
                              </p:par>
                            </p:childTnLst>
                          </p:cTn>
                        </p:par>
                        <p:par>
                          <p:cTn id="16" fill="hold" nodeType="afterGroup">
                            <p:stCondLst>
                              <p:cond delay="5650"/>
                            </p:stCondLst>
                            <p:childTnLst>
                              <p:par>
                                <p:cTn id="17" presetID="23" presetClass="entr" presetSubtype="16" fill="hold" nodeType="afterEffect">
                                  <p:stCondLst>
                                    <p:cond delay="0"/>
                                  </p:stCondLst>
                                  <p:childTnLst>
                                    <p:set>
                                      <p:cBhvr>
                                        <p:cTn id="18" dur="1" fill="hold">
                                          <p:stCondLst>
                                            <p:cond delay="0"/>
                                          </p:stCondLst>
                                        </p:cTn>
                                        <p:tgtEl>
                                          <p:spTgt spid="61467"/>
                                        </p:tgtEl>
                                        <p:attrNameLst>
                                          <p:attrName>style.visibility</p:attrName>
                                        </p:attrNameLst>
                                      </p:cBhvr>
                                      <p:to>
                                        <p:strVal val="visible"/>
                                      </p:to>
                                    </p:set>
                                    <p:anim calcmode="lin" valueType="num">
                                      <p:cBhvr>
                                        <p:cTn id="19" dur="500" fill="hold"/>
                                        <p:tgtEl>
                                          <p:spTgt spid="61467"/>
                                        </p:tgtEl>
                                        <p:attrNameLst>
                                          <p:attrName>ppt_w</p:attrName>
                                        </p:attrNameLst>
                                      </p:cBhvr>
                                      <p:tavLst>
                                        <p:tav tm="0">
                                          <p:val>
                                            <p:fltVal val="0"/>
                                          </p:val>
                                        </p:tav>
                                        <p:tav tm="100000">
                                          <p:val>
                                            <p:strVal val="#ppt_w"/>
                                          </p:val>
                                        </p:tav>
                                      </p:tavLst>
                                    </p:anim>
                                    <p:anim calcmode="lin" valueType="num">
                                      <p:cBhvr>
                                        <p:cTn id="20" dur="500" fill="hold"/>
                                        <p:tgtEl>
                                          <p:spTgt spid="6146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6150"/>
                            </p:stCondLst>
                            <p:childTnLst>
                              <p:par>
                                <p:cTn id="22" presetID="5" presetClass="entr" presetSubtype="10" fill="hold" grpId="0" nodeType="afterEffect">
                                  <p:stCondLst>
                                    <p:cond delay="0"/>
                                  </p:stCondLst>
                                  <p:childTnLst>
                                    <p:set>
                                      <p:cBhvr>
                                        <p:cTn id="23" dur="1" fill="hold">
                                          <p:stCondLst>
                                            <p:cond delay="0"/>
                                          </p:stCondLst>
                                        </p:cTn>
                                        <p:tgtEl>
                                          <p:spTgt spid="61450"/>
                                        </p:tgtEl>
                                        <p:attrNameLst>
                                          <p:attrName>style.visibility</p:attrName>
                                        </p:attrNameLst>
                                      </p:cBhvr>
                                      <p:to>
                                        <p:strVal val="visible"/>
                                      </p:to>
                                    </p:set>
                                    <p:animEffect transition="in" filter="checkerboard(across)">
                                      <p:cBhvr>
                                        <p:cTn id="24" dur="2000"/>
                                        <p:tgtEl>
                                          <p:spTgt spid="61450"/>
                                        </p:tgtEl>
                                      </p:cBhvr>
                                    </p:animEffect>
                                  </p:childTnLst>
                                </p:cTn>
                              </p:par>
                            </p:childTnLst>
                          </p:cTn>
                        </p:par>
                        <p:par>
                          <p:cTn id="25" fill="hold" nodeType="afterGroup">
                            <p:stCondLst>
                              <p:cond delay="8150"/>
                            </p:stCondLst>
                            <p:childTnLst>
                              <p:par>
                                <p:cTn id="26" presetID="17" presetClass="entr" presetSubtype="10" fill="hold" nodeType="afterEffect">
                                  <p:stCondLst>
                                    <p:cond delay="0"/>
                                  </p:stCondLst>
                                  <p:childTnLst>
                                    <p:set>
                                      <p:cBhvr>
                                        <p:cTn id="27" dur="1" fill="hold">
                                          <p:stCondLst>
                                            <p:cond delay="0"/>
                                          </p:stCondLst>
                                        </p:cTn>
                                        <p:tgtEl>
                                          <p:spTgt spid="61461"/>
                                        </p:tgtEl>
                                        <p:attrNameLst>
                                          <p:attrName>style.visibility</p:attrName>
                                        </p:attrNameLst>
                                      </p:cBhvr>
                                      <p:to>
                                        <p:strVal val="visible"/>
                                      </p:to>
                                    </p:set>
                                    <p:anim calcmode="lin" valueType="num">
                                      <p:cBhvr>
                                        <p:cTn id="28" dur="500" fill="hold"/>
                                        <p:tgtEl>
                                          <p:spTgt spid="61461"/>
                                        </p:tgtEl>
                                        <p:attrNameLst>
                                          <p:attrName>ppt_w</p:attrName>
                                        </p:attrNameLst>
                                      </p:cBhvr>
                                      <p:tavLst>
                                        <p:tav tm="0">
                                          <p:val>
                                            <p:fltVal val="0"/>
                                          </p:val>
                                        </p:tav>
                                        <p:tav tm="100000">
                                          <p:val>
                                            <p:strVal val="#ppt_w"/>
                                          </p:val>
                                        </p:tav>
                                      </p:tavLst>
                                    </p:anim>
                                    <p:anim calcmode="lin" valueType="num">
                                      <p:cBhvr>
                                        <p:cTn id="29" dur="500" fill="hold"/>
                                        <p:tgtEl>
                                          <p:spTgt spid="61461"/>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8650"/>
                            </p:stCondLst>
                            <p:childTnLst>
                              <p:par>
                                <p:cTn id="31" presetID="5" presetClass="entr" presetSubtype="10" fill="hold" grpId="0" nodeType="afterEffect">
                                  <p:stCondLst>
                                    <p:cond delay="0"/>
                                  </p:stCondLst>
                                  <p:childTnLst>
                                    <p:set>
                                      <p:cBhvr>
                                        <p:cTn id="32" dur="1" fill="hold">
                                          <p:stCondLst>
                                            <p:cond delay="0"/>
                                          </p:stCondLst>
                                        </p:cTn>
                                        <p:tgtEl>
                                          <p:spTgt spid="61451"/>
                                        </p:tgtEl>
                                        <p:attrNameLst>
                                          <p:attrName>style.visibility</p:attrName>
                                        </p:attrNameLst>
                                      </p:cBhvr>
                                      <p:to>
                                        <p:strVal val="visible"/>
                                      </p:to>
                                    </p:set>
                                    <p:animEffect transition="in" filter="checkerboard(across)">
                                      <p:cBhvr>
                                        <p:cTn id="33" dur="2000"/>
                                        <p:tgtEl>
                                          <p:spTgt spid="61451"/>
                                        </p:tgtEl>
                                      </p:cBhvr>
                                    </p:animEffect>
                                  </p:childTnLst>
                                </p:cTn>
                              </p:par>
                            </p:childTnLst>
                          </p:cTn>
                        </p:par>
                        <p:par>
                          <p:cTn id="34" fill="hold" nodeType="afterGroup">
                            <p:stCondLst>
                              <p:cond delay="10650"/>
                            </p:stCondLst>
                            <p:childTnLst>
                              <p:par>
                                <p:cTn id="35" presetID="17" presetClass="entr" presetSubtype="10" fill="hold" nodeType="afterEffect">
                                  <p:stCondLst>
                                    <p:cond delay="0"/>
                                  </p:stCondLst>
                                  <p:childTnLst>
                                    <p:set>
                                      <p:cBhvr>
                                        <p:cTn id="36" dur="1" fill="hold">
                                          <p:stCondLst>
                                            <p:cond delay="0"/>
                                          </p:stCondLst>
                                        </p:cTn>
                                        <p:tgtEl>
                                          <p:spTgt spid="61464"/>
                                        </p:tgtEl>
                                        <p:attrNameLst>
                                          <p:attrName>style.visibility</p:attrName>
                                        </p:attrNameLst>
                                      </p:cBhvr>
                                      <p:to>
                                        <p:strVal val="visible"/>
                                      </p:to>
                                    </p:set>
                                    <p:anim calcmode="lin" valueType="num">
                                      <p:cBhvr>
                                        <p:cTn id="37" dur="500" fill="hold"/>
                                        <p:tgtEl>
                                          <p:spTgt spid="61464"/>
                                        </p:tgtEl>
                                        <p:attrNameLst>
                                          <p:attrName>ppt_w</p:attrName>
                                        </p:attrNameLst>
                                      </p:cBhvr>
                                      <p:tavLst>
                                        <p:tav tm="0">
                                          <p:val>
                                            <p:fltVal val="0"/>
                                          </p:val>
                                        </p:tav>
                                        <p:tav tm="100000">
                                          <p:val>
                                            <p:strVal val="#ppt_w"/>
                                          </p:val>
                                        </p:tav>
                                      </p:tavLst>
                                    </p:anim>
                                    <p:anim calcmode="lin" valueType="num">
                                      <p:cBhvr>
                                        <p:cTn id="38" dur="500" fill="hold"/>
                                        <p:tgtEl>
                                          <p:spTgt spid="61464"/>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11150"/>
                            </p:stCondLst>
                            <p:childTnLst>
                              <p:par>
                                <p:cTn id="40" presetID="5" presetClass="entr" presetSubtype="10" fill="hold" grpId="0" nodeType="afterEffect">
                                  <p:stCondLst>
                                    <p:cond delay="0"/>
                                  </p:stCondLst>
                                  <p:childTnLst>
                                    <p:set>
                                      <p:cBhvr>
                                        <p:cTn id="41" dur="1" fill="hold">
                                          <p:stCondLst>
                                            <p:cond delay="0"/>
                                          </p:stCondLst>
                                        </p:cTn>
                                        <p:tgtEl>
                                          <p:spTgt spid="61453"/>
                                        </p:tgtEl>
                                        <p:attrNameLst>
                                          <p:attrName>style.visibility</p:attrName>
                                        </p:attrNameLst>
                                      </p:cBhvr>
                                      <p:to>
                                        <p:strVal val="visible"/>
                                      </p:to>
                                    </p:set>
                                    <p:animEffect transition="in" filter="checkerboard(across)">
                                      <p:cBhvr>
                                        <p:cTn id="42" dur="2000"/>
                                        <p:tgtEl>
                                          <p:spTgt spid="61453"/>
                                        </p:tgtEl>
                                      </p:cBhvr>
                                    </p:animEffect>
                                  </p:childTnLst>
                                </p:cTn>
                              </p:par>
                            </p:childTnLst>
                          </p:cTn>
                        </p:par>
                        <p:par>
                          <p:cTn id="43" fill="hold" nodeType="afterGroup">
                            <p:stCondLst>
                              <p:cond delay="13150"/>
                            </p:stCondLst>
                            <p:childTnLst>
                              <p:par>
                                <p:cTn id="44" presetID="5" presetClass="entr" presetSubtype="10" fill="hold" grpId="0" nodeType="afterEffect">
                                  <p:stCondLst>
                                    <p:cond delay="0"/>
                                  </p:stCondLst>
                                  <p:childTnLst>
                                    <p:set>
                                      <p:cBhvr>
                                        <p:cTn id="45" dur="1" fill="hold">
                                          <p:stCondLst>
                                            <p:cond delay="0"/>
                                          </p:stCondLst>
                                        </p:cTn>
                                        <p:tgtEl>
                                          <p:spTgt spid="61454"/>
                                        </p:tgtEl>
                                        <p:attrNameLst>
                                          <p:attrName>style.visibility</p:attrName>
                                        </p:attrNameLst>
                                      </p:cBhvr>
                                      <p:to>
                                        <p:strVal val="visible"/>
                                      </p:to>
                                    </p:set>
                                    <p:animEffect transition="in" filter="checkerboard(across)">
                                      <p:cBhvr>
                                        <p:cTn id="46" dur="2000"/>
                                        <p:tgtEl>
                                          <p:spTgt spid="61454"/>
                                        </p:tgtEl>
                                      </p:cBhvr>
                                    </p:animEffect>
                                  </p:childTnLst>
                                </p:cTn>
                              </p:par>
                            </p:childTnLst>
                          </p:cTn>
                        </p:par>
                        <p:par>
                          <p:cTn id="47" fill="hold" nodeType="afterGroup">
                            <p:stCondLst>
                              <p:cond delay="15150"/>
                            </p:stCondLst>
                            <p:childTnLst>
                              <p:par>
                                <p:cTn id="48" presetID="17" presetClass="entr" presetSubtype="10" fill="hold" nodeType="afterEffect">
                                  <p:stCondLst>
                                    <p:cond delay="0"/>
                                  </p:stCondLst>
                                  <p:childTnLst>
                                    <p:set>
                                      <p:cBhvr>
                                        <p:cTn id="49" dur="1" fill="hold">
                                          <p:stCondLst>
                                            <p:cond delay="0"/>
                                          </p:stCondLst>
                                        </p:cTn>
                                        <p:tgtEl>
                                          <p:spTgt spid="61462"/>
                                        </p:tgtEl>
                                        <p:attrNameLst>
                                          <p:attrName>style.visibility</p:attrName>
                                        </p:attrNameLst>
                                      </p:cBhvr>
                                      <p:to>
                                        <p:strVal val="visible"/>
                                      </p:to>
                                    </p:set>
                                    <p:anim calcmode="lin" valueType="num">
                                      <p:cBhvr>
                                        <p:cTn id="50" dur="500" fill="hold"/>
                                        <p:tgtEl>
                                          <p:spTgt spid="61462"/>
                                        </p:tgtEl>
                                        <p:attrNameLst>
                                          <p:attrName>ppt_w</p:attrName>
                                        </p:attrNameLst>
                                      </p:cBhvr>
                                      <p:tavLst>
                                        <p:tav tm="0">
                                          <p:val>
                                            <p:fltVal val="0"/>
                                          </p:val>
                                        </p:tav>
                                        <p:tav tm="100000">
                                          <p:val>
                                            <p:strVal val="#ppt_w"/>
                                          </p:val>
                                        </p:tav>
                                      </p:tavLst>
                                    </p:anim>
                                    <p:anim calcmode="lin" valueType="num">
                                      <p:cBhvr>
                                        <p:cTn id="51" dur="500" fill="hold"/>
                                        <p:tgtEl>
                                          <p:spTgt spid="61462"/>
                                        </p:tgtEl>
                                        <p:attrNameLst>
                                          <p:attrName>ppt_h</p:attrName>
                                        </p:attrNameLst>
                                      </p:cBhvr>
                                      <p:tavLst>
                                        <p:tav tm="0">
                                          <p:val>
                                            <p:strVal val="#ppt_h"/>
                                          </p:val>
                                        </p:tav>
                                        <p:tav tm="100000">
                                          <p:val>
                                            <p:strVal val="#ppt_h"/>
                                          </p:val>
                                        </p:tav>
                                      </p:tavLst>
                                    </p:anim>
                                  </p:childTnLst>
                                </p:cTn>
                              </p:par>
                            </p:childTnLst>
                          </p:cTn>
                        </p:par>
                        <p:par>
                          <p:cTn id="52" fill="hold" nodeType="afterGroup">
                            <p:stCondLst>
                              <p:cond delay="15650"/>
                            </p:stCondLst>
                            <p:childTnLst>
                              <p:par>
                                <p:cTn id="53" presetID="5" presetClass="entr" presetSubtype="10" fill="hold" grpId="0" nodeType="afterEffect">
                                  <p:stCondLst>
                                    <p:cond delay="0"/>
                                  </p:stCondLst>
                                  <p:childTnLst>
                                    <p:set>
                                      <p:cBhvr>
                                        <p:cTn id="54" dur="1" fill="hold">
                                          <p:stCondLst>
                                            <p:cond delay="0"/>
                                          </p:stCondLst>
                                        </p:cTn>
                                        <p:tgtEl>
                                          <p:spTgt spid="61455"/>
                                        </p:tgtEl>
                                        <p:attrNameLst>
                                          <p:attrName>style.visibility</p:attrName>
                                        </p:attrNameLst>
                                      </p:cBhvr>
                                      <p:to>
                                        <p:strVal val="visible"/>
                                      </p:to>
                                    </p:set>
                                    <p:animEffect transition="in" filter="checkerboard(across)">
                                      <p:cBhvr>
                                        <p:cTn id="55" dur="2000"/>
                                        <p:tgtEl>
                                          <p:spTgt spid="61455"/>
                                        </p:tgtEl>
                                      </p:cBhvr>
                                    </p:animEffect>
                                  </p:childTnLst>
                                </p:cTn>
                              </p:par>
                            </p:childTnLst>
                          </p:cTn>
                        </p:par>
                        <p:par>
                          <p:cTn id="56" fill="hold" nodeType="afterGroup">
                            <p:stCondLst>
                              <p:cond delay="17650"/>
                            </p:stCondLst>
                            <p:childTnLst>
                              <p:par>
                                <p:cTn id="57" presetID="17" presetClass="entr" presetSubtype="10" fill="hold" nodeType="afterEffect">
                                  <p:stCondLst>
                                    <p:cond delay="0"/>
                                  </p:stCondLst>
                                  <p:childTnLst>
                                    <p:set>
                                      <p:cBhvr>
                                        <p:cTn id="58" dur="1" fill="hold">
                                          <p:stCondLst>
                                            <p:cond delay="0"/>
                                          </p:stCondLst>
                                        </p:cTn>
                                        <p:tgtEl>
                                          <p:spTgt spid="61465"/>
                                        </p:tgtEl>
                                        <p:attrNameLst>
                                          <p:attrName>style.visibility</p:attrName>
                                        </p:attrNameLst>
                                      </p:cBhvr>
                                      <p:to>
                                        <p:strVal val="visible"/>
                                      </p:to>
                                    </p:set>
                                    <p:anim calcmode="lin" valueType="num">
                                      <p:cBhvr>
                                        <p:cTn id="59" dur="500" fill="hold"/>
                                        <p:tgtEl>
                                          <p:spTgt spid="61465"/>
                                        </p:tgtEl>
                                        <p:attrNameLst>
                                          <p:attrName>ppt_w</p:attrName>
                                        </p:attrNameLst>
                                      </p:cBhvr>
                                      <p:tavLst>
                                        <p:tav tm="0">
                                          <p:val>
                                            <p:fltVal val="0"/>
                                          </p:val>
                                        </p:tav>
                                        <p:tav tm="100000">
                                          <p:val>
                                            <p:strVal val="#ppt_w"/>
                                          </p:val>
                                        </p:tav>
                                      </p:tavLst>
                                    </p:anim>
                                    <p:anim calcmode="lin" valueType="num">
                                      <p:cBhvr>
                                        <p:cTn id="60" dur="500" fill="hold"/>
                                        <p:tgtEl>
                                          <p:spTgt spid="61465"/>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18150"/>
                            </p:stCondLst>
                            <p:childTnLst>
                              <p:par>
                                <p:cTn id="62" presetID="5" presetClass="entr" presetSubtype="10" fill="hold" grpId="0" nodeType="afterEffect">
                                  <p:stCondLst>
                                    <p:cond delay="0"/>
                                  </p:stCondLst>
                                  <p:childTnLst>
                                    <p:set>
                                      <p:cBhvr>
                                        <p:cTn id="63" dur="1" fill="hold">
                                          <p:stCondLst>
                                            <p:cond delay="0"/>
                                          </p:stCondLst>
                                        </p:cTn>
                                        <p:tgtEl>
                                          <p:spTgt spid="61456"/>
                                        </p:tgtEl>
                                        <p:attrNameLst>
                                          <p:attrName>style.visibility</p:attrName>
                                        </p:attrNameLst>
                                      </p:cBhvr>
                                      <p:to>
                                        <p:strVal val="visible"/>
                                      </p:to>
                                    </p:set>
                                    <p:animEffect transition="in" filter="checkerboard(across)">
                                      <p:cBhvr>
                                        <p:cTn id="64" dur="2000"/>
                                        <p:tgtEl>
                                          <p:spTgt spid="61456"/>
                                        </p:tgtEl>
                                      </p:cBhvr>
                                    </p:animEffect>
                                  </p:childTnLst>
                                </p:cTn>
                              </p:par>
                            </p:childTnLst>
                          </p:cTn>
                        </p:par>
                        <p:par>
                          <p:cTn id="65" fill="hold" nodeType="afterGroup">
                            <p:stCondLst>
                              <p:cond delay="20150"/>
                            </p:stCondLst>
                            <p:childTnLst>
                              <p:par>
                                <p:cTn id="66" presetID="5" presetClass="entr" presetSubtype="10" fill="hold" grpId="0" nodeType="afterEffect">
                                  <p:stCondLst>
                                    <p:cond delay="0"/>
                                  </p:stCondLst>
                                  <p:childTnLst>
                                    <p:set>
                                      <p:cBhvr>
                                        <p:cTn id="67" dur="1" fill="hold">
                                          <p:stCondLst>
                                            <p:cond delay="0"/>
                                          </p:stCondLst>
                                        </p:cTn>
                                        <p:tgtEl>
                                          <p:spTgt spid="61457"/>
                                        </p:tgtEl>
                                        <p:attrNameLst>
                                          <p:attrName>style.visibility</p:attrName>
                                        </p:attrNameLst>
                                      </p:cBhvr>
                                      <p:to>
                                        <p:strVal val="visible"/>
                                      </p:to>
                                    </p:set>
                                    <p:animEffect transition="in" filter="checkerboard(across)">
                                      <p:cBhvr>
                                        <p:cTn id="68" dur="2000"/>
                                        <p:tgtEl>
                                          <p:spTgt spid="61457"/>
                                        </p:tgtEl>
                                      </p:cBhvr>
                                    </p:animEffect>
                                  </p:childTnLst>
                                </p:cTn>
                              </p:par>
                            </p:childTnLst>
                          </p:cTn>
                        </p:par>
                        <p:par>
                          <p:cTn id="69" fill="hold" nodeType="afterGroup">
                            <p:stCondLst>
                              <p:cond delay="22150"/>
                            </p:stCondLst>
                            <p:childTnLst>
                              <p:par>
                                <p:cTn id="70" presetID="17" presetClass="entr" presetSubtype="10" fill="hold" nodeType="afterEffect">
                                  <p:stCondLst>
                                    <p:cond delay="0"/>
                                  </p:stCondLst>
                                  <p:childTnLst>
                                    <p:set>
                                      <p:cBhvr>
                                        <p:cTn id="71" dur="1" fill="hold">
                                          <p:stCondLst>
                                            <p:cond delay="0"/>
                                          </p:stCondLst>
                                        </p:cTn>
                                        <p:tgtEl>
                                          <p:spTgt spid="61463"/>
                                        </p:tgtEl>
                                        <p:attrNameLst>
                                          <p:attrName>style.visibility</p:attrName>
                                        </p:attrNameLst>
                                      </p:cBhvr>
                                      <p:to>
                                        <p:strVal val="visible"/>
                                      </p:to>
                                    </p:set>
                                    <p:anim calcmode="lin" valueType="num">
                                      <p:cBhvr>
                                        <p:cTn id="72" dur="500" fill="hold"/>
                                        <p:tgtEl>
                                          <p:spTgt spid="61463"/>
                                        </p:tgtEl>
                                        <p:attrNameLst>
                                          <p:attrName>ppt_w</p:attrName>
                                        </p:attrNameLst>
                                      </p:cBhvr>
                                      <p:tavLst>
                                        <p:tav tm="0">
                                          <p:val>
                                            <p:fltVal val="0"/>
                                          </p:val>
                                        </p:tav>
                                        <p:tav tm="100000">
                                          <p:val>
                                            <p:strVal val="#ppt_w"/>
                                          </p:val>
                                        </p:tav>
                                      </p:tavLst>
                                    </p:anim>
                                    <p:anim calcmode="lin" valueType="num">
                                      <p:cBhvr>
                                        <p:cTn id="73" dur="500" fill="hold"/>
                                        <p:tgtEl>
                                          <p:spTgt spid="61463"/>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22650"/>
                            </p:stCondLst>
                            <p:childTnLst>
                              <p:par>
                                <p:cTn id="75" presetID="5" presetClass="entr" presetSubtype="10" fill="hold" grpId="0" nodeType="afterEffect">
                                  <p:stCondLst>
                                    <p:cond delay="0"/>
                                  </p:stCondLst>
                                  <p:childTnLst>
                                    <p:set>
                                      <p:cBhvr>
                                        <p:cTn id="76" dur="1" fill="hold">
                                          <p:stCondLst>
                                            <p:cond delay="0"/>
                                          </p:stCondLst>
                                        </p:cTn>
                                        <p:tgtEl>
                                          <p:spTgt spid="61458"/>
                                        </p:tgtEl>
                                        <p:attrNameLst>
                                          <p:attrName>style.visibility</p:attrName>
                                        </p:attrNameLst>
                                      </p:cBhvr>
                                      <p:to>
                                        <p:strVal val="visible"/>
                                      </p:to>
                                    </p:set>
                                    <p:animEffect transition="in" filter="checkerboard(across)">
                                      <p:cBhvr>
                                        <p:cTn id="77" dur="2000"/>
                                        <p:tgtEl>
                                          <p:spTgt spid="61458"/>
                                        </p:tgtEl>
                                      </p:cBhvr>
                                    </p:animEffect>
                                  </p:childTnLst>
                                </p:cTn>
                              </p:par>
                            </p:childTnLst>
                          </p:cTn>
                        </p:par>
                        <p:par>
                          <p:cTn id="78" fill="hold" nodeType="afterGroup">
                            <p:stCondLst>
                              <p:cond delay="24650"/>
                            </p:stCondLst>
                            <p:childTnLst>
                              <p:par>
                                <p:cTn id="79" presetID="17" presetClass="entr" presetSubtype="10" fill="hold" nodeType="afterEffect">
                                  <p:stCondLst>
                                    <p:cond delay="0"/>
                                  </p:stCondLst>
                                  <p:childTnLst>
                                    <p:set>
                                      <p:cBhvr>
                                        <p:cTn id="80" dur="1" fill="hold">
                                          <p:stCondLst>
                                            <p:cond delay="0"/>
                                          </p:stCondLst>
                                        </p:cTn>
                                        <p:tgtEl>
                                          <p:spTgt spid="61466"/>
                                        </p:tgtEl>
                                        <p:attrNameLst>
                                          <p:attrName>style.visibility</p:attrName>
                                        </p:attrNameLst>
                                      </p:cBhvr>
                                      <p:to>
                                        <p:strVal val="visible"/>
                                      </p:to>
                                    </p:set>
                                    <p:anim calcmode="lin" valueType="num">
                                      <p:cBhvr>
                                        <p:cTn id="81" dur="500" fill="hold"/>
                                        <p:tgtEl>
                                          <p:spTgt spid="61466"/>
                                        </p:tgtEl>
                                        <p:attrNameLst>
                                          <p:attrName>ppt_w</p:attrName>
                                        </p:attrNameLst>
                                      </p:cBhvr>
                                      <p:tavLst>
                                        <p:tav tm="0">
                                          <p:val>
                                            <p:fltVal val="0"/>
                                          </p:val>
                                        </p:tav>
                                        <p:tav tm="100000">
                                          <p:val>
                                            <p:strVal val="#ppt_w"/>
                                          </p:val>
                                        </p:tav>
                                      </p:tavLst>
                                    </p:anim>
                                    <p:anim calcmode="lin" valueType="num">
                                      <p:cBhvr>
                                        <p:cTn id="82" dur="500" fill="hold"/>
                                        <p:tgtEl>
                                          <p:spTgt spid="61466"/>
                                        </p:tgtEl>
                                        <p:attrNameLst>
                                          <p:attrName>ppt_h</p:attrName>
                                        </p:attrNameLst>
                                      </p:cBhvr>
                                      <p:tavLst>
                                        <p:tav tm="0">
                                          <p:val>
                                            <p:strVal val="#ppt_h"/>
                                          </p:val>
                                        </p:tav>
                                        <p:tav tm="100000">
                                          <p:val>
                                            <p:strVal val="#ppt_h"/>
                                          </p:val>
                                        </p:tav>
                                      </p:tavLst>
                                    </p:anim>
                                  </p:childTnLst>
                                </p:cTn>
                              </p:par>
                            </p:childTnLst>
                          </p:cTn>
                        </p:par>
                        <p:par>
                          <p:cTn id="83" fill="hold" nodeType="afterGroup">
                            <p:stCondLst>
                              <p:cond delay="25150"/>
                            </p:stCondLst>
                            <p:childTnLst>
                              <p:par>
                                <p:cTn id="84" presetID="5" presetClass="entr" presetSubtype="10" fill="hold" grpId="0" nodeType="afterEffect">
                                  <p:stCondLst>
                                    <p:cond delay="0"/>
                                  </p:stCondLst>
                                  <p:childTnLst>
                                    <p:set>
                                      <p:cBhvr>
                                        <p:cTn id="85" dur="1" fill="hold">
                                          <p:stCondLst>
                                            <p:cond delay="0"/>
                                          </p:stCondLst>
                                        </p:cTn>
                                        <p:tgtEl>
                                          <p:spTgt spid="61459"/>
                                        </p:tgtEl>
                                        <p:attrNameLst>
                                          <p:attrName>style.visibility</p:attrName>
                                        </p:attrNameLst>
                                      </p:cBhvr>
                                      <p:to>
                                        <p:strVal val="visible"/>
                                      </p:to>
                                    </p:set>
                                    <p:animEffect transition="in" filter="checkerboard(across)">
                                      <p:cBhvr>
                                        <p:cTn id="86" dur="2000"/>
                                        <p:tgtEl>
                                          <p:spTgt spid="61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p:bldP spid="61449" grpId="0" animBg="1"/>
      <p:bldP spid="61450" grpId="0" animBg="1"/>
      <p:bldP spid="61451" grpId="0" animBg="1"/>
      <p:bldP spid="61453" grpId="0" animBg="1"/>
      <p:bldP spid="61454" grpId="0" animBg="1"/>
      <p:bldP spid="61455" grpId="0" animBg="1"/>
      <p:bldP spid="61456" grpId="0" animBg="1"/>
      <p:bldP spid="61457" grpId="0" animBg="1"/>
      <p:bldP spid="61458" grpId="0" animBg="1"/>
      <p:bldP spid="614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6"/>
          <p:cNvSpPr>
            <a:spLocks noChangeArrowheads="1"/>
          </p:cNvSpPr>
          <p:nvPr/>
        </p:nvSpPr>
        <p:spPr bwMode="auto">
          <a:xfrm>
            <a:off x="3490913" y="1341438"/>
            <a:ext cx="2089150" cy="431800"/>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Прокурор</a:t>
            </a:r>
            <a:endParaRPr lang="ru-RU" altLang="ru-RU" sz="2200">
              <a:solidFill>
                <a:srgbClr val="000000"/>
              </a:solidFill>
              <a:latin typeface="Times New Roman" panose="02020603050405020304" pitchFamily="18" charset="0"/>
            </a:endParaRPr>
          </a:p>
        </p:txBody>
      </p:sp>
      <p:sp>
        <p:nvSpPr>
          <p:cNvPr id="63495" name="Rectangle 7"/>
          <p:cNvSpPr>
            <a:spLocks noChangeArrowheads="1"/>
          </p:cNvSpPr>
          <p:nvPr/>
        </p:nvSpPr>
        <p:spPr bwMode="auto">
          <a:xfrm>
            <a:off x="2987675" y="1989138"/>
            <a:ext cx="3098800" cy="576262"/>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Тошкент суди палатаси</a:t>
            </a:r>
            <a:endParaRPr lang="ru-RU" altLang="ru-RU" sz="2200">
              <a:solidFill>
                <a:srgbClr val="000000"/>
              </a:solidFill>
              <a:latin typeface="Times New Roman" panose="02020603050405020304" pitchFamily="18" charset="0"/>
            </a:endParaRPr>
          </a:p>
        </p:txBody>
      </p:sp>
      <p:sp>
        <p:nvSpPr>
          <p:cNvPr id="63496" name="Rectangle 8"/>
          <p:cNvSpPr>
            <a:spLocks noChangeArrowheads="1"/>
          </p:cNvSpPr>
          <p:nvPr/>
        </p:nvSpPr>
        <p:spPr bwMode="auto">
          <a:xfrm>
            <a:off x="179388" y="2779713"/>
            <a:ext cx="2520950" cy="793750"/>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Прокурор</a:t>
            </a:r>
            <a:endParaRPr lang="ru-RU" altLang="ru-RU" sz="2200">
              <a:solidFill>
                <a:srgbClr val="000000"/>
              </a:solidFill>
              <a:latin typeface="Times New Roman" panose="02020603050405020304" pitchFamily="18" charset="0"/>
            </a:endParaRPr>
          </a:p>
        </p:txBody>
      </p:sp>
      <p:sp>
        <p:nvSpPr>
          <p:cNvPr id="63497" name="Rectangle 9"/>
          <p:cNvSpPr>
            <a:spLocks noChangeArrowheads="1"/>
          </p:cNvSpPr>
          <p:nvPr/>
        </p:nvSpPr>
        <p:spPr bwMode="auto">
          <a:xfrm>
            <a:off x="3421065" y="2781302"/>
            <a:ext cx="2230437" cy="792163"/>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Округ суди</a:t>
            </a:r>
            <a:endParaRPr lang="ru-RU" altLang="ru-RU" sz="2200">
              <a:solidFill>
                <a:srgbClr val="000000"/>
              </a:solidFill>
              <a:latin typeface="Times New Roman" panose="02020603050405020304" pitchFamily="18" charset="0"/>
            </a:endParaRPr>
          </a:p>
        </p:txBody>
      </p:sp>
      <p:sp>
        <p:nvSpPr>
          <p:cNvPr id="63498" name="Rectangle 10"/>
          <p:cNvSpPr>
            <a:spLocks noChangeArrowheads="1"/>
          </p:cNvSpPr>
          <p:nvPr/>
        </p:nvSpPr>
        <p:spPr bwMode="auto">
          <a:xfrm>
            <a:off x="6372225" y="2779713"/>
            <a:ext cx="2592388" cy="793750"/>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Прокурор ўриндоши</a:t>
            </a:r>
            <a:endParaRPr lang="ru-RU" altLang="ru-RU" sz="2200">
              <a:solidFill>
                <a:srgbClr val="000000"/>
              </a:solidFill>
              <a:latin typeface="Times New Roman" panose="02020603050405020304" pitchFamily="18" charset="0"/>
            </a:endParaRPr>
          </a:p>
        </p:txBody>
      </p:sp>
      <p:sp>
        <p:nvSpPr>
          <p:cNvPr id="63499" name="Rectangle 11"/>
          <p:cNvSpPr>
            <a:spLocks noChangeArrowheads="1"/>
          </p:cNvSpPr>
          <p:nvPr/>
        </p:nvSpPr>
        <p:spPr bwMode="auto">
          <a:xfrm>
            <a:off x="179388" y="3933827"/>
            <a:ext cx="2520950" cy="792163"/>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Ўта муҳим ишлар</a:t>
            </a:r>
          </a:p>
          <a:p>
            <a:pPr algn="ctr">
              <a:spcBef>
                <a:spcPct val="0"/>
              </a:spcBef>
              <a:buClrTx/>
              <a:buSzTx/>
              <a:buFontTx/>
              <a:buNone/>
            </a:pPr>
            <a:r>
              <a:rPr lang="uz-Cyrl-UZ" altLang="ru-RU" sz="2200">
                <a:solidFill>
                  <a:srgbClr val="000000"/>
                </a:solidFill>
                <a:latin typeface="Times New Roman" panose="02020603050405020304" pitchFamily="18" charset="0"/>
              </a:rPr>
              <a:t>Бўйича терговчилар</a:t>
            </a:r>
            <a:endParaRPr lang="ru-RU" altLang="ru-RU" sz="2200">
              <a:solidFill>
                <a:srgbClr val="000000"/>
              </a:solidFill>
              <a:latin typeface="Times New Roman" panose="02020603050405020304" pitchFamily="18" charset="0"/>
            </a:endParaRPr>
          </a:p>
        </p:txBody>
      </p:sp>
      <p:sp>
        <p:nvSpPr>
          <p:cNvPr id="63500" name="Rectangle 12"/>
          <p:cNvSpPr>
            <a:spLocks noChangeArrowheads="1"/>
          </p:cNvSpPr>
          <p:nvPr/>
        </p:nvSpPr>
        <p:spPr bwMode="auto">
          <a:xfrm>
            <a:off x="179388" y="5013327"/>
            <a:ext cx="2520950" cy="792163"/>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Халқ қозилари</a:t>
            </a:r>
            <a:endParaRPr lang="ru-RU" altLang="ru-RU" sz="2200">
              <a:solidFill>
                <a:srgbClr val="000000"/>
              </a:solidFill>
              <a:latin typeface="Times New Roman" panose="02020603050405020304" pitchFamily="18" charset="0"/>
            </a:endParaRPr>
          </a:p>
        </p:txBody>
      </p:sp>
      <p:sp>
        <p:nvSpPr>
          <p:cNvPr id="63501" name="Rectangle 13"/>
          <p:cNvSpPr>
            <a:spLocks noChangeArrowheads="1"/>
          </p:cNvSpPr>
          <p:nvPr/>
        </p:nvSpPr>
        <p:spPr bwMode="auto">
          <a:xfrm>
            <a:off x="3781427" y="4076700"/>
            <a:ext cx="1438275" cy="431800"/>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400">
                <a:solidFill>
                  <a:srgbClr val="000000"/>
                </a:solidFill>
                <a:latin typeface="Times New Roman" panose="02020603050405020304" pitchFamily="18" charset="0"/>
              </a:rPr>
              <a:t>Раис</a:t>
            </a:r>
            <a:endParaRPr lang="ru-RU" altLang="ru-RU" sz="2400">
              <a:solidFill>
                <a:srgbClr val="000000"/>
              </a:solidFill>
              <a:latin typeface="Times New Roman" panose="02020603050405020304" pitchFamily="18" charset="0"/>
            </a:endParaRPr>
          </a:p>
        </p:txBody>
      </p:sp>
      <p:sp>
        <p:nvSpPr>
          <p:cNvPr id="63502" name="Rectangle 14"/>
          <p:cNvSpPr>
            <a:spLocks noChangeArrowheads="1"/>
          </p:cNvSpPr>
          <p:nvPr/>
        </p:nvSpPr>
        <p:spPr bwMode="auto">
          <a:xfrm>
            <a:off x="6372225" y="3932238"/>
            <a:ext cx="2592388" cy="792162"/>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Адвокат</a:t>
            </a:r>
            <a:endParaRPr lang="ru-RU" altLang="ru-RU" sz="2200">
              <a:solidFill>
                <a:srgbClr val="000000"/>
              </a:solidFill>
              <a:latin typeface="Times New Roman" panose="02020603050405020304" pitchFamily="18" charset="0"/>
            </a:endParaRPr>
          </a:p>
        </p:txBody>
      </p:sp>
      <p:sp>
        <p:nvSpPr>
          <p:cNvPr id="63503" name="Rectangle 15"/>
          <p:cNvSpPr>
            <a:spLocks noChangeArrowheads="1"/>
          </p:cNvSpPr>
          <p:nvPr/>
        </p:nvSpPr>
        <p:spPr bwMode="auto">
          <a:xfrm>
            <a:off x="6372225" y="5013327"/>
            <a:ext cx="2592388" cy="792163"/>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Терговчилар</a:t>
            </a:r>
            <a:endParaRPr lang="ru-RU" altLang="ru-RU" sz="2200">
              <a:solidFill>
                <a:srgbClr val="000000"/>
              </a:solidFill>
              <a:latin typeface="Times New Roman" panose="02020603050405020304" pitchFamily="18" charset="0"/>
            </a:endParaRPr>
          </a:p>
        </p:txBody>
      </p:sp>
      <p:sp>
        <p:nvSpPr>
          <p:cNvPr id="63504" name="Rectangle 16"/>
          <p:cNvSpPr>
            <a:spLocks noChangeArrowheads="1"/>
          </p:cNvSpPr>
          <p:nvPr/>
        </p:nvSpPr>
        <p:spPr bwMode="auto">
          <a:xfrm>
            <a:off x="3276602" y="5372102"/>
            <a:ext cx="2519363" cy="504825"/>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Маслаҳатчилар</a:t>
            </a:r>
            <a:endParaRPr lang="ru-RU" altLang="ru-RU" sz="2200">
              <a:solidFill>
                <a:srgbClr val="000000"/>
              </a:solidFill>
              <a:latin typeface="Times New Roman" panose="02020603050405020304" pitchFamily="18" charset="0"/>
            </a:endParaRPr>
          </a:p>
        </p:txBody>
      </p:sp>
      <p:sp>
        <p:nvSpPr>
          <p:cNvPr id="63505" name="Rectangle 17"/>
          <p:cNvSpPr>
            <a:spLocks noChangeArrowheads="1"/>
          </p:cNvSpPr>
          <p:nvPr/>
        </p:nvSpPr>
        <p:spPr bwMode="auto">
          <a:xfrm>
            <a:off x="2700340" y="6164265"/>
            <a:ext cx="3671887" cy="504825"/>
          </a:xfrm>
          <a:prstGeom prst="rect">
            <a:avLst/>
          </a:prstGeom>
          <a:blipFill dpi="0" rotWithShape="1">
            <a:blip r:embed="rId2"/>
            <a:srcRect/>
            <a:tile tx="0" ty="0" sx="100000" sy="100000" flip="none" algn="tl"/>
          </a:blip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uz-Cyrl-UZ" altLang="ru-RU" sz="2200">
                <a:solidFill>
                  <a:srgbClr val="000000"/>
                </a:solidFill>
                <a:latin typeface="Times New Roman" panose="02020603050405020304" pitchFamily="18" charset="0"/>
              </a:rPr>
              <a:t>Судъяликка номзодлар</a:t>
            </a:r>
            <a:endParaRPr lang="ru-RU" altLang="ru-RU" sz="2200">
              <a:solidFill>
                <a:srgbClr val="000000"/>
              </a:solidFill>
              <a:latin typeface="Times New Roman" panose="02020603050405020304" pitchFamily="18" charset="0"/>
            </a:endParaRPr>
          </a:p>
        </p:txBody>
      </p:sp>
      <p:sp>
        <p:nvSpPr>
          <p:cNvPr id="63509" name="Line 21"/>
          <p:cNvSpPr>
            <a:spLocks noChangeShapeType="1"/>
          </p:cNvSpPr>
          <p:nvPr/>
        </p:nvSpPr>
        <p:spPr bwMode="auto">
          <a:xfrm>
            <a:off x="4427538" y="1773238"/>
            <a:ext cx="0" cy="21590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10" name="Line 22"/>
          <p:cNvSpPr>
            <a:spLocks noChangeShapeType="1"/>
          </p:cNvSpPr>
          <p:nvPr/>
        </p:nvSpPr>
        <p:spPr bwMode="auto">
          <a:xfrm>
            <a:off x="4427538" y="2565400"/>
            <a:ext cx="0" cy="21590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11" name="Line 23"/>
          <p:cNvSpPr>
            <a:spLocks noChangeShapeType="1"/>
          </p:cNvSpPr>
          <p:nvPr/>
        </p:nvSpPr>
        <p:spPr bwMode="auto">
          <a:xfrm>
            <a:off x="4427538" y="3573465"/>
            <a:ext cx="0" cy="503237"/>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12" name="Line 24"/>
          <p:cNvSpPr>
            <a:spLocks noChangeShapeType="1"/>
          </p:cNvSpPr>
          <p:nvPr/>
        </p:nvSpPr>
        <p:spPr bwMode="auto">
          <a:xfrm>
            <a:off x="4427538" y="4510088"/>
            <a:ext cx="0" cy="86360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13" name="Line 25"/>
          <p:cNvSpPr>
            <a:spLocks noChangeShapeType="1"/>
          </p:cNvSpPr>
          <p:nvPr/>
        </p:nvSpPr>
        <p:spPr bwMode="auto">
          <a:xfrm>
            <a:off x="2700340" y="3213100"/>
            <a:ext cx="719137" cy="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14" name="Line 26"/>
          <p:cNvSpPr>
            <a:spLocks noChangeShapeType="1"/>
          </p:cNvSpPr>
          <p:nvPr/>
        </p:nvSpPr>
        <p:spPr bwMode="auto">
          <a:xfrm>
            <a:off x="5651502" y="3213100"/>
            <a:ext cx="720725" cy="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16" name="Line 28"/>
          <p:cNvSpPr>
            <a:spLocks noChangeShapeType="1"/>
          </p:cNvSpPr>
          <p:nvPr/>
        </p:nvSpPr>
        <p:spPr bwMode="auto">
          <a:xfrm>
            <a:off x="2700338" y="5157788"/>
            <a:ext cx="863600" cy="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17" name="Line 29"/>
          <p:cNvSpPr>
            <a:spLocks noChangeShapeType="1"/>
          </p:cNvSpPr>
          <p:nvPr/>
        </p:nvSpPr>
        <p:spPr bwMode="auto">
          <a:xfrm>
            <a:off x="5508627" y="5157788"/>
            <a:ext cx="862013" cy="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18" name="Line 30"/>
          <p:cNvSpPr>
            <a:spLocks noChangeShapeType="1"/>
          </p:cNvSpPr>
          <p:nvPr/>
        </p:nvSpPr>
        <p:spPr bwMode="auto">
          <a:xfrm>
            <a:off x="3563938" y="3573465"/>
            <a:ext cx="0" cy="1582737"/>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19" name="Line 31"/>
          <p:cNvSpPr>
            <a:spLocks noChangeShapeType="1"/>
          </p:cNvSpPr>
          <p:nvPr/>
        </p:nvSpPr>
        <p:spPr bwMode="auto">
          <a:xfrm>
            <a:off x="5508625" y="3573465"/>
            <a:ext cx="0" cy="1582737"/>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21" name="Line 33"/>
          <p:cNvSpPr>
            <a:spLocks noChangeShapeType="1"/>
          </p:cNvSpPr>
          <p:nvPr/>
        </p:nvSpPr>
        <p:spPr bwMode="auto">
          <a:xfrm>
            <a:off x="1116015" y="6524625"/>
            <a:ext cx="1584325" cy="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24" name="Line 36"/>
          <p:cNvSpPr>
            <a:spLocks noChangeShapeType="1"/>
          </p:cNvSpPr>
          <p:nvPr/>
        </p:nvSpPr>
        <p:spPr bwMode="auto">
          <a:xfrm>
            <a:off x="1116013" y="5805490"/>
            <a:ext cx="0" cy="719137"/>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26" name="Line 38"/>
          <p:cNvSpPr>
            <a:spLocks noChangeShapeType="1"/>
          </p:cNvSpPr>
          <p:nvPr/>
        </p:nvSpPr>
        <p:spPr bwMode="auto">
          <a:xfrm>
            <a:off x="6372227" y="6524625"/>
            <a:ext cx="1584325" cy="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27" name="Line 39"/>
          <p:cNvSpPr>
            <a:spLocks noChangeShapeType="1"/>
          </p:cNvSpPr>
          <p:nvPr/>
        </p:nvSpPr>
        <p:spPr bwMode="auto">
          <a:xfrm>
            <a:off x="7956550" y="5805490"/>
            <a:ext cx="0" cy="719137"/>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29" name="Line 41"/>
          <p:cNvSpPr>
            <a:spLocks noChangeShapeType="1"/>
          </p:cNvSpPr>
          <p:nvPr/>
        </p:nvSpPr>
        <p:spPr bwMode="auto">
          <a:xfrm>
            <a:off x="2700338" y="4437063"/>
            <a:ext cx="863600" cy="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30" name="Line 42"/>
          <p:cNvSpPr>
            <a:spLocks noChangeShapeType="1"/>
          </p:cNvSpPr>
          <p:nvPr/>
        </p:nvSpPr>
        <p:spPr bwMode="auto">
          <a:xfrm>
            <a:off x="5508625" y="4365625"/>
            <a:ext cx="863600" cy="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63532" name="WordArt 44" descr="Почтовая бумага"/>
          <p:cNvSpPr>
            <a:spLocks noChangeArrowheads="1" noChangeShapeType="1"/>
          </p:cNvSpPr>
          <p:nvPr/>
        </p:nvSpPr>
        <p:spPr bwMode="auto">
          <a:xfrm>
            <a:off x="0" y="-26988"/>
            <a:ext cx="9144000" cy="1223963"/>
          </a:xfrm>
          <a:prstGeom prst="rect">
            <a:avLst/>
          </a:prstGeom>
        </p:spPr>
        <p:txBody>
          <a:bodyPr wrap="none" fromWordArt="1">
            <a:prstTxWarp prst="textDeflate">
              <a:avLst>
                <a:gd name="adj" fmla="val 26227"/>
              </a:avLst>
            </a:prstTxWarp>
          </a:bodyPr>
          <a:lstStyle/>
          <a:p>
            <a:pPr algn="ctr"/>
            <a:r>
              <a:rPr lang="ru-RU" sz="3200" b="1" kern="10">
                <a:ln w="9525">
                  <a:solidFill>
                    <a:srgbClr val="0000FF"/>
                  </a:solidFill>
                  <a:round/>
                  <a:headEnd/>
                  <a:tailEnd/>
                </a:ln>
                <a:blipFill dpi="0" rotWithShape="1">
                  <a:blip r:embed="rId3"/>
                  <a:srcRect/>
                  <a:tile tx="0" ty="0" sx="100000" sy="100000" flip="none" algn="tl"/>
                </a:blipFill>
                <a:cs typeface="Times New Roman" panose="02020603050405020304" pitchFamily="18" charset="0"/>
              </a:rPr>
              <a:t>Aлександр II томонидан 1864 йилда суд низомларининг жорий </a:t>
            </a:r>
          </a:p>
          <a:p>
            <a:pPr algn="ctr"/>
            <a:r>
              <a:rPr lang="ru-RU" sz="3200" b="1" kern="10">
                <a:ln w="9525">
                  <a:solidFill>
                    <a:srgbClr val="0000FF"/>
                  </a:solidFill>
                  <a:round/>
                  <a:headEnd/>
                  <a:tailEnd/>
                </a:ln>
                <a:blipFill dpi="0" rotWithShape="1">
                  <a:blip r:embed="rId3"/>
                  <a:srcRect/>
                  <a:tile tx="0" ty="0" sx="100000" sy="100000" flip="none" algn="tl"/>
                </a:blipFill>
                <a:cs typeface="Times New Roman" panose="02020603050405020304" pitchFamily="18" charset="0"/>
              </a:rPr>
              <a:t>этилишидан сўнгги умумсалтанат суди (ХХ аср бошлари)</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nodeType="afterEffect">
                                  <p:stCondLst>
                                    <p:cond delay="0"/>
                                  </p:stCondLst>
                                  <p:childTnLst>
                                    <p:animClr clrSpc="hsl" dir="cw">
                                      <p:cBhvr override="childStyle">
                                        <p:cTn id="6" dur="2000" fill="hold"/>
                                        <p:tgtEl>
                                          <p:spTgt spid="63532"/>
                                        </p:tgtEl>
                                        <p:attrNameLst>
                                          <p:attrName>style.color</p:attrName>
                                        </p:attrNameLst>
                                      </p:cBhvr>
                                      <p:by>
                                        <p:hsl h="-7200000" s="0" l="0"/>
                                      </p:by>
                                    </p:animClr>
                                    <p:animClr clrSpc="hsl" dir="cw">
                                      <p:cBhvr>
                                        <p:cTn id="7" dur="2000" fill="hold"/>
                                        <p:tgtEl>
                                          <p:spTgt spid="63532"/>
                                        </p:tgtEl>
                                        <p:attrNameLst>
                                          <p:attrName>fillcolor</p:attrName>
                                        </p:attrNameLst>
                                      </p:cBhvr>
                                      <p:by>
                                        <p:hsl h="-7200000" s="0" l="0"/>
                                      </p:by>
                                    </p:animClr>
                                    <p:animClr clrSpc="hsl" dir="cw">
                                      <p:cBhvr>
                                        <p:cTn id="8" dur="2000" fill="hold"/>
                                        <p:tgtEl>
                                          <p:spTgt spid="63532"/>
                                        </p:tgtEl>
                                        <p:attrNameLst>
                                          <p:attrName>stroke.color</p:attrName>
                                        </p:attrNameLst>
                                      </p:cBhvr>
                                      <p:by>
                                        <p:hsl h="-7200000" s="0" l="0"/>
                                      </p:by>
                                    </p:animClr>
                                    <p:set>
                                      <p:cBhvr>
                                        <p:cTn id="9" dur="2000" fill="hold"/>
                                        <p:tgtEl>
                                          <p:spTgt spid="63532"/>
                                        </p:tgtEl>
                                        <p:attrNameLst>
                                          <p:attrName>fill.type</p:attrName>
                                        </p:attrNameLst>
                                      </p:cBhvr>
                                      <p:to>
                                        <p:strVal val="solid"/>
                                      </p:to>
                                    </p:set>
                                  </p:childTnLst>
                                </p:cTn>
                              </p:par>
                            </p:childTnLst>
                          </p:cTn>
                        </p:par>
                        <p:par>
                          <p:cTn id="10" fill="hold" nodeType="afterGroup">
                            <p:stCondLst>
                              <p:cond delay="2000"/>
                            </p:stCondLst>
                            <p:childTnLst>
                              <p:par>
                                <p:cTn id="11" presetID="8" presetClass="entr" presetSubtype="16" fill="hold" grpId="0" nodeType="afterEffect">
                                  <p:stCondLst>
                                    <p:cond delay="0"/>
                                  </p:stCondLst>
                                  <p:childTnLst>
                                    <p:set>
                                      <p:cBhvr>
                                        <p:cTn id="12" dur="1" fill="hold">
                                          <p:stCondLst>
                                            <p:cond delay="0"/>
                                          </p:stCondLst>
                                        </p:cTn>
                                        <p:tgtEl>
                                          <p:spTgt spid="63494"/>
                                        </p:tgtEl>
                                        <p:attrNameLst>
                                          <p:attrName>style.visibility</p:attrName>
                                        </p:attrNameLst>
                                      </p:cBhvr>
                                      <p:to>
                                        <p:strVal val="visible"/>
                                      </p:to>
                                    </p:set>
                                    <p:animEffect transition="in" filter="diamond(in)">
                                      <p:cBhvr>
                                        <p:cTn id="13" dur="2000"/>
                                        <p:tgtEl>
                                          <p:spTgt spid="63494"/>
                                        </p:tgtEl>
                                      </p:cBhvr>
                                    </p:animEffect>
                                  </p:childTnLst>
                                </p:cTn>
                              </p:par>
                            </p:childTnLst>
                          </p:cTn>
                        </p:par>
                        <p:par>
                          <p:cTn id="14" fill="hold" nodeType="afterGroup">
                            <p:stCondLst>
                              <p:cond delay="4000"/>
                            </p:stCondLst>
                            <p:childTnLst>
                              <p:par>
                                <p:cTn id="15" presetID="23" presetClass="entr" presetSubtype="16" fill="hold" nodeType="afterEffect">
                                  <p:stCondLst>
                                    <p:cond delay="0"/>
                                  </p:stCondLst>
                                  <p:childTnLst>
                                    <p:set>
                                      <p:cBhvr>
                                        <p:cTn id="16" dur="1" fill="hold">
                                          <p:stCondLst>
                                            <p:cond delay="0"/>
                                          </p:stCondLst>
                                        </p:cTn>
                                        <p:tgtEl>
                                          <p:spTgt spid="63509"/>
                                        </p:tgtEl>
                                        <p:attrNameLst>
                                          <p:attrName>style.visibility</p:attrName>
                                        </p:attrNameLst>
                                      </p:cBhvr>
                                      <p:to>
                                        <p:strVal val="visible"/>
                                      </p:to>
                                    </p:set>
                                    <p:anim calcmode="lin" valueType="num">
                                      <p:cBhvr>
                                        <p:cTn id="17" dur="500" fill="hold"/>
                                        <p:tgtEl>
                                          <p:spTgt spid="63509"/>
                                        </p:tgtEl>
                                        <p:attrNameLst>
                                          <p:attrName>ppt_w</p:attrName>
                                        </p:attrNameLst>
                                      </p:cBhvr>
                                      <p:tavLst>
                                        <p:tav tm="0">
                                          <p:val>
                                            <p:fltVal val="0"/>
                                          </p:val>
                                        </p:tav>
                                        <p:tav tm="100000">
                                          <p:val>
                                            <p:strVal val="#ppt_w"/>
                                          </p:val>
                                        </p:tav>
                                      </p:tavLst>
                                    </p:anim>
                                    <p:anim calcmode="lin" valueType="num">
                                      <p:cBhvr>
                                        <p:cTn id="18" dur="500" fill="hold"/>
                                        <p:tgtEl>
                                          <p:spTgt spid="63509"/>
                                        </p:tgtEl>
                                        <p:attrNameLst>
                                          <p:attrName>ppt_h</p:attrName>
                                        </p:attrNameLst>
                                      </p:cBhvr>
                                      <p:tavLst>
                                        <p:tav tm="0">
                                          <p:val>
                                            <p:fltVal val="0"/>
                                          </p:val>
                                        </p:tav>
                                        <p:tav tm="100000">
                                          <p:val>
                                            <p:strVal val="#ppt_h"/>
                                          </p:val>
                                        </p:tav>
                                      </p:tavLst>
                                    </p:anim>
                                  </p:childTnLst>
                                </p:cTn>
                              </p:par>
                            </p:childTnLst>
                          </p:cTn>
                        </p:par>
                        <p:par>
                          <p:cTn id="19" fill="hold" nodeType="afterGroup">
                            <p:stCondLst>
                              <p:cond delay="4500"/>
                            </p:stCondLst>
                            <p:childTnLst>
                              <p:par>
                                <p:cTn id="20" presetID="8" presetClass="entr" presetSubtype="16" fill="hold" grpId="0" nodeType="afterEffect">
                                  <p:stCondLst>
                                    <p:cond delay="0"/>
                                  </p:stCondLst>
                                  <p:childTnLst>
                                    <p:set>
                                      <p:cBhvr>
                                        <p:cTn id="21" dur="1" fill="hold">
                                          <p:stCondLst>
                                            <p:cond delay="0"/>
                                          </p:stCondLst>
                                        </p:cTn>
                                        <p:tgtEl>
                                          <p:spTgt spid="63495"/>
                                        </p:tgtEl>
                                        <p:attrNameLst>
                                          <p:attrName>style.visibility</p:attrName>
                                        </p:attrNameLst>
                                      </p:cBhvr>
                                      <p:to>
                                        <p:strVal val="visible"/>
                                      </p:to>
                                    </p:set>
                                    <p:animEffect transition="in" filter="diamond(in)">
                                      <p:cBhvr>
                                        <p:cTn id="22" dur="2000"/>
                                        <p:tgtEl>
                                          <p:spTgt spid="63495"/>
                                        </p:tgtEl>
                                      </p:cBhvr>
                                    </p:animEffect>
                                  </p:childTnLst>
                                </p:cTn>
                              </p:par>
                            </p:childTnLst>
                          </p:cTn>
                        </p:par>
                        <p:par>
                          <p:cTn id="23" fill="hold" nodeType="afterGroup">
                            <p:stCondLst>
                              <p:cond delay="6500"/>
                            </p:stCondLst>
                            <p:childTnLst>
                              <p:par>
                                <p:cTn id="24" presetID="23" presetClass="entr" presetSubtype="16" fill="hold" nodeType="afterEffect">
                                  <p:stCondLst>
                                    <p:cond delay="0"/>
                                  </p:stCondLst>
                                  <p:childTnLst>
                                    <p:set>
                                      <p:cBhvr>
                                        <p:cTn id="25" dur="1" fill="hold">
                                          <p:stCondLst>
                                            <p:cond delay="0"/>
                                          </p:stCondLst>
                                        </p:cTn>
                                        <p:tgtEl>
                                          <p:spTgt spid="63510"/>
                                        </p:tgtEl>
                                        <p:attrNameLst>
                                          <p:attrName>style.visibility</p:attrName>
                                        </p:attrNameLst>
                                      </p:cBhvr>
                                      <p:to>
                                        <p:strVal val="visible"/>
                                      </p:to>
                                    </p:set>
                                    <p:anim calcmode="lin" valueType="num">
                                      <p:cBhvr>
                                        <p:cTn id="26" dur="500" fill="hold"/>
                                        <p:tgtEl>
                                          <p:spTgt spid="63510"/>
                                        </p:tgtEl>
                                        <p:attrNameLst>
                                          <p:attrName>ppt_w</p:attrName>
                                        </p:attrNameLst>
                                      </p:cBhvr>
                                      <p:tavLst>
                                        <p:tav tm="0">
                                          <p:val>
                                            <p:fltVal val="0"/>
                                          </p:val>
                                        </p:tav>
                                        <p:tav tm="100000">
                                          <p:val>
                                            <p:strVal val="#ppt_w"/>
                                          </p:val>
                                        </p:tav>
                                      </p:tavLst>
                                    </p:anim>
                                    <p:anim calcmode="lin" valueType="num">
                                      <p:cBhvr>
                                        <p:cTn id="27" dur="500" fill="hold"/>
                                        <p:tgtEl>
                                          <p:spTgt spid="63510"/>
                                        </p:tgtEl>
                                        <p:attrNameLst>
                                          <p:attrName>ppt_h</p:attrName>
                                        </p:attrNameLst>
                                      </p:cBhvr>
                                      <p:tavLst>
                                        <p:tav tm="0">
                                          <p:val>
                                            <p:fltVal val="0"/>
                                          </p:val>
                                        </p:tav>
                                        <p:tav tm="100000">
                                          <p:val>
                                            <p:strVal val="#ppt_h"/>
                                          </p:val>
                                        </p:tav>
                                      </p:tavLst>
                                    </p:anim>
                                  </p:childTnLst>
                                </p:cTn>
                              </p:par>
                            </p:childTnLst>
                          </p:cTn>
                        </p:par>
                        <p:par>
                          <p:cTn id="28" fill="hold" nodeType="afterGroup">
                            <p:stCondLst>
                              <p:cond delay="7000"/>
                            </p:stCondLst>
                            <p:childTnLst>
                              <p:par>
                                <p:cTn id="29" presetID="8" presetClass="entr" presetSubtype="16" fill="hold" grpId="0" nodeType="afterEffect">
                                  <p:stCondLst>
                                    <p:cond delay="0"/>
                                  </p:stCondLst>
                                  <p:childTnLst>
                                    <p:set>
                                      <p:cBhvr>
                                        <p:cTn id="30" dur="1" fill="hold">
                                          <p:stCondLst>
                                            <p:cond delay="0"/>
                                          </p:stCondLst>
                                        </p:cTn>
                                        <p:tgtEl>
                                          <p:spTgt spid="63497"/>
                                        </p:tgtEl>
                                        <p:attrNameLst>
                                          <p:attrName>style.visibility</p:attrName>
                                        </p:attrNameLst>
                                      </p:cBhvr>
                                      <p:to>
                                        <p:strVal val="visible"/>
                                      </p:to>
                                    </p:set>
                                    <p:animEffect transition="in" filter="diamond(in)">
                                      <p:cBhvr>
                                        <p:cTn id="31" dur="2000"/>
                                        <p:tgtEl>
                                          <p:spTgt spid="63497"/>
                                        </p:tgtEl>
                                      </p:cBhvr>
                                    </p:animEffect>
                                  </p:childTnLst>
                                </p:cTn>
                              </p:par>
                            </p:childTnLst>
                          </p:cTn>
                        </p:par>
                        <p:par>
                          <p:cTn id="32" fill="hold" nodeType="afterGroup">
                            <p:stCondLst>
                              <p:cond delay="9000"/>
                            </p:stCondLst>
                            <p:childTnLst>
                              <p:par>
                                <p:cTn id="33" presetID="23" presetClass="entr" presetSubtype="16" fill="hold" nodeType="afterEffect">
                                  <p:stCondLst>
                                    <p:cond delay="0"/>
                                  </p:stCondLst>
                                  <p:childTnLst>
                                    <p:set>
                                      <p:cBhvr>
                                        <p:cTn id="34" dur="1" fill="hold">
                                          <p:stCondLst>
                                            <p:cond delay="0"/>
                                          </p:stCondLst>
                                        </p:cTn>
                                        <p:tgtEl>
                                          <p:spTgt spid="63513"/>
                                        </p:tgtEl>
                                        <p:attrNameLst>
                                          <p:attrName>style.visibility</p:attrName>
                                        </p:attrNameLst>
                                      </p:cBhvr>
                                      <p:to>
                                        <p:strVal val="visible"/>
                                      </p:to>
                                    </p:set>
                                    <p:anim calcmode="lin" valueType="num">
                                      <p:cBhvr>
                                        <p:cTn id="35" dur="500" fill="hold"/>
                                        <p:tgtEl>
                                          <p:spTgt spid="63513"/>
                                        </p:tgtEl>
                                        <p:attrNameLst>
                                          <p:attrName>ppt_w</p:attrName>
                                        </p:attrNameLst>
                                      </p:cBhvr>
                                      <p:tavLst>
                                        <p:tav tm="0">
                                          <p:val>
                                            <p:fltVal val="0"/>
                                          </p:val>
                                        </p:tav>
                                        <p:tav tm="100000">
                                          <p:val>
                                            <p:strVal val="#ppt_w"/>
                                          </p:val>
                                        </p:tav>
                                      </p:tavLst>
                                    </p:anim>
                                    <p:anim calcmode="lin" valueType="num">
                                      <p:cBhvr>
                                        <p:cTn id="36" dur="500" fill="hold"/>
                                        <p:tgtEl>
                                          <p:spTgt spid="63513"/>
                                        </p:tgtEl>
                                        <p:attrNameLst>
                                          <p:attrName>ppt_h</p:attrName>
                                        </p:attrNameLst>
                                      </p:cBhvr>
                                      <p:tavLst>
                                        <p:tav tm="0">
                                          <p:val>
                                            <p:fltVal val="0"/>
                                          </p:val>
                                        </p:tav>
                                        <p:tav tm="100000">
                                          <p:val>
                                            <p:strVal val="#ppt_h"/>
                                          </p:val>
                                        </p:tav>
                                      </p:tavLst>
                                    </p:anim>
                                  </p:childTnLst>
                                </p:cTn>
                              </p:par>
                            </p:childTnLst>
                          </p:cTn>
                        </p:par>
                        <p:par>
                          <p:cTn id="37" fill="hold" nodeType="afterGroup">
                            <p:stCondLst>
                              <p:cond delay="9500"/>
                            </p:stCondLst>
                            <p:childTnLst>
                              <p:par>
                                <p:cTn id="38" presetID="8" presetClass="entr" presetSubtype="16" fill="hold" grpId="0" nodeType="afterEffect">
                                  <p:stCondLst>
                                    <p:cond delay="0"/>
                                  </p:stCondLst>
                                  <p:childTnLst>
                                    <p:set>
                                      <p:cBhvr>
                                        <p:cTn id="39" dur="1" fill="hold">
                                          <p:stCondLst>
                                            <p:cond delay="0"/>
                                          </p:stCondLst>
                                        </p:cTn>
                                        <p:tgtEl>
                                          <p:spTgt spid="63496"/>
                                        </p:tgtEl>
                                        <p:attrNameLst>
                                          <p:attrName>style.visibility</p:attrName>
                                        </p:attrNameLst>
                                      </p:cBhvr>
                                      <p:to>
                                        <p:strVal val="visible"/>
                                      </p:to>
                                    </p:set>
                                    <p:animEffect transition="in" filter="diamond(in)">
                                      <p:cBhvr>
                                        <p:cTn id="40" dur="2000"/>
                                        <p:tgtEl>
                                          <p:spTgt spid="63496"/>
                                        </p:tgtEl>
                                      </p:cBhvr>
                                    </p:animEffect>
                                  </p:childTnLst>
                                </p:cTn>
                              </p:par>
                            </p:childTnLst>
                          </p:cTn>
                        </p:par>
                        <p:par>
                          <p:cTn id="41" fill="hold" nodeType="afterGroup">
                            <p:stCondLst>
                              <p:cond delay="11500"/>
                            </p:stCondLst>
                            <p:childTnLst>
                              <p:par>
                                <p:cTn id="42" presetID="23" presetClass="entr" presetSubtype="16" fill="hold" nodeType="afterEffect">
                                  <p:stCondLst>
                                    <p:cond delay="0"/>
                                  </p:stCondLst>
                                  <p:childTnLst>
                                    <p:set>
                                      <p:cBhvr>
                                        <p:cTn id="43" dur="1" fill="hold">
                                          <p:stCondLst>
                                            <p:cond delay="0"/>
                                          </p:stCondLst>
                                        </p:cTn>
                                        <p:tgtEl>
                                          <p:spTgt spid="63514"/>
                                        </p:tgtEl>
                                        <p:attrNameLst>
                                          <p:attrName>style.visibility</p:attrName>
                                        </p:attrNameLst>
                                      </p:cBhvr>
                                      <p:to>
                                        <p:strVal val="visible"/>
                                      </p:to>
                                    </p:set>
                                    <p:anim calcmode="lin" valueType="num">
                                      <p:cBhvr>
                                        <p:cTn id="44" dur="500" fill="hold"/>
                                        <p:tgtEl>
                                          <p:spTgt spid="63514"/>
                                        </p:tgtEl>
                                        <p:attrNameLst>
                                          <p:attrName>ppt_w</p:attrName>
                                        </p:attrNameLst>
                                      </p:cBhvr>
                                      <p:tavLst>
                                        <p:tav tm="0">
                                          <p:val>
                                            <p:fltVal val="0"/>
                                          </p:val>
                                        </p:tav>
                                        <p:tav tm="100000">
                                          <p:val>
                                            <p:strVal val="#ppt_w"/>
                                          </p:val>
                                        </p:tav>
                                      </p:tavLst>
                                    </p:anim>
                                    <p:anim calcmode="lin" valueType="num">
                                      <p:cBhvr>
                                        <p:cTn id="45" dur="500" fill="hold"/>
                                        <p:tgtEl>
                                          <p:spTgt spid="63514"/>
                                        </p:tgtEl>
                                        <p:attrNameLst>
                                          <p:attrName>ppt_h</p:attrName>
                                        </p:attrNameLst>
                                      </p:cBhvr>
                                      <p:tavLst>
                                        <p:tav tm="0">
                                          <p:val>
                                            <p:fltVal val="0"/>
                                          </p:val>
                                        </p:tav>
                                        <p:tav tm="100000">
                                          <p:val>
                                            <p:strVal val="#ppt_h"/>
                                          </p:val>
                                        </p:tav>
                                      </p:tavLst>
                                    </p:anim>
                                  </p:childTnLst>
                                </p:cTn>
                              </p:par>
                            </p:childTnLst>
                          </p:cTn>
                        </p:par>
                        <p:par>
                          <p:cTn id="46" fill="hold" nodeType="afterGroup">
                            <p:stCondLst>
                              <p:cond delay="12000"/>
                            </p:stCondLst>
                            <p:childTnLst>
                              <p:par>
                                <p:cTn id="47" presetID="8" presetClass="entr" presetSubtype="16" fill="hold" grpId="0" nodeType="afterEffect">
                                  <p:stCondLst>
                                    <p:cond delay="0"/>
                                  </p:stCondLst>
                                  <p:childTnLst>
                                    <p:set>
                                      <p:cBhvr>
                                        <p:cTn id="48" dur="1" fill="hold">
                                          <p:stCondLst>
                                            <p:cond delay="0"/>
                                          </p:stCondLst>
                                        </p:cTn>
                                        <p:tgtEl>
                                          <p:spTgt spid="63498"/>
                                        </p:tgtEl>
                                        <p:attrNameLst>
                                          <p:attrName>style.visibility</p:attrName>
                                        </p:attrNameLst>
                                      </p:cBhvr>
                                      <p:to>
                                        <p:strVal val="visible"/>
                                      </p:to>
                                    </p:set>
                                    <p:animEffect transition="in" filter="diamond(in)">
                                      <p:cBhvr>
                                        <p:cTn id="49" dur="2000"/>
                                        <p:tgtEl>
                                          <p:spTgt spid="63498"/>
                                        </p:tgtEl>
                                      </p:cBhvr>
                                    </p:animEffect>
                                  </p:childTnLst>
                                </p:cTn>
                              </p:par>
                            </p:childTnLst>
                          </p:cTn>
                        </p:par>
                        <p:par>
                          <p:cTn id="50" fill="hold" nodeType="afterGroup">
                            <p:stCondLst>
                              <p:cond delay="14000"/>
                            </p:stCondLst>
                            <p:childTnLst>
                              <p:par>
                                <p:cTn id="51" presetID="23" presetClass="entr" presetSubtype="16" fill="hold" nodeType="afterEffect">
                                  <p:stCondLst>
                                    <p:cond delay="0"/>
                                  </p:stCondLst>
                                  <p:childTnLst>
                                    <p:set>
                                      <p:cBhvr>
                                        <p:cTn id="52" dur="1" fill="hold">
                                          <p:stCondLst>
                                            <p:cond delay="0"/>
                                          </p:stCondLst>
                                        </p:cTn>
                                        <p:tgtEl>
                                          <p:spTgt spid="63511"/>
                                        </p:tgtEl>
                                        <p:attrNameLst>
                                          <p:attrName>style.visibility</p:attrName>
                                        </p:attrNameLst>
                                      </p:cBhvr>
                                      <p:to>
                                        <p:strVal val="visible"/>
                                      </p:to>
                                    </p:set>
                                    <p:anim calcmode="lin" valueType="num">
                                      <p:cBhvr>
                                        <p:cTn id="53" dur="500" fill="hold"/>
                                        <p:tgtEl>
                                          <p:spTgt spid="63511"/>
                                        </p:tgtEl>
                                        <p:attrNameLst>
                                          <p:attrName>ppt_w</p:attrName>
                                        </p:attrNameLst>
                                      </p:cBhvr>
                                      <p:tavLst>
                                        <p:tav tm="0">
                                          <p:val>
                                            <p:fltVal val="0"/>
                                          </p:val>
                                        </p:tav>
                                        <p:tav tm="100000">
                                          <p:val>
                                            <p:strVal val="#ppt_w"/>
                                          </p:val>
                                        </p:tav>
                                      </p:tavLst>
                                    </p:anim>
                                    <p:anim calcmode="lin" valueType="num">
                                      <p:cBhvr>
                                        <p:cTn id="54" dur="500" fill="hold"/>
                                        <p:tgtEl>
                                          <p:spTgt spid="63511"/>
                                        </p:tgtEl>
                                        <p:attrNameLst>
                                          <p:attrName>ppt_h</p:attrName>
                                        </p:attrNameLst>
                                      </p:cBhvr>
                                      <p:tavLst>
                                        <p:tav tm="0">
                                          <p:val>
                                            <p:fltVal val="0"/>
                                          </p:val>
                                        </p:tav>
                                        <p:tav tm="100000">
                                          <p:val>
                                            <p:strVal val="#ppt_h"/>
                                          </p:val>
                                        </p:tav>
                                      </p:tavLst>
                                    </p:anim>
                                  </p:childTnLst>
                                </p:cTn>
                              </p:par>
                            </p:childTnLst>
                          </p:cTn>
                        </p:par>
                        <p:par>
                          <p:cTn id="55" fill="hold" nodeType="afterGroup">
                            <p:stCondLst>
                              <p:cond delay="14500"/>
                            </p:stCondLst>
                            <p:childTnLst>
                              <p:par>
                                <p:cTn id="56" presetID="8" presetClass="entr" presetSubtype="16" fill="hold" grpId="0" nodeType="afterEffect">
                                  <p:stCondLst>
                                    <p:cond delay="0"/>
                                  </p:stCondLst>
                                  <p:childTnLst>
                                    <p:set>
                                      <p:cBhvr>
                                        <p:cTn id="57" dur="1" fill="hold">
                                          <p:stCondLst>
                                            <p:cond delay="0"/>
                                          </p:stCondLst>
                                        </p:cTn>
                                        <p:tgtEl>
                                          <p:spTgt spid="63501"/>
                                        </p:tgtEl>
                                        <p:attrNameLst>
                                          <p:attrName>style.visibility</p:attrName>
                                        </p:attrNameLst>
                                      </p:cBhvr>
                                      <p:to>
                                        <p:strVal val="visible"/>
                                      </p:to>
                                    </p:set>
                                    <p:animEffect transition="in" filter="diamond(in)">
                                      <p:cBhvr>
                                        <p:cTn id="58" dur="2000"/>
                                        <p:tgtEl>
                                          <p:spTgt spid="63501"/>
                                        </p:tgtEl>
                                      </p:cBhvr>
                                    </p:animEffect>
                                  </p:childTnLst>
                                </p:cTn>
                              </p:par>
                            </p:childTnLst>
                          </p:cTn>
                        </p:par>
                        <p:par>
                          <p:cTn id="59" fill="hold" nodeType="afterGroup">
                            <p:stCondLst>
                              <p:cond delay="16500"/>
                            </p:stCondLst>
                            <p:childTnLst>
                              <p:par>
                                <p:cTn id="60" presetID="23" presetClass="entr" presetSubtype="16" fill="hold" nodeType="afterEffect">
                                  <p:stCondLst>
                                    <p:cond delay="0"/>
                                  </p:stCondLst>
                                  <p:childTnLst>
                                    <p:set>
                                      <p:cBhvr>
                                        <p:cTn id="61" dur="1" fill="hold">
                                          <p:stCondLst>
                                            <p:cond delay="0"/>
                                          </p:stCondLst>
                                        </p:cTn>
                                        <p:tgtEl>
                                          <p:spTgt spid="63512"/>
                                        </p:tgtEl>
                                        <p:attrNameLst>
                                          <p:attrName>style.visibility</p:attrName>
                                        </p:attrNameLst>
                                      </p:cBhvr>
                                      <p:to>
                                        <p:strVal val="visible"/>
                                      </p:to>
                                    </p:set>
                                    <p:anim calcmode="lin" valueType="num">
                                      <p:cBhvr>
                                        <p:cTn id="62" dur="500" fill="hold"/>
                                        <p:tgtEl>
                                          <p:spTgt spid="63512"/>
                                        </p:tgtEl>
                                        <p:attrNameLst>
                                          <p:attrName>ppt_w</p:attrName>
                                        </p:attrNameLst>
                                      </p:cBhvr>
                                      <p:tavLst>
                                        <p:tav tm="0">
                                          <p:val>
                                            <p:fltVal val="0"/>
                                          </p:val>
                                        </p:tav>
                                        <p:tav tm="100000">
                                          <p:val>
                                            <p:strVal val="#ppt_w"/>
                                          </p:val>
                                        </p:tav>
                                      </p:tavLst>
                                    </p:anim>
                                    <p:anim calcmode="lin" valueType="num">
                                      <p:cBhvr>
                                        <p:cTn id="63" dur="500" fill="hold"/>
                                        <p:tgtEl>
                                          <p:spTgt spid="63512"/>
                                        </p:tgtEl>
                                        <p:attrNameLst>
                                          <p:attrName>ppt_h</p:attrName>
                                        </p:attrNameLst>
                                      </p:cBhvr>
                                      <p:tavLst>
                                        <p:tav tm="0">
                                          <p:val>
                                            <p:fltVal val="0"/>
                                          </p:val>
                                        </p:tav>
                                        <p:tav tm="100000">
                                          <p:val>
                                            <p:strVal val="#ppt_h"/>
                                          </p:val>
                                        </p:tav>
                                      </p:tavLst>
                                    </p:anim>
                                  </p:childTnLst>
                                </p:cTn>
                              </p:par>
                            </p:childTnLst>
                          </p:cTn>
                        </p:par>
                        <p:par>
                          <p:cTn id="64" fill="hold" nodeType="afterGroup">
                            <p:stCondLst>
                              <p:cond delay="17000"/>
                            </p:stCondLst>
                            <p:childTnLst>
                              <p:par>
                                <p:cTn id="65" presetID="8" presetClass="entr" presetSubtype="16" fill="hold" grpId="0" nodeType="afterEffect">
                                  <p:stCondLst>
                                    <p:cond delay="0"/>
                                  </p:stCondLst>
                                  <p:childTnLst>
                                    <p:set>
                                      <p:cBhvr>
                                        <p:cTn id="66" dur="1" fill="hold">
                                          <p:stCondLst>
                                            <p:cond delay="0"/>
                                          </p:stCondLst>
                                        </p:cTn>
                                        <p:tgtEl>
                                          <p:spTgt spid="63504"/>
                                        </p:tgtEl>
                                        <p:attrNameLst>
                                          <p:attrName>style.visibility</p:attrName>
                                        </p:attrNameLst>
                                      </p:cBhvr>
                                      <p:to>
                                        <p:strVal val="visible"/>
                                      </p:to>
                                    </p:set>
                                    <p:animEffect transition="in" filter="diamond(in)">
                                      <p:cBhvr>
                                        <p:cTn id="67" dur="2000"/>
                                        <p:tgtEl>
                                          <p:spTgt spid="63504"/>
                                        </p:tgtEl>
                                      </p:cBhvr>
                                    </p:animEffect>
                                  </p:childTnLst>
                                </p:cTn>
                              </p:par>
                            </p:childTnLst>
                          </p:cTn>
                        </p:par>
                        <p:par>
                          <p:cTn id="68" fill="hold" nodeType="afterGroup">
                            <p:stCondLst>
                              <p:cond delay="19000"/>
                            </p:stCondLst>
                            <p:childTnLst>
                              <p:par>
                                <p:cTn id="69" presetID="23" presetClass="entr" presetSubtype="16" fill="hold" nodeType="afterEffect">
                                  <p:stCondLst>
                                    <p:cond delay="0"/>
                                  </p:stCondLst>
                                  <p:childTnLst>
                                    <p:set>
                                      <p:cBhvr>
                                        <p:cTn id="70" dur="1" fill="hold">
                                          <p:stCondLst>
                                            <p:cond delay="0"/>
                                          </p:stCondLst>
                                        </p:cTn>
                                        <p:tgtEl>
                                          <p:spTgt spid="63518"/>
                                        </p:tgtEl>
                                        <p:attrNameLst>
                                          <p:attrName>style.visibility</p:attrName>
                                        </p:attrNameLst>
                                      </p:cBhvr>
                                      <p:to>
                                        <p:strVal val="visible"/>
                                      </p:to>
                                    </p:set>
                                    <p:anim calcmode="lin" valueType="num">
                                      <p:cBhvr>
                                        <p:cTn id="71" dur="500" fill="hold"/>
                                        <p:tgtEl>
                                          <p:spTgt spid="63518"/>
                                        </p:tgtEl>
                                        <p:attrNameLst>
                                          <p:attrName>ppt_w</p:attrName>
                                        </p:attrNameLst>
                                      </p:cBhvr>
                                      <p:tavLst>
                                        <p:tav tm="0">
                                          <p:val>
                                            <p:fltVal val="0"/>
                                          </p:val>
                                        </p:tav>
                                        <p:tav tm="100000">
                                          <p:val>
                                            <p:strVal val="#ppt_w"/>
                                          </p:val>
                                        </p:tav>
                                      </p:tavLst>
                                    </p:anim>
                                    <p:anim calcmode="lin" valueType="num">
                                      <p:cBhvr>
                                        <p:cTn id="72" dur="500" fill="hold"/>
                                        <p:tgtEl>
                                          <p:spTgt spid="63518"/>
                                        </p:tgtEl>
                                        <p:attrNameLst>
                                          <p:attrName>ppt_h</p:attrName>
                                        </p:attrNameLst>
                                      </p:cBhvr>
                                      <p:tavLst>
                                        <p:tav tm="0">
                                          <p:val>
                                            <p:fltVal val="0"/>
                                          </p:val>
                                        </p:tav>
                                        <p:tav tm="100000">
                                          <p:val>
                                            <p:strVal val="#ppt_h"/>
                                          </p:val>
                                        </p:tav>
                                      </p:tavLst>
                                    </p:anim>
                                  </p:childTnLst>
                                </p:cTn>
                              </p:par>
                            </p:childTnLst>
                          </p:cTn>
                        </p:par>
                        <p:par>
                          <p:cTn id="73" fill="hold" nodeType="afterGroup">
                            <p:stCondLst>
                              <p:cond delay="19500"/>
                            </p:stCondLst>
                            <p:childTnLst>
                              <p:par>
                                <p:cTn id="74" presetID="23" presetClass="entr" presetSubtype="16" fill="hold" nodeType="afterEffect">
                                  <p:stCondLst>
                                    <p:cond delay="0"/>
                                  </p:stCondLst>
                                  <p:childTnLst>
                                    <p:set>
                                      <p:cBhvr>
                                        <p:cTn id="75" dur="1" fill="hold">
                                          <p:stCondLst>
                                            <p:cond delay="0"/>
                                          </p:stCondLst>
                                        </p:cTn>
                                        <p:tgtEl>
                                          <p:spTgt spid="63529"/>
                                        </p:tgtEl>
                                        <p:attrNameLst>
                                          <p:attrName>style.visibility</p:attrName>
                                        </p:attrNameLst>
                                      </p:cBhvr>
                                      <p:to>
                                        <p:strVal val="visible"/>
                                      </p:to>
                                    </p:set>
                                    <p:anim calcmode="lin" valueType="num">
                                      <p:cBhvr>
                                        <p:cTn id="76" dur="500" fill="hold"/>
                                        <p:tgtEl>
                                          <p:spTgt spid="63529"/>
                                        </p:tgtEl>
                                        <p:attrNameLst>
                                          <p:attrName>ppt_w</p:attrName>
                                        </p:attrNameLst>
                                      </p:cBhvr>
                                      <p:tavLst>
                                        <p:tav tm="0">
                                          <p:val>
                                            <p:fltVal val="0"/>
                                          </p:val>
                                        </p:tav>
                                        <p:tav tm="100000">
                                          <p:val>
                                            <p:strVal val="#ppt_w"/>
                                          </p:val>
                                        </p:tav>
                                      </p:tavLst>
                                    </p:anim>
                                    <p:anim calcmode="lin" valueType="num">
                                      <p:cBhvr>
                                        <p:cTn id="77" dur="500" fill="hold"/>
                                        <p:tgtEl>
                                          <p:spTgt spid="63529"/>
                                        </p:tgtEl>
                                        <p:attrNameLst>
                                          <p:attrName>ppt_h</p:attrName>
                                        </p:attrNameLst>
                                      </p:cBhvr>
                                      <p:tavLst>
                                        <p:tav tm="0">
                                          <p:val>
                                            <p:fltVal val="0"/>
                                          </p:val>
                                        </p:tav>
                                        <p:tav tm="100000">
                                          <p:val>
                                            <p:strVal val="#ppt_h"/>
                                          </p:val>
                                        </p:tav>
                                      </p:tavLst>
                                    </p:anim>
                                  </p:childTnLst>
                                </p:cTn>
                              </p:par>
                            </p:childTnLst>
                          </p:cTn>
                        </p:par>
                        <p:par>
                          <p:cTn id="78" fill="hold" nodeType="afterGroup">
                            <p:stCondLst>
                              <p:cond delay="20000"/>
                            </p:stCondLst>
                            <p:childTnLst>
                              <p:par>
                                <p:cTn id="79" presetID="8" presetClass="entr" presetSubtype="16" fill="hold" grpId="0" nodeType="afterEffect">
                                  <p:stCondLst>
                                    <p:cond delay="0"/>
                                  </p:stCondLst>
                                  <p:childTnLst>
                                    <p:set>
                                      <p:cBhvr>
                                        <p:cTn id="80" dur="1" fill="hold">
                                          <p:stCondLst>
                                            <p:cond delay="0"/>
                                          </p:stCondLst>
                                        </p:cTn>
                                        <p:tgtEl>
                                          <p:spTgt spid="63499"/>
                                        </p:tgtEl>
                                        <p:attrNameLst>
                                          <p:attrName>style.visibility</p:attrName>
                                        </p:attrNameLst>
                                      </p:cBhvr>
                                      <p:to>
                                        <p:strVal val="visible"/>
                                      </p:to>
                                    </p:set>
                                    <p:animEffect transition="in" filter="diamond(in)">
                                      <p:cBhvr>
                                        <p:cTn id="81" dur="2000"/>
                                        <p:tgtEl>
                                          <p:spTgt spid="63499"/>
                                        </p:tgtEl>
                                      </p:cBhvr>
                                    </p:animEffect>
                                  </p:childTnLst>
                                </p:cTn>
                              </p:par>
                            </p:childTnLst>
                          </p:cTn>
                        </p:par>
                        <p:par>
                          <p:cTn id="82" fill="hold" nodeType="afterGroup">
                            <p:stCondLst>
                              <p:cond delay="22000"/>
                            </p:stCondLst>
                            <p:childTnLst>
                              <p:par>
                                <p:cTn id="83" presetID="23" presetClass="entr" presetSubtype="16" fill="hold" nodeType="afterEffect">
                                  <p:stCondLst>
                                    <p:cond delay="0"/>
                                  </p:stCondLst>
                                  <p:childTnLst>
                                    <p:set>
                                      <p:cBhvr>
                                        <p:cTn id="84" dur="1" fill="hold">
                                          <p:stCondLst>
                                            <p:cond delay="0"/>
                                          </p:stCondLst>
                                        </p:cTn>
                                        <p:tgtEl>
                                          <p:spTgt spid="63516"/>
                                        </p:tgtEl>
                                        <p:attrNameLst>
                                          <p:attrName>style.visibility</p:attrName>
                                        </p:attrNameLst>
                                      </p:cBhvr>
                                      <p:to>
                                        <p:strVal val="visible"/>
                                      </p:to>
                                    </p:set>
                                    <p:anim calcmode="lin" valueType="num">
                                      <p:cBhvr>
                                        <p:cTn id="85" dur="500" fill="hold"/>
                                        <p:tgtEl>
                                          <p:spTgt spid="63516"/>
                                        </p:tgtEl>
                                        <p:attrNameLst>
                                          <p:attrName>ppt_w</p:attrName>
                                        </p:attrNameLst>
                                      </p:cBhvr>
                                      <p:tavLst>
                                        <p:tav tm="0">
                                          <p:val>
                                            <p:fltVal val="0"/>
                                          </p:val>
                                        </p:tav>
                                        <p:tav tm="100000">
                                          <p:val>
                                            <p:strVal val="#ppt_w"/>
                                          </p:val>
                                        </p:tav>
                                      </p:tavLst>
                                    </p:anim>
                                    <p:anim calcmode="lin" valueType="num">
                                      <p:cBhvr>
                                        <p:cTn id="86" dur="500" fill="hold"/>
                                        <p:tgtEl>
                                          <p:spTgt spid="63516"/>
                                        </p:tgtEl>
                                        <p:attrNameLst>
                                          <p:attrName>ppt_h</p:attrName>
                                        </p:attrNameLst>
                                      </p:cBhvr>
                                      <p:tavLst>
                                        <p:tav tm="0">
                                          <p:val>
                                            <p:fltVal val="0"/>
                                          </p:val>
                                        </p:tav>
                                        <p:tav tm="100000">
                                          <p:val>
                                            <p:strVal val="#ppt_h"/>
                                          </p:val>
                                        </p:tav>
                                      </p:tavLst>
                                    </p:anim>
                                  </p:childTnLst>
                                </p:cTn>
                              </p:par>
                            </p:childTnLst>
                          </p:cTn>
                        </p:par>
                        <p:par>
                          <p:cTn id="87" fill="hold" nodeType="afterGroup">
                            <p:stCondLst>
                              <p:cond delay="22500"/>
                            </p:stCondLst>
                            <p:childTnLst>
                              <p:par>
                                <p:cTn id="88" presetID="8" presetClass="entr" presetSubtype="16" fill="hold" grpId="0" nodeType="afterEffect">
                                  <p:stCondLst>
                                    <p:cond delay="0"/>
                                  </p:stCondLst>
                                  <p:childTnLst>
                                    <p:set>
                                      <p:cBhvr>
                                        <p:cTn id="89" dur="1" fill="hold">
                                          <p:stCondLst>
                                            <p:cond delay="0"/>
                                          </p:stCondLst>
                                        </p:cTn>
                                        <p:tgtEl>
                                          <p:spTgt spid="63500"/>
                                        </p:tgtEl>
                                        <p:attrNameLst>
                                          <p:attrName>style.visibility</p:attrName>
                                        </p:attrNameLst>
                                      </p:cBhvr>
                                      <p:to>
                                        <p:strVal val="visible"/>
                                      </p:to>
                                    </p:set>
                                    <p:animEffect transition="in" filter="diamond(in)">
                                      <p:cBhvr>
                                        <p:cTn id="90" dur="2000"/>
                                        <p:tgtEl>
                                          <p:spTgt spid="63500"/>
                                        </p:tgtEl>
                                      </p:cBhvr>
                                    </p:animEffect>
                                  </p:childTnLst>
                                </p:cTn>
                              </p:par>
                            </p:childTnLst>
                          </p:cTn>
                        </p:par>
                        <p:par>
                          <p:cTn id="91" fill="hold" nodeType="afterGroup">
                            <p:stCondLst>
                              <p:cond delay="24500"/>
                            </p:stCondLst>
                            <p:childTnLst>
                              <p:par>
                                <p:cTn id="92" presetID="23" presetClass="entr" presetSubtype="16" fill="hold" nodeType="afterEffect">
                                  <p:stCondLst>
                                    <p:cond delay="0"/>
                                  </p:stCondLst>
                                  <p:childTnLst>
                                    <p:set>
                                      <p:cBhvr>
                                        <p:cTn id="93" dur="1" fill="hold">
                                          <p:stCondLst>
                                            <p:cond delay="0"/>
                                          </p:stCondLst>
                                        </p:cTn>
                                        <p:tgtEl>
                                          <p:spTgt spid="63519"/>
                                        </p:tgtEl>
                                        <p:attrNameLst>
                                          <p:attrName>style.visibility</p:attrName>
                                        </p:attrNameLst>
                                      </p:cBhvr>
                                      <p:to>
                                        <p:strVal val="visible"/>
                                      </p:to>
                                    </p:set>
                                    <p:anim calcmode="lin" valueType="num">
                                      <p:cBhvr>
                                        <p:cTn id="94" dur="500" fill="hold"/>
                                        <p:tgtEl>
                                          <p:spTgt spid="63519"/>
                                        </p:tgtEl>
                                        <p:attrNameLst>
                                          <p:attrName>ppt_w</p:attrName>
                                        </p:attrNameLst>
                                      </p:cBhvr>
                                      <p:tavLst>
                                        <p:tav tm="0">
                                          <p:val>
                                            <p:fltVal val="0"/>
                                          </p:val>
                                        </p:tav>
                                        <p:tav tm="100000">
                                          <p:val>
                                            <p:strVal val="#ppt_w"/>
                                          </p:val>
                                        </p:tav>
                                      </p:tavLst>
                                    </p:anim>
                                    <p:anim calcmode="lin" valueType="num">
                                      <p:cBhvr>
                                        <p:cTn id="95" dur="500" fill="hold"/>
                                        <p:tgtEl>
                                          <p:spTgt spid="63519"/>
                                        </p:tgtEl>
                                        <p:attrNameLst>
                                          <p:attrName>ppt_h</p:attrName>
                                        </p:attrNameLst>
                                      </p:cBhvr>
                                      <p:tavLst>
                                        <p:tav tm="0">
                                          <p:val>
                                            <p:fltVal val="0"/>
                                          </p:val>
                                        </p:tav>
                                        <p:tav tm="100000">
                                          <p:val>
                                            <p:strVal val="#ppt_h"/>
                                          </p:val>
                                        </p:tav>
                                      </p:tavLst>
                                    </p:anim>
                                  </p:childTnLst>
                                </p:cTn>
                              </p:par>
                            </p:childTnLst>
                          </p:cTn>
                        </p:par>
                        <p:par>
                          <p:cTn id="96" fill="hold" nodeType="afterGroup">
                            <p:stCondLst>
                              <p:cond delay="25000"/>
                            </p:stCondLst>
                            <p:childTnLst>
                              <p:par>
                                <p:cTn id="97" presetID="23" presetClass="entr" presetSubtype="16" fill="hold" nodeType="afterEffect">
                                  <p:stCondLst>
                                    <p:cond delay="0"/>
                                  </p:stCondLst>
                                  <p:childTnLst>
                                    <p:set>
                                      <p:cBhvr>
                                        <p:cTn id="98" dur="1" fill="hold">
                                          <p:stCondLst>
                                            <p:cond delay="0"/>
                                          </p:stCondLst>
                                        </p:cTn>
                                        <p:tgtEl>
                                          <p:spTgt spid="63530"/>
                                        </p:tgtEl>
                                        <p:attrNameLst>
                                          <p:attrName>style.visibility</p:attrName>
                                        </p:attrNameLst>
                                      </p:cBhvr>
                                      <p:to>
                                        <p:strVal val="visible"/>
                                      </p:to>
                                    </p:set>
                                    <p:anim calcmode="lin" valueType="num">
                                      <p:cBhvr>
                                        <p:cTn id="99" dur="500" fill="hold"/>
                                        <p:tgtEl>
                                          <p:spTgt spid="63530"/>
                                        </p:tgtEl>
                                        <p:attrNameLst>
                                          <p:attrName>ppt_w</p:attrName>
                                        </p:attrNameLst>
                                      </p:cBhvr>
                                      <p:tavLst>
                                        <p:tav tm="0">
                                          <p:val>
                                            <p:fltVal val="0"/>
                                          </p:val>
                                        </p:tav>
                                        <p:tav tm="100000">
                                          <p:val>
                                            <p:strVal val="#ppt_w"/>
                                          </p:val>
                                        </p:tav>
                                      </p:tavLst>
                                    </p:anim>
                                    <p:anim calcmode="lin" valueType="num">
                                      <p:cBhvr>
                                        <p:cTn id="100" dur="500" fill="hold"/>
                                        <p:tgtEl>
                                          <p:spTgt spid="63530"/>
                                        </p:tgtEl>
                                        <p:attrNameLst>
                                          <p:attrName>ppt_h</p:attrName>
                                        </p:attrNameLst>
                                      </p:cBhvr>
                                      <p:tavLst>
                                        <p:tav tm="0">
                                          <p:val>
                                            <p:fltVal val="0"/>
                                          </p:val>
                                        </p:tav>
                                        <p:tav tm="100000">
                                          <p:val>
                                            <p:strVal val="#ppt_h"/>
                                          </p:val>
                                        </p:tav>
                                      </p:tavLst>
                                    </p:anim>
                                  </p:childTnLst>
                                </p:cTn>
                              </p:par>
                            </p:childTnLst>
                          </p:cTn>
                        </p:par>
                        <p:par>
                          <p:cTn id="101" fill="hold" nodeType="afterGroup">
                            <p:stCondLst>
                              <p:cond delay="25500"/>
                            </p:stCondLst>
                            <p:childTnLst>
                              <p:par>
                                <p:cTn id="102" presetID="8" presetClass="entr" presetSubtype="16" fill="hold" grpId="0" nodeType="afterEffect">
                                  <p:stCondLst>
                                    <p:cond delay="0"/>
                                  </p:stCondLst>
                                  <p:childTnLst>
                                    <p:set>
                                      <p:cBhvr>
                                        <p:cTn id="103" dur="1" fill="hold">
                                          <p:stCondLst>
                                            <p:cond delay="0"/>
                                          </p:stCondLst>
                                        </p:cTn>
                                        <p:tgtEl>
                                          <p:spTgt spid="63502"/>
                                        </p:tgtEl>
                                        <p:attrNameLst>
                                          <p:attrName>style.visibility</p:attrName>
                                        </p:attrNameLst>
                                      </p:cBhvr>
                                      <p:to>
                                        <p:strVal val="visible"/>
                                      </p:to>
                                    </p:set>
                                    <p:animEffect transition="in" filter="diamond(in)">
                                      <p:cBhvr>
                                        <p:cTn id="104" dur="2000"/>
                                        <p:tgtEl>
                                          <p:spTgt spid="63502"/>
                                        </p:tgtEl>
                                      </p:cBhvr>
                                    </p:animEffect>
                                  </p:childTnLst>
                                </p:cTn>
                              </p:par>
                            </p:childTnLst>
                          </p:cTn>
                        </p:par>
                        <p:par>
                          <p:cTn id="105" fill="hold" nodeType="afterGroup">
                            <p:stCondLst>
                              <p:cond delay="27500"/>
                            </p:stCondLst>
                            <p:childTnLst>
                              <p:par>
                                <p:cTn id="106" presetID="23" presetClass="entr" presetSubtype="16" fill="hold" nodeType="afterEffect">
                                  <p:stCondLst>
                                    <p:cond delay="0"/>
                                  </p:stCondLst>
                                  <p:childTnLst>
                                    <p:set>
                                      <p:cBhvr>
                                        <p:cTn id="107" dur="1" fill="hold">
                                          <p:stCondLst>
                                            <p:cond delay="0"/>
                                          </p:stCondLst>
                                        </p:cTn>
                                        <p:tgtEl>
                                          <p:spTgt spid="63517"/>
                                        </p:tgtEl>
                                        <p:attrNameLst>
                                          <p:attrName>style.visibility</p:attrName>
                                        </p:attrNameLst>
                                      </p:cBhvr>
                                      <p:to>
                                        <p:strVal val="visible"/>
                                      </p:to>
                                    </p:set>
                                    <p:anim calcmode="lin" valueType="num">
                                      <p:cBhvr>
                                        <p:cTn id="108" dur="500" fill="hold"/>
                                        <p:tgtEl>
                                          <p:spTgt spid="63517"/>
                                        </p:tgtEl>
                                        <p:attrNameLst>
                                          <p:attrName>ppt_w</p:attrName>
                                        </p:attrNameLst>
                                      </p:cBhvr>
                                      <p:tavLst>
                                        <p:tav tm="0">
                                          <p:val>
                                            <p:fltVal val="0"/>
                                          </p:val>
                                        </p:tav>
                                        <p:tav tm="100000">
                                          <p:val>
                                            <p:strVal val="#ppt_w"/>
                                          </p:val>
                                        </p:tav>
                                      </p:tavLst>
                                    </p:anim>
                                    <p:anim calcmode="lin" valueType="num">
                                      <p:cBhvr>
                                        <p:cTn id="109" dur="500" fill="hold"/>
                                        <p:tgtEl>
                                          <p:spTgt spid="63517"/>
                                        </p:tgtEl>
                                        <p:attrNameLst>
                                          <p:attrName>ppt_h</p:attrName>
                                        </p:attrNameLst>
                                      </p:cBhvr>
                                      <p:tavLst>
                                        <p:tav tm="0">
                                          <p:val>
                                            <p:fltVal val="0"/>
                                          </p:val>
                                        </p:tav>
                                        <p:tav tm="100000">
                                          <p:val>
                                            <p:strVal val="#ppt_h"/>
                                          </p:val>
                                        </p:tav>
                                      </p:tavLst>
                                    </p:anim>
                                  </p:childTnLst>
                                </p:cTn>
                              </p:par>
                            </p:childTnLst>
                          </p:cTn>
                        </p:par>
                        <p:par>
                          <p:cTn id="110" fill="hold" nodeType="afterGroup">
                            <p:stCondLst>
                              <p:cond delay="28000"/>
                            </p:stCondLst>
                            <p:childTnLst>
                              <p:par>
                                <p:cTn id="111" presetID="8" presetClass="entr" presetSubtype="16" fill="hold" grpId="0" nodeType="afterEffect">
                                  <p:stCondLst>
                                    <p:cond delay="0"/>
                                  </p:stCondLst>
                                  <p:childTnLst>
                                    <p:set>
                                      <p:cBhvr>
                                        <p:cTn id="112" dur="1" fill="hold">
                                          <p:stCondLst>
                                            <p:cond delay="0"/>
                                          </p:stCondLst>
                                        </p:cTn>
                                        <p:tgtEl>
                                          <p:spTgt spid="63503"/>
                                        </p:tgtEl>
                                        <p:attrNameLst>
                                          <p:attrName>style.visibility</p:attrName>
                                        </p:attrNameLst>
                                      </p:cBhvr>
                                      <p:to>
                                        <p:strVal val="visible"/>
                                      </p:to>
                                    </p:set>
                                    <p:animEffect transition="in" filter="diamond(in)">
                                      <p:cBhvr>
                                        <p:cTn id="113" dur="2000"/>
                                        <p:tgtEl>
                                          <p:spTgt spid="63503"/>
                                        </p:tgtEl>
                                      </p:cBhvr>
                                    </p:animEffect>
                                  </p:childTnLst>
                                </p:cTn>
                              </p:par>
                            </p:childTnLst>
                          </p:cTn>
                        </p:par>
                        <p:par>
                          <p:cTn id="114" fill="hold" nodeType="afterGroup">
                            <p:stCondLst>
                              <p:cond delay="30000"/>
                            </p:stCondLst>
                            <p:childTnLst>
                              <p:par>
                                <p:cTn id="115" presetID="23" presetClass="entr" presetSubtype="16" fill="hold" nodeType="afterEffect">
                                  <p:stCondLst>
                                    <p:cond delay="0"/>
                                  </p:stCondLst>
                                  <p:childTnLst>
                                    <p:set>
                                      <p:cBhvr>
                                        <p:cTn id="116" dur="1" fill="hold">
                                          <p:stCondLst>
                                            <p:cond delay="0"/>
                                          </p:stCondLst>
                                        </p:cTn>
                                        <p:tgtEl>
                                          <p:spTgt spid="63524"/>
                                        </p:tgtEl>
                                        <p:attrNameLst>
                                          <p:attrName>style.visibility</p:attrName>
                                        </p:attrNameLst>
                                      </p:cBhvr>
                                      <p:to>
                                        <p:strVal val="visible"/>
                                      </p:to>
                                    </p:set>
                                    <p:anim calcmode="lin" valueType="num">
                                      <p:cBhvr>
                                        <p:cTn id="117" dur="500" fill="hold"/>
                                        <p:tgtEl>
                                          <p:spTgt spid="63524"/>
                                        </p:tgtEl>
                                        <p:attrNameLst>
                                          <p:attrName>ppt_w</p:attrName>
                                        </p:attrNameLst>
                                      </p:cBhvr>
                                      <p:tavLst>
                                        <p:tav tm="0">
                                          <p:val>
                                            <p:fltVal val="0"/>
                                          </p:val>
                                        </p:tav>
                                        <p:tav tm="100000">
                                          <p:val>
                                            <p:strVal val="#ppt_w"/>
                                          </p:val>
                                        </p:tav>
                                      </p:tavLst>
                                    </p:anim>
                                    <p:anim calcmode="lin" valueType="num">
                                      <p:cBhvr>
                                        <p:cTn id="118" dur="500" fill="hold"/>
                                        <p:tgtEl>
                                          <p:spTgt spid="63524"/>
                                        </p:tgtEl>
                                        <p:attrNameLst>
                                          <p:attrName>ppt_h</p:attrName>
                                        </p:attrNameLst>
                                      </p:cBhvr>
                                      <p:tavLst>
                                        <p:tav tm="0">
                                          <p:val>
                                            <p:fltVal val="0"/>
                                          </p:val>
                                        </p:tav>
                                        <p:tav tm="100000">
                                          <p:val>
                                            <p:strVal val="#ppt_h"/>
                                          </p:val>
                                        </p:tav>
                                      </p:tavLst>
                                    </p:anim>
                                  </p:childTnLst>
                                </p:cTn>
                              </p:par>
                            </p:childTnLst>
                          </p:cTn>
                        </p:par>
                        <p:par>
                          <p:cTn id="119" fill="hold" nodeType="afterGroup">
                            <p:stCondLst>
                              <p:cond delay="30500"/>
                            </p:stCondLst>
                            <p:childTnLst>
                              <p:par>
                                <p:cTn id="120" presetID="23" presetClass="entr" presetSubtype="16" fill="hold" nodeType="afterEffect">
                                  <p:stCondLst>
                                    <p:cond delay="0"/>
                                  </p:stCondLst>
                                  <p:childTnLst>
                                    <p:set>
                                      <p:cBhvr>
                                        <p:cTn id="121" dur="1" fill="hold">
                                          <p:stCondLst>
                                            <p:cond delay="0"/>
                                          </p:stCondLst>
                                        </p:cTn>
                                        <p:tgtEl>
                                          <p:spTgt spid="63521"/>
                                        </p:tgtEl>
                                        <p:attrNameLst>
                                          <p:attrName>style.visibility</p:attrName>
                                        </p:attrNameLst>
                                      </p:cBhvr>
                                      <p:to>
                                        <p:strVal val="visible"/>
                                      </p:to>
                                    </p:set>
                                    <p:anim calcmode="lin" valueType="num">
                                      <p:cBhvr>
                                        <p:cTn id="122" dur="500" fill="hold"/>
                                        <p:tgtEl>
                                          <p:spTgt spid="63521"/>
                                        </p:tgtEl>
                                        <p:attrNameLst>
                                          <p:attrName>ppt_w</p:attrName>
                                        </p:attrNameLst>
                                      </p:cBhvr>
                                      <p:tavLst>
                                        <p:tav tm="0">
                                          <p:val>
                                            <p:fltVal val="0"/>
                                          </p:val>
                                        </p:tav>
                                        <p:tav tm="100000">
                                          <p:val>
                                            <p:strVal val="#ppt_w"/>
                                          </p:val>
                                        </p:tav>
                                      </p:tavLst>
                                    </p:anim>
                                    <p:anim calcmode="lin" valueType="num">
                                      <p:cBhvr>
                                        <p:cTn id="123" dur="500" fill="hold"/>
                                        <p:tgtEl>
                                          <p:spTgt spid="63521"/>
                                        </p:tgtEl>
                                        <p:attrNameLst>
                                          <p:attrName>ppt_h</p:attrName>
                                        </p:attrNameLst>
                                      </p:cBhvr>
                                      <p:tavLst>
                                        <p:tav tm="0">
                                          <p:val>
                                            <p:fltVal val="0"/>
                                          </p:val>
                                        </p:tav>
                                        <p:tav tm="100000">
                                          <p:val>
                                            <p:strVal val="#ppt_h"/>
                                          </p:val>
                                        </p:tav>
                                      </p:tavLst>
                                    </p:anim>
                                  </p:childTnLst>
                                </p:cTn>
                              </p:par>
                            </p:childTnLst>
                          </p:cTn>
                        </p:par>
                        <p:par>
                          <p:cTn id="124" fill="hold" nodeType="afterGroup">
                            <p:stCondLst>
                              <p:cond delay="31000"/>
                            </p:stCondLst>
                            <p:childTnLst>
                              <p:par>
                                <p:cTn id="125" presetID="23" presetClass="entr" presetSubtype="16" fill="hold" nodeType="afterEffect">
                                  <p:stCondLst>
                                    <p:cond delay="0"/>
                                  </p:stCondLst>
                                  <p:childTnLst>
                                    <p:set>
                                      <p:cBhvr>
                                        <p:cTn id="126" dur="1" fill="hold">
                                          <p:stCondLst>
                                            <p:cond delay="0"/>
                                          </p:stCondLst>
                                        </p:cTn>
                                        <p:tgtEl>
                                          <p:spTgt spid="63527"/>
                                        </p:tgtEl>
                                        <p:attrNameLst>
                                          <p:attrName>style.visibility</p:attrName>
                                        </p:attrNameLst>
                                      </p:cBhvr>
                                      <p:to>
                                        <p:strVal val="visible"/>
                                      </p:to>
                                    </p:set>
                                    <p:anim calcmode="lin" valueType="num">
                                      <p:cBhvr>
                                        <p:cTn id="127" dur="500" fill="hold"/>
                                        <p:tgtEl>
                                          <p:spTgt spid="63527"/>
                                        </p:tgtEl>
                                        <p:attrNameLst>
                                          <p:attrName>ppt_w</p:attrName>
                                        </p:attrNameLst>
                                      </p:cBhvr>
                                      <p:tavLst>
                                        <p:tav tm="0">
                                          <p:val>
                                            <p:fltVal val="0"/>
                                          </p:val>
                                        </p:tav>
                                        <p:tav tm="100000">
                                          <p:val>
                                            <p:strVal val="#ppt_w"/>
                                          </p:val>
                                        </p:tav>
                                      </p:tavLst>
                                    </p:anim>
                                    <p:anim calcmode="lin" valueType="num">
                                      <p:cBhvr>
                                        <p:cTn id="128" dur="500" fill="hold"/>
                                        <p:tgtEl>
                                          <p:spTgt spid="63527"/>
                                        </p:tgtEl>
                                        <p:attrNameLst>
                                          <p:attrName>ppt_h</p:attrName>
                                        </p:attrNameLst>
                                      </p:cBhvr>
                                      <p:tavLst>
                                        <p:tav tm="0">
                                          <p:val>
                                            <p:fltVal val="0"/>
                                          </p:val>
                                        </p:tav>
                                        <p:tav tm="100000">
                                          <p:val>
                                            <p:strVal val="#ppt_h"/>
                                          </p:val>
                                        </p:tav>
                                      </p:tavLst>
                                    </p:anim>
                                  </p:childTnLst>
                                </p:cTn>
                              </p:par>
                            </p:childTnLst>
                          </p:cTn>
                        </p:par>
                        <p:par>
                          <p:cTn id="129" fill="hold" nodeType="afterGroup">
                            <p:stCondLst>
                              <p:cond delay="31500"/>
                            </p:stCondLst>
                            <p:childTnLst>
                              <p:par>
                                <p:cTn id="130" presetID="23" presetClass="entr" presetSubtype="16" fill="hold" nodeType="afterEffect">
                                  <p:stCondLst>
                                    <p:cond delay="0"/>
                                  </p:stCondLst>
                                  <p:childTnLst>
                                    <p:set>
                                      <p:cBhvr>
                                        <p:cTn id="131" dur="1" fill="hold">
                                          <p:stCondLst>
                                            <p:cond delay="0"/>
                                          </p:stCondLst>
                                        </p:cTn>
                                        <p:tgtEl>
                                          <p:spTgt spid="63526"/>
                                        </p:tgtEl>
                                        <p:attrNameLst>
                                          <p:attrName>style.visibility</p:attrName>
                                        </p:attrNameLst>
                                      </p:cBhvr>
                                      <p:to>
                                        <p:strVal val="visible"/>
                                      </p:to>
                                    </p:set>
                                    <p:anim calcmode="lin" valueType="num">
                                      <p:cBhvr>
                                        <p:cTn id="132" dur="500" fill="hold"/>
                                        <p:tgtEl>
                                          <p:spTgt spid="63526"/>
                                        </p:tgtEl>
                                        <p:attrNameLst>
                                          <p:attrName>ppt_w</p:attrName>
                                        </p:attrNameLst>
                                      </p:cBhvr>
                                      <p:tavLst>
                                        <p:tav tm="0">
                                          <p:val>
                                            <p:fltVal val="0"/>
                                          </p:val>
                                        </p:tav>
                                        <p:tav tm="100000">
                                          <p:val>
                                            <p:strVal val="#ppt_w"/>
                                          </p:val>
                                        </p:tav>
                                      </p:tavLst>
                                    </p:anim>
                                    <p:anim calcmode="lin" valueType="num">
                                      <p:cBhvr>
                                        <p:cTn id="133" dur="500" fill="hold"/>
                                        <p:tgtEl>
                                          <p:spTgt spid="63526"/>
                                        </p:tgtEl>
                                        <p:attrNameLst>
                                          <p:attrName>ppt_h</p:attrName>
                                        </p:attrNameLst>
                                      </p:cBhvr>
                                      <p:tavLst>
                                        <p:tav tm="0">
                                          <p:val>
                                            <p:fltVal val="0"/>
                                          </p:val>
                                        </p:tav>
                                        <p:tav tm="100000">
                                          <p:val>
                                            <p:strVal val="#ppt_h"/>
                                          </p:val>
                                        </p:tav>
                                      </p:tavLst>
                                    </p:anim>
                                  </p:childTnLst>
                                </p:cTn>
                              </p:par>
                            </p:childTnLst>
                          </p:cTn>
                        </p:par>
                        <p:par>
                          <p:cTn id="134" fill="hold" nodeType="afterGroup">
                            <p:stCondLst>
                              <p:cond delay="32000"/>
                            </p:stCondLst>
                            <p:childTnLst>
                              <p:par>
                                <p:cTn id="135" presetID="8" presetClass="entr" presetSubtype="16" fill="hold" grpId="0" nodeType="afterEffect">
                                  <p:stCondLst>
                                    <p:cond delay="0"/>
                                  </p:stCondLst>
                                  <p:childTnLst>
                                    <p:set>
                                      <p:cBhvr>
                                        <p:cTn id="136" dur="1" fill="hold">
                                          <p:stCondLst>
                                            <p:cond delay="0"/>
                                          </p:stCondLst>
                                        </p:cTn>
                                        <p:tgtEl>
                                          <p:spTgt spid="63505"/>
                                        </p:tgtEl>
                                        <p:attrNameLst>
                                          <p:attrName>style.visibility</p:attrName>
                                        </p:attrNameLst>
                                      </p:cBhvr>
                                      <p:to>
                                        <p:strVal val="visible"/>
                                      </p:to>
                                    </p:set>
                                    <p:animEffect transition="in" filter="diamond(in)">
                                      <p:cBhvr>
                                        <p:cTn id="137" dur="2000"/>
                                        <p:tgtEl>
                                          <p:spTgt spid="63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nimBg="1"/>
      <p:bldP spid="63495" grpId="0" animBg="1"/>
      <p:bldP spid="63496" grpId="0" animBg="1"/>
      <p:bldP spid="63497" grpId="0" animBg="1"/>
      <p:bldP spid="63498" grpId="0" animBg="1"/>
      <p:bldP spid="63499" grpId="0" animBg="1"/>
      <p:bldP spid="63500" grpId="0" animBg="1"/>
      <p:bldP spid="63501" grpId="0" animBg="1"/>
      <p:bldP spid="63502" grpId="0" animBg="1"/>
      <p:bldP spid="63503" grpId="0" animBg="1"/>
      <p:bldP spid="63504" grpId="0" animBg="1"/>
      <p:bldP spid="6350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5" y="115888"/>
            <a:ext cx="22320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1"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5" y="3500440"/>
            <a:ext cx="22320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2" name="Picture 4"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2" y="2276475"/>
            <a:ext cx="20875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5" descr="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115888"/>
            <a:ext cx="4392612"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4" name="Picture 6"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365625"/>
            <a:ext cx="209073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5" name="Picture 7" descr="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3500440"/>
            <a:ext cx="4392612"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6" name="Picture 8" descr="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3852" y="120650"/>
            <a:ext cx="2087563"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94216"/>
                                        </p:tgtEl>
                                        <p:attrNameLst>
                                          <p:attrName>style.visibility</p:attrName>
                                        </p:attrNameLst>
                                      </p:cBhvr>
                                      <p:to>
                                        <p:strVal val="visible"/>
                                      </p:to>
                                    </p:set>
                                    <p:anim calcmode="lin" valueType="num">
                                      <p:cBhvr>
                                        <p:cTn id="7" dur="2000" fill="hold"/>
                                        <p:tgtEl>
                                          <p:spTgt spid="94216"/>
                                        </p:tgtEl>
                                        <p:attrNameLst>
                                          <p:attrName>ppt_w</p:attrName>
                                        </p:attrNameLst>
                                      </p:cBhvr>
                                      <p:tavLst>
                                        <p:tav tm="0">
                                          <p:val>
                                            <p:fltVal val="0"/>
                                          </p:val>
                                        </p:tav>
                                        <p:tav tm="100000">
                                          <p:val>
                                            <p:strVal val="#ppt_w"/>
                                          </p:val>
                                        </p:tav>
                                      </p:tavLst>
                                    </p:anim>
                                    <p:anim calcmode="lin" valueType="num">
                                      <p:cBhvr>
                                        <p:cTn id="8" dur="2000" fill="hold"/>
                                        <p:tgtEl>
                                          <p:spTgt spid="94216"/>
                                        </p:tgtEl>
                                        <p:attrNameLst>
                                          <p:attrName>ppt_h</p:attrName>
                                        </p:attrNameLst>
                                      </p:cBhvr>
                                      <p:tavLst>
                                        <p:tav tm="0">
                                          <p:val>
                                            <p:fltVal val="0"/>
                                          </p:val>
                                        </p:tav>
                                        <p:tav tm="100000">
                                          <p:val>
                                            <p:strVal val="#ppt_h"/>
                                          </p:val>
                                        </p:tav>
                                      </p:tavLst>
                                    </p:anim>
                                    <p:anim calcmode="lin" valueType="num">
                                      <p:cBhvr>
                                        <p:cTn id="9" dur="2000" fill="hold"/>
                                        <p:tgtEl>
                                          <p:spTgt spid="94216"/>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9421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2000"/>
                            </p:stCondLst>
                            <p:childTnLst>
                              <p:par>
                                <p:cTn id="12" presetID="15" presetClass="entr" presetSubtype="0" fill="hold" nodeType="afterEffect">
                                  <p:stCondLst>
                                    <p:cond delay="0"/>
                                  </p:stCondLst>
                                  <p:childTnLst>
                                    <p:set>
                                      <p:cBhvr>
                                        <p:cTn id="13" dur="1" fill="hold">
                                          <p:stCondLst>
                                            <p:cond delay="0"/>
                                          </p:stCondLst>
                                        </p:cTn>
                                        <p:tgtEl>
                                          <p:spTgt spid="94212"/>
                                        </p:tgtEl>
                                        <p:attrNameLst>
                                          <p:attrName>style.visibility</p:attrName>
                                        </p:attrNameLst>
                                      </p:cBhvr>
                                      <p:to>
                                        <p:strVal val="visible"/>
                                      </p:to>
                                    </p:set>
                                    <p:anim calcmode="lin" valueType="num">
                                      <p:cBhvr>
                                        <p:cTn id="14" dur="2000" fill="hold"/>
                                        <p:tgtEl>
                                          <p:spTgt spid="94212"/>
                                        </p:tgtEl>
                                        <p:attrNameLst>
                                          <p:attrName>ppt_w</p:attrName>
                                        </p:attrNameLst>
                                      </p:cBhvr>
                                      <p:tavLst>
                                        <p:tav tm="0">
                                          <p:val>
                                            <p:fltVal val="0"/>
                                          </p:val>
                                        </p:tav>
                                        <p:tav tm="100000">
                                          <p:val>
                                            <p:strVal val="#ppt_w"/>
                                          </p:val>
                                        </p:tav>
                                      </p:tavLst>
                                    </p:anim>
                                    <p:anim calcmode="lin" valueType="num">
                                      <p:cBhvr>
                                        <p:cTn id="15" dur="2000" fill="hold"/>
                                        <p:tgtEl>
                                          <p:spTgt spid="94212"/>
                                        </p:tgtEl>
                                        <p:attrNameLst>
                                          <p:attrName>ppt_h</p:attrName>
                                        </p:attrNameLst>
                                      </p:cBhvr>
                                      <p:tavLst>
                                        <p:tav tm="0">
                                          <p:val>
                                            <p:fltVal val="0"/>
                                          </p:val>
                                        </p:tav>
                                        <p:tav tm="100000">
                                          <p:val>
                                            <p:strVal val="#ppt_h"/>
                                          </p:val>
                                        </p:tav>
                                      </p:tavLst>
                                    </p:anim>
                                    <p:anim calcmode="lin" valueType="num">
                                      <p:cBhvr>
                                        <p:cTn id="16" dur="2000" fill="hold"/>
                                        <p:tgtEl>
                                          <p:spTgt spid="94212"/>
                                        </p:tgtEl>
                                        <p:attrNameLst>
                                          <p:attrName>ppt_x</p:attrName>
                                        </p:attrNameLst>
                                      </p:cBhvr>
                                      <p:tavLst>
                                        <p:tav tm="0" fmla="#ppt_x+(cos(-2*pi*(1-$))*-#ppt_x-sin(-2*pi*(1-$))*(1-#ppt_y))*(1-$)">
                                          <p:val>
                                            <p:fltVal val="0"/>
                                          </p:val>
                                        </p:tav>
                                        <p:tav tm="100000">
                                          <p:val>
                                            <p:fltVal val="1"/>
                                          </p:val>
                                        </p:tav>
                                      </p:tavLst>
                                    </p:anim>
                                    <p:anim calcmode="lin" valueType="num">
                                      <p:cBhvr>
                                        <p:cTn id="17" dur="2000" fill="hold"/>
                                        <p:tgtEl>
                                          <p:spTgt spid="94212"/>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4000"/>
                            </p:stCondLst>
                            <p:childTnLst>
                              <p:par>
                                <p:cTn id="19" presetID="15" presetClass="entr" presetSubtype="0" fill="hold" nodeType="afterEffect">
                                  <p:stCondLst>
                                    <p:cond delay="0"/>
                                  </p:stCondLst>
                                  <p:childTnLst>
                                    <p:set>
                                      <p:cBhvr>
                                        <p:cTn id="20" dur="1" fill="hold">
                                          <p:stCondLst>
                                            <p:cond delay="0"/>
                                          </p:stCondLst>
                                        </p:cTn>
                                        <p:tgtEl>
                                          <p:spTgt spid="94214"/>
                                        </p:tgtEl>
                                        <p:attrNameLst>
                                          <p:attrName>style.visibility</p:attrName>
                                        </p:attrNameLst>
                                      </p:cBhvr>
                                      <p:to>
                                        <p:strVal val="visible"/>
                                      </p:to>
                                    </p:set>
                                    <p:anim calcmode="lin" valueType="num">
                                      <p:cBhvr>
                                        <p:cTn id="21" dur="2000" fill="hold"/>
                                        <p:tgtEl>
                                          <p:spTgt spid="94214"/>
                                        </p:tgtEl>
                                        <p:attrNameLst>
                                          <p:attrName>ppt_w</p:attrName>
                                        </p:attrNameLst>
                                      </p:cBhvr>
                                      <p:tavLst>
                                        <p:tav tm="0">
                                          <p:val>
                                            <p:fltVal val="0"/>
                                          </p:val>
                                        </p:tav>
                                        <p:tav tm="100000">
                                          <p:val>
                                            <p:strVal val="#ppt_w"/>
                                          </p:val>
                                        </p:tav>
                                      </p:tavLst>
                                    </p:anim>
                                    <p:anim calcmode="lin" valueType="num">
                                      <p:cBhvr>
                                        <p:cTn id="22" dur="2000" fill="hold"/>
                                        <p:tgtEl>
                                          <p:spTgt spid="94214"/>
                                        </p:tgtEl>
                                        <p:attrNameLst>
                                          <p:attrName>ppt_h</p:attrName>
                                        </p:attrNameLst>
                                      </p:cBhvr>
                                      <p:tavLst>
                                        <p:tav tm="0">
                                          <p:val>
                                            <p:fltVal val="0"/>
                                          </p:val>
                                        </p:tav>
                                        <p:tav tm="100000">
                                          <p:val>
                                            <p:strVal val="#ppt_h"/>
                                          </p:val>
                                        </p:tav>
                                      </p:tavLst>
                                    </p:anim>
                                    <p:anim calcmode="lin" valueType="num">
                                      <p:cBhvr>
                                        <p:cTn id="23" dur="2000" fill="hold"/>
                                        <p:tgtEl>
                                          <p:spTgt spid="94214"/>
                                        </p:tgtEl>
                                        <p:attrNameLst>
                                          <p:attrName>ppt_x</p:attrName>
                                        </p:attrNameLst>
                                      </p:cBhvr>
                                      <p:tavLst>
                                        <p:tav tm="0" fmla="#ppt_x+(cos(-2*pi*(1-$))*-#ppt_x-sin(-2*pi*(1-$))*(1-#ppt_y))*(1-$)">
                                          <p:val>
                                            <p:fltVal val="0"/>
                                          </p:val>
                                        </p:tav>
                                        <p:tav tm="100000">
                                          <p:val>
                                            <p:fltVal val="1"/>
                                          </p:val>
                                        </p:tav>
                                      </p:tavLst>
                                    </p:anim>
                                    <p:anim calcmode="lin" valueType="num">
                                      <p:cBhvr>
                                        <p:cTn id="24" dur="2000" fill="hold"/>
                                        <p:tgtEl>
                                          <p:spTgt spid="94214"/>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6000"/>
                            </p:stCondLst>
                            <p:childTnLst>
                              <p:par>
                                <p:cTn id="26" presetID="15" presetClass="entr" presetSubtype="0" fill="hold" nodeType="afterEffect">
                                  <p:stCondLst>
                                    <p:cond delay="0"/>
                                  </p:stCondLst>
                                  <p:childTnLst>
                                    <p:set>
                                      <p:cBhvr>
                                        <p:cTn id="27" dur="1" fill="hold">
                                          <p:stCondLst>
                                            <p:cond delay="0"/>
                                          </p:stCondLst>
                                        </p:cTn>
                                        <p:tgtEl>
                                          <p:spTgt spid="94211"/>
                                        </p:tgtEl>
                                        <p:attrNameLst>
                                          <p:attrName>style.visibility</p:attrName>
                                        </p:attrNameLst>
                                      </p:cBhvr>
                                      <p:to>
                                        <p:strVal val="visible"/>
                                      </p:to>
                                    </p:set>
                                    <p:anim calcmode="lin" valueType="num">
                                      <p:cBhvr>
                                        <p:cTn id="28" dur="2000" fill="hold"/>
                                        <p:tgtEl>
                                          <p:spTgt spid="94211"/>
                                        </p:tgtEl>
                                        <p:attrNameLst>
                                          <p:attrName>ppt_w</p:attrName>
                                        </p:attrNameLst>
                                      </p:cBhvr>
                                      <p:tavLst>
                                        <p:tav tm="0">
                                          <p:val>
                                            <p:fltVal val="0"/>
                                          </p:val>
                                        </p:tav>
                                        <p:tav tm="100000">
                                          <p:val>
                                            <p:strVal val="#ppt_w"/>
                                          </p:val>
                                        </p:tav>
                                      </p:tavLst>
                                    </p:anim>
                                    <p:anim calcmode="lin" valueType="num">
                                      <p:cBhvr>
                                        <p:cTn id="29" dur="2000" fill="hold"/>
                                        <p:tgtEl>
                                          <p:spTgt spid="94211"/>
                                        </p:tgtEl>
                                        <p:attrNameLst>
                                          <p:attrName>ppt_h</p:attrName>
                                        </p:attrNameLst>
                                      </p:cBhvr>
                                      <p:tavLst>
                                        <p:tav tm="0">
                                          <p:val>
                                            <p:fltVal val="0"/>
                                          </p:val>
                                        </p:tav>
                                        <p:tav tm="100000">
                                          <p:val>
                                            <p:strVal val="#ppt_h"/>
                                          </p:val>
                                        </p:tav>
                                      </p:tavLst>
                                    </p:anim>
                                    <p:anim calcmode="lin" valueType="num">
                                      <p:cBhvr>
                                        <p:cTn id="30" dur="2000" fill="hold"/>
                                        <p:tgtEl>
                                          <p:spTgt spid="94211"/>
                                        </p:tgtEl>
                                        <p:attrNameLst>
                                          <p:attrName>ppt_x</p:attrName>
                                        </p:attrNameLst>
                                      </p:cBhvr>
                                      <p:tavLst>
                                        <p:tav tm="0" fmla="#ppt_x+(cos(-2*pi*(1-$))*-#ppt_x-sin(-2*pi*(1-$))*(1-#ppt_y))*(1-$)">
                                          <p:val>
                                            <p:fltVal val="0"/>
                                          </p:val>
                                        </p:tav>
                                        <p:tav tm="100000">
                                          <p:val>
                                            <p:fltVal val="1"/>
                                          </p:val>
                                        </p:tav>
                                      </p:tavLst>
                                    </p:anim>
                                    <p:anim calcmode="lin" valueType="num">
                                      <p:cBhvr>
                                        <p:cTn id="31" dur="2000" fill="hold"/>
                                        <p:tgtEl>
                                          <p:spTgt spid="94211"/>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8000"/>
                            </p:stCondLst>
                            <p:childTnLst>
                              <p:par>
                                <p:cTn id="33" presetID="15" presetClass="entr" presetSubtype="0" fill="hold" nodeType="afterEffect">
                                  <p:stCondLst>
                                    <p:cond delay="0"/>
                                  </p:stCondLst>
                                  <p:childTnLst>
                                    <p:set>
                                      <p:cBhvr>
                                        <p:cTn id="34" dur="1" fill="hold">
                                          <p:stCondLst>
                                            <p:cond delay="0"/>
                                          </p:stCondLst>
                                        </p:cTn>
                                        <p:tgtEl>
                                          <p:spTgt spid="94210"/>
                                        </p:tgtEl>
                                        <p:attrNameLst>
                                          <p:attrName>style.visibility</p:attrName>
                                        </p:attrNameLst>
                                      </p:cBhvr>
                                      <p:to>
                                        <p:strVal val="visible"/>
                                      </p:to>
                                    </p:set>
                                    <p:anim calcmode="lin" valueType="num">
                                      <p:cBhvr>
                                        <p:cTn id="35" dur="2000" fill="hold"/>
                                        <p:tgtEl>
                                          <p:spTgt spid="94210"/>
                                        </p:tgtEl>
                                        <p:attrNameLst>
                                          <p:attrName>ppt_w</p:attrName>
                                        </p:attrNameLst>
                                      </p:cBhvr>
                                      <p:tavLst>
                                        <p:tav tm="0">
                                          <p:val>
                                            <p:fltVal val="0"/>
                                          </p:val>
                                        </p:tav>
                                        <p:tav tm="100000">
                                          <p:val>
                                            <p:strVal val="#ppt_w"/>
                                          </p:val>
                                        </p:tav>
                                      </p:tavLst>
                                    </p:anim>
                                    <p:anim calcmode="lin" valueType="num">
                                      <p:cBhvr>
                                        <p:cTn id="36" dur="2000" fill="hold"/>
                                        <p:tgtEl>
                                          <p:spTgt spid="94210"/>
                                        </p:tgtEl>
                                        <p:attrNameLst>
                                          <p:attrName>ppt_h</p:attrName>
                                        </p:attrNameLst>
                                      </p:cBhvr>
                                      <p:tavLst>
                                        <p:tav tm="0">
                                          <p:val>
                                            <p:fltVal val="0"/>
                                          </p:val>
                                        </p:tav>
                                        <p:tav tm="100000">
                                          <p:val>
                                            <p:strVal val="#ppt_h"/>
                                          </p:val>
                                        </p:tav>
                                      </p:tavLst>
                                    </p:anim>
                                    <p:anim calcmode="lin" valueType="num">
                                      <p:cBhvr>
                                        <p:cTn id="37" dur="2000" fill="hold"/>
                                        <p:tgtEl>
                                          <p:spTgt spid="94210"/>
                                        </p:tgtEl>
                                        <p:attrNameLst>
                                          <p:attrName>ppt_x</p:attrName>
                                        </p:attrNameLst>
                                      </p:cBhvr>
                                      <p:tavLst>
                                        <p:tav tm="0" fmla="#ppt_x+(cos(-2*pi*(1-$))*-#ppt_x-sin(-2*pi*(1-$))*(1-#ppt_y))*(1-$)">
                                          <p:val>
                                            <p:fltVal val="0"/>
                                          </p:val>
                                        </p:tav>
                                        <p:tav tm="100000">
                                          <p:val>
                                            <p:fltVal val="1"/>
                                          </p:val>
                                        </p:tav>
                                      </p:tavLst>
                                    </p:anim>
                                    <p:anim calcmode="lin" valueType="num">
                                      <p:cBhvr>
                                        <p:cTn id="38" dur="2000" fill="hold"/>
                                        <p:tgtEl>
                                          <p:spTgt spid="94210"/>
                                        </p:tgtEl>
                                        <p:attrNameLst>
                                          <p:attrName>ppt_y</p:attrName>
                                        </p:attrNameLst>
                                      </p:cBhvr>
                                      <p:tavLst>
                                        <p:tav tm="0" fmla="#ppt_y+(sin(-2*pi*(1-$))*-#ppt_x+cos(-2*pi*(1-$))*(1-#ppt_y))*(1-$)">
                                          <p:val>
                                            <p:fltVal val="0"/>
                                          </p:val>
                                        </p:tav>
                                        <p:tav tm="100000">
                                          <p:val>
                                            <p:fltVal val="1"/>
                                          </p:val>
                                        </p:tav>
                                      </p:tavLst>
                                    </p:anim>
                                  </p:childTnLst>
                                </p:cTn>
                              </p:par>
                            </p:childTnLst>
                          </p:cTn>
                        </p:par>
                        <p:par>
                          <p:cTn id="39" fill="hold" nodeType="afterGroup">
                            <p:stCondLst>
                              <p:cond delay="10000"/>
                            </p:stCondLst>
                            <p:childTnLst>
                              <p:par>
                                <p:cTn id="40" presetID="15" presetClass="entr" presetSubtype="0" fill="hold" nodeType="afterEffect">
                                  <p:stCondLst>
                                    <p:cond delay="0"/>
                                  </p:stCondLst>
                                  <p:childTnLst>
                                    <p:set>
                                      <p:cBhvr>
                                        <p:cTn id="41" dur="1" fill="hold">
                                          <p:stCondLst>
                                            <p:cond delay="0"/>
                                          </p:stCondLst>
                                        </p:cTn>
                                        <p:tgtEl>
                                          <p:spTgt spid="94213"/>
                                        </p:tgtEl>
                                        <p:attrNameLst>
                                          <p:attrName>style.visibility</p:attrName>
                                        </p:attrNameLst>
                                      </p:cBhvr>
                                      <p:to>
                                        <p:strVal val="visible"/>
                                      </p:to>
                                    </p:set>
                                    <p:anim calcmode="lin" valueType="num">
                                      <p:cBhvr>
                                        <p:cTn id="42" dur="2000" fill="hold"/>
                                        <p:tgtEl>
                                          <p:spTgt spid="94213"/>
                                        </p:tgtEl>
                                        <p:attrNameLst>
                                          <p:attrName>ppt_w</p:attrName>
                                        </p:attrNameLst>
                                      </p:cBhvr>
                                      <p:tavLst>
                                        <p:tav tm="0">
                                          <p:val>
                                            <p:fltVal val="0"/>
                                          </p:val>
                                        </p:tav>
                                        <p:tav tm="100000">
                                          <p:val>
                                            <p:strVal val="#ppt_w"/>
                                          </p:val>
                                        </p:tav>
                                      </p:tavLst>
                                    </p:anim>
                                    <p:anim calcmode="lin" valueType="num">
                                      <p:cBhvr>
                                        <p:cTn id="43" dur="2000" fill="hold"/>
                                        <p:tgtEl>
                                          <p:spTgt spid="94213"/>
                                        </p:tgtEl>
                                        <p:attrNameLst>
                                          <p:attrName>ppt_h</p:attrName>
                                        </p:attrNameLst>
                                      </p:cBhvr>
                                      <p:tavLst>
                                        <p:tav tm="0">
                                          <p:val>
                                            <p:fltVal val="0"/>
                                          </p:val>
                                        </p:tav>
                                        <p:tav tm="100000">
                                          <p:val>
                                            <p:strVal val="#ppt_h"/>
                                          </p:val>
                                        </p:tav>
                                      </p:tavLst>
                                    </p:anim>
                                    <p:anim calcmode="lin" valueType="num">
                                      <p:cBhvr>
                                        <p:cTn id="44" dur="2000" fill="hold"/>
                                        <p:tgtEl>
                                          <p:spTgt spid="94213"/>
                                        </p:tgtEl>
                                        <p:attrNameLst>
                                          <p:attrName>ppt_x</p:attrName>
                                        </p:attrNameLst>
                                      </p:cBhvr>
                                      <p:tavLst>
                                        <p:tav tm="0" fmla="#ppt_x+(cos(-2*pi*(1-$))*-#ppt_x-sin(-2*pi*(1-$))*(1-#ppt_y))*(1-$)">
                                          <p:val>
                                            <p:fltVal val="0"/>
                                          </p:val>
                                        </p:tav>
                                        <p:tav tm="100000">
                                          <p:val>
                                            <p:fltVal val="1"/>
                                          </p:val>
                                        </p:tav>
                                      </p:tavLst>
                                    </p:anim>
                                    <p:anim calcmode="lin" valueType="num">
                                      <p:cBhvr>
                                        <p:cTn id="45" dur="2000" fill="hold"/>
                                        <p:tgtEl>
                                          <p:spTgt spid="94213"/>
                                        </p:tgtEl>
                                        <p:attrNameLst>
                                          <p:attrName>ppt_y</p:attrName>
                                        </p:attrNameLst>
                                      </p:cBhvr>
                                      <p:tavLst>
                                        <p:tav tm="0" fmla="#ppt_y+(sin(-2*pi*(1-$))*-#ppt_x+cos(-2*pi*(1-$))*(1-#ppt_y))*(1-$)">
                                          <p:val>
                                            <p:fltVal val="0"/>
                                          </p:val>
                                        </p:tav>
                                        <p:tav tm="100000">
                                          <p:val>
                                            <p:fltVal val="1"/>
                                          </p:val>
                                        </p:tav>
                                      </p:tavLst>
                                    </p:anim>
                                  </p:childTnLst>
                                </p:cTn>
                              </p:par>
                            </p:childTnLst>
                          </p:cTn>
                        </p:par>
                        <p:par>
                          <p:cTn id="46" fill="hold" nodeType="afterGroup">
                            <p:stCondLst>
                              <p:cond delay="12000"/>
                            </p:stCondLst>
                            <p:childTnLst>
                              <p:par>
                                <p:cTn id="47" presetID="15" presetClass="entr" presetSubtype="0" fill="hold" nodeType="afterEffect">
                                  <p:stCondLst>
                                    <p:cond delay="0"/>
                                  </p:stCondLst>
                                  <p:childTnLst>
                                    <p:set>
                                      <p:cBhvr>
                                        <p:cTn id="48" dur="1" fill="hold">
                                          <p:stCondLst>
                                            <p:cond delay="0"/>
                                          </p:stCondLst>
                                        </p:cTn>
                                        <p:tgtEl>
                                          <p:spTgt spid="94215"/>
                                        </p:tgtEl>
                                        <p:attrNameLst>
                                          <p:attrName>style.visibility</p:attrName>
                                        </p:attrNameLst>
                                      </p:cBhvr>
                                      <p:to>
                                        <p:strVal val="visible"/>
                                      </p:to>
                                    </p:set>
                                    <p:anim calcmode="lin" valueType="num">
                                      <p:cBhvr>
                                        <p:cTn id="49" dur="2000" fill="hold"/>
                                        <p:tgtEl>
                                          <p:spTgt spid="94215"/>
                                        </p:tgtEl>
                                        <p:attrNameLst>
                                          <p:attrName>ppt_w</p:attrName>
                                        </p:attrNameLst>
                                      </p:cBhvr>
                                      <p:tavLst>
                                        <p:tav tm="0">
                                          <p:val>
                                            <p:fltVal val="0"/>
                                          </p:val>
                                        </p:tav>
                                        <p:tav tm="100000">
                                          <p:val>
                                            <p:strVal val="#ppt_w"/>
                                          </p:val>
                                        </p:tav>
                                      </p:tavLst>
                                    </p:anim>
                                    <p:anim calcmode="lin" valueType="num">
                                      <p:cBhvr>
                                        <p:cTn id="50" dur="2000" fill="hold"/>
                                        <p:tgtEl>
                                          <p:spTgt spid="94215"/>
                                        </p:tgtEl>
                                        <p:attrNameLst>
                                          <p:attrName>ppt_h</p:attrName>
                                        </p:attrNameLst>
                                      </p:cBhvr>
                                      <p:tavLst>
                                        <p:tav tm="0">
                                          <p:val>
                                            <p:fltVal val="0"/>
                                          </p:val>
                                        </p:tav>
                                        <p:tav tm="100000">
                                          <p:val>
                                            <p:strVal val="#ppt_h"/>
                                          </p:val>
                                        </p:tav>
                                      </p:tavLst>
                                    </p:anim>
                                    <p:anim calcmode="lin" valueType="num">
                                      <p:cBhvr>
                                        <p:cTn id="51" dur="2000" fill="hold"/>
                                        <p:tgtEl>
                                          <p:spTgt spid="94215"/>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942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616575" y="6470650"/>
            <a:ext cx="3492500" cy="342900"/>
          </a:xfrm>
          <a:prstGeom prst="rect">
            <a:avLst/>
          </a:prstGeom>
          <a:solidFill>
            <a:schemeClr val="folHlink"/>
          </a:solidFill>
          <a:ln w="9525">
            <a:solidFill>
              <a:srgbClr val="000000"/>
            </a:solidFill>
            <a:miter lim="800000"/>
            <a:headEnd/>
            <a:tailEnd/>
          </a:ln>
        </p:spPr>
        <p:txBody>
          <a:bodyPr wrap="none"/>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i="1">
                <a:solidFill>
                  <a:schemeClr val="bg2"/>
                </a:solidFill>
                <a:latin typeface="Times New Roman" panose="02020603050405020304" pitchFamily="18" charset="0"/>
              </a:rPr>
              <a:t>“Ақлий ҳужум”   </a:t>
            </a:r>
            <a:r>
              <a:rPr lang="ru-RU" altLang="ru-RU" sz="1800" b="1" i="1">
                <a:solidFill>
                  <a:schemeClr val="bg2"/>
                </a:solidFill>
                <a:latin typeface="Times New Roman" panose="02020603050405020304" pitchFamily="18" charset="0"/>
              </a:rPr>
              <a:t>технологияси</a:t>
            </a:r>
          </a:p>
        </p:txBody>
      </p:sp>
      <p:grpSp>
        <p:nvGrpSpPr>
          <p:cNvPr id="96259" name="Group 3"/>
          <p:cNvGrpSpPr>
            <a:grpSpLocks/>
          </p:cNvGrpSpPr>
          <p:nvPr/>
        </p:nvGrpSpPr>
        <p:grpSpPr bwMode="auto">
          <a:xfrm>
            <a:off x="468315" y="149227"/>
            <a:ext cx="8353425" cy="6303963"/>
            <a:chOff x="295" y="94"/>
            <a:chExt cx="5262" cy="3971"/>
          </a:xfrm>
        </p:grpSpPr>
        <p:sp>
          <p:nvSpPr>
            <p:cNvPr id="24580" name="Rectangle 4"/>
            <p:cNvSpPr>
              <a:spLocks noChangeArrowheads="1"/>
            </p:cNvSpPr>
            <p:nvPr/>
          </p:nvSpPr>
          <p:spPr bwMode="auto">
            <a:xfrm>
              <a:off x="1338" y="1393"/>
              <a:ext cx="11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ru-RU" altLang="ru-RU" sz="2200">
                <a:latin typeface="Times New Roman" panose="02020603050405020304" pitchFamily="18" charset="0"/>
              </a:endParaRPr>
            </a:p>
          </p:txBody>
        </p:sp>
        <p:sp>
          <p:nvSpPr>
            <p:cNvPr id="24581" name="Rectangle 5"/>
            <p:cNvSpPr>
              <a:spLocks noChangeArrowheads="1"/>
            </p:cNvSpPr>
            <p:nvPr/>
          </p:nvSpPr>
          <p:spPr bwMode="auto">
            <a:xfrm>
              <a:off x="1338" y="1393"/>
              <a:ext cx="11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ru-RU" altLang="ru-RU" sz="2200">
                <a:latin typeface="Times New Roman" panose="02020603050405020304" pitchFamily="18" charset="0"/>
              </a:endParaRPr>
            </a:p>
          </p:txBody>
        </p:sp>
        <p:sp>
          <p:nvSpPr>
            <p:cNvPr id="24582" name="Rectangle 6"/>
            <p:cNvSpPr>
              <a:spLocks noChangeArrowheads="1"/>
            </p:cNvSpPr>
            <p:nvPr/>
          </p:nvSpPr>
          <p:spPr bwMode="auto">
            <a:xfrm>
              <a:off x="1338" y="1393"/>
              <a:ext cx="11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ru-RU" altLang="ru-RU" sz="2200">
                <a:latin typeface="Times New Roman" panose="02020603050405020304" pitchFamily="18" charset="0"/>
              </a:endParaRPr>
            </a:p>
          </p:txBody>
        </p:sp>
        <p:sp>
          <p:nvSpPr>
            <p:cNvPr id="24583" name="Rectangle 7"/>
            <p:cNvSpPr>
              <a:spLocks noChangeArrowheads="1"/>
            </p:cNvSpPr>
            <p:nvPr/>
          </p:nvSpPr>
          <p:spPr bwMode="auto">
            <a:xfrm>
              <a:off x="1338" y="1393"/>
              <a:ext cx="11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ru-RU" altLang="ru-RU" sz="2200">
                <a:latin typeface="Times New Roman" panose="02020603050405020304" pitchFamily="18" charset="0"/>
              </a:endParaRPr>
            </a:p>
          </p:txBody>
        </p:sp>
        <p:sp>
          <p:nvSpPr>
            <p:cNvPr id="24584" name="Rectangle 8"/>
            <p:cNvSpPr>
              <a:spLocks noChangeArrowheads="1"/>
            </p:cNvSpPr>
            <p:nvPr/>
          </p:nvSpPr>
          <p:spPr bwMode="auto">
            <a:xfrm>
              <a:off x="295" y="94"/>
              <a:ext cx="5262" cy="941"/>
            </a:xfrm>
            <a:prstGeom prst="rect">
              <a:avLst/>
            </a:prstGeom>
            <a:solidFill>
              <a:srgbClr val="CCFF66"/>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a:solidFill>
                    <a:schemeClr val="bg2"/>
                  </a:solidFill>
                  <a:latin typeface="Times New Roman" panose="02020603050405020304" pitchFamily="18" charset="0"/>
                </a:rPr>
                <a:t>Нима учун Россия подшолиги осонлик билан хонликларни босиб олди?</a:t>
              </a:r>
              <a:endParaRPr lang="en-US" altLang="ru-RU" sz="1800" b="1">
                <a:solidFill>
                  <a:schemeClr val="bg2"/>
                </a:solidFill>
                <a:latin typeface="Times New Roman" panose="02020603050405020304" pitchFamily="18" charset="0"/>
              </a:endParaRP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endParaRPr lang="ru-RU" altLang="ru-RU" sz="1800" b="1">
                <a:solidFill>
                  <a:schemeClr val="bg2"/>
                </a:solidFill>
                <a:latin typeface="Times New Roman" panose="02020603050405020304" pitchFamily="18" charset="0"/>
              </a:endParaRPr>
            </a:p>
            <a:p>
              <a:pPr algn="ctr" eaLnBrk="1" hangingPunct="1">
                <a:spcBef>
                  <a:spcPct val="0"/>
                </a:spcBef>
                <a:buClrTx/>
                <a:buSzTx/>
                <a:buFontTx/>
                <a:buNone/>
              </a:pPr>
              <a:endParaRPr lang="ru-RU" altLang="ru-RU" sz="1800" b="1">
                <a:solidFill>
                  <a:schemeClr val="bg2"/>
                </a:solidFill>
                <a:latin typeface="Times New Roman" panose="02020603050405020304" pitchFamily="18" charset="0"/>
              </a:endParaRPr>
            </a:p>
          </p:txBody>
        </p:sp>
        <p:sp>
          <p:nvSpPr>
            <p:cNvPr id="24585" name="Rectangle 9"/>
            <p:cNvSpPr>
              <a:spLocks noChangeArrowheads="1"/>
            </p:cNvSpPr>
            <p:nvPr/>
          </p:nvSpPr>
          <p:spPr bwMode="auto">
            <a:xfrm>
              <a:off x="295" y="1046"/>
              <a:ext cx="5262" cy="941"/>
            </a:xfrm>
            <a:prstGeom prst="rect">
              <a:avLst/>
            </a:prstGeom>
            <a:solidFill>
              <a:srgbClr val="CCFF66"/>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a:solidFill>
                    <a:schemeClr val="bg2"/>
                  </a:solidFill>
                  <a:latin typeface="Times New Roman" panose="02020603050405020304" pitchFamily="18" charset="0"/>
                </a:rPr>
                <a:t>Туркистон генерал-губернаторлиги Туркистонда қандай сиёсат олиб борди?</a:t>
              </a:r>
              <a:endParaRPr lang="en-US" altLang="ru-RU" sz="1800" b="1">
                <a:solidFill>
                  <a:schemeClr val="bg2"/>
                </a:solidFill>
                <a:latin typeface="Times New Roman" panose="02020603050405020304" pitchFamily="18" charset="0"/>
              </a:endParaRP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endParaRPr lang="ru-RU" altLang="ru-RU" sz="1800" b="1">
                <a:solidFill>
                  <a:schemeClr val="bg2"/>
                </a:solidFill>
                <a:latin typeface="Times New Roman" panose="02020603050405020304" pitchFamily="18" charset="0"/>
              </a:endParaRPr>
            </a:p>
            <a:p>
              <a:pPr algn="ctr" eaLnBrk="1" hangingPunct="1">
                <a:spcBef>
                  <a:spcPct val="0"/>
                </a:spcBef>
                <a:buClrTx/>
                <a:buSzTx/>
                <a:buFontTx/>
                <a:buNone/>
              </a:pPr>
              <a:endParaRPr lang="ru-RU" altLang="ru-RU" sz="1800" b="1">
                <a:solidFill>
                  <a:schemeClr val="bg2"/>
                </a:solidFill>
                <a:latin typeface="Times New Roman" panose="02020603050405020304" pitchFamily="18" charset="0"/>
              </a:endParaRPr>
            </a:p>
          </p:txBody>
        </p:sp>
        <p:sp>
          <p:nvSpPr>
            <p:cNvPr id="24586" name="Rectangle 10"/>
            <p:cNvSpPr>
              <a:spLocks noChangeArrowheads="1"/>
            </p:cNvSpPr>
            <p:nvPr/>
          </p:nvSpPr>
          <p:spPr bwMode="auto">
            <a:xfrm>
              <a:off x="295" y="1999"/>
              <a:ext cx="5262" cy="941"/>
            </a:xfrm>
            <a:prstGeom prst="rect">
              <a:avLst/>
            </a:prstGeom>
            <a:solidFill>
              <a:srgbClr val="CCFF66"/>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a:solidFill>
                    <a:schemeClr val="bg2"/>
                  </a:solidFill>
                  <a:latin typeface="Times New Roman" panose="02020603050405020304" pitchFamily="18" charset="0"/>
                </a:rPr>
                <a:t>Сиёсий, иқтисодий ва маънавий зулмларни </a:t>
              </a:r>
              <a:r>
                <a:rPr lang="ru-RU" altLang="ru-RU" sz="1800" b="1">
                  <a:solidFill>
                    <a:schemeClr val="bg2"/>
                  </a:solidFill>
                  <a:latin typeface="Times New Roman" panose="02020603050405020304" pitchFamily="18" charset="0"/>
                </a:rPr>
                <a:t>тавсифлаб беринг</a:t>
              </a:r>
              <a:r>
                <a:rPr lang="uz-Cyrl-UZ" altLang="ru-RU" sz="1800" b="1">
                  <a:solidFill>
                    <a:schemeClr val="bg2"/>
                  </a:solidFill>
                  <a:latin typeface="Times New Roman" panose="02020603050405020304" pitchFamily="18" charset="0"/>
                </a:rPr>
                <a:t>?</a:t>
              </a:r>
              <a:r>
                <a:rPr lang="ru-RU" altLang="ru-RU" sz="1800" b="1">
                  <a:solidFill>
                    <a:schemeClr val="bg2"/>
                  </a:solidFill>
                  <a:latin typeface="Times New Roman" panose="02020603050405020304" pitchFamily="18" charset="0"/>
                </a:rPr>
                <a:t> </a:t>
              </a:r>
              <a:endParaRPr lang="en-US" altLang="ru-RU" sz="1800" b="1">
                <a:solidFill>
                  <a:schemeClr val="bg2"/>
                </a:solidFill>
                <a:latin typeface="Times New Roman" panose="02020603050405020304" pitchFamily="18" charset="0"/>
              </a:endParaRP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endParaRPr lang="ru-RU" altLang="ru-RU" sz="1800" b="1">
                <a:solidFill>
                  <a:schemeClr val="bg2"/>
                </a:solidFill>
                <a:latin typeface="Times New Roman" panose="02020603050405020304" pitchFamily="18" charset="0"/>
              </a:endParaRP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endParaRPr lang="ru-RU" altLang="ru-RU" sz="1800" b="1">
                <a:solidFill>
                  <a:schemeClr val="bg2"/>
                </a:solidFill>
                <a:latin typeface="Times New Roman" panose="02020603050405020304" pitchFamily="18" charset="0"/>
              </a:endParaRP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endParaRPr lang="ru-RU" altLang="ru-RU" sz="1800" b="1">
                <a:solidFill>
                  <a:schemeClr val="bg2"/>
                </a:solidFill>
                <a:latin typeface="Times New Roman" panose="02020603050405020304" pitchFamily="18" charset="0"/>
              </a:endParaRPr>
            </a:p>
            <a:p>
              <a:pPr algn="ctr" eaLnBrk="1" hangingPunct="1">
                <a:spcBef>
                  <a:spcPct val="0"/>
                </a:spcBef>
                <a:buClrTx/>
                <a:buSzTx/>
                <a:buFontTx/>
                <a:buNone/>
              </a:pPr>
              <a:endParaRPr lang="ru-RU" altLang="ru-RU" sz="1800" b="1">
                <a:solidFill>
                  <a:schemeClr val="bg2"/>
                </a:solidFill>
                <a:latin typeface="Times New Roman" panose="02020603050405020304" pitchFamily="18" charset="0"/>
              </a:endParaRPr>
            </a:p>
          </p:txBody>
        </p:sp>
        <p:sp>
          <p:nvSpPr>
            <p:cNvPr id="24587" name="Rectangle 11"/>
            <p:cNvSpPr>
              <a:spLocks noChangeArrowheads="1"/>
            </p:cNvSpPr>
            <p:nvPr/>
          </p:nvSpPr>
          <p:spPr bwMode="auto">
            <a:xfrm>
              <a:off x="295" y="2951"/>
              <a:ext cx="5262" cy="1114"/>
            </a:xfrm>
            <a:prstGeom prst="rect">
              <a:avLst/>
            </a:prstGeom>
            <a:solidFill>
              <a:srgbClr val="CCFF66"/>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a:solidFill>
                    <a:schemeClr val="bg2"/>
                  </a:solidFill>
                  <a:latin typeface="Times New Roman" panose="02020603050405020304" pitchFamily="18" charset="0"/>
                </a:rPr>
                <a:t>Нима учун </a:t>
              </a:r>
              <a:r>
                <a:rPr lang="en-US" altLang="ru-RU" sz="1800" b="1">
                  <a:solidFill>
                    <a:schemeClr val="bg2"/>
                  </a:solidFill>
                  <a:latin typeface="Times New Roman" panose="02020603050405020304" pitchFamily="18" charset="0"/>
                </a:rPr>
                <a:t>XIX</a:t>
              </a:r>
              <a:r>
                <a:rPr lang="ru-RU" altLang="ru-RU" sz="1800" b="1">
                  <a:solidFill>
                    <a:schemeClr val="bg2"/>
                  </a:solidFill>
                  <a:latin typeface="Times New Roman" panose="02020603050405020304" pitchFamily="18" charset="0"/>
                </a:rPr>
                <a:t> асрнинг охирида Туркистонда миллий озодлик курашлари кучайган?</a:t>
              </a:r>
              <a:endParaRPr lang="en-US" altLang="ru-RU" sz="1800" b="1">
                <a:solidFill>
                  <a:schemeClr val="bg2"/>
                </a:solidFill>
                <a:latin typeface="Times New Roman" panose="02020603050405020304" pitchFamily="18" charset="0"/>
              </a:endParaRP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endParaRPr lang="ru-RU" altLang="ru-RU" sz="1800" b="1">
                <a:solidFill>
                  <a:schemeClr val="bg2"/>
                </a:solidFill>
                <a:latin typeface="Times New Roman" panose="02020603050405020304" pitchFamily="18" charset="0"/>
              </a:endParaRP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endParaRPr lang="ru-RU" altLang="ru-RU" sz="1800" b="1">
                <a:solidFill>
                  <a:schemeClr val="bg2"/>
                </a:solidFill>
                <a:latin typeface="Times New Roman" panose="02020603050405020304" pitchFamily="18" charset="0"/>
              </a:endParaRPr>
            </a:p>
            <a:p>
              <a:pPr algn="ctr" eaLnBrk="1" hangingPunct="1">
                <a:spcBef>
                  <a:spcPct val="0"/>
                </a:spcBef>
                <a:buClrTx/>
                <a:buSzTx/>
                <a:buFontTx/>
                <a:buNone/>
              </a:pPr>
              <a:r>
                <a:rPr lang="en-US" altLang="ru-RU" sz="1800" b="1">
                  <a:solidFill>
                    <a:schemeClr val="bg2"/>
                  </a:solidFill>
                  <a:latin typeface="Times New Roman" panose="02020603050405020304" pitchFamily="18" charset="0"/>
                </a:rPr>
                <a:t>_______________________________________________________________</a:t>
              </a:r>
              <a:endParaRPr lang="ru-RU" altLang="ru-RU" sz="1800" b="1">
                <a:solidFill>
                  <a:schemeClr val="bg2"/>
                </a:solidFill>
                <a:latin typeface="Times New Roman" panose="02020603050405020304" pitchFamily="18" charset="0"/>
              </a:endParaRPr>
            </a:p>
            <a:p>
              <a:pPr algn="ctr" eaLnBrk="1" hangingPunct="1">
                <a:spcBef>
                  <a:spcPct val="0"/>
                </a:spcBef>
                <a:buClrTx/>
                <a:buSzTx/>
                <a:buFontTx/>
                <a:buNone/>
              </a:pPr>
              <a:endParaRPr lang="ru-RU" altLang="ru-RU" sz="1800" b="1">
                <a:solidFill>
                  <a:schemeClr val="bg2"/>
                </a:solidFill>
                <a:latin typeface="Times New Roman" panose="02020603050405020304" pitchFamily="18" charset="0"/>
              </a:endParaRPr>
            </a:p>
          </p:txBody>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fade">
                                      <p:cBhvr>
                                        <p:cTn id="7" dur="3000"/>
                                        <p:tgtEl>
                                          <p:spTgt spid="96259"/>
                                        </p:tgtEl>
                                      </p:cBhvr>
                                    </p:animEffect>
                                    <p:anim calcmode="lin" valueType="num">
                                      <p:cBhvr>
                                        <p:cTn id="8" dur="3000" fill="hold"/>
                                        <p:tgtEl>
                                          <p:spTgt spid="96259"/>
                                        </p:tgtEl>
                                        <p:attrNameLst>
                                          <p:attrName>ppt_x</p:attrName>
                                        </p:attrNameLst>
                                      </p:cBhvr>
                                      <p:tavLst>
                                        <p:tav tm="0">
                                          <p:val>
                                            <p:strVal val="#ppt_x"/>
                                          </p:val>
                                        </p:tav>
                                        <p:tav tm="100000">
                                          <p:val>
                                            <p:strVal val="#ppt_x"/>
                                          </p:val>
                                        </p:tav>
                                      </p:tavLst>
                                    </p:anim>
                                    <p:anim calcmode="lin" valueType="num">
                                      <p:cBhvr>
                                        <p:cTn id="9" dur="3000" fill="hold"/>
                                        <p:tgtEl>
                                          <p:spTgt spid="96259"/>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3000"/>
                            </p:stCondLst>
                            <p:childTnLst>
                              <p:par>
                                <p:cTn id="11" presetID="23" presetClass="entr" presetSubtype="16" fill="hold" grpId="0" nodeType="afterEffect">
                                  <p:stCondLst>
                                    <p:cond delay="0"/>
                                  </p:stCondLst>
                                  <p:childTnLst>
                                    <p:set>
                                      <p:cBhvr>
                                        <p:cTn id="12" dur="1" fill="hold">
                                          <p:stCondLst>
                                            <p:cond delay="0"/>
                                          </p:stCondLst>
                                        </p:cTn>
                                        <p:tgtEl>
                                          <p:spTgt spid="96258"/>
                                        </p:tgtEl>
                                        <p:attrNameLst>
                                          <p:attrName>style.visibility</p:attrName>
                                        </p:attrNameLst>
                                      </p:cBhvr>
                                      <p:to>
                                        <p:strVal val="visible"/>
                                      </p:to>
                                    </p:set>
                                    <p:anim calcmode="lin" valueType="num">
                                      <p:cBhvr>
                                        <p:cTn id="13" dur="2000" fill="hold"/>
                                        <p:tgtEl>
                                          <p:spTgt spid="96258"/>
                                        </p:tgtEl>
                                        <p:attrNameLst>
                                          <p:attrName>ppt_w</p:attrName>
                                        </p:attrNameLst>
                                      </p:cBhvr>
                                      <p:tavLst>
                                        <p:tav tm="0">
                                          <p:val>
                                            <p:fltVal val="0"/>
                                          </p:val>
                                        </p:tav>
                                        <p:tav tm="100000">
                                          <p:val>
                                            <p:strVal val="#ppt_w"/>
                                          </p:val>
                                        </p:tav>
                                      </p:tavLst>
                                    </p:anim>
                                    <p:anim calcmode="lin" valueType="num">
                                      <p:cBhvr>
                                        <p:cTn id="14" dur="2000" fill="hold"/>
                                        <p:tgtEl>
                                          <p:spTgt spid="962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03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6758" y="1338265"/>
            <a:ext cx="7553325" cy="3925491"/>
          </a:xfrm>
          <a:noFill/>
        </p:spPr>
      </p:pic>
    </p:spTree>
    <p:extLst>
      <p:ext uri="{BB962C8B-B14F-4D97-AF65-F5344CB8AC3E}">
        <p14:creationId xmlns:p14="http://schemas.microsoft.com/office/powerpoint/2010/main" val="1916144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Объект 2"/>
          <p:cNvSpPr>
            <a:spLocks noGrp="1"/>
          </p:cNvSpPr>
          <p:nvPr>
            <p:ph idx="1"/>
          </p:nvPr>
        </p:nvSpPr>
        <p:spPr>
          <a:xfrm>
            <a:off x="628650" y="1685928"/>
            <a:ext cx="7886700" cy="3804047"/>
          </a:xfrm>
        </p:spPr>
        <p:txBody>
          <a:bodyPr/>
          <a:lstStyle/>
          <a:p>
            <a:pPr algn="just" eaLnBrk="1" hangingPunct="1"/>
            <a:r>
              <a:rPr lang="uz-Cyrl-UZ" altLang="ru-RU" sz="2100" b="1">
                <a:latin typeface="Times New Roman" panose="02020603050405020304" pitchFamily="18" charset="0"/>
                <a:cs typeface="Times New Roman" panose="02020603050405020304" pitchFamily="18" charset="0"/>
              </a:rPr>
              <a:t>Бошқарувнинг мустамлакачилик тартиблари.</a:t>
            </a:r>
            <a:r>
              <a:rPr lang="uz-Cyrl-UZ" altLang="ru-RU" sz="2100">
                <a:latin typeface="Times New Roman" panose="02020603050405020304" pitchFamily="18" charset="0"/>
                <a:cs typeface="Times New Roman" panose="02020603050405020304" pitchFamily="18" charset="0"/>
              </a:rPr>
              <a:t> Мустамлакачилик сиёсатини тўлиқ амалга оширилишида бошқарув тартиблари асосий таянч ҳисобланган. Туркистон генерал-губернатори С.М.</a:t>
            </a:r>
            <a:r>
              <a:rPr lang="uz-Cyrl-UZ" altLang="ru-RU" sz="2100" b="1">
                <a:latin typeface="Times New Roman" panose="02020603050405020304" pitchFamily="18" charset="0"/>
                <a:cs typeface="Times New Roman" panose="02020603050405020304" pitchFamily="18" charset="0"/>
              </a:rPr>
              <a:t>Духовской</a:t>
            </a:r>
            <a:r>
              <a:rPr lang="uz-Cyrl-UZ" altLang="ru-RU" sz="2100">
                <a:latin typeface="Times New Roman" panose="02020603050405020304" pitchFamily="18" charset="0"/>
                <a:cs typeface="Times New Roman" panose="02020603050405020304" pitchFamily="18" charset="0"/>
              </a:rPr>
              <a:t> (1898-1901) "Туркистоннинг тарихий ўтмиши, этнографик хусусияти алоҳида эътибор берилишини талаб қилади" деган. "Туркистон вилоятини идора қилиш тўғрисидаги </a:t>
            </a:r>
            <a:r>
              <a:rPr lang="uz-Cyrl-UZ" altLang="ru-RU" sz="2100" b="1">
                <a:latin typeface="Times New Roman" panose="02020603050405020304" pitchFamily="18" charset="0"/>
                <a:cs typeface="Times New Roman" panose="02020603050405020304" pitchFamily="18" charset="0"/>
              </a:rPr>
              <a:t>Муваққат Низом</a:t>
            </a:r>
            <a:r>
              <a:rPr lang="uz-Cyrl-UZ" altLang="ru-RU" sz="2100">
                <a:latin typeface="Times New Roman" panose="02020603050405020304" pitchFamily="18" charset="0"/>
                <a:cs typeface="Times New Roman" panose="02020603050405020304" pitchFamily="18" charset="0"/>
              </a:rPr>
              <a:t>"ни 1865 й. 6 августда император </a:t>
            </a:r>
            <a:r>
              <a:rPr lang="uz-Cyrl-UZ" altLang="ru-RU" sz="2100" b="1">
                <a:latin typeface="Times New Roman" panose="02020603050405020304" pitchFamily="18" charset="0"/>
                <a:cs typeface="Times New Roman" panose="02020603050405020304" pitchFamily="18" charset="0"/>
              </a:rPr>
              <a:t>Александр 2</a:t>
            </a:r>
            <a:r>
              <a:rPr lang="uz-Cyrl-UZ" altLang="ru-RU" sz="2100">
                <a:latin typeface="Times New Roman" panose="02020603050405020304" pitchFamily="18" charset="0"/>
                <a:cs typeface="Times New Roman" panose="02020603050405020304" pitchFamily="18" charset="0"/>
              </a:rPr>
              <a:t> тасдиқлади</a:t>
            </a:r>
            <a:r>
              <a:rPr lang="uz-Cyrl-UZ" altLang="ru-RU" sz="2100" b="1">
                <a:latin typeface="Times New Roman" panose="02020603050405020304" pitchFamily="18" charset="0"/>
                <a:cs typeface="Times New Roman" panose="02020603050405020304" pitchFamily="18" charset="0"/>
              </a:rPr>
              <a:t>, </a:t>
            </a:r>
            <a:r>
              <a:rPr lang="uz-Cyrl-UZ" altLang="ru-RU" sz="2100">
                <a:latin typeface="Times New Roman" panose="02020603050405020304" pitchFamily="18" charset="0"/>
                <a:cs typeface="Times New Roman" panose="02020603050405020304" pitchFamily="18" charset="0"/>
              </a:rPr>
              <a:t>бошқарув ҳарбий зобитлар қўлига ўтади. Низомда бошқарув тизими "</a:t>
            </a:r>
            <a:r>
              <a:rPr lang="uz-Cyrl-UZ" altLang="ru-RU" sz="2100" i="1">
                <a:latin typeface="Times New Roman" panose="02020603050405020304" pitchFamily="18" charset="0"/>
                <a:cs typeface="Times New Roman" panose="02020603050405020304" pitchFamily="18" charset="0"/>
              </a:rPr>
              <a:t>ҳарбий-халқ бошқаруви</a:t>
            </a:r>
            <a:r>
              <a:rPr lang="uz-Cyrl-UZ" altLang="ru-RU" sz="2100">
                <a:latin typeface="Times New Roman" panose="02020603050405020304" pitchFamily="18" charset="0"/>
                <a:cs typeface="Times New Roman" panose="02020603050405020304" pitchFamily="18" charset="0"/>
              </a:rPr>
              <a:t>" номи билан </a:t>
            </a:r>
            <a:r>
              <a:rPr lang="uz-Cyrl-UZ" altLang="ru-RU" sz="2100" i="1">
                <a:latin typeface="Times New Roman" panose="02020603050405020304" pitchFamily="18" charset="0"/>
                <a:cs typeface="Times New Roman" panose="02020603050405020304" pitchFamily="18" charset="0"/>
              </a:rPr>
              <a:t>губернатор </a:t>
            </a:r>
            <a:r>
              <a:rPr lang="uz-Cyrl-UZ" altLang="ru-RU" sz="2100">
                <a:latin typeface="Times New Roman" panose="02020603050405020304" pitchFamily="18" charset="0"/>
                <a:cs typeface="Times New Roman" panose="02020603050405020304" pitchFamily="18" charset="0"/>
              </a:rPr>
              <a:t>қўлида ҳарбий ва фуқаролик ишлари мужассамлаштирилади. </a:t>
            </a:r>
            <a:endParaRPr lang="ru-RU" altLang="ru-RU" sz="2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081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4"/>
          <p:cNvSpPr>
            <a:spLocks noGrp="1"/>
          </p:cNvSpPr>
          <p:nvPr>
            <p:ph type="title"/>
          </p:nvPr>
        </p:nvSpPr>
        <p:spPr>
          <a:xfrm>
            <a:off x="941785" y="2945607"/>
            <a:ext cx="7200900" cy="978694"/>
          </a:xfrm>
        </p:spPr>
        <p:txBody>
          <a:bodyPr/>
          <a:lstStyle/>
          <a:p>
            <a:pPr algn="just" eaLnBrk="1" hangingPunct="1"/>
            <a:r>
              <a:rPr lang="uz-Cyrl-UZ" altLang="ru-RU" sz="2250" b="1">
                <a:ln>
                  <a:noFill/>
                </a:ln>
                <a:latin typeface="Times New Roman" panose="02020603050405020304" pitchFamily="18" charset="0"/>
                <a:cs typeface="Times New Roman" panose="02020603050405020304" pitchFamily="18" charset="0"/>
              </a:rPr>
              <a:t>Вилоят</a:t>
            </a:r>
            <a:r>
              <a:rPr lang="uz-Cyrl-UZ" altLang="ru-RU" sz="2250">
                <a:ln>
                  <a:noFill/>
                </a:ln>
                <a:latin typeface="Times New Roman" panose="02020603050405020304" pitchFamily="18" charset="0"/>
                <a:cs typeface="Times New Roman" panose="02020603050405020304" pitchFamily="18" charset="0"/>
              </a:rPr>
              <a:t> </a:t>
            </a:r>
            <a:r>
              <a:rPr lang="uz-Cyrl-UZ" altLang="ru-RU" sz="2250" i="1">
                <a:ln>
                  <a:noFill/>
                </a:ln>
                <a:latin typeface="Times New Roman" panose="02020603050405020304" pitchFamily="18" charset="0"/>
                <a:cs typeface="Times New Roman" panose="02020603050405020304" pitchFamily="18" charset="0"/>
              </a:rPr>
              <a:t>бўлимларга</a:t>
            </a:r>
            <a:r>
              <a:rPr lang="uz-Cyrl-UZ" altLang="ru-RU" sz="2250">
                <a:ln>
                  <a:noFill/>
                </a:ln>
                <a:latin typeface="Times New Roman" panose="02020603050405020304" pitchFamily="18" charset="0"/>
                <a:cs typeface="Times New Roman" panose="02020603050405020304" pitchFamily="18" charset="0"/>
              </a:rPr>
              <a:t> бўлиниб бошқарилган, уларнинг </a:t>
            </a:r>
            <a:r>
              <a:rPr lang="uz-Cyrl-UZ" altLang="ru-RU" sz="2250" b="1">
                <a:ln>
                  <a:noFill/>
                </a:ln>
                <a:latin typeface="Times New Roman" panose="02020603050405020304" pitchFamily="18" charset="0"/>
                <a:cs typeface="Times New Roman" panose="02020603050405020304" pitchFamily="18" charset="0"/>
              </a:rPr>
              <a:t>бошлиқлари</a:t>
            </a:r>
            <a:r>
              <a:rPr lang="uz-Cyrl-UZ" altLang="ru-RU" sz="2250">
                <a:ln>
                  <a:noFill/>
                </a:ln>
                <a:latin typeface="Times New Roman" panose="02020603050405020304" pitchFamily="18" charset="0"/>
                <a:cs typeface="Times New Roman" panose="02020603050405020304" pitchFamily="18" charset="0"/>
              </a:rPr>
              <a:t> бир вақтнинг ўзида </a:t>
            </a:r>
            <a:r>
              <a:rPr lang="uz-Cyrl-UZ" altLang="ru-RU" sz="2250" i="1">
                <a:ln>
                  <a:noFill/>
                </a:ln>
                <a:latin typeface="Times New Roman" panose="02020603050405020304" pitchFamily="18" charset="0"/>
                <a:cs typeface="Times New Roman" panose="02020603050405020304" pitchFamily="18" charset="0"/>
              </a:rPr>
              <a:t>ҳарбий комендант</a:t>
            </a:r>
            <a:r>
              <a:rPr lang="uz-Cyrl-UZ" altLang="ru-RU" sz="2250">
                <a:ln>
                  <a:noFill/>
                </a:ln>
                <a:latin typeface="Times New Roman" panose="02020603050405020304" pitchFamily="18" charset="0"/>
                <a:cs typeface="Times New Roman" panose="02020603050405020304" pitchFamily="18" charset="0"/>
              </a:rPr>
              <a:t> ҳам ҳисобланган. </a:t>
            </a:r>
            <a:r>
              <a:rPr lang="uz-Cyrl-UZ" altLang="ru-RU" sz="2250" i="1">
                <a:ln>
                  <a:noFill/>
                </a:ln>
                <a:latin typeface="Times New Roman" panose="02020603050405020304" pitchFamily="18" charset="0"/>
                <a:cs typeface="Times New Roman" panose="02020603050405020304" pitchFamily="18" charset="0"/>
              </a:rPr>
              <a:t>Бўлим бошлиқлари</a:t>
            </a:r>
            <a:r>
              <a:rPr lang="uz-Cyrl-UZ" altLang="ru-RU" sz="2250">
                <a:ln>
                  <a:noFill/>
                </a:ln>
                <a:latin typeface="Times New Roman" panose="02020603050405020304" pitchFamily="18" charset="0"/>
                <a:cs typeface="Times New Roman" panose="02020603050405020304" pitchFamily="18" charset="0"/>
              </a:rPr>
              <a:t>га маҳаллий аҳоли устидан назорат қилувчи мустамлакачи ҳукумат вакилларидан тайинланадиган </a:t>
            </a:r>
            <a:r>
              <a:rPr lang="uz-Cyrl-UZ" altLang="ru-RU" sz="2250" i="1">
                <a:ln>
                  <a:noFill/>
                </a:ln>
                <a:latin typeface="Times New Roman" panose="02020603050405020304" pitchFamily="18" charset="0"/>
                <a:cs typeface="Times New Roman" panose="02020603050405020304" pitchFamily="18" charset="0"/>
              </a:rPr>
              <a:t>бошқарувчилар</a:t>
            </a:r>
            <a:r>
              <a:rPr lang="uz-Cyrl-UZ" altLang="ru-RU" sz="2250">
                <a:ln>
                  <a:noFill/>
                </a:ln>
                <a:latin typeface="Times New Roman" panose="02020603050405020304" pitchFamily="18" charset="0"/>
                <a:cs typeface="Times New Roman" panose="02020603050405020304" pitchFamily="18" charset="0"/>
              </a:rPr>
              <a:t> бўйсунган. Туркистон ўлкасини подшо топшириғи билан 1908-1910 йй. тафтиш қилган сенатор </a:t>
            </a:r>
            <a:r>
              <a:rPr lang="uz-Cyrl-UZ" altLang="ru-RU" sz="2250" b="1">
                <a:ln>
                  <a:noFill/>
                </a:ln>
                <a:latin typeface="Times New Roman" panose="02020603050405020304" pitchFamily="18" charset="0"/>
                <a:cs typeface="Times New Roman" panose="02020603050405020304" pitchFamily="18" charset="0"/>
              </a:rPr>
              <a:t>К.Пален</a:t>
            </a:r>
            <a:r>
              <a:rPr lang="uz-Cyrl-UZ" altLang="ru-RU" sz="2250">
                <a:ln>
                  <a:noFill/>
                </a:ln>
                <a:latin typeface="Times New Roman" panose="02020603050405020304" pitchFamily="18" charset="0"/>
                <a:cs typeface="Times New Roman" panose="02020603050405020304" pitchFamily="18" charset="0"/>
              </a:rPr>
              <a:t>: "Ўлкада энг кичик аҳамиятга эга бўлган бошқарув ҳам ҳарбий бошлиқлар қўлида бўлган“ - деб таъкидлаган. </a:t>
            </a:r>
            <a:r>
              <a:rPr lang="ru-RU" altLang="ru-RU" sz="2250">
                <a:ln>
                  <a:noFill/>
                </a:ln>
                <a:latin typeface="Times New Roman" panose="02020603050405020304" pitchFamily="18" charset="0"/>
                <a:cs typeface="Times New Roman" panose="02020603050405020304" pitchFamily="18" charset="0"/>
              </a:rPr>
              <a:t/>
            </a:r>
            <a:br>
              <a:rPr lang="ru-RU" altLang="ru-RU" sz="2250">
                <a:ln>
                  <a:noFill/>
                </a:ln>
                <a:latin typeface="Times New Roman" panose="02020603050405020304" pitchFamily="18" charset="0"/>
                <a:cs typeface="Times New Roman" panose="02020603050405020304" pitchFamily="18" charset="0"/>
              </a:rPr>
            </a:br>
            <a:endParaRPr lang="ru-RU" altLang="ru-RU" sz="2250">
              <a:ln>
                <a:noFill/>
              </a:l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946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Прямоугольник 2"/>
          <p:cNvSpPr>
            <a:spLocks noChangeArrowheads="1"/>
          </p:cNvSpPr>
          <p:nvPr/>
        </p:nvSpPr>
        <p:spPr bwMode="auto">
          <a:xfrm>
            <a:off x="588171" y="1554959"/>
            <a:ext cx="8003381" cy="359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indent="202406" algn="just" defTabSz="685800" eaLnBrk="1" hangingPunct="1">
              <a:lnSpc>
                <a:spcPct val="115000"/>
              </a:lnSpc>
            </a:pPr>
            <a:r>
              <a:rPr lang="uz-Cyrl-UZ" altLang="ru-RU" sz="1800" b="1">
                <a:solidFill>
                  <a:prstClr val="black"/>
                </a:solidFill>
                <a:latin typeface="Times New Roman" panose="02020603050405020304" pitchFamily="18" charset="0"/>
                <a:cs typeface="Times New Roman" panose="02020603050405020304" pitchFamily="18" charset="0"/>
              </a:rPr>
              <a:t>Маҳаллий </a:t>
            </a:r>
            <a:r>
              <a:rPr lang="uz-Cyrl-UZ" altLang="ru-RU" sz="1800">
                <a:solidFill>
                  <a:prstClr val="black"/>
                </a:solidFill>
                <a:latin typeface="Times New Roman" panose="02020603050405020304" pitchFamily="18" charset="0"/>
                <a:cs typeface="Times New Roman" panose="02020603050405020304" pitchFamily="18" charset="0"/>
              </a:rPr>
              <a:t>аҳоли вакилларига</a:t>
            </a:r>
            <a:r>
              <a:rPr lang="uz-Cyrl-UZ" altLang="ru-RU" sz="1800" b="1">
                <a:solidFill>
                  <a:prstClr val="black"/>
                </a:solidFill>
                <a:latin typeface="Times New Roman" panose="02020603050405020304" pitchFamily="18" charset="0"/>
                <a:cs typeface="Times New Roman" panose="02020603050405020304" pitchFamily="18" charset="0"/>
              </a:rPr>
              <a:t> бошқарув</a:t>
            </a:r>
            <a:r>
              <a:rPr lang="uz-Cyrl-UZ" altLang="ru-RU" sz="1800">
                <a:solidFill>
                  <a:prstClr val="black"/>
                </a:solidFill>
                <a:latin typeface="Times New Roman" panose="02020603050405020304" pitchFamily="18" charset="0"/>
                <a:cs typeface="Times New Roman" panose="02020603050405020304" pitchFamily="18" charset="0"/>
              </a:rPr>
              <a:t>нинг энг қуйи босқичидаги лавозимлар берилган, буларга </a:t>
            </a:r>
            <a:r>
              <a:rPr lang="uz-Cyrl-UZ" altLang="ru-RU" sz="1800" i="1">
                <a:solidFill>
                  <a:prstClr val="black"/>
                </a:solidFill>
                <a:latin typeface="Times New Roman" panose="02020603050405020304" pitchFamily="18" charset="0"/>
                <a:cs typeface="Times New Roman" panose="02020603050405020304" pitchFamily="18" charset="0"/>
              </a:rPr>
              <a:t>волост бошлиқлари</a:t>
            </a:r>
            <a:r>
              <a:rPr lang="uz-Cyrl-UZ" altLang="ru-RU" sz="1800">
                <a:solidFill>
                  <a:prstClr val="black"/>
                </a:solidFill>
                <a:latin typeface="Times New Roman" panose="02020603050405020304" pitchFamily="18" charset="0"/>
                <a:cs typeface="Times New Roman" panose="02020603050405020304" pitchFamily="18" charset="0"/>
              </a:rPr>
              <a:t> (мингбошилар), </a:t>
            </a:r>
            <a:r>
              <a:rPr lang="uz-Cyrl-UZ" altLang="ru-RU" sz="1800" i="1">
                <a:solidFill>
                  <a:prstClr val="black"/>
                </a:solidFill>
                <a:latin typeface="Times New Roman" panose="02020603050405020304" pitchFamily="18" charset="0"/>
                <a:cs typeface="Times New Roman" panose="02020603050405020304" pitchFamily="18" charset="0"/>
              </a:rPr>
              <a:t>қишлоқ оқсоқоллари, овул бошлиқлари, қози, бий</a:t>
            </a:r>
            <a:r>
              <a:rPr lang="uz-Cyrl-UZ" altLang="ru-RU" sz="1800">
                <a:solidFill>
                  <a:prstClr val="black"/>
                </a:solidFill>
                <a:latin typeface="Times New Roman" panose="02020603050405020304" pitchFamily="18" charset="0"/>
                <a:cs typeface="Times New Roman" panose="02020603050405020304" pitchFamily="18" charset="0"/>
              </a:rPr>
              <a:t> ва уларнинг </a:t>
            </a:r>
            <a:r>
              <a:rPr lang="uz-Cyrl-UZ" altLang="ru-RU" sz="1800" i="1">
                <a:solidFill>
                  <a:prstClr val="black"/>
                </a:solidFill>
                <a:latin typeface="Times New Roman" panose="02020603050405020304" pitchFamily="18" charset="0"/>
                <a:cs typeface="Times New Roman" panose="02020603050405020304" pitchFamily="18" charset="0"/>
              </a:rPr>
              <a:t>ёрдамчилари</a:t>
            </a:r>
            <a:r>
              <a:rPr lang="uz-Cyrl-UZ" altLang="ru-RU" sz="1800">
                <a:solidFill>
                  <a:prstClr val="black"/>
                </a:solidFill>
                <a:latin typeface="Times New Roman" panose="02020603050405020304" pitchFamily="18" charset="0"/>
                <a:cs typeface="Times New Roman" panose="02020603050405020304" pitchFamily="18" charset="0"/>
              </a:rPr>
              <a:t> кирган. Катта ваколатларга эга бўлган асосий </a:t>
            </a:r>
            <a:r>
              <a:rPr lang="uz-Cyrl-UZ" altLang="ru-RU" sz="1800" i="1">
                <a:solidFill>
                  <a:prstClr val="black"/>
                </a:solidFill>
                <a:latin typeface="Times New Roman" panose="02020603050405020304" pitchFamily="18" charset="0"/>
                <a:cs typeface="Times New Roman" panose="02020603050405020304" pitchFamily="18" charset="0"/>
              </a:rPr>
              <a:t>ижрочи </a:t>
            </a:r>
            <a:r>
              <a:rPr lang="uz-Cyrl-UZ" altLang="ru-RU" sz="1800">
                <a:solidFill>
                  <a:prstClr val="black"/>
                </a:solidFill>
                <a:latin typeface="Times New Roman" panose="02020603050405020304" pitchFamily="18" charset="0"/>
                <a:cs typeface="Times New Roman" panose="02020603050405020304" pitchFamily="18" charset="0"/>
              </a:rPr>
              <a:t>орган генерал-губернаторлик </a:t>
            </a:r>
            <a:r>
              <a:rPr lang="uz-Cyrl-UZ" altLang="ru-RU" sz="1800" i="1">
                <a:solidFill>
                  <a:prstClr val="black"/>
                </a:solidFill>
                <a:latin typeface="Times New Roman" panose="02020603050405020304" pitchFamily="18" charset="0"/>
                <a:cs typeface="Times New Roman" panose="02020603050405020304" pitchFamily="18" charset="0"/>
              </a:rPr>
              <a:t>девони</a:t>
            </a:r>
            <a:r>
              <a:rPr lang="uz-Cyrl-UZ" altLang="ru-RU" sz="1800">
                <a:solidFill>
                  <a:prstClr val="black"/>
                </a:solidFill>
                <a:latin typeface="Times New Roman" panose="02020603050405020304" pitchFamily="18" charset="0"/>
                <a:cs typeface="Times New Roman" panose="02020603050405020304" pitchFamily="18" charset="0"/>
              </a:rPr>
              <a:t> ҳисобланган, Россиядаги ҳеч бир губенияда бундай катта ваколатга эга бўлган бошқарув органи мавжуд бўлмаган. </a:t>
            </a:r>
            <a:r>
              <a:rPr lang="uz-Cyrl-UZ" altLang="ru-RU" sz="1800" b="1">
                <a:solidFill>
                  <a:prstClr val="black"/>
                </a:solidFill>
                <a:latin typeface="Times New Roman" panose="02020603050405020304" pitchFamily="18" charset="0"/>
                <a:cs typeface="Times New Roman" panose="02020603050405020304" pitchFamily="18" charset="0"/>
              </a:rPr>
              <a:t>Туркистон</a:t>
            </a:r>
            <a:r>
              <a:rPr lang="uz-Cyrl-UZ" altLang="ru-RU" sz="1800">
                <a:solidFill>
                  <a:prstClr val="black"/>
                </a:solidFill>
                <a:latin typeface="Times New Roman" panose="02020603050405020304" pitchFamily="18" charset="0"/>
                <a:cs typeface="Times New Roman" panose="02020603050405020304" pitchFamily="18" charset="0"/>
              </a:rPr>
              <a:t> ўлкаси маъмурий-ҳудудий жиҳатдан </a:t>
            </a:r>
            <a:r>
              <a:rPr lang="uz-Cyrl-UZ" altLang="ru-RU" sz="1800" b="1">
                <a:solidFill>
                  <a:prstClr val="black"/>
                </a:solidFill>
                <a:latin typeface="Times New Roman" panose="02020603050405020304" pitchFamily="18" charset="0"/>
                <a:cs typeface="Times New Roman" panose="02020603050405020304" pitchFamily="18" charset="0"/>
              </a:rPr>
              <a:t>вилоят</a:t>
            </a:r>
            <a:r>
              <a:rPr lang="uz-Cyrl-UZ" altLang="ru-RU" sz="1800">
                <a:solidFill>
                  <a:prstClr val="black"/>
                </a:solidFill>
                <a:latin typeface="Times New Roman" panose="02020603050405020304" pitchFamily="18" charset="0"/>
                <a:cs typeface="Times New Roman" panose="02020603050405020304" pitchFamily="18" charset="0"/>
              </a:rPr>
              <a:t>ларига бўлиниб, уларни ўз қўлида фуқаролик ва ҳарбий ҳокимиятни бирлаштирган</a:t>
            </a:r>
            <a:r>
              <a:rPr lang="uz-Cyrl-UZ" altLang="ru-RU" sz="1800" b="1">
                <a:solidFill>
                  <a:prstClr val="black"/>
                </a:solidFill>
                <a:latin typeface="Times New Roman" panose="02020603050405020304" pitchFamily="18" charset="0"/>
                <a:cs typeface="Times New Roman" panose="02020603050405020304" pitchFamily="18" charset="0"/>
              </a:rPr>
              <a:t> </a:t>
            </a:r>
            <a:r>
              <a:rPr lang="uz-Cyrl-UZ" altLang="ru-RU" sz="1800" i="1">
                <a:solidFill>
                  <a:prstClr val="black"/>
                </a:solidFill>
                <a:latin typeface="Times New Roman" panose="02020603050405020304" pitchFamily="18" charset="0"/>
                <a:cs typeface="Times New Roman" panose="02020603050405020304" pitchFamily="18" charset="0"/>
              </a:rPr>
              <a:t>Ҳарбий губернаторлар</a:t>
            </a:r>
            <a:r>
              <a:rPr lang="uz-Cyrl-UZ" altLang="ru-RU" sz="1800">
                <a:solidFill>
                  <a:prstClr val="black"/>
                </a:solidFill>
                <a:latin typeface="Times New Roman" panose="02020603050405020304" pitchFamily="18" charset="0"/>
                <a:cs typeface="Times New Roman" panose="02020603050405020304" pitchFamily="18" charset="0"/>
              </a:rPr>
              <a:t> бошқарган. </a:t>
            </a:r>
            <a:r>
              <a:rPr lang="uz-Cyrl-UZ" altLang="ru-RU" sz="1800" b="1">
                <a:solidFill>
                  <a:prstClr val="black"/>
                </a:solidFill>
                <a:latin typeface="Times New Roman" panose="02020603050405020304" pitchFamily="18" charset="0"/>
                <a:cs typeface="Times New Roman" panose="02020603050405020304" pitchFamily="18" charset="0"/>
              </a:rPr>
              <a:t>Вилоят</a:t>
            </a:r>
            <a:r>
              <a:rPr lang="uz-Cyrl-UZ" altLang="ru-RU" sz="1800">
                <a:solidFill>
                  <a:prstClr val="black"/>
                </a:solidFill>
                <a:latin typeface="Times New Roman" panose="02020603050405020304" pitchFamily="18" charset="0"/>
                <a:cs typeface="Times New Roman" panose="02020603050405020304" pitchFamily="18" charset="0"/>
              </a:rPr>
              <a:t>лар </a:t>
            </a:r>
            <a:r>
              <a:rPr lang="uz-Cyrl-UZ" altLang="ru-RU" sz="1800" b="1">
                <a:solidFill>
                  <a:prstClr val="black"/>
                </a:solidFill>
                <a:latin typeface="Times New Roman" panose="02020603050405020304" pitchFamily="18" charset="0"/>
                <a:cs typeface="Times New Roman" panose="02020603050405020304" pitchFamily="18" charset="0"/>
              </a:rPr>
              <a:t>уездлар</a:t>
            </a:r>
            <a:r>
              <a:rPr lang="uz-Cyrl-UZ" altLang="ru-RU" sz="1800">
                <a:solidFill>
                  <a:prstClr val="black"/>
                </a:solidFill>
                <a:latin typeface="Times New Roman" panose="02020603050405020304" pitchFamily="18" charset="0"/>
                <a:cs typeface="Times New Roman" panose="02020603050405020304" pitchFamily="18" charset="0"/>
              </a:rPr>
              <a:t>га бўлинган, уездлар </a:t>
            </a:r>
            <a:r>
              <a:rPr lang="uz-Cyrl-UZ" altLang="ru-RU" sz="1800" i="1">
                <a:solidFill>
                  <a:prstClr val="black"/>
                </a:solidFill>
                <a:latin typeface="Times New Roman" panose="02020603050405020304" pitchFamily="18" charset="0"/>
                <a:cs typeface="Times New Roman" panose="02020603050405020304" pitchFamily="18" charset="0"/>
              </a:rPr>
              <a:t>ҳарбий зобитлар</a:t>
            </a:r>
            <a:r>
              <a:rPr lang="uz-Cyrl-UZ" altLang="ru-RU" sz="1800">
                <a:solidFill>
                  <a:prstClr val="black"/>
                </a:solidFill>
                <a:latin typeface="Times New Roman" panose="02020603050405020304" pitchFamily="18" charset="0"/>
                <a:cs typeface="Times New Roman" panose="02020603050405020304" pitchFamily="18" charset="0"/>
              </a:rPr>
              <a:t> бошқарувида бўлган. </a:t>
            </a:r>
            <a:r>
              <a:rPr lang="uz-Cyrl-UZ" altLang="ru-RU" sz="1800" b="1">
                <a:solidFill>
                  <a:prstClr val="black"/>
                </a:solidFill>
                <a:latin typeface="Times New Roman" panose="02020603050405020304" pitchFamily="18" charset="0"/>
                <a:cs typeface="Times New Roman" panose="02020603050405020304" pitchFamily="18" charset="0"/>
              </a:rPr>
              <a:t>Уездлар</a:t>
            </a:r>
            <a:r>
              <a:rPr lang="uz-Cyrl-UZ" altLang="ru-RU" sz="1800">
                <a:solidFill>
                  <a:prstClr val="black"/>
                </a:solidFill>
                <a:latin typeface="Times New Roman" panose="02020603050405020304" pitchFamily="18" charset="0"/>
                <a:cs typeface="Times New Roman" panose="02020603050405020304" pitchFamily="18" charset="0"/>
              </a:rPr>
              <a:t> - </a:t>
            </a:r>
            <a:r>
              <a:rPr lang="uz-Cyrl-UZ" altLang="ru-RU" sz="1800" i="1">
                <a:solidFill>
                  <a:prstClr val="black"/>
                </a:solidFill>
                <a:latin typeface="Times New Roman" panose="02020603050405020304" pitchFamily="18" charset="0"/>
                <a:cs typeface="Times New Roman" panose="02020603050405020304" pitchFamily="18" charset="0"/>
              </a:rPr>
              <a:t>участкаларга, волостларга, қишлоқ ва овулларга</a:t>
            </a:r>
            <a:r>
              <a:rPr lang="uz-Cyrl-UZ" altLang="ru-RU" sz="1800">
                <a:solidFill>
                  <a:prstClr val="black"/>
                </a:solidFill>
                <a:latin typeface="Times New Roman" panose="02020603050405020304" pitchFamily="18" charset="0"/>
                <a:cs typeface="Times New Roman" panose="02020603050405020304" pitchFamily="18" charset="0"/>
              </a:rPr>
              <a:t> бўлинган. </a:t>
            </a:r>
            <a:r>
              <a:rPr lang="uz-Cyrl-UZ" altLang="ru-RU" sz="1800" b="1">
                <a:solidFill>
                  <a:prstClr val="black"/>
                </a:solidFill>
                <a:latin typeface="Times New Roman" panose="02020603050405020304" pitchFamily="18" charset="0"/>
                <a:cs typeface="Times New Roman" panose="02020603050405020304" pitchFamily="18" charset="0"/>
              </a:rPr>
              <a:t>Участкалар</a:t>
            </a:r>
            <a:r>
              <a:rPr lang="uz-Cyrl-UZ" altLang="ru-RU" sz="1800">
                <a:solidFill>
                  <a:prstClr val="black"/>
                </a:solidFill>
                <a:latin typeface="Times New Roman" panose="02020603050405020304" pitchFamily="18" charset="0"/>
                <a:cs typeface="Times New Roman" panose="02020603050405020304" pitchFamily="18" charset="0"/>
              </a:rPr>
              <a:t>ни </a:t>
            </a:r>
            <a:r>
              <a:rPr lang="uz-Cyrl-UZ" altLang="ru-RU" sz="1800" i="1">
                <a:solidFill>
                  <a:prstClr val="black"/>
                </a:solidFill>
                <a:latin typeface="Times New Roman" panose="02020603050405020304" pitchFamily="18" charset="0"/>
                <a:cs typeface="Times New Roman" panose="02020603050405020304" pitchFamily="18" charset="0"/>
              </a:rPr>
              <a:t>участка</a:t>
            </a:r>
            <a:r>
              <a:rPr lang="uz-Cyrl-UZ" altLang="ru-RU" sz="1800" b="1" i="1">
                <a:solidFill>
                  <a:prstClr val="black"/>
                </a:solidFill>
                <a:latin typeface="Times New Roman" panose="02020603050405020304" pitchFamily="18" charset="0"/>
                <a:cs typeface="Times New Roman" panose="02020603050405020304" pitchFamily="18" charset="0"/>
              </a:rPr>
              <a:t> </a:t>
            </a:r>
            <a:r>
              <a:rPr lang="uz-Cyrl-UZ" altLang="ru-RU" sz="1800" i="1">
                <a:solidFill>
                  <a:prstClr val="black"/>
                </a:solidFill>
                <a:latin typeface="Times New Roman" panose="02020603050405020304" pitchFamily="18" charset="0"/>
                <a:cs typeface="Times New Roman" panose="02020603050405020304" pitchFamily="18" charset="0"/>
              </a:rPr>
              <a:t>приставлари</a:t>
            </a:r>
            <a:r>
              <a:rPr lang="uz-Cyrl-UZ" altLang="ru-RU" sz="1800">
                <a:solidFill>
                  <a:prstClr val="black"/>
                </a:solidFill>
                <a:latin typeface="Times New Roman" panose="02020603050405020304" pitchFamily="18" charset="0"/>
                <a:cs typeface="Times New Roman" panose="02020603050405020304" pitchFamily="18" charset="0"/>
              </a:rPr>
              <a:t> бошқарган. </a:t>
            </a:r>
            <a:endParaRPr lang="ru-RU" altLang="ru-RU" sz="15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2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Объект 2"/>
          <p:cNvSpPr>
            <a:spLocks noGrp="1"/>
          </p:cNvSpPr>
          <p:nvPr>
            <p:ph idx="1"/>
          </p:nvPr>
        </p:nvSpPr>
        <p:spPr>
          <a:xfrm>
            <a:off x="628650" y="1685928"/>
            <a:ext cx="7886700" cy="3804047"/>
          </a:xfrm>
        </p:spPr>
        <p:txBody>
          <a:bodyPr/>
          <a:lstStyle/>
          <a:p>
            <a:pPr algn="just" eaLnBrk="1" hangingPunct="1"/>
            <a:r>
              <a:rPr lang="uz-Cyrl-UZ" altLang="ru-RU" sz="2400" b="1">
                <a:latin typeface="Times New Roman" panose="02020603050405020304" pitchFamily="18" charset="0"/>
                <a:cs typeface="Times New Roman" panose="02020603050405020304" pitchFamily="18" charset="0"/>
              </a:rPr>
              <a:t>1867 </a:t>
            </a:r>
            <a:r>
              <a:rPr lang="uz-Cyrl-UZ" altLang="ru-RU" sz="2400">
                <a:latin typeface="Times New Roman" panose="02020603050405020304" pitchFamily="18" charset="0"/>
                <a:cs typeface="Times New Roman" panose="02020603050405020304" pitchFamily="18" charset="0"/>
              </a:rPr>
              <a:t>йилги "Низом" лойиҳси асосида </a:t>
            </a:r>
            <a:r>
              <a:rPr lang="uz-Cyrl-UZ" altLang="ru-RU" sz="2400" i="1">
                <a:latin typeface="Times New Roman" panose="02020603050405020304" pitchFamily="18" charset="0"/>
                <a:cs typeface="Times New Roman" panose="02020603050405020304" pitchFamily="18" charset="0"/>
              </a:rPr>
              <a:t>ўтроқ</a:t>
            </a:r>
            <a:r>
              <a:rPr lang="uz-Cyrl-UZ" altLang="ru-RU" sz="2400" b="1">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аҳоли </a:t>
            </a:r>
            <a:r>
              <a:rPr lang="uz-Cyrl-UZ" altLang="ru-RU" sz="2400" i="1">
                <a:latin typeface="Times New Roman" panose="02020603050405020304" pitchFamily="18" charset="0"/>
                <a:cs typeface="Times New Roman" panose="02020603050405020304" pitchFamily="18" charset="0"/>
              </a:rPr>
              <a:t>1 босқичли</a:t>
            </a:r>
            <a:r>
              <a:rPr lang="uz-Cyrl-UZ" altLang="ru-RU" sz="2400">
                <a:latin typeface="Times New Roman" panose="02020603050405020304" pitchFamily="18" charset="0"/>
                <a:cs typeface="Times New Roman" panose="02020603050405020304" pitchFamily="18" charset="0"/>
              </a:rPr>
              <a:t> тизим шаклида - </a:t>
            </a:r>
            <a:r>
              <a:rPr lang="uz-Cyrl-UZ" altLang="ru-RU" sz="2400" i="1">
                <a:latin typeface="Times New Roman" panose="02020603050405020304" pitchFamily="18" charset="0"/>
                <a:cs typeface="Times New Roman" panose="02020603050405020304" pitchFamily="18" charset="0"/>
              </a:rPr>
              <a:t>оқсоқолликларга</a:t>
            </a:r>
            <a:r>
              <a:rPr lang="uz-Cyrl-UZ" altLang="ru-RU" sz="2400">
                <a:latin typeface="Times New Roman" panose="02020603050405020304" pitchFamily="18" charset="0"/>
                <a:cs typeface="Times New Roman" panose="02020603050405020304" pitchFamily="18" charset="0"/>
              </a:rPr>
              <a:t>; чорвадор аҳоли </a:t>
            </a:r>
            <a:r>
              <a:rPr lang="uz-Cyrl-UZ" altLang="ru-RU" sz="2400" i="1">
                <a:latin typeface="Times New Roman" panose="02020603050405020304" pitchFamily="18" charset="0"/>
                <a:cs typeface="Times New Roman" panose="02020603050405020304" pitchFamily="18" charset="0"/>
              </a:rPr>
              <a:t>2 босқичли</a:t>
            </a:r>
            <a:r>
              <a:rPr lang="uz-Cyrl-UZ" altLang="ru-RU" sz="2400">
                <a:latin typeface="Times New Roman" panose="02020603050405020304" pitchFamily="18" charset="0"/>
                <a:cs typeface="Times New Roman" panose="02020603050405020304" pitchFamily="18" charset="0"/>
              </a:rPr>
              <a:t> тизим-</a:t>
            </a:r>
            <a:r>
              <a:rPr lang="uz-Cyrl-UZ" altLang="ru-RU" sz="2400" i="1">
                <a:latin typeface="Times New Roman" panose="02020603050405020304" pitchFamily="18" charset="0"/>
                <a:cs typeface="Times New Roman" panose="02020603050405020304" pitchFamily="18" charset="0"/>
              </a:rPr>
              <a:t>волост ва овулларга</a:t>
            </a:r>
            <a:r>
              <a:rPr lang="uz-Cyrl-UZ" altLang="ru-RU" sz="2400">
                <a:latin typeface="Times New Roman" panose="02020603050405020304" pitchFamily="18" charset="0"/>
                <a:cs typeface="Times New Roman" panose="02020603050405020304" pitchFamily="18" charset="0"/>
              </a:rPr>
              <a:t> бирлаштирилган. Ҳар бир оқсоқоллик 100-200 хонадон, овул 100-200 ўтов, ҳар бир волост 1000-2000 ўтовдан иборат ҳолда ташкил қилиниши белгиланган. </a:t>
            </a:r>
            <a:r>
              <a:rPr lang="uz-Cyrl-UZ" altLang="ru-RU" sz="2400" b="1">
                <a:latin typeface="Times New Roman" panose="02020603050405020304" pitchFamily="18" charset="0"/>
                <a:cs typeface="Times New Roman" panose="02020603050405020304" pitchFamily="18" charset="0"/>
              </a:rPr>
              <a:t>Қишлоқ бошқарув тизимида</a:t>
            </a:r>
            <a:r>
              <a:rPr lang="uz-Cyrl-UZ" altLang="ru-RU" sz="2400">
                <a:latin typeface="Times New Roman" panose="02020603050405020304" pitchFamily="18" charset="0"/>
                <a:cs typeface="Times New Roman" panose="02020603050405020304" pitchFamily="18" charset="0"/>
              </a:rPr>
              <a:t>: </a:t>
            </a:r>
            <a:r>
              <a:rPr lang="uz-Cyrl-UZ" altLang="ru-RU" sz="2400" b="1">
                <a:latin typeface="Times New Roman" panose="02020603050405020304" pitchFamily="18" charset="0"/>
                <a:cs typeface="Times New Roman" panose="02020603050405020304" pitchFamily="18" charset="0"/>
              </a:rPr>
              <a:t>Бўлис </a:t>
            </a:r>
            <a:r>
              <a:rPr lang="uz-Cyrl-UZ" altLang="ru-RU" sz="2400">
                <a:latin typeface="Times New Roman" panose="02020603050405020304" pitchFamily="18" charset="0"/>
                <a:cs typeface="Times New Roman" panose="02020603050405020304" pitchFamily="18" charset="0"/>
              </a:rPr>
              <a:t>(волост) бошлиғи – </a:t>
            </a:r>
            <a:r>
              <a:rPr lang="uz-Cyrl-UZ" altLang="ru-RU" sz="2400" i="1">
                <a:latin typeface="Times New Roman" panose="02020603050405020304" pitchFamily="18" charset="0"/>
                <a:cs typeface="Times New Roman" panose="02020603050405020304" pitchFamily="18" charset="0"/>
              </a:rPr>
              <a:t>оқсоқоллар </a:t>
            </a:r>
            <a:r>
              <a:rPr lang="uz-Cyrl-UZ" altLang="ru-RU" sz="2400">
                <a:latin typeface="Times New Roman" panose="02020603050405020304" pitchFamily="18" charset="0"/>
                <a:cs typeface="Times New Roman" panose="02020603050405020304" pitchFamily="18" charset="0"/>
              </a:rPr>
              <a:t>- оқсоқол ёрдамчилари - </a:t>
            </a:r>
            <a:r>
              <a:rPr lang="uz-Cyrl-UZ" altLang="ru-RU" sz="2400" i="1">
                <a:latin typeface="Times New Roman" panose="02020603050405020304" pitchFamily="18" charset="0"/>
                <a:cs typeface="Times New Roman" panose="02020603050405020304" pitchFamily="18" charset="0"/>
              </a:rPr>
              <a:t>Элликбошилар</a:t>
            </a:r>
            <a:r>
              <a:rPr lang="uz-Cyrl-UZ" altLang="ru-RU" sz="2400">
                <a:latin typeface="Times New Roman" panose="02020603050405020304" pitchFamily="18" charset="0"/>
                <a:cs typeface="Times New Roman" panose="02020603050405020304" pitchFamily="18" charset="0"/>
              </a:rPr>
              <a:t>; </a:t>
            </a:r>
            <a:r>
              <a:rPr lang="uz-Cyrl-UZ" altLang="ru-RU" sz="2400" i="1">
                <a:latin typeface="Times New Roman" panose="02020603050405020304" pitchFamily="18" charset="0"/>
                <a:cs typeface="Times New Roman" panose="02020603050405020304" pitchFamily="18" charset="0"/>
              </a:rPr>
              <a:t>Мироббоши </a:t>
            </a:r>
            <a:r>
              <a:rPr lang="uz-Cyrl-UZ" altLang="ru-RU" sz="2400">
                <a:latin typeface="Times New Roman" panose="02020603050405020304" pitchFamily="18" charset="0"/>
                <a:cs typeface="Times New Roman" panose="02020603050405020304" pitchFamily="18" charset="0"/>
              </a:rPr>
              <a:t>- ариқ оқсоқоли - мироблар бўлган.  </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95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Объект 2"/>
          <p:cNvSpPr>
            <a:spLocks noGrp="1"/>
          </p:cNvSpPr>
          <p:nvPr>
            <p:ph idx="1"/>
          </p:nvPr>
        </p:nvSpPr>
        <p:spPr>
          <a:xfrm>
            <a:off x="619125" y="1735933"/>
            <a:ext cx="7886700" cy="4473179"/>
          </a:xfrm>
        </p:spPr>
        <p:txBody>
          <a:bodyPr/>
          <a:lstStyle/>
          <a:p>
            <a:pPr algn="just" eaLnBrk="1" hangingPunct="1"/>
            <a:r>
              <a:rPr lang="uz-Cyrl-UZ" altLang="ru-RU" b="1" smtClean="0">
                <a:latin typeface="Times New Roman" panose="02020603050405020304" pitchFamily="18" charset="0"/>
                <a:cs typeface="Times New Roman" panose="02020603050405020304" pitchFamily="18" charset="0"/>
              </a:rPr>
              <a:t>Мустамлакачилик бошқарувининг хусусиятлари.</a:t>
            </a:r>
            <a:r>
              <a:rPr lang="uz-Cyrl-UZ" altLang="ru-RU" smtClean="0">
                <a:latin typeface="Times New Roman" panose="02020603050405020304" pitchFamily="18" charset="0"/>
                <a:cs typeface="Times New Roman" panose="02020603050405020304" pitchFamily="18" charset="0"/>
              </a:rPr>
              <a:t> Мустамлака бошқарув тартибининг </a:t>
            </a:r>
            <a:r>
              <a:rPr lang="uz-Cyrl-UZ" altLang="ru-RU" i="1" smtClean="0">
                <a:latin typeface="Times New Roman" panose="02020603050405020304" pitchFamily="18" charset="0"/>
                <a:cs typeface="Times New Roman" panose="02020603050405020304" pitchFamily="18" charset="0"/>
              </a:rPr>
              <a:t>асосий мақсади</a:t>
            </a:r>
            <a:r>
              <a:rPr lang="uz-Cyrl-UZ" altLang="ru-RU" smtClean="0">
                <a:latin typeface="Times New Roman" panose="02020603050405020304" pitchFamily="18" charset="0"/>
                <a:cs typeface="Times New Roman" panose="02020603050405020304" pitchFamily="18" charset="0"/>
              </a:rPr>
              <a:t> маҳаллий аҳолини қаттиқ назоратда ва тобеликда ушлаб туришга қаратилган эди. Бошқарув тартиблари тўлиқ равишда ҳарбий тартибларга асосланиб, ўлкада Россиянинг сиёсий ва иқтисодий ҳукмронлигини ўрнатишга қаратилган эди. Россиянинг яна бир асосий мақсади Россиянинг марказий районларидан аҳолини Ўрта Осиёга </a:t>
            </a:r>
            <a:r>
              <a:rPr lang="uz-Cyrl-UZ" altLang="ru-RU" b="1" smtClean="0">
                <a:latin typeface="Times New Roman" panose="02020603050405020304" pitchFamily="18" charset="0"/>
                <a:cs typeface="Times New Roman" panose="02020603050405020304" pitchFamily="18" charset="0"/>
              </a:rPr>
              <a:t>кўчириш</a:t>
            </a:r>
            <a:r>
              <a:rPr lang="uz-Cyrl-UZ" altLang="ru-RU" smtClean="0">
                <a:latin typeface="Times New Roman" panose="02020603050405020304" pitchFamily="18" charset="0"/>
                <a:cs typeface="Times New Roman" panose="02020603050405020304" pitchFamily="18" charset="0"/>
              </a:rPr>
              <a:t> бўлган. Кўчириб келтирилганлар ерлар ва керакли маблағлар билан таъминланган. Аҳолини кўчириб келтиришдан яна бир мақсад ўлкада мустамлакачилик сиёсатини амалга оширишда қўшимча таянч кучларга эга бўлиш эди. Бу сиёсат маҳаллий аҳолини руслаштиришга қаратилган тадбир бўлди. Ўрта Осиёда босиб олинган ҳудудлар тўлиқ ҳарбий зобитлар қўл остида бўлган. </a:t>
            </a:r>
            <a:endParaRPr lang="ru-RU" altLang="ru-RU"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481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WordArt 4" descr="Почтовая бумага"/>
          <p:cNvSpPr>
            <a:spLocks noChangeArrowheads="1" noChangeShapeType="1"/>
          </p:cNvSpPr>
          <p:nvPr/>
        </p:nvSpPr>
        <p:spPr bwMode="auto">
          <a:xfrm>
            <a:off x="395288" y="-26988"/>
            <a:ext cx="8497887" cy="981076"/>
          </a:xfrm>
          <a:prstGeom prst="rect">
            <a:avLst/>
          </a:prstGeom>
        </p:spPr>
        <p:txBody>
          <a:bodyPr wrap="none" fromWordArt="1">
            <a:prstTxWarp prst="textDeflate">
              <a:avLst>
                <a:gd name="adj" fmla="val 26227"/>
              </a:avLst>
            </a:prstTxWarp>
          </a:bodyPr>
          <a:lstStyle/>
          <a:p>
            <a:pPr algn="ctr"/>
            <a:r>
              <a:rPr lang="ru-RU" sz="3200" b="1" kern="10">
                <a:ln w="9525">
                  <a:solidFill>
                    <a:srgbClr val="0000FF"/>
                  </a:solidFill>
                  <a:round/>
                  <a:headEnd/>
                  <a:tailEnd/>
                </a:ln>
                <a:blipFill dpi="0" rotWithShape="1">
                  <a:blip r:embed="rId2"/>
                  <a:srcRect/>
                  <a:tile tx="0" ty="0" sx="100000" sy="100000" flip="none" algn="tl"/>
                </a:blipFill>
                <a:cs typeface="Times New Roman" panose="02020603050405020304" pitchFamily="18" charset="0"/>
              </a:rPr>
              <a:t>Подшо Россиясининг Туркистонни босиб олиши </a:t>
            </a:r>
          </a:p>
        </p:txBody>
      </p:sp>
      <p:sp>
        <p:nvSpPr>
          <p:cNvPr id="88069" name="Rectangle 5"/>
          <p:cNvSpPr>
            <a:spLocks noChangeArrowheads="1"/>
          </p:cNvSpPr>
          <p:nvPr/>
        </p:nvSpPr>
        <p:spPr bwMode="auto">
          <a:xfrm>
            <a:off x="457200" y="774700"/>
            <a:ext cx="8229600" cy="589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just" eaLnBrk="1" hangingPunct="1">
              <a:lnSpc>
                <a:spcPct val="80000"/>
              </a:lnSpc>
              <a:buClr>
                <a:srgbClr val="0033CC"/>
              </a:buClr>
              <a:buSzPct val="80000"/>
            </a:pPr>
            <a:r>
              <a:rPr lang="uz-Cyrl-UZ" altLang="ru-RU" sz="1800">
                <a:solidFill>
                  <a:srgbClr val="0033CC"/>
                </a:solidFill>
                <a:latin typeface="Times New Roman" panose="02020603050405020304" pitchFamily="18" charset="0"/>
              </a:rPr>
              <a:t>1717 йилда </a:t>
            </a:r>
            <a:r>
              <a:rPr lang="ru-RU" altLang="ru-RU" sz="1800">
                <a:solidFill>
                  <a:srgbClr val="0033CC"/>
                </a:solidFill>
                <a:latin typeface="Times New Roman" panose="02020603050405020304" pitchFamily="18" charset="0"/>
              </a:rPr>
              <a:t>Пётр </a:t>
            </a:r>
            <a:r>
              <a:rPr lang="en-US" altLang="ru-RU" sz="1800">
                <a:solidFill>
                  <a:srgbClr val="0033CC"/>
                </a:solidFill>
                <a:latin typeface="Times New Roman" panose="02020603050405020304" pitchFamily="18" charset="0"/>
              </a:rPr>
              <a:t>I</a:t>
            </a:r>
            <a:r>
              <a:rPr lang="ru-RU" altLang="ru-RU" sz="1800">
                <a:solidFill>
                  <a:srgbClr val="0033CC"/>
                </a:solidFill>
                <a:latin typeface="Times New Roman" panose="02020603050405020304" pitchFamily="18" charset="0"/>
              </a:rPr>
              <a:t> нинг топшириғига биноан </a:t>
            </a:r>
            <a:r>
              <a:rPr lang="uz-Cyrl-UZ" altLang="ru-RU" sz="1800">
                <a:solidFill>
                  <a:srgbClr val="0033CC"/>
                </a:solidFill>
                <a:latin typeface="Times New Roman" panose="02020603050405020304" pitchFamily="18" charset="0"/>
              </a:rPr>
              <a:t>Бекович</a:t>
            </a:r>
            <a:r>
              <a:rPr lang="ru-RU" altLang="ru-RU" sz="1800">
                <a:solidFill>
                  <a:srgbClr val="0033CC"/>
                </a:solidFill>
                <a:latin typeface="Times New Roman" panose="02020603050405020304" pitchFamily="18" charset="0"/>
              </a:rPr>
              <a:t>-</a:t>
            </a:r>
            <a:r>
              <a:rPr lang="uz-Cyrl-UZ" altLang="ru-RU" sz="1800">
                <a:solidFill>
                  <a:srgbClr val="0033CC"/>
                </a:solidFill>
                <a:latin typeface="Times New Roman" panose="02020603050405020304" pitchFamily="18" charset="0"/>
              </a:rPr>
              <a:t>Черкасский бошчилигида Ўрта Осиёга ҳарбий экспедиция уюштир</a:t>
            </a:r>
            <a:r>
              <a:rPr lang="ru-RU" altLang="ru-RU" sz="1800">
                <a:solidFill>
                  <a:srgbClr val="0033CC"/>
                </a:solidFill>
                <a:latin typeface="Times New Roman" panose="02020603050405020304" pitchFamily="18" charset="0"/>
              </a:rPr>
              <a:t>илди.</a:t>
            </a: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Генерал Перовский 1853 йил июл ойида Оқмачит қалъасига ҳужум қилди ва уни эгаллади;</a:t>
            </a:r>
            <a:endParaRPr lang="en-US" altLang="ru-RU" sz="1800">
              <a:solidFill>
                <a:srgbClr val="0033CC"/>
              </a:solidFill>
              <a:latin typeface="Times New Roman" panose="02020603050405020304" pitchFamily="18" charset="0"/>
            </a:endParaRP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рус қўшинлари 1860-1864 йилларда Пишпак, Тўқмоқ, Авлиё ота, Туркистон, Чимкент шаҳарлари ва улар атрофидаги қишлоқларни босиб олди; </a:t>
            </a: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1865 йил Тошкент босиб олинди;</a:t>
            </a: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1865-1866 йилларда рус қўшинлари Қўқон хони ва Бухоро амири ўртасида ҳамиша қўлдан-қўлга ўтиб турган Хўжанд, Ўратепа, Жиззах шаҳарларини қаттиқ жанглардан кейин эгаллади;</a:t>
            </a: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1868 йили Чўпонота ва Зирабулоқ эгалланди; </a:t>
            </a: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1868 йилда Бухоро амирлиги, 1875 йилда Қўқон хонлиги чор ҳукуматига қарам давлатга айланиб қолди;</a:t>
            </a: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Қўқон хонлигига ва Бухоро амирлигига тегишли бўлган ерларнинг катта қисми Россия тасарруфига ўтказилди;</a:t>
            </a: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Хива хонлигига руслар қаттиқ тайёргарликлардан кейин 1873 йилда ҳужум қилдилар ва голиб келдилар;</a:t>
            </a: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Хива хони Муҳамма</a:t>
            </a:r>
            <a:r>
              <a:rPr lang="uz-Cyrl-UZ" altLang="ru-RU" sz="1800">
                <a:solidFill>
                  <a:srgbClr val="0033CC"/>
                </a:solidFill>
                <a:latin typeface="Times New Roman" panose="02020603050405020304" pitchFamily="18" charset="0"/>
              </a:rPr>
              <a:t>д</a:t>
            </a:r>
            <a:r>
              <a:rPr lang="ru-RU" altLang="ru-RU" sz="1800">
                <a:solidFill>
                  <a:srgbClr val="0033CC"/>
                </a:solidFill>
                <a:latin typeface="Times New Roman" panose="02020603050405020304" pitchFamily="18" charset="0"/>
              </a:rPr>
              <a:t> Раҳимхон Феруз (1864-1910) Гандимиён шартномасига асосан 2</a:t>
            </a:r>
            <a:r>
              <a:rPr lang="uz-Cyrl-UZ" altLang="ru-RU" sz="1800">
                <a:solidFill>
                  <a:srgbClr val="0033CC"/>
                </a:solidFill>
                <a:latin typeface="Times New Roman" panose="02020603050405020304" pitchFamily="18" charset="0"/>
              </a:rPr>
              <a:t>.</a:t>
            </a:r>
            <a:r>
              <a:rPr lang="ru-RU" altLang="ru-RU" sz="1800">
                <a:solidFill>
                  <a:srgbClr val="0033CC"/>
                </a:solidFill>
                <a:latin typeface="Times New Roman" panose="02020603050405020304" pitchFamily="18" charset="0"/>
              </a:rPr>
              <a:t>000</a:t>
            </a:r>
            <a:r>
              <a:rPr lang="uz-Cyrl-UZ" altLang="ru-RU" sz="1800">
                <a:solidFill>
                  <a:srgbClr val="0033CC"/>
                </a:solidFill>
                <a:latin typeface="Times New Roman" panose="02020603050405020304" pitchFamily="18" charset="0"/>
              </a:rPr>
              <a:t>.</a:t>
            </a:r>
            <a:r>
              <a:rPr lang="ru-RU" altLang="ru-RU" sz="1800">
                <a:solidFill>
                  <a:srgbClr val="0033CC"/>
                </a:solidFill>
                <a:latin typeface="Times New Roman" panose="02020603050405020304" pitchFamily="18" charset="0"/>
              </a:rPr>
              <a:t>00</a:t>
            </a:r>
            <a:r>
              <a:rPr lang="uz-Cyrl-UZ" altLang="ru-RU" sz="1800">
                <a:solidFill>
                  <a:srgbClr val="0033CC"/>
                </a:solidFill>
                <a:latin typeface="Times New Roman" panose="02020603050405020304" pitchFamily="18" charset="0"/>
              </a:rPr>
              <a:t>0 сўмлик товон </a:t>
            </a:r>
            <a:r>
              <a:rPr lang="ru-RU" altLang="ru-RU" sz="1800">
                <a:solidFill>
                  <a:srgbClr val="0033CC"/>
                </a:solidFill>
                <a:latin typeface="Times New Roman" panose="02020603050405020304" pitchFamily="18" charset="0"/>
              </a:rPr>
              <a:t> тўла</a:t>
            </a:r>
            <a:r>
              <a:rPr lang="uz-Cyrl-UZ" altLang="ru-RU" sz="1800">
                <a:solidFill>
                  <a:srgbClr val="0033CC"/>
                </a:solidFill>
                <a:latin typeface="Times New Roman" panose="02020603050405020304" pitchFamily="18" charset="0"/>
              </a:rPr>
              <a:t>ш мажбуриятини олди </a:t>
            </a:r>
            <a:r>
              <a:rPr lang="ru-RU" altLang="ru-RU" sz="1800">
                <a:solidFill>
                  <a:srgbClr val="0033CC"/>
                </a:solidFill>
                <a:latin typeface="Times New Roman" panose="02020603050405020304" pitchFamily="18" charset="0"/>
              </a:rPr>
              <a:t>ҳамда Амударёнинг ўнг қирғоғидаги ерлар</a:t>
            </a:r>
            <a:r>
              <a:rPr lang="uz-Cyrl-UZ" altLang="ru-RU" sz="1800">
                <a:solidFill>
                  <a:srgbClr val="0033CC"/>
                </a:solidFill>
                <a:latin typeface="Times New Roman" panose="02020603050405020304" pitchFamily="18" charset="0"/>
              </a:rPr>
              <a:t> Россия ихтиёрига ўтди</a:t>
            </a:r>
            <a:r>
              <a:rPr lang="ru-RU" altLang="ru-RU" sz="1800">
                <a:solidFill>
                  <a:srgbClr val="0033CC"/>
                </a:solidFill>
                <a:latin typeface="Times New Roman" panose="02020603050405020304" pitchFamily="18" charset="0"/>
              </a:rPr>
              <a:t>;</a:t>
            </a:r>
          </a:p>
          <a:p>
            <a:pPr algn="just" eaLnBrk="1" hangingPunct="1">
              <a:lnSpc>
                <a:spcPct val="80000"/>
              </a:lnSpc>
              <a:buClr>
                <a:srgbClr val="0033CC"/>
              </a:buClr>
              <a:buSzPct val="80000"/>
            </a:pPr>
            <a:r>
              <a:rPr lang="ru-RU" altLang="ru-RU" sz="1800">
                <a:solidFill>
                  <a:srgbClr val="0033CC"/>
                </a:solidFill>
                <a:latin typeface="Times New Roman" panose="02020603050405020304" pitchFamily="18" charset="0"/>
              </a:rPr>
              <a:t>1867 йилда Туркистон генерал – губернаторлиги ташкил этилиб, ўлка тўла равишда ҳарбийлар қўлига ўтди ва ўлкани бошқариш катта ваколатларга эга бўлган Туркистон генерал – губернаторлигига топширилди. Туркистон генерал- губернатори лавозимига генерал фон Кауфман тайинланди.</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nodeType="afterEffect">
                                  <p:stCondLst>
                                    <p:cond delay="0"/>
                                  </p:stCondLst>
                                  <p:childTnLst>
                                    <p:animClr clrSpc="hsl" dir="cw">
                                      <p:cBhvr override="childStyle">
                                        <p:cTn id="6" dur="2000" fill="hold"/>
                                        <p:tgtEl>
                                          <p:spTgt spid="88068"/>
                                        </p:tgtEl>
                                        <p:attrNameLst>
                                          <p:attrName>style.color</p:attrName>
                                        </p:attrNameLst>
                                      </p:cBhvr>
                                      <p:by>
                                        <p:hsl h="-7200000" s="0" l="0"/>
                                      </p:by>
                                    </p:animClr>
                                    <p:animClr clrSpc="hsl" dir="cw">
                                      <p:cBhvr>
                                        <p:cTn id="7" dur="2000" fill="hold"/>
                                        <p:tgtEl>
                                          <p:spTgt spid="88068"/>
                                        </p:tgtEl>
                                        <p:attrNameLst>
                                          <p:attrName>fillcolor</p:attrName>
                                        </p:attrNameLst>
                                      </p:cBhvr>
                                      <p:by>
                                        <p:hsl h="-7200000" s="0" l="0"/>
                                      </p:by>
                                    </p:animClr>
                                    <p:animClr clrSpc="hsl" dir="cw">
                                      <p:cBhvr>
                                        <p:cTn id="8" dur="2000" fill="hold"/>
                                        <p:tgtEl>
                                          <p:spTgt spid="88068"/>
                                        </p:tgtEl>
                                        <p:attrNameLst>
                                          <p:attrName>stroke.color</p:attrName>
                                        </p:attrNameLst>
                                      </p:cBhvr>
                                      <p:by>
                                        <p:hsl h="-7200000" s="0" l="0"/>
                                      </p:by>
                                    </p:animClr>
                                    <p:set>
                                      <p:cBhvr>
                                        <p:cTn id="9" dur="2000" fill="hold"/>
                                        <p:tgtEl>
                                          <p:spTgt spid="88068"/>
                                        </p:tgtEl>
                                        <p:attrNameLst>
                                          <p:attrName>fill.type</p:attrName>
                                        </p:attrNameLst>
                                      </p:cBhvr>
                                      <p:to>
                                        <p:strVal val="solid"/>
                                      </p:to>
                                    </p:set>
                                  </p:childTnLst>
                                </p:cTn>
                              </p:par>
                            </p:childTnLst>
                          </p:cTn>
                        </p:par>
                        <p:par>
                          <p:cTn id="10" fill="hold" nodeType="afterGroup">
                            <p:stCondLst>
                              <p:cond delay="2000"/>
                            </p:stCondLst>
                            <p:childTnLst>
                              <p:par>
                                <p:cTn id="11" presetID="8" presetClass="entr" presetSubtype="16" fill="hold" nodeType="afterEffect">
                                  <p:stCondLst>
                                    <p:cond delay="0"/>
                                  </p:stCondLst>
                                  <p:childTnLst>
                                    <p:set>
                                      <p:cBhvr>
                                        <p:cTn id="12" dur="1" fill="hold">
                                          <p:stCondLst>
                                            <p:cond delay="0"/>
                                          </p:stCondLst>
                                        </p:cTn>
                                        <p:tgtEl>
                                          <p:spTgt spid="88069">
                                            <p:txEl>
                                              <p:pRg st="0" end="0"/>
                                            </p:txEl>
                                          </p:spTgt>
                                        </p:tgtEl>
                                        <p:attrNameLst>
                                          <p:attrName>style.visibility</p:attrName>
                                        </p:attrNameLst>
                                      </p:cBhvr>
                                      <p:to>
                                        <p:strVal val="visible"/>
                                      </p:to>
                                    </p:set>
                                    <p:animEffect transition="in" filter="diamond(in)">
                                      <p:cBhvr>
                                        <p:cTn id="13" dur="2000"/>
                                        <p:tgtEl>
                                          <p:spTgt spid="88069">
                                            <p:txEl>
                                              <p:pRg st="0" end="0"/>
                                            </p:txEl>
                                          </p:spTgt>
                                        </p:tgtEl>
                                      </p:cBhvr>
                                    </p:animEffect>
                                  </p:childTnLst>
                                </p:cTn>
                              </p:par>
                            </p:childTnLst>
                          </p:cTn>
                        </p:par>
                        <p:par>
                          <p:cTn id="14" fill="hold" nodeType="afterGroup">
                            <p:stCondLst>
                              <p:cond delay="4000"/>
                            </p:stCondLst>
                            <p:childTnLst>
                              <p:par>
                                <p:cTn id="15" presetID="8" presetClass="entr" presetSubtype="16" fill="hold" nodeType="afterEffect">
                                  <p:stCondLst>
                                    <p:cond delay="0"/>
                                  </p:stCondLst>
                                  <p:childTnLst>
                                    <p:set>
                                      <p:cBhvr>
                                        <p:cTn id="16" dur="1" fill="hold">
                                          <p:stCondLst>
                                            <p:cond delay="0"/>
                                          </p:stCondLst>
                                        </p:cTn>
                                        <p:tgtEl>
                                          <p:spTgt spid="88069">
                                            <p:txEl>
                                              <p:pRg st="1" end="1"/>
                                            </p:txEl>
                                          </p:spTgt>
                                        </p:tgtEl>
                                        <p:attrNameLst>
                                          <p:attrName>style.visibility</p:attrName>
                                        </p:attrNameLst>
                                      </p:cBhvr>
                                      <p:to>
                                        <p:strVal val="visible"/>
                                      </p:to>
                                    </p:set>
                                    <p:animEffect transition="in" filter="diamond(in)">
                                      <p:cBhvr>
                                        <p:cTn id="17" dur="2000"/>
                                        <p:tgtEl>
                                          <p:spTgt spid="88069">
                                            <p:txEl>
                                              <p:pRg st="1" end="1"/>
                                            </p:txEl>
                                          </p:spTgt>
                                        </p:tgtEl>
                                      </p:cBhvr>
                                    </p:animEffect>
                                  </p:childTnLst>
                                </p:cTn>
                              </p:par>
                            </p:childTnLst>
                          </p:cTn>
                        </p:par>
                        <p:par>
                          <p:cTn id="18" fill="hold" nodeType="afterGroup">
                            <p:stCondLst>
                              <p:cond delay="6000"/>
                            </p:stCondLst>
                            <p:childTnLst>
                              <p:par>
                                <p:cTn id="19" presetID="8" presetClass="entr" presetSubtype="16" fill="hold" nodeType="afterEffect">
                                  <p:stCondLst>
                                    <p:cond delay="0"/>
                                  </p:stCondLst>
                                  <p:childTnLst>
                                    <p:set>
                                      <p:cBhvr>
                                        <p:cTn id="20" dur="1" fill="hold">
                                          <p:stCondLst>
                                            <p:cond delay="0"/>
                                          </p:stCondLst>
                                        </p:cTn>
                                        <p:tgtEl>
                                          <p:spTgt spid="88069">
                                            <p:txEl>
                                              <p:pRg st="2" end="2"/>
                                            </p:txEl>
                                          </p:spTgt>
                                        </p:tgtEl>
                                        <p:attrNameLst>
                                          <p:attrName>style.visibility</p:attrName>
                                        </p:attrNameLst>
                                      </p:cBhvr>
                                      <p:to>
                                        <p:strVal val="visible"/>
                                      </p:to>
                                    </p:set>
                                    <p:animEffect transition="in" filter="diamond(in)">
                                      <p:cBhvr>
                                        <p:cTn id="21" dur="2000"/>
                                        <p:tgtEl>
                                          <p:spTgt spid="88069">
                                            <p:txEl>
                                              <p:pRg st="2" end="2"/>
                                            </p:txEl>
                                          </p:spTgt>
                                        </p:tgtEl>
                                      </p:cBhvr>
                                    </p:animEffect>
                                  </p:childTnLst>
                                </p:cTn>
                              </p:par>
                            </p:childTnLst>
                          </p:cTn>
                        </p:par>
                        <p:par>
                          <p:cTn id="22" fill="hold" nodeType="afterGroup">
                            <p:stCondLst>
                              <p:cond delay="8000"/>
                            </p:stCondLst>
                            <p:childTnLst>
                              <p:par>
                                <p:cTn id="23" presetID="8" presetClass="entr" presetSubtype="16" fill="hold" nodeType="afterEffect">
                                  <p:stCondLst>
                                    <p:cond delay="0"/>
                                  </p:stCondLst>
                                  <p:childTnLst>
                                    <p:set>
                                      <p:cBhvr>
                                        <p:cTn id="24" dur="1" fill="hold">
                                          <p:stCondLst>
                                            <p:cond delay="0"/>
                                          </p:stCondLst>
                                        </p:cTn>
                                        <p:tgtEl>
                                          <p:spTgt spid="88069">
                                            <p:txEl>
                                              <p:pRg st="3" end="3"/>
                                            </p:txEl>
                                          </p:spTgt>
                                        </p:tgtEl>
                                        <p:attrNameLst>
                                          <p:attrName>style.visibility</p:attrName>
                                        </p:attrNameLst>
                                      </p:cBhvr>
                                      <p:to>
                                        <p:strVal val="visible"/>
                                      </p:to>
                                    </p:set>
                                    <p:animEffect transition="in" filter="diamond(in)">
                                      <p:cBhvr>
                                        <p:cTn id="25" dur="2000"/>
                                        <p:tgtEl>
                                          <p:spTgt spid="88069">
                                            <p:txEl>
                                              <p:pRg st="3" end="3"/>
                                            </p:txEl>
                                          </p:spTgt>
                                        </p:tgtEl>
                                      </p:cBhvr>
                                    </p:animEffect>
                                  </p:childTnLst>
                                </p:cTn>
                              </p:par>
                            </p:childTnLst>
                          </p:cTn>
                        </p:par>
                        <p:par>
                          <p:cTn id="26" fill="hold" nodeType="afterGroup">
                            <p:stCondLst>
                              <p:cond delay="10000"/>
                            </p:stCondLst>
                            <p:childTnLst>
                              <p:par>
                                <p:cTn id="27" presetID="8" presetClass="entr" presetSubtype="16" fill="hold" nodeType="afterEffect">
                                  <p:stCondLst>
                                    <p:cond delay="0"/>
                                  </p:stCondLst>
                                  <p:childTnLst>
                                    <p:set>
                                      <p:cBhvr>
                                        <p:cTn id="28" dur="1" fill="hold">
                                          <p:stCondLst>
                                            <p:cond delay="0"/>
                                          </p:stCondLst>
                                        </p:cTn>
                                        <p:tgtEl>
                                          <p:spTgt spid="88069">
                                            <p:txEl>
                                              <p:pRg st="4" end="4"/>
                                            </p:txEl>
                                          </p:spTgt>
                                        </p:tgtEl>
                                        <p:attrNameLst>
                                          <p:attrName>style.visibility</p:attrName>
                                        </p:attrNameLst>
                                      </p:cBhvr>
                                      <p:to>
                                        <p:strVal val="visible"/>
                                      </p:to>
                                    </p:set>
                                    <p:animEffect transition="in" filter="diamond(in)">
                                      <p:cBhvr>
                                        <p:cTn id="29" dur="2000"/>
                                        <p:tgtEl>
                                          <p:spTgt spid="88069">
                                            <p:txEl>
                                              <p:pRg st="4" end="4"/>
                                            </p:txEl>
                                          </p:spTgt>
                                        </p:tgtEl>
                                      </p:cBhvr>
                                    </p:animEffect>
                                  </p:childTnLst>
                                </p:cTn>
                              </p:par>
                            </p:childTnLst>
                          </p:cTn>
                        </p:par>
                        <p:par>
                          <p:cTn id="30" fill="hold" nodeType="afterGroup">
                            <p:stCondLst>
                              <p:cond delay="12000"/>
                            </p:stCondLst>
                            <p:childTnLst>
                              <p:par>
                                <p:cTn id="31" presetID="8" presetClass="entr" presetSubtype="16" fill="hold" nodeType="afterEffect">
                                  <p:stCondLst>
                                    <p:cond delay="0"/>
                                  </p:stCondLst>
                                  <p:childTnLst>
                                    <p:set>
                                      <p:cBhvr>
                                        <p:cTn id="32" dur="1" fill="hold">
                                          <p:stCondLst>
                                            <p:cond delay="0"/>
                                          </p:stCondLst>
                                        </p:cTn>
                                        <p:tgtEl>
                                          <p:spTgt spid="88069">
                                            <p:txEl>
                                              <p:pRg st="5" end="5"/>
                                            </p:txEl>
                                          </p:spTgt>
                                        </p:tgtEl>
                                        <p:attrNameLst>
                                          <p:attrName>style.visibility</p:attrName>
                                        </p:attrNameLst>
                                      </p:cBhvr>
                                      <p:to>
                                        <p:strVal val="visible"/>
                                      </p:to>
                                    </p:set>
                                    <p:animEffect transition="in" filter="diamond(in)">
                                      <p:cBhvr>
                                        <p:cTn id="33" dur="2000"/>
                                        <p:tgtEl>
                                          <p:spTgt spid="88069">
                                            <p:txEl>
                                              <p:pRg st="5" end="5"/>
                                            </p:txEl>
                                          </p:spTgt>
                                        </p:tgtEl>
                                      </p:cBhvr>
                                    </p:animEffect>
                                  </p:childTnLst>
                                </p:cTn>
                              </p:par>
                            </p:childTnLst>
                          </p:cTn>
                        </p:par>
                        <p:par>
                          <p:cTn id="34" fill="hold" nodeType="afterGroup">
                            <p:stCondLst>
                              <p:cond delay="14000"/>
                            </p:stCondLst>
                            <p:childTnLst>
                              <p:par>
                                <p:cTn id="35" presetID="8" presetClass="entr" presetSubtype="16" fill="hold" nodeType="afterEffect">
                                  <p:stCondLst>
                                    <p:cond delay="0"/>
                                  </p:stCondLst>
                                  <p:childTnLst>
                                    <p:set>
                                      <p:cBhvr>
                                        <p:cTn id="36" dur="1" fill="hold">
                                          <p:stCondLst>
                                            <p:cond delay="0"/>
                                          </p:stCondLst>
                                        </p:cTn>
                                        <p:tgtEl>
                                          <p:spTgt spid="88069">
                                            <p:txEl>
                                              <p:pRg st="6" end="6"/>
                                            </p:txEl>
                                          </p:spTgt>
                                        </p:tgtEl>
                                        <p:attrNameLst>
                                          <p:attrName>style.visibility</p:attrName>
                                        </p:attrNameLst>
                                      </p:cBhvr>
                                      <p:to>
                                        <p:strVal val="visible"/>
                                      </p:to>
                                    </p:set>
                                    <p:animEffect transition="in" filter="diamond(in)">
                                      <p:cBhvr>
                                        <p:cTn id="37" dur="2000"/>
                                        <p:tgtEl>
                                          <p:spTgt spid="88069">
                                            <p:txEl>
                                              <p:pRg st="6" end="6"/>
                                            </p:txEl>
                                          </p:spTgt>
                                        </p:tgtEl>
                                      </p:cBhvr>
                                    </p:animEffect>
                                  </p:childTnLst>
                                </p:cTn>
                              </p:par>
                            </p:childTnLst>
                          </p:cTn>
                        </p:par>
                        <p:par>
                          <p:cTn id="38" fill="hold" nodeType="afterGroup">
                            <p:stCondLst>
                              <p:cond delay="16000"/>
                            </p:stCondLst>
                            <p:childTnLst>
                              <p:par>
                                <p:cTn id="39" presetID="8" presetClass="entr" presetSubtype="16" fill="hold" nodeType="afterEffect">
                                  <p:stCondLst>
                                    <p:cond delay="0"/>
                                  </p:stCondLst>
                                  <p:childTnLst>
                                    <p:set>
                                      <p:cBhvr>
                                        <p:cTn id="40" dur="1" fill="hold">
                                          <p:stCondLst>
                                            <p:cond delay="0"/>
                                          </p:stCondLst>
                                        </p:cTn>
                                        <p:tgtEl>
                                          <p:spTgt spid="88069">
                                            <p:txEl>
                                              <p:pRg st="7" end="7"/>
                                            </p:txEl>
                                          </p:spTgt>
                                        </p:tgtEl>
                                        <p:attrNameLst>
                                          <p:attrName>style.visibility</p:attrName>
                                        </p:attrNameLst>
                                      </p:cBhvr>
                                      <p:to>
                                        <p:strVal val="visible"/>
                                      </p:to>
                                    </p:set>
                                    <p:animEffect transition="in" filter="diamond(in)">
                                      <p:cBhvr>
                                        <p:cTn id="41" dur="2000"/>
                                        <p:tgtEl>
                                          <p:spTgt spid="88069">
                                            <p:txEl>
                                              <p:pRg st="7" end="7"/>
                                            </p:txEl>
                                          </p:spTgt>
                                        </p:tgtEl>
                                      </p:cBhvr>
                                    </p:animEffect>
                                  </p:childTnLst>
                                </p:cTn>
                              </p:par>
                            </p:childTnLst>
                          </p:cTn>
                        </p:par>
                        <p:par>
                          <p:cTn id="42" fill="hold" nodeType="afterGroup">
                            <p:stCondLst>
                              <p:cond delay="18000"/>
                            </p:stCondLst>
                            <p:childTnLst>
                              <p:par>
                                <p:cTn id="43" presetID="8" presetClass="entr" presetSubtype="16" fill="hold" nodeType="afterEffect">
                                  <p:stCondLst>
                                    <p:cond delay="0"/>
                                  </p:stCondLst>
                                  <p:childTnLst>
                                    <p:set>
                                      <p:cBhvr>
                                        <p:cTn id="44" dur="1" fill="hold">
                                          <p:stCondLst>
                                            <p:cond delay="0"/>
                                          </p:stCondLst>
                                        </p:cTn>
                                        <p:tgtEl>
                                          <p:spTgt spid="88069">
                                            <p:txEl>
                                              <p:pRg st="8" end="8"/>
                                            </p:txEl>
                                          </p:spTgt>
                                        </p:tgtEl>
                                        <p:attrNameLst>
                                          <p:attrName>style.visibility</p:attrName>
                                        </p:attrNameLst>
                                      </p:cBhvr>
                                      <p:to>
                                        <p:strVal val="visible"/>
                                      </p:to>
                                    </p:set>
                                    <p:animEffect transition="in" filter="diamond(in)">
                                      <p:cBhvr>
                                        <p:cTn id="45" dur="2000"/>
                                        <p:tgtEl>
                                          <p:spTgt spid="88069">
                                            <p:txEl>
                                              <p:pRg st="8" end="8"/>
                                            </p:txEl>
                                          </p:spTgt>
                                        </p:tgtEl>
                                      </p:cBhvr>
                                    </p:animEffect>
                                  </p:childTnLst>
                                </p:cTn>
                              </p:par>
                            </p:childTnLst>
                          </p:cTn>
                        </p:par>
                        <p:par>
                          <p:cTn id="46" fill="hold" nodeType="afterGroup">
                            <p:stCondLst>
                              <p:cond delay="20000"/>
                            </p:stCondLst>
                            <p:childTnLst>
                              <p:par>
                                <p:cTn id="47" presetID="8" presetClass="entr" presetSubtype="16" fill="hold" nodeType="afterEffect">
                                  <p:stCondLst>
                                    <p:cond delay="0"/>
                                  </p:stCondLst>
                                  <p:childTnLst>
                                    <p:set>
                                      <p:cBhvr>
                                        <p:cTn id="48" dur="1" fill="hold">
                                          <p:stCondLst>
                                            <p:cond delay="0"/>
                                          </p:stCondLst>
                                        </p:cTn>
                                        <p:tgtEl>
                                          <p:spTgt spid="88069">
                                            <p:txEl>
                                              <p:pRg st="9" end="9"/>
                                            </p:txEl>
                                          </p:spTgt>
                                        </p:tgtEl>
                                        <p:attrNameLst>
                                          <p:attrName>style.visibility</p:attrName>
                                        </p:attrNameLst>
                                      </p:cBhvr>
                                      <p:to>
                                        <p:strVal val="visible"/>
                                      </p:to>
                                    </p:set>
                                    <p:animEffect transition="in" filter="diamond(in)">
                                      <p:cBhvr>
                                        <p:cTn id="49" dur="2000"/>
                                        <p:tgtEl>
                                          <p:spTgt spid="88069">
                                            <p:txEl>
                                              <p:pRg st="9" end="9"/>
                                            </p:txEl>
                                          </p:spTgt>
                                        </p:tgtEl>
                                      </p:cBhvr>
                                    </p:animEffect>
                                  </p:childTnLst>
                                </p:cTn>
                              </p:par>
                            </p:childTnLst>
                          </p:cTn>
                        </p:par>
                        <p:par>
                          <p:cTn id="50" fill="hold" nodeType="afterGroup">
                            <p:stCondLst>
                              <p:cond delay="22000"/>
                            </p:stCondLst>
                            <p:childTnLst>
                              <p:par>
                                <p:cTn id="51" presetID="8" presetClass="entr" presetSubtype="16" fill="hold" nodeType="afterEffect">
                                  <p:stCondLst>
                                    <p:cond delay="0"/>
                                  </p:stCondLst>
                                  <p:childTnLst>
                                    <p:set>
                                      <p:cBhvr>
                                        <p:cTn id="52" dur="1" fill="hold">
                                          <p:stCondLst>
                                            <p:cond delay="0"/>
                                          </p:stCondLst>
                                        </p:cTn>
                                        <p:tgtEl>
                                          <p:spTgt spid="88069">
                                            <p:txEl>
                                              <p:pRg st="10" end="10"/>
                                            </p:txEl>
                                          </p:spTgt>
                                        </p:tgtEl>
                                        <p:attrNameLst>
                                          <p:attrName>style.visibility</p:attrName>
                                        </p:attrNameLst>
                                      </p:cBhvr>
                                      <p:to>
                                        <p:strVal val="visible"/>
                                      </p:to>
                                    </p:set>
                                    <p:animEffect transition="in" filter="diamond(in)">
                                      <p:cBhvr>
                                        <p:cTn id="53" dur="2000"/>
                                        <p:tgtEl>
                                          <p:spTgt spid="8806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03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7238" y="1543050"/>
            <a:ext cx="7512844" cy="3720704"/>
          </a:xfrm>
          <a:noFill/>
        </p:spPr>
      </p:pic>
    </p:spTree>
    <p:extLst>
      <p:ext uri="{BB962C8B-B14F-4D97-AF65-F5344CB8AC3E}">
        <p14:creationId xmlns:p14="http://schemas.microsoft.com/office/powerpoint/2010/main" val="2128796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545433"/>
            <a:ext cx="7886700" cy="4130279"/>
          </a:xfrm>
        </p:spPr>
        <p:txBody>
          <a:bodyPr rtlCol="0">
            <a:normAutofit fontScale="92500" lnSpcReduction="10000"/>
          </a:bodyPr>
          <a:lstStyle/>
          <a:p>
            <a:pPr algn="just" eaLnBrk="1" fontAlgn="auto" hangingPunct="1">
              <a:buFont typeface="Arial"/>
              <a:buChar char="•"/>
              <a:defRPr/>
            </a:pPr>
            <a:r>
              <a:rPr lang="uz-Cyrl-UZ" b="1">
                <a:solidFill>
                  <a:schemeClr val="tx1">
                    <a:lumMod val="85000"/>
                    <a:lumOff val="15000"/>
                  </a:schemeClr>
                </a:solidFill>
                <a:latin typeface="Times New Roman" panose="02020603050405020304" pitchFamily="18" charset="0"/>
                <a:cs typeface="Times New Roman" panose="02020603050405020304" pitchFamily="18" charset="0"/>
              </a:rPr>
              <a:t>Туркистон ўлкасининг маъмурий-ҳудудий бўлиниши ва бошқаруви.</a:t>
            </a:r>
            <a:r>
              <a:rPr lang="uz-Cyrl-UZ">
                <a:solidFill>
                  <a:schemeClr val="tx1">
                    <a:lumMod val="85000"/>
                    <a:lumOff val="15000"/>
                  </a:schemeClr>
                </a:solidFill>
                <a:latin typeface="Times New Roman" panose="02020603050405020304" pitchFamily="18" charset="0"/>
                <a:cs typeface="Times New Roman" panose="02020603050405020304" pitchFamily="18" charset="0"/>
              </a:rPr>
              <a:t> Ўрта Осиёда босиб олинган ҳудудлар маъмурий жиҳатдан бўлиниб, ҳарбий зобитлар қўл остида бўлган. </a:t>
            </a:r>
            <a:r>
              <a:rPr lang="uz-Cyrl-UZ" b="1">
                <a:solidFill>
                  <a:schemeClr val="tx1">
                    <a:lumMod val="85000"/>
                    <a:lumOff val="15000"/>
                  </a:schemeClr>
                </a:solidFill>
                <a:latin typeface="Times New Roman" panose="02020603050405020304" pitchFamily="18" charset="0"/>
                <a:cs typeface="Times New Roman" panose="02020603050405020304" pitchFamily="18" charset="0"/>
              </a:rPr>
              <a:t>Тошкент</a:t>
            </a:r>
            <a:r>
              <a:rPr lang="uz-Cyrl-UZ">
                <a:solidFill>
                  <a:schemeClr val="tx1">
                    <a:lumMod val="85000"/>
                    <a:lumOff val="15000"/>
                  </a:schemeClr>
                </a:solidFill>
                <a:latin typeface="Times New Roman" panose="02020603050405020304" pitchFamily="18" charset="0"/>
                <a:cs typeface="Times New Roman" panose="02020603050405020304" pitchFamily="18" charset="0"/>
              </a:rPr>
              <a:t>да </a:t>
            </a:r>
            <a:r>
              <a:rPr lang="uz-Cyrl-UZ" b="1">
                <a:solidFill>
                  <a:schemeClr val="tx1">
                    <a:lumMod val="85000"/>
                    <a:lumOff val="15000"/>
                  </a:schemeClr>
                </a:solidFill>
                <a:latin typeface="Times New Roman" panose="02020603050405020304" pitchFamily="18" charset="0"/>
                <a:cs typeface="Times New Roman" panose="02020603050405020304" pitchFamily="18" charset="0"/>
              </a:rPr>
              <a:t>1877</a:t>
            </a:r>
            <a:r>
              <a:rPr lang="uz-Cyrl-UZ">
                <a:solidFill>
                  <a:schemeClr val="tx1">
                    <a:lumMod val="85000"/>
                    <a:lumOff val="15000"/>
                  </a:schemeClr>
                </a:solidFill>
                <a:latin typeface="Times New Roman" panose="02020603050405020304" pitchFamily="18" charset="0"/>
                <a:cs typeface="Times New Roman" panose="02020603050405020304" pitchFamily="18" charset="0"/>
              </a:rPr>
              <a:t> й. "</a:t>
            </a:r>
            <a:r>
              <a:rPr lang="uz-Cyrl-UZ" b="1">
                <a:solidFill>
                  <a:schemeClr val="tx1">
                    <a:lumMod val="85000"/>
                    <a:lumOff val="15000"/>
                  </a:schemeClr>
                </a:solidFill>
                <a:latin typeface="Times New Roman" panose="02020603050405020304" pitchFamily="18" charset="0"/>
                <a:cs typeface="Times New Roman" panose="02020603050405020304" pitchFamily="18" charset="0"/>
              </a:rPr>
              <a:t>Шаҳар Низоми</a:t>
            </a:r>
            <a:r>
              <a:rPr lang="uz-Cyrl-UZ">
                <a:solidFill>
                  <a:schemeClr val="tx1">
                    <a:lumMod val="85000"/>
                    <a:lumOff val="15000"/>
                  </a:schemeClr>
                </a:solidFill>
                <a:latin typeface="Times New Roman" panose="02020603050405020304" pitchFamily="18" charset="0"/>
                <a:cs typeface="Times New Roman" panose="02020603050405020304" pitchFamily="18" charset="0"/>
              </a:rPr>
              <a:t>" жорий этилган, унга кўра шаҳар бошқаруви </a:t>
            </a:r>
            <a:r>
              <a:rPr lang="uz-Cyrl-UZ" b="1">
                <a:solidFill>
                  <a:schemeClr val="tx1">
                    <a:lumMod val="85000"/>
                    <a:lumOff val="15000"/>
                  </a:schemeClr>
                </a:solidFill>
                <a:latin typeface="Times New Roman" panose="02020603050405020304" pitchFamily="18" charset="0"/>
                <a:cs typeface="Times New Roman" panose="02020603050405020304" pitchFamily="18" charset="0"/>
              </a:rPr>
              <a:t>Дума</a:t>
            </a:r>
            <a:r>
              <a:rPr lang="uz-Cyrl-UZ">
                <a:solidFill>
                  <a:schemeClr val="tx1">
                    <a:lumMod val="85000"/>
                    <a:lumOff val="15000"/>
                  </a:schemeClr>
                </a:solidFill>
                <a:latin typeface="Times New Roman" panose="02020603050405020304" pitchFamily="18" charset="0"/>
                <a:cs typeface="Times New Roman" panose="02020603050405020304" pitchFamily="18" charset="0"/>
              </a:rPr>
              <a:t>га ўтган эди, шаҳар хўжалигига оид барча ишлар Дума қўлида бўлган. Дума аъзолари 1/3 қисми Эски шаҳар қисмидан, 2/3 қисми Янги шаҳар қисмидан сайланган. Думага </a:t>
            </a:r>
            <a:r>
              <a:rPr lang="ru-RU">
                <a:solidFill>
                  <a:schemeClr val="tx1">
                    <a:lumMod val="85000"/>
                    <a:lumOff val="15000"/>
                  </a:schemeClr>
                </a:solidFill>
                <a:latin typeface="Times New Roman" panose="02020603050405020304" pitchFamily="18" charset="0"/>
                <a:cs typeface="Times New Roman" panose="02020603050405020304" pitchFamily="18" charset="0"/>
              </a:rPr>
              <a:t>шаҳарнинг 80000 маҳаллий аҳолисидан-21 депутат, 3900 нафар рус аҳолисидан -48 депутат</a:t>
            </a:r>
            <a:r>
              <a:rPr lang="uz-Cyrl-UZ">
                <a:solidFill>
                  <a:schemeClr val="tx1">
                    <a:lumMod val="85000"/>
                    <a:lumOff val="15000"/>
                  </a:schemeClr>
                </a:solidFill>
                <a:latin typeface="Times New Roman" panose="02020603050405020304" pitchFamily="18" charset="0"/>
                <a:cs typeface="Times New Roman" panose="02020603050405020304" pitchFamily="18" charset="0"/>
              </a:rPr>
              <a:t> қатнашган. </a:t>
            </a:r>
            <a:r>
              <a:rPr lang="ru-RU">
                <a:solidFill>
                  <a:schemeClr val="tx1">
                    <a:lumMod val="85000"/>
                    <a:lumOff val="15000"/>
                  </a:schemeClr>
                </a:solidFill>
                <a:latin typeface="Times New Roman" panose="02020603050405020304" pitchFamily="18" charset="0"/>
                <a:cs typeface="Times New Roman" panose="02020603050405020304" pitchFamily="18" charset="0"/>
              </a:rPr>
              <a:t>Думага раҳбарлик қилувчи </a:t>
            </a:r>
            <a:r>
              <a:rPr lang="ru-RU" b="1">
                <a:solidFill>
                  <a:schemeClr val="tx1">
                    <a:lumMod val="85000"/>
                    <a:lumOff val="15000"/>
                  </a:schemeClr>
                </a:solidFill>
                <a:latin typeface="Times New Roman" panose="02020603050405020304" pitchFamily="18" charset="0"/>
                <a:cs typeface="Times New Roman" panose="02020603050405020304" pitchFamily="18" charset="0"/>
              </a:rPr>
              <a:t>шахс</a:t>
            </a:r>
            <a:r>
              <a:rPr lang="ru-RU">
                <a:solidFill>
                  <a:schemeClr val="tx1">
                    <a:lumMod val="85000"/>
                    <a:lumOff val="15000"/>
                  </a:schemeClr>
                </a:solidFill>
                <a:latin typeface="Times New Roman" panose="02020603050405020304" pitchFamily="18" charset="0"/>
                <a:cs typeface="Times New Roman" panose="02020603050405020304" pitchFamily="18" charset="0"/>
              </a:rPr>
              <a:t> генерал-губернатор тавсияси билан Ҳарбий вазир томонидан тасдиқланган</a:t>
            </a:r>
            <a:r>
              <a:rPr lang="uz-Cyrl-UZ">
                <a:solidFill>
                  <a:schemeClr val="tx1">
                    <a:lumMod val="85000"/>
                    <a:lumOff val="15000"/>
                  </a:schemeClr>
                </a:solidFill>
                <a:latin typeface="Times New Roman" panose="02020603050405020304" pitchFamily="18" charset="0"/>
                <a:cs typeface="Times New Roman" panose="02020603050405020304" pitchFamily="18" charset="0"/>
              </a:rPr>
              <a:t>. </a:t>
            </a:r>
            <a:endParaRPr lang="ru-RU">
              <a:solidFill>
                <a:schemeClr val="tx1">
                  <a:lumMod val="85000"/>
                  <a:lumOff val="15000"/>
                </a:schemeClr>
              </a:solidFill>
              <a:latin typeface="Times New Roman" panose="02020603050405020304" pitchFamily="18" charset="0"/>
              <a:cs typeface="Times New Roman" panose="02020603050405020304" pitchFamily="18" charset="0"/>
            </a:endParaRPr>
          </a:p>
          <a:p>
            <a:pPr algn="just" eaLnBrk="1" fontAlgn="auto" hangingPunct="1">
              <a:buFont typeface="Arial"/>
              <a:buChar char="•"/>
              <a:defRPr/>
            </a:pPr>
            <a:r>
              <a:rPr lang="ru-RU" b="1">
                <a:solidFill>
                  <a:schemeClr val="tx1">
                    <a:lumMod val="85000"/>
                    <a:lumOff val="15000"/>
                  </a:schemeClr>
                </a:solidFill>
                <a:latin typeface="Times New Roman" panose="02020603050405020304" pitchFamily="18" charset="0"/>
                <a:cs typeface="Times New Roman" panose="02020603050405020304" pitchFamily="18" charset="0"/>
              </a:rPr>
              <a:t>Янги</a:t>
            </a:r>
            <a:r>
              <a:rPr lang="ru-RU">
                <a:solidFill>
                  <a:schemeClr val="tx1">
                    <a:lumMod val="85000"/>
                    <a:lumOff val="15000"/>
                  </a:schemeClr>
                </a:solidFill>
                <a:latin typeface="Times New Roman" panose="02020603050405020304" pitchFamily="18" charset="0"/>
                <a:cs typeface="Times New Roman" panose="02020603050405020304" pitchFamily="18" charset="0"/>
              </a:rPr>
              <a:t> "Туркистон ўлкасини идора қилиш тўғрисидаги </a:t>
            </a:r>
            <a:r>
              <a:rPr lang="ru-RU" b="1">
                <a:solidFill>
                  <a:schemeClr val="tx1">
                    <a:lumMod val="85000"/>
                    <a:lumOff val="15000"/>
                  </a:schemeClr>
                </a:solidFill>
                <a:latin typeface="Times New Roman" panose="02020603050405020304" pitchFamily="18" charset="0"/>
                <a:cs typeface="Times New Roman" panose="02020603050405020304" pitchFamily="18" charset="0"/>
              </a:rPr>
              <a:t>Низом</a:t>
            </a:r>
            <a:r>
              <a:rPr lang="ru-RU">
                <a:solidFill>
                  <a:schemeClr val="tx1">
                    <a:lumMod val="85000"/>
                    <a:lumOff val="15000"/>
                  </a:schemeClr>
                </a:solidFill>
                <a:latin typeface="Times New Roman" panose="02020603050405020304" pitchFamily="18" charset="0"/>
                <a:cs typeface="Times New Roman" panose="02020603050405020304" pitchFamily="18" charset="0"/>
              </a:rPr>
              <a:t>" </a:t>
            </a:r>
            <a:r>
              <a:rPr lang="ru-RU" b="1">
                <a:solidFill>
                  <a:schemeClr val="tx1">
                    <a:lumMod val="85000"/>
                    <a:lumOff val="15000"/>
                  </a:schemeClr>
                </a:solidFill>
                <a:latin typeface="Times New Roman" panose="02020603050405020304" pitchFamily="18" charset="0"/>
                <a:cs typeface="Times New Roman" panose="02020603050405020304" pitchFamily="18" charset="0"/>
              </a:rPr>
              <a:t>1886 й. 12 июл</a:t>
            </a:r>
            <a:r>
              <a:rPr lang="ru-RU">
                <a:solidFill>
                  <a:schemeClr val="tx1">
                    <a:lumMod val="85000"/>
                    <a:lumOff val="15000"/>
                  </a:schemeClr>
                </a:solidFill>
                <a:latin typeface="Times New Roman" panose="02020603050405020304" pitchFamily="18" charset="0"/>
                <a:cs typeface="Times New Roman" panose="02020603050405020304" pitchFamily="18" charset="0"/>
              </a:rPr>
              <a:t>да император </a:t>
            </a:r>
            <a:r>
              <a:rPr lang="ru-RU" b="1">
                <a:solidFill>
                  <a:schemeClr val="tx1">
                    <a:lumMod val="85000"/>
                    <a:lumOff val="15000"/>
                  </a:schemeClr>
                </a:solidFill>
                <a:latin typeface="Times New Roman" panose="02020603050405020304" pitchFamily="18" charset="0"/>
                <a:cs typeface="Times New Roman" panose="02020603050405020304" pitchFamily="18" charset="0"/>
              </a:rPr>
              <a:t>Александр </a:t>
            </a:r>
            <a:r>
              <a:rPr lang="en-US" b="1">
                <a:solidFill>
                  <a:schemeClr val="tx1">
                    <a:lumMod val="85000"/>
                    <a:lumOff val="15000"/>
                  </a:schemeClr>
                </a:solidFill>
                <a:latin typeface="Times New Roman" panose="02020603050405020304" pitchFamily="18" charset="0"/>
                <a:cs typeface="Times New Roman" panose="02020603050405020304" pitchFamily="18" charset="0"/>
              </a:rPr>
              <a:t>III</a:t>
            </a:r>
            <a:r>
              <a:rPr lang="ru-RU">
                <a:solidFill>
                  <a:schemeClr val="tx1">
                    <a:lumMod val="85000"/>
                    <a:lumOff val="15000"/>
                  </a:schemeClr>
                </a:solidFill>
                <a:latin typeface="Times New Roman" panose="02020603050405020304" pitchFamily="18" charset="0"/>
                <a:cs typeface="Times New Roman" panose="02020603050405020304" pitchFamily="18" charset="0"/>
              </a:rPr>
              <a:t> томонидан тасдиқланди</a:t>
            </a:r>
            <a:r>
              <a:rPr lang="uz-Cyrl-UZ">
                <a:solidFill>
                  <a:schemeClr val="tx1">
                    <a:lumMod val="85000"/>
                    <a:lumOff val="15000"/>
                  </a:schemeClr>
                </a:solidFill>
                <a:latin typeface="Times New Roman" panose="02020603050405020304" pitchFamily="18" charset="0"/>
                <a:cs typeface="Times New Roman" panose="02020603050405020304" pitchFamily="18" charset="0"/>
              </a:rPr>
              <a:t>. Бу Низомнинг асосий мақсади ўлкада маъмурий бошқарувни мустаҳкамлаш ва ердан фойдаланиш тартибларини ўзгартиришдан иборат бўлган. Низомга мувофиқ Зарафшон округи (1886) </a:t>
            </a:r>
            <a:r>
              <a:rPr lang="uz-Cyrl-UZ" b="1">
                <a:solidFill>
                  <a:schemeClr val="tx1">
                    <a:lumMod val="85000"/>
                    <a:lumOff val="15000"/>
                  </a:schemeClr>
                </a:solidFill>
                <a:latin typeface="Times New Roman" panose="02020603050405020304" pitchFamily="18" charset="0"/>
                <a:cs typeface="Times New Roman" panose="02020603050405020304" pitchFamily="18" charset="0"/>
              </a:rPr>
              <a:t>Самарқанд вилояти</a:t>
            </a:r>
            <a:r>
              <a:rPr lang="uz-Cyrl-UZ">
                <a:solidFill>
                  <a:schemeClr val="tx1">
                    <a:lumMod val="85000"/>
                    <a:lumOff val="15000"/>
                  </a:schemeClr>
                </a:solidFill>
                <a:latin typeface="Times New Roman" panose="02020603050405020304" pitchFamily="18" charset="0"/>
                <a:cs typeface="Times New Roman" panose="02020603050405020304" pitchFamily="18" charset="0"/>
              </a:rPr>
              <a:t>га айлантирилиб, таркибига Хўжанд, Жиззах, Каттақўрғон, Самарқанд уездлари киритилди. </a:t>
            </a:r>
            <a:r>
              <a:rPr lang="uz-Cyrl-UZ" i="1">
                <a:solidFill>
                  <a:schemeClr val="tx1">
                    <a:lumMod val="85000"/>
                    <a:lumOff val="15000"/>
                  </a:schemeClr>
                </a:solidFill>
                <a:latin typeface="Times New Roman" panose="02020603050405020304" pitchFamily="18" charset="0"/>
                <a:cs typeface="Times New Roman" panose="02020603050405020304" pitchFamily="18" charset="0"/>
              </a:rPr>
              <a:t>Қурама</a:t>
            </a:r>
            <a:r>
              <a:rPr lang="uz-Cyrl-UZ">
                <a:solidFill>
                  <a:schemeClr val="tx1">
                    <a:lumMod val="85000"/>
                    <a:lumOff val="15000"/>
                  </a:schemeClr>
                </a:solidFill>
                <a:latin typeface="Times New Roman" panose="02020603050405020304" pitchFamily="18" charset="0"/>
                <a:cs typeface="Times New Roman" panose="02020603050405020304" pitchFamily="18" charset="0"/>
              </a:rPr>
              <a:t> уездининг номи Тошкент уезди деб ўзгартирилди.  </a:t>
            </a:r>
            <a:endParaRPr lang="ru-RU">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444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420417"/>
            <a:ext cx="7886700" cy="4069556"/>
          </a:xfrm>
        </p:spPr>
        <p:txBody>
          <a:bodyPr rtlCol="0">
            <a:normAutofit fontScale="92500" lnSpcReduction="20000"/>
          </a:bodyPr>
          <a:lstStyle/>
          <a:p>
            <a:pPr algn="just" eaLnBrk="1" fontAlgn="auto" hangingPunct="1">
              <a:buFont typeface="Arial"/>
              <a:buChar char="•"/>
              <a:defRPr/>
            </a:pPr>
            <a:r>
              <a:rPr lang="uz-Cyrl-UZ">
                <a:solidFill>
                  <a:schemeClr val="tx1">
                    <a:lumMod val="85000"/>
                    <a:lumOff val="15000"/>
                  </a:schemeClr>
                </a:solidFill>
                <a:latin typeface="Times New Roman" panose="02020603050405020304" pitchFamily="18" charset="0"/>
                <a:cs typeface="Times New Roman" panose="02020603050405020304" pitchFamily="18" charset="0"/>
              </a:rPr>
              <a:t>Туркистон генерал-губернаторлиги умумий ҳудуди 1886 й. 1,7 млн.кв.км, аҳолиси 5,2 млн кишидан иборат бўлган. Ўзбеклар ва бошқа туб халқлар 1897 й. 5 млн., 1911 й. 6 млн.ни ташкил этган. Рус аҳолисининг умумий сони украин ва белорусларни ҳам қўшиб ҳисоблаганда 1897 й. 197 минг, 1911 й. 400 минг кишини ташкил қилди. Рус ҳукумати ҳамиша кўчириб келтирилганлар сонининг ортиб боришига қаратилган чора-тадбирларни амалга ошириб борди. Кўчириб келтирилганлар мустамлака сиёсатини амалга оширишда таянч бўлиб хизмат қилиши лозим эди. </a:t>
            </a:r>
            <a:endParaRPr lang="ru-RU">
              <a:solidFill>
                <a:schemeClr val="tx1">
                  <a:lumMod val="85000"/>
                  <a:lumOff val="15000"/>
                </a:schemeClr>
              </a:solidFill>
              <a:latin typeface="Times New Roman" panose="02020603050405020304" pitchFamily="18" charset="0"/>
              <a:cs typeface="Times New Roman" panose="02020603050405020304" pitchFamily="18" charset="0"/>
            </a:endParaRPr>
          </a:p>
          <a:p>
            <a:pPr algn="just" eaLnBrk="1" fontAlgn="auto" hangingPunct="1">
              <a:buFont typeface="Arial"/>
              <a:buChar char="•"/>
              <a:defRPr/>
            </a:pPr>
            <a:r>
              <a:rPr lang="uz-Cyrl-UZ">
                <a:solidFill>
                  <a:schemeClr val="tx1">
                    <a:lumMod val="85000"/>
                    <a:lumOff val="15000"/>
                  </a:schemeClr>
                </a:solidFill>
                <a:latin typeface="Times New Roman" panose="02020603050405020304" pitchFamily="18" charset="0"/>
                <a:cs typeface="Times New Roman" panose="02020603050405020304" pitchFamily="18" charset="0"/>
              </a:rPr>
              <a:t>Низомга (1886) мувофиқ Туркистон генерал-губернаторлиги маъмурий бошқарувида янги идора - Туркистон генерал-губернатори </a:t>
            </a:r>
            <a:r>
              <a:rPr lang="uz-Cyrl-UZ" b="1">
                <a:solidFill>
                  <a:schemeClr val="tx1">
                    <a:lumMod val="85000"/>
                    <a:lumOff val="15000"/>
                  </a:schemeClr>
                </a:solidFill>
                <a:latin typeface="Times New Roman" panose="02020603050405020304" pitchFamily="18" charset="0"/>
                <a:cs typeface="Times New Roman" panose="02020603050405020304" pitchFamily="18" charset="0"/>
              </a:rPr>
              <a:t>Кенгаши</a:t>
            </a:r>
            <a:r>
              <a:rPr lang="uz-Cyrl-UZ">
                <a:solidFill>
                  <a:schemeClr val="tx1">
                    <a:lumMod val="85000"/>
                    <a:lumOff val="15000"/>
                  </a:schemeClr>
                </a:solidFill>
                <a:latin typeface="Times New Roman" panose="02020603050405020304" pitchFamily="18" charset="0"/>
                <a:cs typeface="Times New Roman" panose="02020603050405020304" pitchFamily="18" charset="0"/>
              </a:rPr>
              <a:t> билан тўлдирилди. Кенгашнинг доимий аъзолари вилоят ҳарбий губернаторлари, генерал-губернатор девони бошқарувчиси, Туркистон ҳарбий округи штаби бошлиғи бўлган. </a:t>
            </a:r>
            <a:r>
              <a:rPr lang="uz-Cyrl-UZ" b="1">
                <a:solidFill>
                  <a:schemeClr val="tx1">
                    <a:lumMod val="85000"/>
                    <a:lumOff val="15000"/>
                  </a:schemeClr>
                </a:solidFill>
                <a:latin typeface="Times New Roman" panose="02020603050405020304" pitchFamily="18" charset="0"/>
                <a:cs typeface="Times New Roman" panose="02020603050405020304" pitchFamily="18" charset="0"/>
              </a:rPr>
              <a:t>Бухоро</a:t>
            </a:r>
            <a:r>
              <a:rPr lang="uz-Cyrl-UZ">
                <a:solidFill>
                  <a:schemeClr val="tx1">
                    <a:lumMod val="85000"/>
                    <a:lumOff val="15000"/>
                  </a:schemeClr>
                </a:solidFill>
                <a:latin typeface="Times New Roman" panose="02020603050405020304" pitchFamily="18" charset="0"/>
                <a:cs typeface="Times New Roman" panose="02020603050405020304" pitchFamily="18" charset="0"/>
              </a:rPr>
              <a:t>да Россия императорининг</a:t>
            </a:r>
            <a:r>
              <a:rPr lang="uz-Cyrl-UZ" b="1">
                <a:solidFill>
                  <a:schemeClr val="tx1">
                    <a:lumMod val="85000"/>
                    <a:lumOff val="15000"/>
                  </a:schemeClr>
                </a:solidFill>
                <a:latin typeface="Times New Roman" panose="02020603050405020304" pitchFamily="18" charset="0"/>
                <a:cs typeface="Times New Roman" panose="02020603050405020304" pitchFamily="18" charset="0"/>
              </a:rPr>
              <a:t> сиёсий агентлиги</a:t>
            </a:r>
            <a:r>
              <a:rPr lang="uz-Cyrl-UZ">
                <a:solidFill>
                  <a:schemeClr val="tx1">
                    <a:lumMod val="85000"/>
                    <a:lumOff val="15000"/>
                  </a:schemeClr>
                </a:solidFill>
                <a:latin typeface="Times New Roman" panose="02020603050405020304" pitchFamily="18" charset="0"/>
                <a:cs typeface="Times New Roman" panose="02020603050405020304" pitchFamily="18" charset="0"/>
              </a:rPr>
              <a:t> таъсис этилди</a:t>
            </a:r>
            <a:r>
              <a:rPr lang="uz-Cyrl-UZ" b="1">
                <a:solidFill>
                  <a:schemeClr val="tx1">
                    <a:lumMod val="85000"/>
                    <a:lumOff val="15000"/>
                  </a:schemeClr>
                </a:solidFill>
                <a:latin typeface="Times New Roman" panose="02020603050405020304" pitchFamily="18" charset="0"/>
                <a:cs typeface="Times New Roman" panose="02020603050405020304" pitchFamily="18" charset="0"/>
              </a:rPr>
              <a:t>;</a:t>
            </a:r>
            <a:r>
              <a:rPr lang="uz-Cyrl-UZ">
                <a:solidFill>
                  <a:schemeClr val="tx1">
                    <a:lumMod val="85000"/>
                    <a:lumOff val="15000"/>
                  </a:schemeClr>
                </a:solidFill>
                <a:latin typeface="Times New Roman" panose="02020603050405020304" pitchFamily="18" charset="0"/>
                <a:cs typeface="Times New Roman" panose="02020603050405020304" pitchFamily="18" charset="0"/>
              </a:rPr>
              <a:t> унинг рухсатисиз Бухоро амири ташқи ва ички сиёсатда мустақил иш олиб бора олмаган. Ўрта Осиёнинг босиб олинган ҳудудлари маъмурий жиҳатдан ҳарбийлашган тарзда ташкил қилинди ва бошқарув тўлиқ ҳарбийлар қўлига ўтди. </a:t>
            </a:r>
            <a:endParaRPr lang="ru-RU">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403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03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7905" y="1010843"/>
            <a:ext cx="8280797" cy="4913709"/>
          </a:xfrm>
          <a:noFill/>
        </p:spPr>
      </p:pic>
    </p:spTree>
    <p:extLst>
      <p:ext uri="{BB962C8B-B14F-4D97-AF65-F5344CB8AC3E}">
        <p14:creationId xmlns:p14="http://schemas.microsoft.com/office/powerpoint/2010/main" val="2287758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Прямоугольник 1"/>
          <p:cNvSpPr>
            <a:spLocks noChangeArrowheads="1"/>
          </p:cNvSpPr>
          <p:nvPr/>
        </p:nvSpPr>
        <p:spPr bwMode="auto">
          <a:xfrm>
            <a:off x="754858" y="1183484"/>
            <a:ext cx="7768829" cy="455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indent="202406" algn="just" defTabSz="685800" eaLnBrk="1" hangingPunct="1">
              <a:lnSpc>
                <a:spcPct val="115000"/>
              </a:lnSpc>
            </a:pPr>
            <a:r>
              <a:rPr lang="uz-Cyrl-UZ" altLang="ru-RU" sz="2100" b="1">
                <a:solidFill>
                  <a:prstClr val="black"/>
                </a:solidFill>
                <a:latin typeface="Times New Roman" panose="02020603050405020304" pitchFamily="18" charset="0"/>
                <a:cs typeface="Times New Roman" panose="02020603050405020304" pitchFamily="18" charset="0"/>
              </a:rPr>
              <a:t>Вилоят бошқаруви</a:t>
            </a:r>
            <a:r>
              <a:rPr lang="uz-Cyrl-UZ" altLang="ru-RU" sz="2100">
                <a:solidFill>
                  <a:prstClr val="black"/>
                </a:solidFill>
                <a:latin typeface="Times New Roman" panose="02020603050405020304" pitchFamily="18" charset="0"/>
                <a:cs typeface="Times New Roman" panose="02020603050405020304" pitchFamily="18" charset="0"/>
              </a:rPr>
              <a:t>: </a:t>
            </a:r>
            <a:r>
              <a:rPr lang="uz-Cyrl-UZ" altLang="ru-RU" sz="2100" i="1">
                <a:solidFill>
                  <a:prstClr val="black"/>
                </a:solidFill>
                <a:latin typeface="Times New Roman" panose="02020603050405020304" pitchFamily="18" charset="0"/>
                <a:cs typeface="Times New Roman" panose="02020603050405020304" pitchFamily="18" charset="0"/>
              </a:rPr>
              <a:t>Ҳарбий губернатор </a:t>
            </a:r>
            <a:r>
              <a:rPr lang="uz-Cyrl-UZ" altLang="ru-RU" sz="2100">
                <a:solidFill>
                  <a:prstClr val="black"/>
                </a:solidFill>
                <a:latin typeface="Times New Roman" panose="02020603050405020304" pitchFamily="18" charset="0"/>
                <a:cs typeface="Times New Roman" panose="02020603050405020304" pitchFamily="18" charset="0"/>
              </a:rPr>
              <a:t>- ҳарбий губернатор ёрдамчиси - полицмейстр (миршаббоши) - </a:t>
            </a:r>
            <a:r>
              <a:rPr lang="uz-Cyrl-UZ" altLang="ru-RU" sz="2100" i="1">
                <a:solidFill>
                  <a:prstClr val="black"/>
                </a:solidFill>
                <a:latin typeface="Times New Roman" panose="02020603050405020304" pitchFamily="18" charset="0"/>
                <a:cs typeface="Times New Roman" panose="02020603050405020304" pitchFamily="18" charset="0"/>
              </a:rPr>
              <a:t>Вилоят</a:t>
            </a:r>
            <a:r>
              <a:rPr lang="uz-Cyrl-UZ" altLang="ru-RU" sz="2100">
                <a:solidFill>
                  <a:prstClr val="black"/>
                </a:solidFill>
                <a:latin typeface="Times New Roman" panose="02020603050405020304" pitchFamily="18" charset="0"/>
                <a:cs typeface="Times New Roman" panose="02020603050405020304" pitchFamily="18" charset="0"/>
              </a:rPr>
              <a:t> маҳкамаси бошлиғи - вилоят маҳкамаси бошлиғи маслаҳатчилари – </a:t>
            </a:r>
            <a:r>
              <a:rPr lang="uz-Cyrl-UZ" altLang="ru-RU" sz="2100" i="1">
                <a:solidFill>
                  <a:prstClr val="black"/>
                </a:solidFill>
                <a:latin typeface="Times New Roman" panose="02020603050405020304" pitchFamily="18" charset="0"/>
                <a:cs typeface="Times New Roman" panose="02020603050405020304" pitchFamily="18" charset="0"/>
              </a:rPr>
              <a:t>Туманбошилар </a:t>
            </a:r>
            <a:r>
              <a:rPr lang="uz-Cyrl-UZ" altLang="ru-RU" sz="2100">
                <a:solidFill>
                  <a:prstClr val="black"/>
                </a:solidFill>
                <a:latin typeface="Times New Roman" panose="02020603050405020304" pitchFamily="18" charset="0"/>
                <a:cs typeface="Times New Roman" panose="02020603050405020304" pitchFamily="18" charset="0"/>
              </a:rPr>
              <a:t>- шаҳар ҳокимияти бошлиқлари - участка (бўлим) приставларидан иборат бўлган. </a:t>
            </a:r>
            <a:endParaRPr lang="ru-RU" altLang="ru-RU" sz="1800">
              <a:solidFill>
                <a:prstClr val="black"/>
              </a:solidFill>
              <a:latin typeface="Times New Roman" panose="02020603050405020304" pitchFamily="18" charset="0"/>
              <a:cs typeface="Times New Roman" panose="02020603050405020304" pitchFamily="18" charset="0"/>
            </a:endParaRPr>
          </a:p>
          <a:p>
            <a:pPr indent="202406" algn="just" defTabSz="685800" eaLnBrk="1" hangingPunct="1">
              <a:lnSpc>
                <a:spcPct val="115000"/>
              </a:lnSpc>
            </a:pPr>
            <a:r>
              <a:rPr lang="uz-Cyrl-UZ" altLang="ru-RU" sz="2100" i="1">
                <a:solidFill>
                  <a:prstClr val="black"/>
                </a:solidFill>
                <a:latin typeface="Times New Roman" panose="02020603050405020304" pitchFamily="18" charset="0"/>
                <a:cs typeface="Times New Roman" panose="02020603050405020304" pitchFamily="18" charset="0"/>
              </a:rPr>
              <a:t>	Дума</a:t>
            </a:r>
            <a:r>
              <a:rPr lang="uz-Cyrl-UZ" altLang="ru-RU" sz="2100">
                <a:solidFill>
                  <a:prstClr val="black"/>
                </a:solidFill>
                <a:latin typeface="Times New Roman" panose="02020603050405020304" pitchFamily="18" charset="0"/>
                <a:cs typeface="Times New Roman" panose="02020603050405020304" pitchFamily="18" charset="0"/>
              </a:rPr>
              <a:t> (рус.- ўйлаш, фикрламоқ) – Россия империясининг қонун чиқарувчи ҳокимияти, Шаҳар Думаси - шаҳарнинг ўзини ўзи бошқариш органи. </a:t>
            </a:r>
            <a:r>
              <a:rPr lang="uz-Cyrl-UZ" altLang="ru-RU" sz="2100" i="1">
                <a:solidFill>
                  <a:prstClr val="black"/>
                </a:solidFill>
                <a:latin typeface="Times New Roman" panose="02020603050405020304" pitchFamily="18" charset="0"/>
                <a:cs typeface="Times New Roman" panose="02020603050405020304" pitchFamily="18" charset="0"/>
              </a:rPr>
              <a:t>Уезд</a:t>
            </a:r>
            <a:r>
              <a:rPr lang="uz-Cyrl-UZ" altLang="ru-RU" sz="2100">
                <a:solidFill>
                  <a:prstClr val="black"/>
                </a:solidFill>
                <a:latin typeface="Times New Roman" panose="02020603050405020304" pitchFamily="18" charset="0"/>
                <a:cs typeface="Times New Roman" panose="02020603050405020304" pitchFamily="18" charset="0"/>
              </a:rPr>
              <a:t> - туманларга тенг маъмурий-ҳудудий бўлинма. </a:t>
            </a:r>
            <a:r>
              <a:rPr lang="uz-Cyrl-UZ" altLang="ru-RU" sz="2100" i="1">
                <a:solidFill>
                  <a:prstClr val="black"/>
                </a:solidFill>
                <a:latin typeface="Times New Roman" panose="02020603050405020304" pitchFamily="18" charset="0"/>
                <a:cs typeface="Times New Roman" panose="02020603050405020304" pitchFamily="18" charset="0"/>
              </a:rPr>
              <a:t>Волост</a:t>
            </a:r>
            <a:r>
              <a:rPr lang="uz-Cyrl-UZ" altLang="ru-RU" sz="2100">
                <a:solidFill>
                  <a:prstClr val="black"/>
                </a:solidFill>
                <a:latin typeface="Times New Roman" panose="02020603050405020304" pitchFamily="18" charset="0"/>
                <a:cs typeface="Times New Roman" panose="02020603050405020304" pitchFamily="18" charset="0"/>
              </a:rPr>
              <a:t> - уезд таркибига кирган бир нечта қишлоқ ёки овуллардан иборат ҳудудий бўлинма. </a:t>
            </a:r>
            <a:r>
              <a:rPr lang="uz-Cyrl-UZ" altLang="ru-RU" sz="2100" i="1">
                <a:solidFill>
                  <a:prstClr val="black"/>
                </a:solidFill>
                <a:latin typeface="Times New Roman" panose="02020603050405020304" pitchFamily="18" charset="0"/>
                <a:cs typeface="Times New Roman" panose="02020603050405020304" pitchFamily="18" charset="0"/>
              </a:rPr>
              <a:t>Участка пристави</a:t>
            </a:r>
            <a:r>
              <a:rPr lang="uz-Cyrl-UZ" altLang="ru-RU" sz="2100">
                <a:solidFill>
                  <a:prstClr val="black"/>
                </a:solidFill>
                <a:latin typeface="Times New Roman" panose="02020603050405020304" pitchFamily="18" charset="0"/>
                <a:cs typeface="Times New Roman" panose="02020603050405020304" pitchFamily="18" charset="0"/>
              </a:rPr>
              <a:t> - аҳоли яшаш жойи назоратчиси.</a:t>
            </a:r>
            <a:r>
              <a:rPr lang="uz-Cyrl-UZ" altLang="ru-RU" sz="2100" i="1">
                <a:solidFill>
                  <a:prstClr val="black"/>
                </a:solidFill>
                <a:latin typeface="Times New Roman" panose="02020603050405020304" pitchFamily="18" charset="0"/>
                <a:cs typeface="Times New Roman" panose="02020603050405020304" pitchFamily="18" charset="0"/>
              </a:rPr>
              <a:t> Комендант</a:t>
            </a:r>
            <a:r>
              <a:rPr lang="uz-Cyrl-UZ" altLang="ru-RU" sz="2100">
                <a:solidFill>
                  <a:prstClr val="black"/>
                </a:solidFill>
                <a:latin typeface="Times New Roman" panose="02020603050405020304" pitchFamily="18" charset="0"/>
                <a:cs typeface="Times New Roman" panose="02020603050405020304" pitchFamily="18" charset="0"/>
              </a:rPr>
              <a:t> - қалъа ёки тумандаги барча қўшинлар бошлиғи.</a:t>
            </a:r>
            <a:endParaRPr lang="ru-RU" altLang="ru-RU" sz="18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71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Прямоугольник 1"/>
          <p:cNvSpPr>
            <a:spLocks noChangeArrowheads="1"/>
          </p:cNvSpPr>
          <p:nvPr/>
        </p:nvSpPr>
        <p:spPr bwMode="auto">
          <a:xfrm>
            <a:off x="607219" y="1438275"/>
            <a:ext cx="7828360" cy="487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marL="107156" algn="ctr" defTabSz="685800" eaLnBrk="1" hangingPunct="1">
              <a:lnSpc>
                <a:spcPct val="115000"/>
              </a:lnSpc>
            </a:pPr>
            <a:r>
              <a:rPr lang="uz-Cyrl-UZ" altLang="ru-RU" sz="1800" b="1">
                <a:solidFill>
                  <a:prstClr val="black"/>
                </a:solidFill>
                <a:latin typeface="Times New Roman" panose="02020603050405020304" pitchFamily="18" charset="0"/>
                <a:cs typeface="Times New Roman" panose="02020603050405020304" pitchFamily="18" charset="0"/>
              </a:rPr>
              <a:t>Туркистонда суд тизими ва</a:t>
            </a:r>
            <a:r>
              <a:rPr lang="ru-RU" altLang="ru-RU" sz="1800" b="1">
                <a:solidFill>
                  <a:prstClr val="black"/>
                </a:solidFill>
                <a:latin typeface="Times New Roman" panose="02020603050405020304" pitchFamily="18" charset="0"/>
                <a:cs typeface="Times New Roman" panose="02020603050405020304" pitchFamily="18" charset="0"/>
              </a:rPr>
              <a:t> ҳарбий-полиция тартиботининг ўрнатилиши </a:t>
            </a:r>
            <a:endParaRPr lang="ru-RU" altLang="ru-RU" sz="1500">
              <a:solidFill>
                <a:prstClr val="black"/>
              </a:solidFill>
              <a:latin typeface="Times New Roman" panose="02020603050405020304" pitchFamily="18" charset="0"/>
              <a:cs typeface="Times New Roman" panose="02020603050405020304" pitchFamily="18" charset="0"/>
            </a:endParaRPr>
          </a:p>
          <a:p>
            <a:pPr marL="107156" algn="just" defTabSz="685800" eaLnBrk="1" hangingPunct="1">
              <a:lnSpc>
                <a:spcPct val="115000"/>
              </a:lnSpc>
            </a:pPr>
            <a:r>
              <a:rPr lang="uz-Cyrl-UZ" altLang="ru-RU" sz="1800" b="1">
                <a:solidFill>
                  <a:prstClr val="black"/>
                </a:solidFill>
                <a:latin typeface="Times New Roman" panose="02020603050405020304" pitchFamily="18" charset="0"/>
                <a:cs typeface="Times New Roman" panose="02020603050405020304" pitchFamily="18" charset="0"/>
              </a:rPr>
              <a:t>Судлов тизимининг мослаштирилиши.</a:t>
            </a:r>
            <a:r>
              <a:rPr lang="uz-Cyrl-UZ" altLang="ru-RU" sz="1800">
                <a:solidFill>
                  <a:prstClr val="black"/>
                </a:solidFill>
                <a:latin typeface="Times New Roman" panose="02020603050405020304" pitchFamily="18" charset="0"/>
                <a:cs typeface="Times New Roman" panose="02020603050405020304" pitchFamily="18" charset="0"/>
              </a:rPr>
              <a:t> Туркистон ўлкасида империя манфаатларини ҳимоя қилишга қаратилган тадбирлардан яна бири суд тизими бўлган. </a:t>
            </a:r>
            <a:r>
              <a:rPr lang="uz-Cyrl-UZ" altLang="ru-RU" sz="1800" b="1">
                <a:solidFill>
                  <a:prstClr val="black"/>
                </a:solidFill>
                <a:latin typeface="Times New Roman" panose="02020603050405020304" pitchFamily="18" charset="0"/>
                <a:cs typeface="Times New Roman" panose="02020603050405020304" pitchFamily="18" charset="0"/>
              </a:rPr>
              <a:t>Хонлик</a:t>
            </a:r>
            <a:r>
              <a:rPr lang="uz-Cyrl-UZ" altLang="ru-RU" sz="1800">
                <a:solidFill>
                  <a:prstClr val="black"/>
                </a:solidFill>
                <a:latin typeface="Times New Roman" panose="02020603050405020304" pitchFamily="18" charset="0"/>
                <a:cs typeface="Times New Roman" panose="02020603050405020304" pitchFamily="18" charset="0"/>
              </a:rPr>
              <a:t> даврида қозиларнинг чиқарган қароридан норози бўлганлар </a:t>
            </a:r>
            <a:r>
              <a:rPr lang="uz-Cyrl-UZ" altLang="ru-RU" sz="1800" b="1">
                <a:solidFill>
                  <a:prstClr val="black"/>
                </a:solidFill>
                <a:latin typeface="Times New Roman" panose="02020603050405020304" pitchFamily="18" charset="0"/>
                <a:cs typeface="Times New Roman" panose="02020603050405020304" pitchFamily="18" charset="0"/>
              </a:rPr>
              <a:t>қозиколон</a:t>
            </a:r>
            <a:r>
              <a:rPr lang="uz-Cyrl-UZ" altLang="ru-RU" sz="1800">
                <a:solidFill>
                  <a:prstClr val="black"/>
                </a:solidFill>
                <a:latin typeface="Times New Roman" panose="02020603050405020304" pitchFamily="18" charset="0"/>
                <a:cs typeface="Times New Roman" panose="02020603050405020304" pitchFamily="18" charset="0"/>
              </a:rPr>
              <a:t>га мурожаат қилган. Қозилар қатъий белгиланган участкага эга бўлмаган; ҳар бир даъвогар ўзи ишонган қозига мурожаат қилган. Қози суд бошланишидан олдин томонларга келишиб олишни таклиф этган, таклифдан бош тортилса қози уларга қасам ичириб, томонларнинг арзини, гувоҳларнинг кўрсатмаларини тинглаган, сўнг қарор чиқарган, бу қарор маҳаллий ҳокимият томонидан зудлик билан ижро этилган. Қозилар асосан билимдон, адолатли ва халқ орасида ҳурмат қозонган кишилар бўлган. Қозилар ўзларига мурожаат қилган томонларга нисбатан бетараф ва беғараз бўлиши, улардан пул, совға, ҳар хил хизматларни қабул қилмаслиги лозим эди.  </a:t>
            </a:r>
            <a:endParaRPr lang="ru-RU" altLang="ru-RU" sz="15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449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Прямоугольник 1"/>
          <p:cNvSpPr>
            <a:spLocks noChangeArrowheads="1"/>
          </p:cNvSpPr>
          <p:nvPr/>
        </p:nvSpPr>
        <p:spPr bwMode="auto">
          <a:xfrm>
            <a:off x="519112" y="1313262"/>
            <a:ext cx="8102204" cy="423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indent="202406" algn="just" defTabSz="685800" eaLnBrk="1" hangingPunct="1">
              <a:lnSpc>
                <a:spcPct val="115000"/>
              </a:lnSpc>
            </a:pPr>
            <a:r>
              <a:rPr lang="uz-Cyrl-UZ" altLang="ru-RU" sz="1800">
                <a:solidFill>
                  <a:prstClr val="black"/>
                </a:solidFill>
                <a:latin typeface="Times New Roman" panose="02020603050405020304" pitchFamily="18" charset="0"/>
                <a:cs typeface="Times New Roman" panose="02020603050405020304" pitchFamily="18" charset="0"/>
              </a:rPr>
              <a:t>Рус ҳукумати дастлаб ўлкадаги мавжуд суд тизимида ўзгариш қилди, </a:t>
            </a:r>
            <a:r>
              <a:rPr lang="uz-Cyrl-UZ" altLang="ru-RU" sz="1800" b="1">
                <a:solidFill>
                  <a:prstClr val="black"/>
                </a:solidFill>
                <a:latin typeface="Times New Roman" panose="02020603050405020304" pitchFamily="18" charset="0"/>
                <a:cs typeface="Times New Roman" panose="02020603050405020304" pitchFamily="18" charset="0"/>
              </a:rPr>
              <a:t>қозикалон</a:t>
            </a:r>
            <a:r>
              <a:rPr lang="uz-Cyrl-UZ" altLang="ru-RU" sz="1800">
                <a:solidFill>
                  <a:prstClr val="black"/>
                </a:solidFill>
                <a:latin typeface="Times New Roman" panose="02020603050405020304" pitchFamily="18" charset="0"/>
                <a:cs typeface="Times New Roman" panose="02020603050405020304" pitchFamily="18" charset="0"/>
              </a:rPr>
              <a:t> лавозими тугатилиб, барча қозиларнинг ҳуқуқи тенглаштирилди. Россия Туркистон ўлкасида дастлаб шариат қоидаларига асосланган </a:t>
            </a:r>
            <a:r>
              <a:rPr lang="uz-Cyrl-UZ" altLang="ru-RU" sz="1800" b="1">
                <a:solidFill>
                  <a:prstClr val="black"/>
                </a:solidFill>
                <a:latin typeface="Times New Roman" panose="02020603050405020304" pitchFamily="18" charset="0"/>
                <a:cs typeface="Times New Roman" panose="02020603050405020304" pitchFamily="18" charset="0"/>
              </a:rPr>
              <a:t>қозилик</a:t>
            </a:r>
            <a:r>
              <a:rPr lang="uz-Cyrl-UZ" altLang="ru-RU" sz="1800">
                <a:solidFill>
                  <a:prstClr val="black"/>
                </a:solidFill>
                <a:latin typeface="Times New Roman" panose="02020603050405020304" pitchFamily="18" charset="0"/>
                <a:cs typeface="Times New Roman" panose="02020603050405020304" pitchFamily="18" charset="0"/>
              </a:rPr>
              <a:t> ва кўчманчи аҳолининг урф-одатларига асосланган </a:t>
            </a:r>
            <a:r>
              <a:rPr lang="uz-Cyrl-UZ" altLang="ru-RU" sz="1800" b="1">
                <a:solidFill>
                  <a:prstClr val="black"/>
                </a:solidFill>
                <a:latin typeface="Times New Roman" panose="02020603050405020304" pitchFamily="18" charset="0"/>
                <a:cs typeface="Times New Roman" panose="02020603050405020304" pitchFamily="18" charset="0"/>
              </a:rPr>
              <a:t>бий</a:t>
            </a:r>
            <a:r>
              <a:rPr lang="uz-Cyrl-UZ" altLang="ru-RU" sz="1800">
                <a:solidFill>
                  <a:prstClr val="black"/>
                </a:solidFill>
                <a:latin typeface="Times New Roman" panose="02020603050405020304" pitchFamily="18" charset="0"/>
                <a:cs typeface="Times New Roman" panose="02020603050405020304" pitchFamily="18" charset="0"/>
              </a:rPr>
              <a:t> судларини бутунлай тугатмасдан сақлаб қолди. Рус ҳукумати шу йўл билан маҳаллий аҳолининг норозилигини кескинлаштирмаган ҳолда маҳаллий аҳолининг ўзаро жанжал ва келишмовчиликларига аралашишдан ўзини сақлашга ҳаракат қилди. Қози ва бий судлари тугатилгунча рус ҳукумати фақат кичик кўринишдаги - асосан оилавий можаролар, кишилар ўртасидаги жанжал ва келишмовчиликларни кўриб туришни мақсад қилди. </a:t>
            </a:r>
            <a:endParaRPr lang="ru-RU" altLang="ru-RU" sz="1500">
              <a:solidFill>
                <a:prstClr val="black"/>
              </a:solidFill>
              <a:latin typeface="Times New Roman" panose="02020603050405020304" pitchFamily="18" charset="0"/>
              <a:cs typeface="Times New Roman" panose="02020603050405020304" pitchFamily="18" charset="0"/>
            </a:endParaRPr>
          </a:p>
          <a:p>
            <a:pPr indent="202406" algn="just" defTabSz="685800" eaLnBrk="1" hangingPunct="1">
              <a:lnSpc>
                <a:spcPct val="115000"/>
              </a:lnSpc>
            </a:pPr>
            <a:r>
              <a:rPr lang="uz-Cyrl-UZ" altLang="ru-RU" sz="1800" b="1">
                <a:solidFill>
                  <a:prstClr val="black"/>
                </a:solidFill>
                <a:latin typeface="Times New Roman" panose="02020603050405020304" pitchFamily="18" charset="0"/>
                <a:cs typeface="Times New Roman" panose="02020603050405020304" pitchFamily="18" charset="0"/>
              </a:rPr>
              <a:t>1867</a:t>
            </a:r>
            <a:r>
              <a:rPr lang="uz-Cyrl-UZ" altLang="ru-RU" sz="1800">
                <a:solidFill>
                  <a:prstClr val="black"/>
                </a:solidFill>
                <a:latin typeface="Times New Roman" panose="02020603050405020304" pitchFamily="18" charset="0"/>
                <a:cs typeface="Times New Roman" panose="02020603050405020304" pitchFamily="18" charset="0"/>
              </a:rPr>
              <a:t> йилги "</a:t>
            </a:r>
            <a:r>
              <a:rPr lang="uz-Cyrl-UZ" altLang="ru-RU" sz="1800" b="1">
                <a:solidFill>
                  <a:prstClr val="black"/>
                </a:solidFill>
                <a:latin typeface="Times New Roman" panose="02020603050405020304" pitchFamily="18" charset="0"/>
                <a:cs typeface="Times New Roman" panose="02020603050405020304" pitchFamily="18" charset="0"/>
              </a:rPr>
              <a:t>Низом</a:t>
            </a:r>
            <a:r>
              <a:rPr lang="uz-Cyrl-UZ" altLang="ru-RU" sz="1800">
                <a:solidFill>
                  <a:prstClr val="black"/>
                </a:solidFill>
                <a:latin typeface="Times New Roman" panose="02020603050405020304" pitchFamily="18" charset="0"/>
                <a:cs typeface="Times New Roman" panose="02020603050405020304" pitchFamily="18" charset="0"/>
              </a:rPr>
              <a:t>" лойиҳаси бўйича Туркистон ўлкасида қозилар, бий ва уезд судлари; муваққат ҳарбий-судлов комиссиялари, вилоят бошқарувининг суд бўлимлари, генерал-губернаторлик Девонининг судлов бўлими ташкил қилинди. </a:t>
            </a:r>
            <a:endParaRPr lang="ru-RU" altLang="ru-RU" sz="15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467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Прямоугольник 1"/>
          <p:cNvSpPr>
            <a:spLocks noChangeArrowheads="1"/>
          </p:cNvSpPr>
          <p:nvPr/>
        </p:nvSpPr>
        <p:spPr bwMode="auto">
          <a:xfrm>
            <a:off x="597694" y="1183481"/>
            <a:ext cx="7916466" cy="487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indent="202406" algn="just" defTabSz="685800" eaLnBrk="1" hangingPunct="1">
              <a:lnSpc>
                <a:spcPct val="115000"/>
              </a:lnSpc>
            </a:pPr>
            <a:r>
              <a:rPr lang="uz-Cyrl-UZ" altLang="ru-RU" sz="1800" b="1">
                <a:solidFill>
                  <a:prstClr val="black"/>
                </a:solidFill>
                <a:latin typeface="Times New Roman" panose="02020603050405020304" pitchFamily="18" charset="0"/>
                <a:cs typeface="Times New Roman" panose="02020603050405020304" pitchFamily="18" charset="0"/>
              </a:rPr>
              <a:t>Суд органларининг фаолияти.</a:t>
            </a:r>
            <a:r>
              <a:rPr lang="uz-Cyrl-UZ" altLang="ru-RU" sz="1800">
                <a:solidFill>
                  <a:prstClr val="black"/>
                </a:solidFill>
                <a:latin typeface="Times New Roman" panose="02020603050405020304" pitchFamily="18" charset="0"/>
                <a:cs typeface="Times New Roman" panose="02020603050405020304" pitchFamily="18" charset="0"/>
              </a:rPr>
              <a:t> </a:t>
            </a:r>
            <a:r>
              <a:rPr lang="uz-Cyrl-UZ" altLang="ru-RU" sz="1800" i="1">
                <a:solidFill>
                  <a:prstClr val="black"/>
                </a:solidFill>
                <a:latin typeface="Times New Roman" panose="02020603050405020304" pitchFamily="18" charset="0"/>
                <a:cs typeface="Times New Roman" panose="02020603050405020304" pitchFamily="18" charset="0"/>
              </a:rPr>
              <a:t>Ўтроқ </a:t>
            </a:r>
            <a:r>
              <a:rPr lang="uz-Cyrl-UZ" altLang="ru-RU" sz="1800">
                <a:solidFill>
                  <a:prstClr val="black"/>
                </a:solidFill>
                <a:latin typeface="Times New Roman" panose="02020603050405020304" pitchFamily="18" charset="0"/>
                <a:cs typeface="Times New Roman" panose="02020603050405020304" pitchFamily="18" charset="0"/>
              </a:rPr>
              <a:t>аҳоли учун қози судлари, </a:t>
            </a:r>
            <a:r>
              <a:rPr lang="uz-Cyrl-UZ" altLang="ru-RU" sz="1800" i="1">
                <a:solidFill>
                  <a:prstClr val="black"/>
                </a:solidFill>
                <a:latin typeface="Times New Roman" panose="02020603050405020304" pitchFamily="18" charset="0"/>
                <a:cs typeface="Times New Roman" panose="02020603050405020304" pitchFamily="18" charset="0"/>
              </a:rPr>
              <a:t>кўчманчи</a:t>
            </a:r>
            <a:r>
              <a:rPr lang="uz-Cyrl-UZ" altLang="ru-RU" sz="1800">
                <a:solidFill>
                  <a:prstClr val="black"/>
                </a:solidFill>
                <a:latin typeface="Times New Roman" panose="02020603050405020304" pitchFamily="18" charset="0"/>
                <a:cs typeface="Times New Roman" panose="02020603050405020304" pitchFamily="18" charset="0"/>
              </a:rPr>
              <a:t> аҳоли учун бий судлари; волост бошлиқлари, қишлоқ оқсоқоллари, овул бошлиқлари ва ёрдамчиларини аҳоли 3 йил муддатга сайлаган. Россия ерлик аҳолига ўз таъсирини кучайтириш учун </a:t>
            </a:r>
            <a:r>
              <a:rPr lang="uz-Cyrl-UZ" altLang="ru-RU" sz="1800" b="1">
                <a:solidFill>
                  <a:prstClr val="black"/>
                </a:solidFill>
                <a:latin typeface="Times New Roman" panose="02020603050405020304" pitchFamily="18" charset="0"/>
                <a:cs typeface="Times New Roman" panose="02020603050405020304" pitchFamily="18" charset="0"/>
              </a:rPr>
              <a:t>1866</a:t>
            </a:r>
            <a:r>
              <a:rPr lang="uz-Cyrl-UZ" altLang="ru-RU" sz="1800">
                <a:solidFill>
                  <a:prstClr val="black"/>
                </a:solidFill>
                <a:latin typeface="Times New Roman" panose="02020603050405020304" pitchFamily="18" charset="0"/>
                <a:cs typeface="Times New Roman" panose="02020603050405020304" pitchFamily="18" charset="0"/>
              </a:rPr>
              <a:t> й. Тошкентда </a:t>
            </a:r>
            <a:r>
              <a:rPr lang="uz-Cyrl-UZ" altLang="ru-RU" sz="1800" b="1">
                <a:solidFill>
                  <a:prstClr val="black"/>
                </a:solidFill>
                <a:latin typeface="Times New Roman" panose="02020603050405020304" pitchFamily="18" charset="0"/>
                <a:cs typeface="Times New Roman" panose="02020603050405020304" pitchFamily="18" charset="0"/>
              </a:rPr>
              <a:t>маҳкама</a:t>
            </a:r>
            <a:r>
              <a:rPr lang="uz-Cyrl-UZ" altLang="ru-RU" sz="1800">
                <a:solidFill>
                  <a:prstClr val="black"/>
                </a:solidFill>
                <a:latin typeface="Times New Roman" panose="02020603050405020304" pitchFamily="18" charset="0"/>
                <a:cs typeface="Times New Roman" panose="02020603050405020304" pitchFamily="18" charset="0"/>
              </a:rPr>
              <a:t> жорий қилди, унинг таркибига маҳаллий аҳоли вакилларидан сайланган қози ва 7 та аълам кирган. </a:t>
            </a:r>
            <a:endParaRPr lang="ru-RU" altLang="ru-RU" sz="1500">
              <a:solidFill>
                <a:prstClr val="black"/>
              </a:solidFill>
              <a:latin typeface="Times New Roman" panose="02020603050405020304" pitchFamily="18" charset="0"/>
              <a:cs typeface="Times New Roman" panose="02020603050405020304" pitchFamily="18" charset="0"/>
            </a:endParaRPr>
          </a:p>
          <a:p>
            <a:pPr indent="202406" algn="just" defTabSz="685800" eaLnBrk="1" hangingPunct="1">
              <a:lnSpc>
                <a:spcPct val="115000"/>
              </a:lnSpc>
            </a:pPr>
            <a:r>
              <a:rPr lang="uz-Cyrl-UZ" altLang="ru-RU" sz="1800">
                <a:solidFill>
                  <a:prstClr val="black"/>
                </a:solidFill>
                <a:latin typeface="Times New Roman" panose="02020603050405020304" pitchFamily="18" charset="0"/>
                <a:cs typeface="Times New Roman" panose="02020603050405020304" pitchFamily="18" charset="0"/>
              </a:rPr>
              <a:t>Қози судларининг ваколатига даъво ҳажми 100 рублдан ошмайдиган жиноят ва фуқаролик ишларини кўриб чиқиш кирган. Қози суди, халқ судлари, яъни </a:t>
            </a:r>
            <a:r>
              <a:rPr lang="uz-Cyrl-UZ" altLang="ru-RU" sz="1800" b="1">
                <a:solidFill>
                  <a:prstClr val="black"/>
                </a:solidFill>
                <a:latin typeface="Times New Roman" panose="02020603050405020304" pitchFamily="18" charset="0"/>
                <a:cs typeface="Times New Roman" panose="02020603050405020304" pitchFamily="18" charset="0"/>
              </a:rPr>
              <a:t>1-босқич</a:t>
            </a:r>
            <a:r>
              <a:rPr lang="uz-Cyrl-UZ" altLang="ru-RU" sz="1800">
                <a:solidFill>
                  <a:prstClr val="black"/>
                </a:solidFill>
                <a:latin typeface="Times New Roman" panose="02020603050405020304" pitchFamily="18" charset="0"/>
                <a:cs typeface="Times New Roman" panose="02020603050405020304" pitchFamily="18" charset="0"/>
              </a:rPr>
              <a:t> суди қонунга хилоф қарор қабул қилса шикоят қилувчи кейинги босқичга мурожаат қилган. Йирик даъволар қозилар ва бийлар (</a:t>
            </a:r>
            <a:r>
              <a:rPr lang="uz-Cyrl-UZ" altLang="ru-RU" sz="1800" b="1">
                <a:solidFill>
                  <a:prstClr val="black"/>
                </a:solidFill>
                <a:latin typeface="Times New Roman" panose="02020603050405020304" pitchFamily="18" charset="0"/>
                <a:cs typeface="Times New Roman" panose="02020603050405020304" pitchFamily="18" charset="0"/>
              </a:rPr>
              <a:t>халқ судялари</a:t>
            </a:r>
            <a:r>
              <a:rPr lang="uz-Cyrl-UZ" altLang="ru-RU" sz="1800">
                <a:solidFill>
                  <a:prstClr val="black"/>
                </a:solidFill>
                <a:latin typeface="Times New Roman" panose="02020603050405020304" pitchFamily="18" charset="0"/>
                <a:cs typeface="Times New Roman" panose="02020603050405020304" pitchFamily="18" charset="0"/>
              </a:rPr>
              <a:t>) қурултойида кўриб чиқилган, булар даъво ҳажми 1000 рублдан ошмайдиган жиноят ва фуқаролик ишларни ҳал қилувчи </a:t>
            </a:r>
            <a:r>
              <a:rPr lang="uz-Cyrl-UZ" altLang="ru-RU" sz="1800" b="1">
                <a:solidFill>
                  <a:prstClr val="black"/>
                </a:solidFill>
                <a:latin typeface="Times New Roman" panose="02020603050405020304" pitchFamily="18" charset="0"/>
                <a:cs typeface="Times New Roman" panose="02020603050405020304" pitchFamily="18" charset="0"/>
              </a:rPr>
              <a:t>2-босқич </a:t>
            </a:r>
            <a:r>
              <a:rPr lang="uz-Cyrl-UZ" altLang="ru-RU" sz="1800">
                <a:solidFill>
                  <a:prstClr val="black"/>
                </a:solidFill>
                <a:latin typeface="Times New Roman" panose="02020603050405020304" pitchFamily="18" charset="0"/>
                <a:cs typeface="Times New Roman" panose="02020603050405020304" pitchFamily="18" charset="0"/>
              </a:rPr>
              <a:t>судлари эди. Халқ судяларининг </a:t>
            </a:r>
            <a:r>
              <a:rPr lang="uz-Cyrl-UZ" altLang="ru-RU" sz="1800" i="1">
                <a:solidFill>
                  <a:prstClr val="black"/>
                </a:solidFill>
                <a:latin typeface="Times New Roman" panose="02020603050405020304" pitchFamily="18" charset="0"/>
                <a:cs typeface="Times New Roman" panose="02020603050405020304" pitchFamily="18" charset="0"/>
              </a:rPr>
              <a:t>фавқулодда қурултойлари</a:t>
            </a:r>
            <a:r>
              <a:rPr lang="uz-Cyrl-UZ" altLang="ru-RU" sz="1800">
                <a:solidFill>
                  <a:prstClr val="black"/>
                </a:solidFill>
                <a:latin typeface="Times New Roman" panose="02020603050405020304" pitchFamily="18" charset="0"/>
                <a:cs typeface="Times New Roman" panose="02020603050405020304" pitchFamily="18" charset="0"/>
              </a:rPr>
              <a:t> ҳисобланган</a:t>
            </a:r>
            <a:r>
              <a:rPr lang="uz-Cyrl-UZ" altLang="ru-RU" sz="1800" b="1">
                <a:solidFill>
                  <a:prstClr val="black"/>
                </a:solidFill>
                <a:latin typeface="Times New Roman" panose="02020603050405020304" pitchFamily="18" charset="0"/>
                <a:cs typeface="Times New Roman" panose="02020603050405020304" pitchFamily="18" charset="0"/>
              </a:rPr>
              <a:t> 3-босқич </a:t>
            </a:r>
            <a:r>
              <a:rPr lang="uz-Cyrl-UZ" altLang="ru-RU" sz="1800">
                <a:solidFill>
                  <a:prstClr val="black"/>
                </a:solidFill>
                <a:latin typeface="Times New Roman" panose="02020603050405020304" pitchFamily="18" charset="0"/>
                <a:cs typeface="Times New Roman" panose="02020603050405020304" pitchFamily="18" charset="0"/>
              </a:rPr>
              <a:t>судлари волост ва уездлар аҳолиси ўртасида юзага келган баҳсли ишларни ҳал қилган. </a:t>
            </a:r>
            <a:endParaRPr lang="ru-RU" altLang="ru-RU" sz="15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987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Прямоугольник 1"/>
          <p:cNvSpPr>
            <a:spLocks noChangeArrowheads="1"/>
          </p:cNvSpPr>
          <p:nvPr/>
        </p:nvSpPr>
        <p:spPr bwMode="auto">
          <a:xfrm>
            <a:off x="744143" y="1363268"/>
            <a:ext cx="7720013" cy="423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indent="202406" algn="just" defTabSz="685800" eaLnBrk="1" hangingPunct="1">
              <a:lnSpc>
                <a:spcPct val="115000"/>
              </a:lnSpc>
            </a:pPr>
            <a:r>
              <a:rPr lang="uz-Cyrl-UZ" altLang="ru-RU" sz="1800">
                <a:solidFill>
                  <a:prstClr val="black"/>
                </a:solidFill>
                <a:latin typeface="Times New Roman" panose="02020603050405020304" pitchFamily="18" charset="0"/>
                <a:cs typeface="Times New Roman" panose="02020603050405020304" pitchFamily="18" charset="0"/>
              </a:rPr>
              <a:t>Қозилар аҳолининг сонига қараб белгиланган. Тошкент шаҳрининг 4 даҳасида 4 та қози, Самарқанд шаҳрида 2 та қози, волостларда 1 та қози бўлган. Туркистон ўлкасида яшовчи </a:t>
            </a:r>
            <a:r>
              <a:rPr lang="uz-Cyrl-UZ" altLang="ru-RU" sz="1800" b="1">
                <a:solidFill>
                  <a:prstClr val="black"/>
                </a:solidFill>
                <a:latin typeface="Times New Roman" panose="02020603050405020304" pitchFamily="18" charset="0"/>
                <a:cs typeface="Times New Roman" panose="02020603050405020304" pitchFamily="18" charset="0"/>
              </a:rPr>
              <a:t>рус аҳолиси</a:t>
            </a:r>
            <a:r>
              <a:rPr lang="uz-Cyrl-UZ" altLang="ru-RU" sz="1800">
                <a:solidFill>
                  <a:prstClr val="black"/>
                </a:solidFill>
                <a:latin typeface="Times New Roman" panose="02020603050405020304" pitchFamily="18" charset="0"/>
                <a:cs typeface="Times New Roman" panose="02020603050405020304" pitchFamily="18" charset="0"/>
              </a:rPr>
              <a:t> учун империя қонунлари асосидаги судлар фаолият олиб борган, дастлаб вақтинчалик </a:t>
            </a:r>
            <a:r>
              <a:rPr lang="uz-Cyrl-UZ" altLang="ru-RU" sz="1800" b="1">
                <a:solidFill>
                  <a:prstClr val="black"/>
                </a:solidFill>
                <a:latin typeface="Times New Roman" panose="02020603050405020304" pitchFamily="18" charset="0"/>
                <a:cs typeface="Times New Roman" panose="02020603050405020304" pitchFamily="18" charset="0"/>
              </a:rPr>
              <a:t>ҳарбий суд комиссиялари</a:t>
            </a:r>
            <a:r>
              <a:rPr lang="uz-Cyrl-UZ" altLang="ru-RU" sz="1800">
                <a:solidFill>
                  <a:prstClr val="black"/>
                </a:solidFill>
                <a:latin typeface="Times New Roman" panose="02020603050405020304" pitchFamily="18" charset="0"/>
                <a:cs typeface="Times New Roman" panose="02020603050405020304" pitchFamily="18" charset="0"/>
              </a:rPr>
              <a:t> ташкил қилинган. Вақтинчалик ҳарбий суд комиссиялари рус аҳолисининг жиноий ишларини ҳамда маҳаллий аҳоли содир этган сиёсий жиноятлар ва ҳокимиятга қарши жиноятларни кўриб чиққан. </a:t>
            </a:r>
            <a:r>
              <a:rPr lang="uz-Cyrl-UZ" altLang="ru-RU" sz="1800" b="1">
                <a:solidFill>
                  <a:prstClr val="black"/>
                </a:solidFill>
                <a:latin typeface="Times New Roman" panose="02020603050405020304" pitchFamily="18" charset="0"/>
                <a:cs typeface="Times New Roman" panose="02020603050405020304" pitchFamily="18" charset="0"/>
              </a:rPr>
              <a:t>Вилоят ва ўлка</a:t>
            </a:r>
            <a:r>
              <a:rPr lang="uz-Cyrl-UZ" altLang="ru-RU" sz="1800">
                <a:solidFill>
                  <a:prstClr val="black"/>
                </a:solidFill>
                <a:latin typeface="Times New Roman" panose="02020603050405020304" pitchFamily="18" charset="0"/>
                <a:cs typeface="Times New Roman" panose="02020603050405020304" pitchFamily="18" charset="0"/>
              </a:rPr>
              <a:t> судлари вазифалари генерал-губернаторлик </a:t>
            </a:r>
            <a:r>
              <a:rPr lang="uz-Cyrl-UZ" altLang="ru-RU" sz="1800" i="1">
                <a:solidFill>
                  <a:prstClr val="black"/>
                </a:solidFill>
                <a:latin typeface="Times New Roman" panose="02020603050405020304" pitchFamily="18" charset="0"/>
                <a:cs typeface="Times New Roman" panose="02020603050405020304" pitchFamily="18" charset="0"/>
              </a:rPr>
              <a:t>девони ва бошқармалари</a:t>
            </a:r>
            <a:r>
              <a:rPr lang="uz-Cyrl-UZ" altLang="ru-RU" sz="1800">
                <a:solidFill>
                  <a:prstClr val="black"/>
                </a:solidFill>
                <a:latin typeface="Times New Roman" panose="02020603050405020304" pitchFamily="18" charset="0"/>
                <a:cs typeface="Times New Roman" panose="02020603050405020304" pitchFamily="18" charset="0"/>
              </a:rPr>
              <a:t> зиммасига юкланган. </a:t>
            </a:r>
            <a:r>
              <a:rPr lang="uz-Cyrl-UZ" altLang="ru-RU" sz="1800" i="1">
                <a:solidFill>
                  <a:prstClr val="black"/>
                </a:solidFill>
                <a:latin typeface="Times New Roman" panose="02020603050405020304" pitchFamily="18" charset="0"/>
                <a:cs typeface="Times New Roman" panose="02020603050405020304" pitchFamily="18" charset="0"/>
              </a:rPr>
              <a:t>Генерал-губернатор</a:t>
            </a:r>
            <a:r>
              <a:rPr lang="uz-Cyrl-UZ" altLang="ru-RU" sz="1800">
                <a:solidFill>
                  <a:prstClr val="black"/>
                </a:solidFill>
                <a:latin typeface="Times New Roman" panose="02020603050405020304" pitchFamily="18" charset="0"/>
                <a:cs typeface="Times New Roman" panose="02020603050405020304" pitchFamily="18" charset="0"/>
              </a:rPr>
              <a:t> қандай вазифани ўлканинг бош прокурор ва олий суд вазифасини ҳам бажарган. </a:t>
            </a:r>
            <a:endParaRPr lang="ru-RU" altLang="ru-RU" sz="1500">
              <a:solidFill>
                <a:prstClr val="black"/>
              </a:solidFill>
              <a:latin typeface="Times New Roman" panose="02020603050405020304" pitchFamily="18" charset="0"/>
              <a:cs typeface="Times New Roman" panose="02020603050405020304" pitchFamily="18" charset="0"/>
            </a:endParaRPr>
          </a:p>
          <a:p>
            <a:pPr indent="202406" algn="just" defTabSz="685800" eaLnBrk="1" hangingPunct="1">
              <a:lnSpc>
                <a:spcPct val="115000"/>
              </a:lnSpc>
            </a:pPr>
            <a:r>
              <a:rPr lang="uz-Cyrl-UZ" altLang="ru-RU" sz="1800">
                <a:solidFill>
                  <a:prstClr val="black"/>
                </a:solidFill>
                <a:latin typeface="Times New Roman" panose="02020603050405020304" pitchFamily="18" charset="0"/>
                <a:cs typeface="Times New Roman" panose="02020603050405020304" pitchFamily="18" charset="0"/>
              </a:rPr>
              <a:t>Шариат қозиси (халқ суди) - </a:t>
            </a:r>
            <a:r>
              <a:rPr lang="uz-Cyrl-UZ" altLang="ru-RU" sz="1800" b="1">
                <a:solidFill>
                  <a:prstClr val="black"/>
                </a:solidFill>
                <a:latin typeface="Times New Roman" panose="02020603050405020304" pitchFamily="18" charset="0"/>
                <a:cs typeface="Times New Roman" panose="02020603050405020304" pitchFamily="18" charset="0"/>
              </a:rPr>
              <a:t>Қози</a:t>
            </a:r>
            <a:r>
              <a:rPr lang="uz-Cyrl-UZ" altLang="ru-RU" sz="1800">
                <a:solidFill>
                  <a:prstClr val="black"/>
                </a:solidFill>
                <a:latin typeface="Times New Roman" panose="02020603050405020304" pitchFamily="18" charset="0"/>
                <a:cs typeface="Times New Roman" panose="02020603050405020304" pitchFamily="18" charset="0"/>
              </a:rPr>
              <a:t> (халқ суди)</a:t>
            </a:r>
            <a:r>
              <a:rPr lang="uz-Cyrl-UZ" altLang="ru-RU" sz="1800" b="1">
                <a:solidFill>
                  <a:prstClr val="black"/>
                </a:solidFill>
                <a:latin typeface="Times New Roman" panose="02020603050405020304" pitchFamily="18" charset="0"/>
                <a:cs typeface="Times New Roman" panose="02020603050405020304" pitchFamily="18" charset="0"/>
              </a:rPr>
              <a:t>га</a:t>
            </a:r>
            <a:r>
              <a:rPr lang="uz-Cyrl-UZ" altLang="ru-RU" sz="1800">
                <a:solidFill>
                  <a:prstClr val="black"/>
                </a:solidFill>
                <a:latin typeface="Times New Roman" panose="02020603050405020304" pitchFamily="18" charset="0"/>
                <a:cs typeface="Times New Roman" panose="02020603050405020304" pitchFamily="18" charset="0"/>
              </a:rPr>
              <a:t>: халқ қозилари фавқулодда қурултойи - халқ қозилари қурултойи - халқ судяларига номзодлар - мирзо (иш юритувчи)лар бўйсунган.</a:t>
            </a:r>
            <a:endParaRPr lang="ru-RU" altLang="ru-RU" sz="15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539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Прямоугольник 1"/>
          <p:cNvSpPr>
            <a:spLocks noChangeArrowheads="1"/>
          </p:cNvSpPr>
          <p:nvPr/>
        </p:nvSpPr>
        <p:spPr bwMode="auto">
          <a:xfrm>
            <a:off x="627462" y="1260872"/>
            <a:ext cx="7778353"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indent="202406" algn="just" defTabSz="685800" eaLnBrk="1" hangingPunct="1">
              <a:lnSpc>
                <a:spcPct val="115000"/>
              </a:lnSpc>
            </a:pPr>
            <a:r>
              <a:rPr lang="uz-Cyrl-UZ" altLang="ru-RU" sz="1500" b="1">
                <a:solidFill>
                  <a:prstClr val="black"/>
                </a:solidFill>
                <a:latin typeface="Times New Roman" panose="02020603050405020304" pitchFamily="18" charset="0"/>
                <a:cs typeface="Times New Roman" panose="02020603050405020304" pitchFamily="18" charset="0"/>
              </a:rPr>
              <a:t>Х1Х аср охирида судлов жараёнидаги ўзгаришлар.</a:t>
            </a:r>
            <a:r>
              <a:rPr lang="uz-Cyrl-UZ" altLang="ru-RU" sz="1500">
                <a:solidFill>
                  <a:prstClr val="black"/>
                </a:solidFill>
                <a:latin typeface="Times New Roman" panose="02020603050405020304" pitchFamily="18" charset="0"/>
                <a:cs typeface="Times New Roman" panose="02020603050405020304" pitchFamily="18" charset="0"/>
              </a:rPr>
              <a:t> Қози ва бий судларига сайловларда мустамлакачи ҳукуматнинг аралашуви, сайловдаги нотўғри ишлар маҳаллий аҳоли орасида низоларни, маъмуриятга нисбатан ишончсизлик ва норозиликни чиқарди. </a:t>
            </a:r>
            <a:endParaRPr lang="ru-RU" altLang="ru-RU" sz="1350">
              <a:solidFill>
                <a:prstClr val="black"/>
              </a:solidFill>
              <a:latin typeface="Times New Roman" panose="02020603050405020304" pitchFamily="18" charset="0"/>
              <a:cs typeface="Times New Roman" panose="02020603050405020304" pitchFamily="18" charset="0"/>
            </a:endParaRPr>
          </a:p>
          <a:p>
            <a:pPr indent="202406" algn="just" defTabSz="685800" eaLnBrk="1" hangingPunct="1">
              <a:lnSpc>
                <a:spcPct val="115000"/>
              </a:lnSpc>
            </a:pPr>
            <a:r>
              <a:rPr lang="uz-Cyrl-UZ" altLang="ru-RU" sz="1500" b="1">
                <a:solidFill>
                  <a:prstClr val="black"/>
                </a:solidFill>
                <a:latin typeface="Times New Roman" panose="02020603050405020304" pitchFamily="18" charset="0"/>
                <a:cs typeface="Times New Roman" panose="02020603050405020304" pitchFamily="18" charset="0"/>
              </a:rPr>
              <a:t>1886</a:t>
            </a:r>
            <a:r>
              <a:rPr lang="uz-Cyrl-UZ" altLang="ru-RU" sz="1500">
                <a:solidFill>
                  <a:prstClr val="black"/>
                </a:solidFill>
                <a:latin typeface="Times New Roman" panose="02020603050405020304" pitchFamily="18" charset="0"/>
                <a:cs typeface="Times New Roman" panose="02020603050405020304" pitchFamily="18" charset="0"/>
              </a:rPr>
              <a:t> йилги "Низом"да ҳам Туркистон ўлкасида </a:t>
            </a:r>
            <a:r>
              <a:rPr lang="uz-Cyrl-UZ" altLang="ru-RU" sz="1500" b="1">
                <a:solidFill>
                  <a:prstClr val="black"/>
                </a:solidFill>
                <a:latin typeface="Times New Roman" panose="02020603050405020304" pitchFamily="18" charset="0"/>
                <a:cs typeface="Times New Roman" panose="02020603050405020304" pitchFamily="18" charset="0"/>
              </a:rPr>
              <a:t>қозилар</a:t>
            </a:r>
            <a:r>
              <a:rPr lang="uz-Cyrl-UZ" altLang="ru-RU" sz="1500">
                <a:solidFill>
                  <a:prstClr val="black"/>
                </a:solidFill>
                <a:latin typeface="Times New Roman" panose="02020603050405020304" pitchFamily="18" charset="0"/>
                <a:cs typeface="Times New Roman" panose="02020603050405020304" pitchFamily="18" charset="0"/>
              </a:rPr>
              <a:t> суди сақланиб қолди. </a:t>
            </a:r>
            <a:r>
              <a:rPr lang="uz-Cyrl-UZ" altLang="ru-RU" sz="1500" b="1">
                <a:solidFill>
                  <a:prstClr val="black"/>
                </a:solidFill>
                <a:latin typeface="Times New Roman" panose="02020603050405020304" pitchFamily="18" charset="0"/>
                <a:cs typeface="Times New Roman" panose="02020603050405020304" pitchFamily="18" charset="0"/>
              </a:rPr>
              <a:t>Уезд </a:t>
            </a:r>
            <a:r>
              <a:rPr lang="uz-Cyrl-UZ" altLang="ru-RU" sz="1500">
                <a:solidFill>
                  <a:prstClr val="black"/>
                </a:solidFill>
                <a:latin typeface="Times New Roman" panose="02020603050405020304" pitchFamily="18" charset="0"/>
                <a:cs typeface="Times New Roman" panose="02020603050405020304" pitchFamily="18" charset="0"/>
              </a:rPr>
              <a:t>судлари бекор қилиниб, ўрнига шаҳар ва земство</a:t>
            </a:r>
            <a:r>
              <a:rPr lang="uz-Cyrl-UZ" altLang="ru-RU" sz="1500" b="1" i="1">
                <a:solidFill>
                  <a:prstClr val="black"/>
                </a:solidFill>
                <a:latin typeface="Times New Roman" panose="02020603050405020304" pitchFamily="18" charset="0"/>
                <a:cs typeface="Times New Roman" panose="02020603050405020304" pitchFamily="18" charset="0"/>
              </a:rPr>
              <a:t> </a:t>
            </a:r>
            <a:r>
              <a:rPr lang="uz-Cyrl-UZ" altLang="ru-RU" sz="1500">
                <a:solidFill>
                  <a:prstClr val="black"/>
                </a:solidFill>
                <a:latin typeface="Times New Roman" panose="02020603050405020304" pitchFamily="18" charset="0"/>
                <a:cs typeface="Times New Roman" panose="02020603050405020304" pitchFamily="18" charset="0"/>
              </a:rPr>
              <a:t>бошлиқлари тайинлайдиган </a:t>
            </a:r>
            <a:r>
              <a:rPr lang="uz-Cyrl-UZ" altLang="ru-RU" sz="1500" b="1">
                <a:solidFill>
                  <a:prstClr val="black"/>
                </a:solidFill>
                <a:latin typeface="Times New Roman" panose="02020603050405020304" pitchFamily="18" charset="0"/>
                <a:cs typeface="Times New Roman" panose="02020603050405020304" pitchFamily="18" charset="0"/>
              </a:rPr>
              <a:t>участка мировой</a:t>
            </a:r>
            <a:r>
              <a:rPr lang="uz-Cyrl-UZ" altLang="ru-RU" sz="1500">
                <a:solidFill>
                  <a:prstClr val="black"/>
                </a:solidFill>
                <a:latin typeface="Times New Roman" panose="02020603050405020304" pitchFamily="18" charset="0"/>
                <a:cs typeface="Times New Roman" panose="02020603050405020304" pitchFamily="18" charset="0"/>
              </a:rPr>
              <a:t> судя (суд)лари тузилди. </a:t>
            </a:r>
            <a:r>
              <a:rPr lang="uz-Cyrl-UZ" altLang="ru-RU" sz="1500" b="1">
                <a:solidFill>
                  <a:prstClr val="black"/>
                </a:solidFill>
                <a:latin typeface="Times New Roman" panose="02020603050405020304" pitchFamily="18" charset="0"/>
                <a:cs typeface="Times New Roman" panose="02020603050405020304" pitchFamily="18" charset="0"/>
              </a:rPr>
              <a:t>Вилоят</a:t>
            </a:r>
            <a:r>
              <a:rPr lang="uz-Cyrl-UZ" altLang="ru-RU" sz="1500">
                <a:solidFill>
                  <a:prstClr val="black"/>
                </a:solidFill>
                <a:latin typeface="Times New Roman" panose="02020603050405020304" pitchFamily="18" charset="0"/>
                <a:cs typeface="Times New Roman" panose="02020603050405020304" pitchFamily="18" charset="0"/>
              </a:rPr>
              <a:t> бошқарувининг </a:t>
            </a:r>
            <a:r>
              <a:rPr lang="uz-Cyrl-UZ" altLang="ru-RU" sz="1500" i="1">
                <a:solidFill>
                  <a:prstClr val="black"/>
                </a:solidFill>
                <a:latin typeface="Times New Roman" panose="02020603050405020304" pitchFamily="18" charset="0"/>
                <a:cs typeface="Times New Roman" panose="02020603050405020304" pitchFamily="18" charset="0"/>
              </a:rPr>
              <a:t>суд бўлимлари</a:t>
            </a:r>
            <a:r>
              <a:rPr lang="uz-Cyrl-UZ" altLang="ru-RU" sz="1500">
                <a:solidFill>
                  <a:prstClr val="black"/>
                </a:solidFill>
                <a:latin typeface="Times New Roman" panose="02020603050405020304" pitchFamily="18" charset="0"/>
                <a:cs typeface="Times New Roman" panose="02020603050405020304" pitchFamily="18" charset="0"/>
              </a:rPr>
              <a:t> </a:t>
            </a:r>
            <a:r>
              <a:rPr lang="uz-Cyrl-UZ" altLang="ru-RU" sz="1500" b="1">
                <a:solidFill>
                  <a:prstClr val="black"/>
                </a:solidFill>
                <a:latin typeface="Times New Roman" panose="02020603050405020304" pitchFamily="18" charset="0"/>
                <a:cs typeface="Times New Roman" panose="02020603050405020304" pitchFamily="18" charset="0"/>
              </a:rPr>
              <a:t>вилоят судлари</a:t>
            </a:r>
            <a:r>
              <a:rPr lang="uz-Cyrl-UZ" altLang="ru-RU" sz="1500">
                <a:solidFill>
                  <a:prstClr val="black"/>
                </a:solidFill>
                <a:latin typeface="Times New Roman" panose="02020603050405020304" pitchFamily="18" charset="0"/>
                <a:cs typeface="Times New Roman" panose="02020603050405020304" pitchFamily="18" charset="0"/>
              </a:rPr>
              <a:t> билан алмаштирилди. Суд терговчилари, вилоят прокурори ва уларнинг ёрдамчиси лавозимлари жорий этилди. </a:t>
            </a:r>
            <a:endParaRPr lang="ru-RU" altLang="ru-RU" sz="1350">
              <a:solidFill>
                <a:prstClr val="black"/>
              </a:solidFill>
              <a:latin typeface="Times New Roman" panose="02020603050405020304" pitchFamily="18" charset="0"/>
              <a:cs typeface="Times New Roman" panose="02020603050405020304" pitchFamily="18" charset="0"/>
            </a:endParaRPr>
          </a:p>
          <a:p>
            <a:pPr indent="202406" algn="just" defTabSz="685800" eaLnBrk="1" hangingPunct="1">
              <a:lnSpc>
                <a:spcPct val="115000"/>
              </a:lnSpc>
            </a:pPr>
            <a:r>
              <a:rPr lang="uz-Cyrl-UZ" altLang="ru-RU" sz="1500">
                <a:solidFill>
                  <a:prstClr val="black"/>
                </a:solidFill>
                <a:latin typeface="Times New Roman" panose="02020603050405020304" pitchFamily="18" charset="0"/>
                <a:cs typeface="Times New Roman" panose="02020603050405020304" pitchFamily="18" charset="0"/>
              </a:rPr>
              <a:t>"Туркистон ўлкаси вилоятларида суд низомларини қўллаш </a:t>
            </a:r>
            <a:r>
              <a:rPr lang="uz-Cyrl-UZ" altLang="ru-RU" sz="1500" b="1">
                <a:solidFill>
                  <a:prstClr val="black"/>
                </a:solidFill>
                <a:latin typeface="Times New Roman" panose="02020603050405020304" pitchFamily="18" charset="0"/>
                <a:cs typeface="Times New Roman" panose="02020603050405020304" pitchFamily="18" charset="0"/>
              </a:rPr>
              <a:t>Қоида</a:t>
            </a:r>
            <a:r>
              <a:rPr lang="uz-Cyrl-UZ" altLang="ru-RU" sz="1500">
                <a:solidFill>
                  <a:prstClr val="black"/>
                </a:solidFill>
                <a:latin typeface="Times New Roman" panose="02020603050405020304" pitchFamily="18" charset="0"/>
                <a:cs typeface="Times New Roman" panose="02020603050405020304" pitchFamily="18" charset="0"/>
              </a:rPr>
              <a:t>лари"га мувофиқ </a:t>
            </a:r>
            <a:r>
              <a:rPr lang="uz-Cyrl-UZ" altLang="ru-RU" sz="1500" b="1">
                <a:solidFill>
                  <a:prstClr val="black"/>
                </a:solidFill>
                <a:latin typeface="Times New Roman" panose="02020603050405020304" pitchFamily="18" charset="0"/>
                <a:cs typeface="Times New Roman" panose="02020603050405020304" pitchFamily="18" charset="0"/>
              </a:rPr>
              <a:t>1898</a:t>
            </a:r>
            <a:r>
              <a:rPr lang="uz-Cyrl-UZ" altLang="ru-RU" sz="1500" b="1" i="1">
                <a:solidFill>
                  <a:prstClr val="black"/>
                </a:solidFill>
                <a:latin typeface="Times New Roman" panose="02020603050405020304" pitchFamily="18" charset="0"/>
                <a:cs typeface="Times New Roman" panose="02020603050405020304" pitchFamily="18" charset="0"/>
              </a:rPr>
              <a:t> </a:t>
            </a:r>
            <a:r>
              <a:rPr lang="uz-Cyrl-UZ" altLang="ru-RU" sz="1500">
                <a:solidFill>
                  <a:prstClr val="black"/>
                </a:solidFill>
                <a:latin typeface="Times New Roman" panose="02020603050405020304" pitchFamily="18" charset="0"/>
                <a:cs typeface="Times New Roman" panose="02020603050405020304" pitchFamily="18" charset="0"/>
              </a:rPr>
              <a:t>й. </a:t>
            </a:r>
            <a:r>
              <a:rPr lang="uz-Cyrl-UZ" altLang="ru-RU" sz="1500" i="1">
                <a:solidFill>
                  <a:prstClr val="black"/>
                </a:solidFill>
                <a:latin typeface="Times New Roman" panose="02020603050405020304" pitchFamily="18" charset="0"/>
                <a:cs typeface="Times New Roman" panose="02020603050405020304" pitchFamily="18" charset="0"/>
              </a:rPr>
              <a:t>вилоят судлари</a:t>
            </a:r>
            <a:r>
              <a:rPr lang="uz-Cyrl-UZ" altLang="ru-RU" sz="1500">
                <a:solidFill>
                  <a:prstClr val="black"/>
                </a:solidFill>
                <a:latin typeface="Times New Roman" panose="02020603050405020304" pitchFamily="18" charset="0"/>
                <a:cs typeface="Times New Roman" panose="02020603050405020304" pitchFamily="18" charset="0"/>
              </a:rPr>
              <a:t> тугатилиб, ўрнига </a:t>
            </a:r>
            <a:r>
              <a:rPr lang="uz-Cyrl-UZ" altLang="ru-RU" sz="1500" b="1">
                <a:solidFill>
                  <a:prstClr val="black"/>
                </a:solidFill>
                <a:latin typeface="Times New Roman" panose="02020603050405020304" pitchFamily="18" charset="0"/>
                <a:cs typeface="Times New Roman" panose="02020603050405020304" pitchFamily="18" charset="0"/>
              </a:rPr>
              <a:t>округ судлари</a:t>
            </a:r>
            <a:r>
              <a:rPr lang="uz-Cyrl-UZ" altLang="ru-RU" sz="1500">
                <a:solidFill>
                  <a:prstClr val="black"/>
                </a:solidFill>
                <a:latin typeface="Times New Roman" panose="02020603050405020304" pitchFamily="18" charset="0"/>
                <a:cs typeface="Times New Roman" panose="02020603050405020304" pitchFamily="18" charset="0"/>
              </a:rPr>
              <a:t> ва </a:t>
            </a:r>
            <a:r>
              <a:rPr lang="uz-Cyrl-UZ" altLang="ru-RU" sz="1500" b="1">
                <a:solidFill>
                  <a:prstClr val="black"/>
                </a:solidFill>
                <a:latin typeface="Times New Roman" panose="02020603050405020304" pitchFamily="18" charset="0"/>
                <a:cs typeface="Times New Roman" panose="02020603050405020304" pitchFamily="18" charset="0"/>
              </a:rPr>
              <a:t>Тошкент суд палатаси</a:t>
            </a:r>
            <a:r>
              <a:rPr lang="uz-Cyrl-UZ" altLang="ru-RU" sz="1500">
                <a:solidFill>
                  <a:prstClr val="black"/>
                </a:solidFill>
                <a:latin typeface="Times New Roman" panose="02020603050405020304" pitchFamily="18" charset="0"/>
                <a:cs typeface="Times New Roman" panose="02020603050405020304" pitchFamily="18" charset="0"/>
              </a:rPr>
              <a:t> тузилди. </a:t>
            </a:r>
            <a:r>
              <a:rPr lang="ru-RU" altLang="ru-RU" sz="1500">
                <a:solidFill>
                  <a:prstClr val="black"/>
                </a:solidFill>
                <a:latin typeface="Times New Roman" panose="02020603050405020304" pitchFamily="18" charset="0"/>
                <a:cs typeface="Times New Roman" panose="02020603050405020304" pitchFamily="18" charset="0"/>
              </a:rPr>
              <a:t>Тошкент суд палатаси фақат империянинг олий суди - ҳукумат </a:t>
            </a:r>
            <a:r>
              <a:rPr lang="ru-RU" altLang="ru-RU" sz="1500" b="1">
                <a:solidFill>
                  <a:prstClr val="black"/>
                </a:solidFill>
                <a:latin typeface="Times New Roman" panose="02020603050405020304" pitchFamily="18" charset="0"/>
                <a:cs typeface="Times New Roman" panose="02020603050405020304" pitchFamily="18" charset="0"/>
              </a:rPr>
              <a:t>Сенати</a:t>
            </a:r>
            <a:r>
              <a:rPr lang="ru-RU" altLang="ru-RU" sz="1500">
                <a:solidFill>
                  <a:prstClr val="black"/>
                </a:solidFill>
                <a:latin typeface="Times New Roman" panose="02020603050405020304" pitchFamily="18" charset="0"/>
                <a:cs typeface="Times New Roman" panose="02020603050405020304" pitchFamily="18" charset="0"/>
              </a:rPr>
              <a:t>га бўйсунар эди</a:t>
            </a:r>
            <a:r>
              <a:rPr lang="uz-Cyrl-UZ" altLang="ru-RU" sz="1500">
                <a:solidFill>
                  <a:prstClr val="black"/>
                </a:solidFill>
                <a:latin typeface="Times New Roman" panose="02020603050405020304" pitchFamily="18" charset="0"/>
                <a:cs typeface="Times New Roman" panose="02020603050405020304" pitchFamily="18" charset="0"/>
              </a:rPr>
              <a:t>. </a:t>
            </a:r>
            <a:r>
              <a:rPr lang="uz-Cyrl-UZ" altLang="ru-RU" sz="1500" b="1">
                <a:solidFill>
                  <a:prstClr val="black"/>
                </a:solidFill>
                <a:latin typeface="Times New Roman" panose="02020603050405020304" pitchFamily="18" charset="0"/>
                <a:cs typeface="Times New Roman" panose="02020603050405020304" pitchFamily="18" charset="0"/>
              </a:rPr>
              <a:t>Округ</a:t>
            </a:r>
            <a:r>
              <a:rPr lang="uz-Cyrl-UZ" altLang="ru-RU" sz="1500">
                <a:solidFill>
                  <a:prstClr val="black"/>
                </a:solidFill>
                <a:latin typeface="Times New Roman" panose="02020603050405020304" pitchFamily="18" charset="0"/>
                <a:cs typeface="Times New Roman" panose="02020603050405020304" pitchFamily="18" charset="0"/>
              </a:rPr>
              <a:t> судлари Туркистон ўлкасининг барча вилоятида жорий этилиб, уларнинг таркиби суд раиси, унинг ўринбосари ва суд аъзоларидан иборат бўлган. Жазо чорасини судялар ва 2 суд аъзоси тайинларди. Уларнинг қарори устидан берилган апеллацияни империяда олий суд бўлган ҳукумат Сенати кўриб чиқар эди. Туркистон ўлкасидаги суд тизими </a:t>
            </a:r>
            <a:r>
              <a:rPr lang="uz-Cyrl-UZ" altLang="ru-RU" sz="1500" i="1">
                <a:solidFill>
                  <a:prstClr val="black"/>
                </a:solidFill>
                <a:latin typeface="Times New Roman" panose="02020603050405020304" pitchFamily="18" charset="0"/>
                <a:cs typeface="Times New Roman" panose="02020603050405020304" pitchFamily="18" charset="0"/>
              </a:rPr>
              <a:t>мустамлакачи ҳукумат вакиллари ва ўлка маъмурияти</a:t>
            </a:r>
            <a:r>
              <a:rPr lang="uz-Cyrl-UZ" altLang="ru-RU" sz="1500">
                <a:solidFill>
                  <a:prstClr val="black"/>
                </a:solidFill>
                <a:latin typeface="Times New Roman" panose="02020603050405020304" pitchFamily="18" charset="0"/>
                <a:cs typeface="Times New Roman" panose="02020603050405020304" pitchFamily="18" charset="0"/>
              </a:rPr>
              <a:t> назоратига ўтди. </a:t>
            </a:r>
            <a:endParaRPr lang="ru-RU" altLang="ru-RU" sz="135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6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WordArt 4" descr="Почтовая бумага"/>
          <p:cNvSpPr>
            <a:spLocks noChangeArrowheads="1" noChangeShapeType="1"/>
          </p:cNvSpPr>
          <p:nvPr/>
        </p:nvSpPr>
        <p:spPr bwMode="auto">
          <a:xfrm>
            <a:off x="0" y="-26988"/>
            <a:ext cx="9144000" cy="981076"/>
          </a:xfrm>
          <a:prstGeom prst="rect">
            <a:avLst/>
          </a:prstGeom>
        </p:spPr>
        <p:txBody>
          <a:bodyPr wrap="none" fromWordArt="1">
            <a:prstTxWarp prst="textDeflate">
              <a:avLst>
                <a:gd name="adj" fmla="val 26227"/>
              </a:avLst>
            </a:prstTxWarp>
          </a:bodyPr>
          <a:lstStyle/>
          <a:p>
            <a:pPr algn="ctr"/>
            <a:r>
              <a:rPr lang="ru-RU" sz="3200" b="1" kern="10">
                <a:ln w="9525">
                  <a:solidFill>
                    <a:srgbClr val="0000FF"/>
                  </a:solidFill>
                  <a:round/>
                  <a:headEnd/>
                  <a:tailEnd/>
                </a:ln>
                <a:blipFill dpi="0" rotWithShape="1">
                  <a:blip r:embed="rId2"/>
                  <a:srcRect/>
                  <a:tile tx="0" ty="0" sx="100000" sy="100000" flip="none" algn="tl"/>
                </a:blipFill>
                <a:cs typeface="Times New Roman" panose="02020603050405020304" pitchFamily="18" charset="0"/>
              </a:rPr>
              <a:t>Ўрта Осиёнинг Россия подшолиги томонидан хом ашё базасига айлантирилиши</a:t>
            </a:r>
          </a:p>
        </p:txBody>
      </p:sp>
      <p:sp>
        <p:nvSpPr>
          <p:cNvPr id="90117" name="Rectangle 5"/>
          <p:cNvSpPr>
            <a:spLocks noChangeArrowheads="1"/>
          </p:cNvSpPr>
          <p:nvPr/>
        </p:nvSpPr>
        <p:spPr bwMode="auto">
          <a:xfrm>
            <a:off x="250825" y="908050"/>
            <a:ext cx="8642350" cy="594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just" eaLnBrk="1" hangingPunct="1">
              <a:lnSpc>
                <a:spcPct val="80000"/>
              </a:lnSpc>
              <a:buClr>
                <a:srgbClr val="0033CC"/>
              </a:buClr>
              <a:buSzPct val="75000"/>
            </a:pPr>
            <a:r>
              <a:rPr lang="uz-Cyrl-UZ" altLang="ru-RU" sz="1800">
                <a:solidFill>
                  <a:srgbClr val="0033CC"/>
                </a:solidFill>
                <a:latin typeface="Times New Roman" panose="02020603050405020304" pitchFamily="18" charset="0"/>
              </a:rPr>
              <a:t>Россия губернияларидаги саноат корхоналари</a:t>
            </a:r>
            <a:r>
              <a:rPr lang="ru-RU" altLang="ru-RU" sz="1800">
                <a:solidFill>
                  <a:srgbClr val="0033CC"/>
                </a:solidFill>
                <a:latin typeface="Times New Roman" panose="02020603050405020304" pitchFamily="18" charset="0"/>
              </a:rPr>
              <a:t>ни</a:t>
            </a:r>
            <a:r>
              <a:rPr lang="uz-Cyrl-UZ" altLang="ru-RU" sz="1800">
                <a:solidFill>
                  <a:srgbClr val="0033CC"/>
                </a:solidFill>
                <a:latin typeface="Times New Roman" panose="02020603050405020304" pitchFamily="18" charset="0"/>
              </a:rPr>
              <a:t> мунтазам равишда хом-ашё билан таъминлаб турувчи темир йўллари қурилди</a:t>
            </a:r>
            <a:r>
              <a:rPr lang="ru-RU" altLang="ru-RU" sz="1800">
                <a:solidFill>
                  <a:srgbClr val="0033CC"/>
                </a:solidFill>
                <a:latin typeface="Times New Roman" panose="02020603050405020304" pitchFamily="18" charset="0"/>
              </a:rPr>
              <a:t>;</a:t>
            </a:r>
            <a:r>
              <a:rPr lang="uz-Cyrl-UZ" altLang="ru-RU" sz="1800">
                <a:solidFill>
                  <a:srgbClr val="0033CC"/>
                </a:solidFill>
                <a:latin typeface="Times New Roman" panose="02020603050405020304" pitchFamily="18" charset="0"/>
              </a:rPr>
              <a:t> </a:t>
            </a:r>
            <a:endParaRPr lang="ru-RU" altLang="ru-RU" sz="1800">
              <a:solidFill>
                <a:srgbClr val="0033CC"/>
              </a:solidFill>
              <a:latin typeface="Times New Roman" panose="02020603050405020304" pitchFamily="18" charset="0"/>
            </a:endParaRPr>
          </a:p>
          <a:p>
            <a:pPr algn="just" eaLnBrk="1" hangingPunct="1">
              <a:lnSpc>
                <a:spcPct val="80000"/>
              </a:lnSpc>
              <a:buClr>
                <a:srgbClr val="0033CC"/>
              </a:buClr>
              <a:buSzPct val="75000"/>
            </a:pPr>
            <a:r>
              <a:rPr lang="uz-Cyrl-UZ" altLang="ru-RU" sz="1800">
                <a:solidFill>
                  <a:srgbClr val="0033CC"/>
                </a:solidFill>
                <a:latin typeface="Times New Roman" panose="02020603050405020304" pitchFamily="18" charset="0"/>
              </a:rPr>
              <a:t>Шу мақсадда 1881-1886 йилларда Михайловский кўрфазидан Чоржўйга</a:t>
            </a:r>
            <a:r>
              <a:rPr lang="ru-RU" altLang="ru-RU" sz="1800">
                <a:solidFill>
                  <a:srgbClr val="0033CC"/>
                </a:solidFill>
                <a:latin typeface="Times New Roman" panose="02020603050405020304" pitchFamily="18" charset="0"/>
              </a:rPr>
              <a:t>ча</a:t>
            </a:r>
            <a:r>
              <a:rPr lang="uz-Cyrl-UZ" altLang="ru-RU" sz="1800">
                <a:solidFill>
                  <a:srgbClr val="0033CC"/>
                </a:solidFill>
                <a:latin typeface="Times New Roman" panose="02020603050405020304" pitchFamily="18" charset="0"/>
              </a:rPr>
              <a:t> Каспийорти темир йўли қурилди</a:t>
            </a:r>
            <a:r>
              <a:rPr lang="ru-RU" altLang="ru-RU" sz="1800">
                <a:solidFill>
                  <a:srgbClr val="0033CC"/>
                </a:solidFill>
                <a:latin typeface="Times New Roman" panose="02020603050405020304" pitchFamily="18" charset="0"/>
              </a:rPr>
              <a:t>;</a:t>
            </a:r>
          </a:p>
          <a:p>
            <a:pPr algn="just" eaLnBrk="1" hangingPunct="1">
              <a:lnSpc>
                <a:spcPct val="80000"/>
              </a:lnSpc>
              <a:buClr>
                <a:srgbClr val="0033CC"/>
              </a:buClr>
              <a:buSzPct val="75000"/>
            </a:pPr>
            <a:r>
              <a:rPr lang="uz-Cyrl-UZ" altLang="ru-RU" sz="1800">
                <a:solidFill>
                  <a:srgbClr val="0033CC"/>
                </a:solidFill>
                <a:latin typeface="Times New Roman" panose="02020603050405020304" pitchFamily="18" charset="0"/>
              </a:rPr>
              <a:t>1888 йилда бу йўл узайтирилиб, Самарқандга етказилди. 1906 йилда Тошкент – Оренбург темир йўли ишга туширилди. </a:t>
            </a:r>
            <a:r>
              <a:rPr lang="ru-RU" altLang="ru-RU" sz="1800">
                <a:solidFill>
                  <a:srgbClr val="0033CC"/>
                </a:solidFill>
                <a:latin typeface="Times New Roman" panose="02020603050405020304" pitchFamily="18" charset="0"/>
              </a:rPr>
              <a:t>1912 йилда Фарғона водийси ҳам Россия билан темир йўл орқали боғланди;</a:t>
            </a:r>
          </a:p>
          <a:p>
            <a:pPr algn="just" eaLnBrk="1" hangingPunct="1">
              <a:lnSpc>
                <a:spcPct val="80000"/>
              </a:lnSpc>
              <a:buClr>
                <a:srgbClr val="0033CC"/>
              </a:buClr>
              <a:buSzPct val="75000"/>
            </a:pPr>
            <a:r>
              <a:rPr lang="ru-RU" altLang="ru-RU" sz="1800">
                <a:solidFill>
                  <a:srgbClr val="0033CC"/>
                </a:solidFill>
                <a:latin typeface="Times New Roman" panose="02020603050405020304" pitchFamily="18" charset="0"/>
              </a:rPr>
              <a:t>Россиядан Туркистонга турли фирма ва биржалар кириб кела бошлади ва улар Туркистоннинг иқтисодий ҳаётида жадаллик билан ўз таъсирини кучайтириб борди. Улар ўлкадан хом-ашё олиб кетиш, Россиядан саноат ва қишлоқ хўжалик маҳсулоталри олиб келиб сотиш билан чекланмай</a:t>
            </a:r>
            <a:r>
              <a:rPr lang="uz-Cyrl-UZ" altLang="ru-RU" sz="1800">
                <a:solidFill>
                  <a:srgbClr val="0033CC"/>
                </a:solidFill>
                <a:latin typeface="Times New Roman" panose="02020603050405020304" pitchFamily="18" charset="0"/>
              </a:rPr>
              <a:t>,</a:t>
            </a:r>
            <a:r>
              <a:rPr lang="ru-RU" altLang="ru-RU" sz="1800">
                <a:solidFill>
                  <a:srgbClr val="0033CC"/>
                </a:solidFill>
                <a:latin typeface="Times New Roman" panose="02020603050405020304" pitchFamily="18" charset="0"/>
              </a:rPr>
              <a:t> суғориладиган ерларни сотиб олиб пахта экишни кенгайтирдилар;</a:t>
            </a:r>
          </a:p>
          <a:p>
            <a:pPr algn="just" eaLnBrk="1" hangingPunct="1">
              <a:lnSpc>
                <a:spcPct val="80000"/>
              </a:lnSpc>
              <a:buClr>
                <a:srgbClr val="0033CC"/>
              </a:buClr>
              <a:buSzPct val="75000"/>
            </a:pPr>
            <a:r>
              <a:rPr lang="ru-RU" altLang="ru-RU" sz="1800">
                <a:solidFill>
                  <a:srgbClr val="0033CC"/>
                </a:solidFill>
                <a:latin typeface="Times New Roman" panose="02020603050405020304" pitchFamily="18" charset="0"/>
              </a:rPr>
              <a:t>Россия саноатида пахта толасига бўлган эҳтиёжнинг ортиб бориши ва ерларда етиштириладиган пахтанинг сифатига эътиборни кучайтирди. Шу мақсадда ўлка ерларида пахтанинг Америка навларини етиштиришни йўлга қўйиш бўйича илмий тадқиқот ишлари олиб борувчи станциялар ташкил этилди;</a:t>
            </a:r>
          </a:p>
          <a:p>
            <a:pPr algn="just" eaLnBrk="1" hangingPunct="1">
              <a:lnSpc>
                <a:spcPct val="80000"/>
              </a:lnSpc>
              <a:buClr>
                <a:srgbClr val="0033CC"/>
              </a:buClr>
              <a:buSzPct val="75000"/>
            </a:pPr>
            <a:r>
              <a:rPr lang="ru-RU" altLang="ru-RU" sz="1800">
                <a:solidFill>
                  <a:srgbClr val="0033CC"/>
                </a:solidFill>
                <a:latin typeface="Times New Roman" panose="02020603050405020304" pitchFamily="18" charset="0"/>
              </a:rPr>
              <a:t>Россия учун Туркистондан кўпроқ фойда кўриш мақсадида ўлканинг ўзида хом-ашёга дастлабки ишлов берувчи корхоналар ташкил этишга к</a:t>
            </a:r>
            <a:r>
              <a:rPr lang="uz-Cyrl-UZ" altLang="ru-RU" sz="1800">
                <a:solidFill>
                  <a:srgbClr val="0033CC"/>
                </a:solidFill>
                <a:latin typeface="Times New Roman" panose="02020603050405020304" pitchFamily="18" charset="0"/>
              </a:rPr>
              <a:t>и</a:t>
            </a:r>
            <a:r>
              <a:rPr lang="ru-RU" altLang="ru-RU" sz="1800">
                <a:solidFill>
                  <a:srgbClr val="0033CC"/>
                </a:solidFill>
                <a:latin typeface="Times New Roman" panose="02020603050405020304" pitchFamily="18" charset="0"/>
              </a:rPr>
              <a:t>ришилди;</a:t>
            </a:r>
          </a:p>
          <a:p>
            <a:pPr algn="just" eaLnBrk="1" hangingPunct="1">
              <a:lnSpc>
                <a:spcPct val="80000"/>
              </a:lnSpc>
              <a:buClr>
                <a:srgbClr val="0033CC"/>
              </a:buClr>
              <a:buSzPct val="75000"/>
            </a:pPr>
            <a:r>
              <a:rPr lang="ru-RU" altLang="ru-RU" sz="1800">
                <a:solidFill>
                  <a:srgbClr val="0033CC"/>
                </a:solidFill>
                <a:latin typeface="Times New Roman" panose="02020603050405020304" pitchFamily="18" charset="0"/>
              </a:rPr>
              <a:t>Рақобат натижасида хунармандчиликнинг кўплаб соҳалари инқирозга юз тутди, хонавайрон бўлган ҳунармандлар ҳам ерсиз деҳқонлар сингари ишсизлар сафини тўлдириб борди;</a:t>
            </a:r>
          </a:p>
          <a:p>
            <a:pPr algn="just" eaLnBrk="1" hangingPunct="1">
              <a:lnSpc>
                <a:spcPct val="80000"/>
              </a:lnSpc>
              <a:buClr>
                <a:srgbClr val="0033CC"/>
              </a:buClr>
              <a:buSzPct val="75000"/>
            </a:pPr>
            <a:r>
              <a:rPr lang="ru-RU" altLang="ru-RU" sz="1800">
                <a:solidFill>
                  <a:srgbClr val="0033CC"/>
                </a:solidFill>
                <a:latin typeface="Times New Roman" panose="02020603050405020304" pitchFamily="18" charset="0"/>
              </a:rPr>
              <a:t>Мустамлакачилик сиёсатининг асосий йўналишларидан бири Туркистон ўлкасини руслаштиришдан иборат бўлди. Подшо ҳукумати кўп минглаб ерсиз деҳқонларни, ишсизларни мустамлака Туркистонга кўчириб келтириши бу мақсадга эришишда катта ўрин тутади. </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nodeType="afterEffect">
                                  <p:stCondLst>
                                    <p:cond delay="0"/>
                                  </p:stCondLst>
                                  <p:childTnLst>
                                    <p:animClr clrSpc="hsl" dir="cw">
                                      <p:cBhvr override="childStyle">
                                        <p:cTn id="6" dur="2000" fill="hold"/>
                                        <p:tgtEl>
                                          <p:spTgt spid="90116"/>
                                        </p:tgtEl>
                                        <p:attrNameLst>
                                          <p:attrName>style.color</p:attrName>
                                        </p:attrNameLst>
                                      </p:cBhvr>
                                      <p:by>
                                        <p:hsl h="-7200000" s="0" l="0"/>
                                      </p:by>
                                    </p:animClr>
                                    <p:animClr clrSpc="hsl" dir="cw">
                                      <p:cBhvr>
                                        <p:cTn id="7" dur="2000" fill="hold"/>
                                        <p:tgtEl>
                                          <p:spTgt spid="90116"/>
                                        </p:tgtEl>
                                        <p:attrNameLst>
                                          <p:attrName>fillcolor</p:attrName>
                                        </p:attrNameLst>
                                      </p:cBhvr>
                                      <p:by>
                                        <p:hsl h="-7200000" s="0" l="0"/>
                                      </p:by>
                                    </p:animClr>
                                    <p:animClr clrSpc="hsl" dir="cw">
                                      <p:cBhvr>
                                        <p:cTn id="8" dur="2000" fill="hold"/>
                                        <p:tgtEl>
                                          <p:spTgt spid="90116"/>
                                        </p:tgtEl>
                                        <p:attrNameLst>
                                          <p:attrName>stroke.color</p:attrName>
                                        </p:attrNameLst>
                                      </p:cBhvr>
                                      <p:by>
                                        <p:hsl h="-7200000" s="0" l="0"/>
                                      </p:by>
                                    </p:animClr>
                                    <p:set>
                                      <p:cBhvr>
                                        <p:cTn id="9" dur="2000" fill="hold"/>
                                        <p:tgtEl>
                                          <p:spTgt spid="90116"/>
                                        </p:tgtEl>
                                        <p:attrNameLst>
                                          <p:attrName>fill.type</p:attrName>
                                        </p:attrNameLst>
                                      </p:cBhvr>
                                      <p:to>
                                        <p:strVal val="solid"/>
                                      </p:to>
                                    </p:set>
                                  </p:childTnLst>
                                </p:cTn>
                              </p:par>
                            </p:childTnLst>
                          </p:cTn>
                        </p:par>
                        <p:par>
                          <p:cTn id="10" fill="hold" nodeType="afterGroup">
                            <p:stCondLst>
                              <p:cond delay="2000"/>
                            </p:stCondLst>
                            <p:childTnLst>
                              <p:par>
                                <p:cTn id="11" presetID="47" presetClass="entr" presetSubtype="0" fill="hold" nodeType="afterEffect">
                                  <p:stCondLst>
                                    <p:cond delay="0"/>
                                  </p:stCondLst>
                                  <p:childTnLst>
                                    <p:set>
                                      <p:cBhvr>
                                        <p:cTn id="12" dur="1" fill="hold">
                                          <p:stCondLst>
                                            <p:cond delay="0"/>
                                          </p:stCondLst>
                                        </p:cTn>
                                        <p:tgtEl>
                                          <p:spTgt spid="90117">
                                            <p:txEl>
                                              <p:pRg st="0" end="0"/>
                                            </p:txEl>
                                          </p:spTgt>
                                        </p:tgtEl>
                                        <p:attrNameLst>
                                          <p:attrName>style.visibility</p:attrName>
                                        </p:attrNameLst>
                                      </p:cBhvr>
                                      <p:to>
                                        <p:strVal val="visible"/>
                                      </p:to>
                                    </p:set>
                                    <p:animEffect transition="in" filter="fade">
                                      <p:cBhvr>
                                        <p:cTn id="13" dur="2000"/>
                                        <p:tgtEl>
                                          <p:spTgt spid="90117">
                                            <p:txEl>
                                              <p:pRg st="0" end="0"/>
                                            </p:txEl>
                                          </p:spTgt>
                                        </p:tgtEl>
                                      </p:cBhvr>
                                    </p:animEffect>
                                    <p:anim calcmode="lin" valueType="num">
                                      <p:cBhvr>
                                        <p:cTn id="14" dur="2000" fill="hold"/>
                                        <p:tgtEl>
                                          <p:spTgt spid="90117">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90117">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4000"/>
                            </p:stCondLst>
                            <p:childTnLst>
                              <p:par>
                                <p:cTn id="17" presetID="47" presetClass="entr" presetSubtype="0" fill="hold" nodeType="afterEffect">
                                  <p:stCondLst>
                                    <p:cond delay="0"/>
                                  </p:stCondLst>
                                  <p:childTnLst>
                                    <p:set>
                                      <p:cBhvr>
                                        <p:cTn id="18" dur="1" fill="hold">
                                          <p:stCondLst>
                                            <p:cond delay="0"/>
                                          </p:stCondLst>
                                        </p:cTn>
                                        <p:tgtEl>
                                          <p:spTgt spid="90117">
                                            <p:txEl>
                                              <p:pRg st="1" end="1"/>
                                            </p:txEl>
                                          </p:spTgt>
                                        </p:tgtEl>
                                        <p:attrNameLst>
                                          <p:attrName>style.visibility</p:attrName>
                                        </p:attrNameLst>
                                      </p:cBhvr>
                                      <p:to>
                                        <p:strVal val="visible"/>
                                      </p:to>
                                    </p:set>
                                    <p:animEffect transition="in" filter="fade">
                                      <p:cBhvr>
                                        <p:cTn id="19" dur="2000"/>
                                        <p:tgtEl>
                                          <p:spTgt spid="90117">
                                            <p:txEl>
                                              <p:pRg st="1" end="1"/>
                                            </p:txEl>
                                          </p:spTgt>
                                        </p:tgtEl>
                                      </p:cBhvr>
                                    </p:animEffect>
                                    <p:anim calcmode="lin" valueType="num">
                                      <p:cBhvr>
                                        <p:cTn id="20" dur="2000" fill="hold"/>
                                        <p:tgtEl>
                                          <p:spTgt spid="90117">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90117">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6000"/>
                            </p:stCondLst>
                            <p:childTnLst>
                              <p:par>
                                <p:cTn id="23" presetID="47" presetClass="entr" presetSubtype="0" fill="hold" nodeType="afterEffect">
                                  <p:stCondLst>
                                    <p:cond delay="0"/>
                                  </p:stCondLst>
                                  <p:childTnLst>
                                    <p:set>
                                      <p:cBhvr>
                                        <p:cTn id="24" dur="1" fill="hold">
                                          <p:stCondLst>
                                            <p:cond delay="0"/>
                                          </p:stCondLst>
                                        </p:cTn>
                                        <p:tgtEl>
                                          <p:spTgt spid="90117">
                                            <p:txEl>
                                              <p:pRg st="2" end="2"/>
                                            </p:txEl>
                                          </p:spTgt>
                                        </p:tgtEl>
                                        <p:attrNameLst>
                                          <p:attrName>style.visibility</p:attrName>
                                        </p:attrNameLst>
                                      </p:cBhvr>
                                      <p:to>
                                        <p:strVal val="visible"/>
                                      </p:to>
                                    </p:set>
                                    <p:animEffect transition="in" filter="fade">
                                      <p:cBhvr>
                                        <p:cTn id="25" dur="2000"/>
                                        <p:tgtEl>
                                          <p:spTgt spid="90117">
                                            <p:txEl>
                                              <p:pRg st="2" end="2"/>
                                            </p:txEl>
                                          </p:spTgt>
                                        </p:tgtEl>
                                      </p:cBhvr>
                                    </p:animEffect>
                                    <p:anim calcmode="lin" valueType="num">
                                      <p:cBhvr>
                                        <p:cTn id="26" dur="2000" fill="hold"/>
                                        <p:tgtEl>
                                          <p:spTgt spid="90117">
                                            <p:txEl>
                                              <p:pRg st="2" end="2"/>
                                            </p:txEl>
                                          </p:spTgt>
                                        </p:tgtEl>
                                        <p:attrNameLst>
                                          <p:attrName>ppt_x</p:attrName>
                                        </p:attrNameLst>
                                      </p:cBhvr>
                                      <p:tavLst>
                                        <p:tav tm="0">
                                          <p:val>
                                            <p:strVal val="#ppt_x"/>
                                          </p:val>
                                        </p:tav>
                                        <p:tav tm="100000">
                                          <p:val>
                                            <p:strVal val="#ppt_x"/>
                                          </p:val>
                                        </p:tav>
                                      </p:tavLst>
                                    </p:anim>
                                    <p:anim calcmode="lin" valueType="num">
                                      <p:cBhvr>
                                        <p:cTn id="27" dur="2000" fill="hold"/>
                                        <p:tgtEl>
                                          <p:spTgt spid="90117">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8000"/>
                            </p:stCondLst>
                            <p:childTnLst>
                              <p:par>
                                <p:cTn id="29" presetID="47" presetClass="entr" presetSubtype="0" fill="hold" nodeType="afterEffect">
                                  <p:stCondLst>
                                    <p:cond delay="0"/>
                                  </p:stCondLst>
                                  <p:childTnLst>
                                    <p:set>
                                      <p:cBhvr>
                                        <p:cTn id="30" dur="1" fill="hold">
                                          <p:stCondLst>
                                            <p:cond delay="0"/>
                                          </p:stCondLst>
                                        </p:cTn>
                                        <p:tgtEl>
                                          <p:spTgt spid="90117">
                                            <p:txEl>
                                              <p:pRg st="3" end="3"/>
                                            </p:txEl>
                                          </p:spTgt>
                                        </p:tgtEl>
                                        <p:attrNameLst>
                                          <p:attrName>style.visibility</p:attrName>
                                        </p:attrNameLst>
                                      </p:cBhvr>
                                      <p:to>
                                        <p:strVal val="visible"/>
                                      </p:to>
                                    </p:set>
                                    <p:animEffect transition="in" filter="fade">
                                      <p:cBhvr>
                                        <p:cTn id="31" dur="2000"/>
                                        <p:tgtEl>
                                          <p:spTgt spid="90117">
                                            <p:txEl>
                                              <p:pRg st="3" end="3"/>
                                            </p:txEl>
                                          </p:spTgt>
                                        </p:tgtEl>
                                      </p:cBhvr>
                                    </p:animEffect>
                                    <p:anim calcmode="lin" valueType="num">
                                      <p:cBhvr>
                                        <p:cTn id="32" dur="2000" fill="hold"/>
                                        <p:tgtEl>
                                          <p:spTgt spid="90117">
                                            <p:txEl>
                                              <p:pRg st="3" end="3"/>
                                            </p:txEl>
                                          </p:spTgt>
                                        </p:tgtEl>
                                        <p:attrNameLst>
                                          <p:attrName>ppt_x</p:attrName>
                                        </p:attrNameLst>
                                      </p:cBhvr>
                                      <p:tavLst>
                                        <p:tav tm="0">
                                          <p:val>
                                            <p:strVal val="#ppt_x"/>
                                          </p:val>
                                        </p:tav>
                                        <p:tav tm="100000">
                                          <p:val>
                                            <p:strVal val="#ppt_x"/>
                                          </p:val>
                                        </p:tav>
                                      </p:tavLst>
                                    </p:anim>
                                    <p:anim calcmode="lin" valueType="num">
                                      <p:cBhvr>
                                        <p:cTn id="33" dur="2000" fill="hold"/>
                                        <p:tgtEl>
                                          <p:spTgt spid="90117">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10000"/>
                            </p:stCondLst>
                            <p:childTnLst>
                              <p:par>
                                <p:cTn id="35" presetID="47" presetClass="entr" presetSubtype="0" fill="hold" nodeType="afterEffect">
                                  <p:stCondLst>
                                    <p:cond delay="0"/>
                                  </p:stCondLst>
                                  <p:childTnLst>
                                    <p:set>
                                      <p:cBhvr>
                                        <p:cTn id="36" dur="1" fill="hold">
                                          <p:stCondLst>
                                            <p:cond delay="0"/>
                                          </p:stCondLst>
                                        </p:cTn>
                                        <p:tgtEl>
                                          <p:spTgt spid="90117">
                                            <p:txEl>
                                              <p:pRg st="4" end="4"/>
                                            </p:txEl>
                                          </p:spTgt>
                                        </p:tgtEl>
                                        <p:attrNameLst>
                                          <p:attrName>style.visibility</p:attrName>
                                        </p:attrNameLst>
                                      </p:cBhvr>
                                      <p:to>
                                        <p:strVal val="visible"/>
                                      </p:to>
                                    </p:set>
                                    <p:animEffect transition="in" filter="fade">
                                      <p:cBhvr>
                                        <p:cTn id="37" dur="2000"/>
                                        <p:tgtEl>
                                          <p:spTgt spid="90117">
                                            <p:txEl>
                                              <p:pRg st="4" end="4"/>
                                            </p:txEl>
                                          </p:spTgt>
                                        </p:tgtEl>
                                      </p:cBhvr>
                                    </p:animEffect>
                                    <p:anim calcmode="lin" valueType="num">
                                      <p:cBhvr>
                                        <p:cTn id="38" dur="2000" fill="hold"/>
                                        <p:tgtEl>
                                          <p:spTgt spid="90117">
                                            <p:txEl>
                                              <p:pRg st="4" end="4"/>
                                            </p:txEl>
                                          </p:spTgt>
                                        </p:tgtEl>
                                        <p:attrNameLst>
                                          <p:attrName>ppt_x</p:attrName>
                                        </p:attrNameLst>
                                      </p:cBhvr>
                                      <p:tavLst>
                                        <p:tav tm="0">
                                          <p:val>
                                            <p:strVal val="#ppt_x"/>
                                          </p:val>
                                        </p:tav>
                                        <p:tav tm="100000">
                                          <p:val>
                                            <p:strVal val="#ppt_x"/>
                                          </p:val>
                                        </p:tav>
                                      </p:tavLst>
                                    </p:anim>
                                    <p:anim calcmode="lin" valueType="num">
                                      <p:cBhvr>
                                        <p:cTn id="39" dur="2000" fill="hold"/>
                                        <p:tgtEl>
                                          <p:spTgt spid="90117">
                                            <p:txEl>
                                              <p:pRg st="4" end="4"/>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12000"/>
                            </p:stCondLst>
                            <p:childTnLst>
                              <p:par>
                                <p:cTn id="41" presetID="47" presetClass="entr" presetSubtype="0" fill="hold" nodeType="afterEffect">
                                  <p:stCondLst>
                                    <p:cond delay="0"/>
                                  </p:stCondLst>
                                  <p:childTnLst>
                                    <p:set>
                                      <p:cBhvr>
                                        <p:cTn id="42" dur="1" fill="hold">
                                          <p:stCondLst>
                                            <p:cond delay="0"/>
                                          </p:stCondLst>
                                        </p:cTn>
                                        <p:tgtEl>
                                          <p:spTgt spid="90117">
                                            <p:txEl>
                                              <p:pRg st="5" end="5"/>
                                            </p:txEl>
                                          </p:spTgt>
                                        </p:tgtEl>
                                        <p:attrNameLst>
                                          <p:attrName>style.visibility</p:attrName>
                                        </p:attrNameLst>
                                      </p:cBhvr>
                                      <p:to>
                                        <p:strVal val="visible"/>
                                      </p:to>
                                    </p:set>
                                    <p:animEffect transition="in" filter="fade">
                                      <p:cBhvr>
                                        <p:cTn id="43" dur="2000"/>
                                        <p:tgtEl>
                                          <p:spTgt spid="90117">
                                            <p:txEl>
                                              <p:pRg st="5" end="5"/>
                                            </p:txEl>
                                          </p:spTgt>
                                        </p:tgtEl>
                                      </p:cBhvr>
                                    </p:animEffect>
                                    <p:anim calcmode="lin" valueType="num">
                                      <p:cBhvr>
                                        <p:cTn id="44" dur="2000" fill="hold"/>
                                        <p:tgtEl>
                                          <p:spTgt spid="90117">
                                            <p:txEl>
                                              <p:pRg st="5" end="5"/>
                                            </p:txEl>
                                          </p:spTgt>
                                        </p:tgtEl>
                                        <p:attrNameLst>
                                          <p:attrName>ppt_x</p:attrName>
                                        </p:attrNameLst>
                                      </p:cBhvr>
                                      <p:tavLst>
                                        <p:tav tm="0">
                                          <p:val>
                                            <p:strVal val="#ppt_x"/>
                                          </p:val>
                                        </p:tav>
                                        <p:tav tm="100000">
                                          <p:val>
                                            <p:strVal val="#ppt_x"/>
                                          </p:val>
                                        </p:tav>
                                      </p:tavLst>
                                    </p:anim>
                                    <p:anim calcmode="lin" valueType="num">
                                      <p:cBhvr>
                                        <p:cTn id="45" dur="2000" fill="hold"/>
                                        <p:tgtEl>
                                          <p:spTgt spid="90117">
                                            <p:txEl>
                                              <p:pRg st="5" end="5"/>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14000"/>
                            </p:stCondLst>
                            <p:childTnLst>
                              <p:par>
                                <p:cTn id="47" presetID="47" presetClass="entr" presetSubtype="0" fill="hold" nodeType="afterEffect">
                                  <p:stCondLst>
                                    <p:cond delay="0"/>
                                  </p:stCondLst>
                                  <p:childTnLst>
                                    <p:set>
                                      <p:cBhvr>
                                        <p:cTn id="48" dur="1" fill="hold">
                                          <p:stCondLst>
                                            <p:cond delay="0"/>
                                          </p:stCondLst>
                                        </p:cTn>
                                        <p:tgtEl>
                                          <p:spTgt spid="90117">
                                            <p:txEl>
                                              <p:pRg st="6" end="6"/>
                                            </p:txEl>
                                          </p:spTgt>
                                        </p:tgtEl>
                                        <p:attrNameLst>
                                          <p:attrName>style.visibility</p:attrName>
                                        </p:attrNameLst>
                                      </p:cBhvr>
                                      <p:to>
                                        <p:strVal val="visible"/>
                                      </p:to>
                                    </p:set>
                                    <p:animEffect transition="in" filter="fade">
                                      <p:cBhvr>
                                        <p:cTn id="49" dur="2000"/>
                                        <p:tgtEl>
                                          <p:spTgt spid="90117">
                                            <p:txEl>
                                              <p:pRg st="6" end="6"/>
                                            </p:txEl>
                                          </p:spTgt>
                                        </p:tgtEl>
                                      </p:cBhvr>
                                    </p:animEffect>
                                    <p:anim calcmode="lin" valueType="num">
                                      <p:cBhvr>
                                        <p:cTn id="50" dur="2000" fill="hold"/>
                                        <p:tgtEl>
                                          <p:spTgt spid="90117">
                                            <p:txEl>
                                              <p:pRg st="6" end="6"/>
                                            </p:txEl>
                                          </p:spTgt>
                                        </p:tgtEl>
                                        <p:attrNameLst>
                                          <p:attrName>ppt_x</p:attrName>
                                        </p:attrNameLst>
                                      </p:cBhvr>
                                      <p:tavLst>
                                        <p:tav tm="0">
                                          <p:val>
                                            <p:strVal val="#ppt_x"/>
                                          </p:val>
                                        </p:tav>
                                        <p:tav tm="100000">
                                          <p:val>
                                            <p:strVal val="#ppt_x"/>
                                          </p:val>
                                        </p:tav>
                                      </p:tavLst>
                                    </p:anim>
                                    <p:anim calcmode="lin" valueType="num">
                                      <p:cBhvr>
                                        <p:cTn id="51" dur="2000" fill="hold"/>
                                        <p:tgtEl>
                                          <p:spTgt spid="90117">
                                            <p:txEl>
                                              <p:pRg st="6" end="6"/>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16000"/>
                            </p:stCondLst>
                            <p:childTnLst>
                              <p:par>
                                <p:cTn id="53" presetID="47" presetClass="entr" presetSubtype="0" fill="hold" nodeType="afterEffect">
                                  <p:stCondLst>
                                    <p:cond delay="0"/>
                                  </p:stCondLst>
                                  <p:childTnLst>
                                    <p:set>
                                      <p:cBhvr>
                                        <p:cTn id="54" dur="1" fill="hold">
                                          <p:stCondLst>
                                            <p:cond delay="0"/>
                                          </p:stCondLst>
                                        </p:cTn>
                                        <p:tgtEl>
                                          <p:spTgt spid="90117">
                                            <p:txEl>
                                              <p:pRg st="7" end="7"/>
                                            </p:txEl>
                                          </p:spTgt>
                                        </p:tgtEl>
                                        <p:attrNameLst>
                                          <p:attrName>style.visibility</p:attrName>
                                        </p:attrNameLst>
                                      </p:cBhvr>
                                      <p:to>
                                        <p:strVal val="visible"/>
                                      </p:to>
                                    </p:set>
                                    <p:animEffect transition="in" filter="fade">
                                      <p:cBhvr>
                                        <p:cTn id="55" dur="2000"/>
                                        <p:tgtEl>
                                          <p:spTgt spid="90117">
                                            <p:txEl>
                                              <p:pRg st="7" end="7"/>
                                            </p:txEl>
                                          </p:spTgt>
                                        </p:tgtEl>
                                      </p:cBhvr>
                                    </p:animEffect>
                                    <p:anim calcmode="lin" valueType="num">
                                      <p:cBhvr>
                                        <p:cTn id="56" dur="2000" fill="hold"/>
                                        <p:tgtEl>
                                          <p:spTgt spid="90117">
                                            <p:txEl>
                                              <p:pRg st="7" end="7"/>
                                            </p:txEl>
                                          </p:spTgt>
                                        </p:tgtEl>
                                        <p:attrNameLst>
                                          <p:attrName>ppt_x</p:attrName>
                                        </p:attrNameLst>
                                      </p:cBhvr>
                                      <p:tavLst>
                                        <p:tav tm="0">
                                          <p:val>
                                            <p:strVal val="#ppt_x"/>
                                          </p:val>
                                        </p:tav>
                                        <p:tav tm="100000">
                                          <p:val>
                                            <p:strVal val="#ppt_x"/>
                                          </p:val>
                                        </p:tav>
                                      </p:tavLst>
                                    </p:anim>
                                    <p:anim calcmode="lin" valueType="num">
                                      <p:cBhvr>
                                        <p:cTn id="57" dur="2000" fill="hold"/>
                                        <p:tgtEl>
                                          <p:spTgt spid="9011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Прямоугольник 1"/>
          <p:cNvSpPr>
            <a:spLocks noChangeArrowheads="1"/>
          </p:cNvSpPr>
          <p:nvPr/>
        </p:nvSpPr>
        <p:spPr bwMode="auto">
          <a:xfrm>
            <a:off x="616746" y="1565675"/>
            <a:ext cx="7858125" cy="359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indent="202406" algn="just" defTabSz="685800" eaLnBrk="1" hangingPunct="1">
              <a:lnSpc>
                <a:spcPct val="115000"/>
              </a:lnSpc>
            </a:pPr>
            <a:r>
              <a:rPr lang="uz-Cyrl-UZ" altLang="ru-RU" sz="1800" b="1">
                <a:solidFill>
                  <a:prstClr val="black"/>
                </a:solidFill>
                <a:latin typeface="Times New Roman" panose="02020603050405020304" pitchFamily="18" charset="0"/>
                <a:cs typeface="Times New Roman" panose="02020603050405020304" pitchFamily="18" charset="0"/>
              </a:rPr>
              <a:t>Туркистонда ҳарбий полиция тартиботи.</a:t>
            </a:r>
            <a:r>
              <a:rPr lang="uz-Cyrl-UZ" altLang="ru-RU" sz="1800">
                <a:solidFill>
                  <a:prstClr val="black"/>
                </a:solidFill>
                <a:latin typeface="Times New Roman" panose="02020603050405020304" pitchFamily="18" charset="0"/>
                <a:cs typeface="Times New Roman" panose="02020603050405020304" pitchFamily="18" charset="0"/>
              </a:rPr>
              <a:t> Рус ҳукумати Туркистон ўлкасида қўзғолонга айланиб кетадиган норозилик ҳаракатига қарши </a:t>
            </a:r>
            <a:r>
              <a:rPr lang="uz-Cyrl-UZ" altLang="ru-RU" sz="1800" b="1">
                <a:solidFill>
                  <a:prstClr val="black"/>
                </a:solidFill>
                <a:latin typeface="Times New Roman" panose="02020603050405020304" pitchFamily="18" charset="0"/>
                <a:cs typeface="Times New Roman" panose="02020603050405020304" pitchFamily="18" charset="0"/>
              </a:rPr>
              <a:t>жазолаш тадбирлари</a:t>
            </a:r>
            <a:r>
              <a:rPr lang="uz-Cyrl-UZ" altLang="ru-RU" sz="1800">
                <a:solidFill>
                  <a:prstClr val="black"/>
                </a:solidFill>
                <a:latin typeface="Times New Roman" panose="02020603050405020304" pitchFamily="18" charset="0"/>
                <a:cs typeface="Times New Roman" panose="02020603050405020304" pitchFamily="18" charset="0"/>
              </a:rPr>
              <a:t> учун империя манфаатларини ҳимояловчи ҳуқуқий асослар яратишга ҳаракат қилди. </a:t>
            </a:r>
            <a:r>
              <a:rPr lang="uz-Cyrl-UZ" altLang="ru-RU" sz="1800" b="1">
                <a:solidFill>
                  <a:prstClr val="black"/>
                </a:solidFill>
                <a:latin typeface="Times New Roman" panose="02020603050405020304" pitchFamily="18" charset="0"/>
                <a:cs typeface="Times New Roman" panose="02020603050405020304" pitchFamily="18" charset="0"/>
              </a:rPr>
              <a:t>1881</a:t>
            </a:r>
            <a:r>
              <a:rPr lang="uz-Cyrl-UZ" altLang="ru-RU" sz="1800">
                <a:solidFill>
                  <a:prstClr val="black"/>
                </a:solidFill>
                <a:latin typeface="Times New Roman" panose="02020603050405020304" pitchFamily="18" charset="0"/>
                <a:cs typeface="Times New Roman" panose="02020603050405020304" pitchFamily="18" charset="0"/>
              </a:rPr>
              <a:t> й. </a:t>
            </a:r>
            <a:r>
              <a:rPr lang="uz-Cyrl-UZ" altLang="ru-RU" sz="1800" i="1">
                <a:solidFill>
                  <a:prstClr val="black"/>
                </a:solidFill>
                <a:latin typeface="Times New Roman" panose="02020603050405020304" pitchFamily="18" charset="0"/>
                <a:cs typeface="Times New Roman" panose="02020603050405020304" pitchFamily="18" charset="0"/>
              </a:rPr>
              <a:t>"</a:t>
            </a:r>
            <a:r>
              <a:rPr lang="uz-Cyrl-UZ" altLang="ru-RU" sz="1800">
                <a:solidFill>
                  <a:prstClr val="black"/>
                </a:solidFill>
                <a:latin typeface="Times New Roman" panose="02020603050405020304" pitchFamily="18" charset="0"/>
                <a:cs typeface="Times New Roman" panose="02020603050405020304" pitchFamily="18" charset="0"/>
              </a:rPr>
              <a:t>Давлат тартиботи ва жамоат осойишталигини қўриқлаш чоралари тўғрисида </a:t>
            </a:r>
            <a:r>
              <a:rPr lang="uz-Cyrl-UZ" altLang="ru-RU" sz="1800" b="1">
                <a:solidFill>
                  <a:prstClr val="black"/>
                </a:solidFill>
                <a:latin typeface="Times New Roman" panose="02020603050405020304" pitchFamily="18" charset="0"/>
                <a:cs typeface="Times New Roman" panose="02020603050405020304" pitchFamily="18" charset="0"/>
              </a:rPr>
              <a:t>Низом</a:t>
            </a:r>
            <a:r>
              <a:rPr lang="uz-Cyrl-UZ" altLang="ru-RU" sz="1800">
                <a:solidFill>
                  <a:prstClr val="black"/>
                </a:solidFill>
                <a:latin typeface="Times New Roman" panose="02020603050405020304" pitchFamily="18" charset="0"/>
                <a:cs typeface="Times New Roman" panose="02020603050405020304" pitchFamily="18" charset="0"/>
              </a:rPr>
              <a:t>" эълон қилинди, Низомга мувофиқ </a:t>
            </a:r>
            <a:r>
              <a:rPr lang="uz-Cyrl-UZ" altLang="ru-RU" sz="1800" b="1">
                <a:solidFill>
                  <a:prstClr val="black"/>
                </a:solidFill>
                <a:latin typeface="Times New Roman" panose="02020603050405020304" pitchFamily="18" charset="0"/>
                <a:cs typeface="Times New Roman" panose="02020603050405020304" pitchFamily="18" charset="0"/>
              </a:rPr>
              <a:t>генерал-губернатор</a:t>
            </a:r>
            <a:r>
              <a:rPr lang="uz-Cyrl-UZ" altLang="ru-RU" sz="1800">
                <a:solidFill>
                  <a:prstClr val="black"/>
                </a:solidFill>
                <a:latin typeface="Times New Roman" panose="02020603050405020304" pitchFamily="18" charset="0"/>
                <a:cs typeface="Times New Roman" panose="02020603050405020304" pitchFamily="18" charset="0"/>
              </a:rPr>
              <a:t> "</a:t>
            </a:r>
            <a:r>
              <a:rPr lang="uz-Cyrl-UZ" altLang="ru-RU" sz="1800" i="1">
                <a:solidFill>
                  <a:prstClr val="black"/>
                </a:solidFill>
                <a:latin typeface="Times New Roman" panose="02020603050405020304" pitchFamily="18" charset="0"/>
                <a:cs typeface="Times New Roman" panose="02020603050405020304" pitchFamily="18" charset="0"/>
              </a:rPr>
              <a:t>кучайтирилган</a:t>
            </a:r>
            <a:r>
              <a:rPr lang="uz-Cyrl-UZ" altLang="ru-RU" sz="1800">
                <a:solidFill>
                  <a:prstClr val="black"/>
                </a:solidFill>
                <a:latin typeface="Times New Roman" panose="02020603050405020304" pitchFamily="18" charset="0"/>
                <a:cs typeface="Times New Roman" panose="02020603050405020304" pitchFamily="18" charset="0"/>
              </a:rPr>
              <a:t>" ёки "</a:t>
            </a:r>
            <a:r>
              <a:rPr lang="uz-Cyrl-UZ" altLang="ru-RU" sz="1800" i="1">
                <a:solidFill>
                  <a:prstClr val="black"/>
                </a:solidFill>
                <a:latin typeface="Times New Roman" panose="02020603050405020304" pitchFamily="18" charset="0"/>
                <a:cs typeface="Times New Roman" panose="02020603050405020304" pitchFamily="18" charset="0"/>
              </a:rPr>
              <a:t>фавқулодда</a:t>
            </a:r>
            <a:r>
              <a:rPr lang="uz-Cyrl-UZ" altLang="ru-RU" sz="1800">
                <a:solidFill>
                  <a:prstClr val="black"/>
                </a:solidFill>
                <a:latin typeface="Times New Roman" panose="02020603050405020304" pitchFamily="18" charset="0"/>
                <a:cs typeface="Times New Roman" panose="02020603050405020304" pitchFamily="18" charset="0"/>
              </a:rPr>
              <a:t>" қўриқлаш ҳолатини ўз ихтиёри билан жорий этиш ҳуқуқига эга бўлди. Бу ҳуқуқ ўлкада қўзғолон, “жамоат осойишталиги” бузулган ва “ташвишли кайфиятлар” пайдо бўлган тақдирда унга ўз ихтиёрига кўра куч ишлатиш мумкинлигини англатар эди. </a:t>
            </a:r>
            <a:r>
              <a:rPr lang="uz-Cyrl-UZ" altLang="ru-RU" sz="1800" b="1">
                <a:solidFill>
                  <a:prstClr val="black"/>
                </a:solidFill>
                <a:latin typeface="Times New Roman" panose="02020603050405020304" pitchFamily="18" charset="0"/>
                <a:cs typeface="Times New Roman" panose="02020603050405020304" pitchFamily="18" charset="0"/>
              </a:rPr>
              <a:t>Туркистон 1892-1916 йилларда </a:t>
            </a:r>
            <a:r>
              <a:rPr lang="uz-Cyrl-UZ" altLang="ru-RU" sz="1800" b="1" i="1">
                <a:solidFill>
                  <a:prstClr val="black"/>
                </a:solidFill>
                <a:latin typeface="Times New Roman" panose="02020603050405020304" pitchFamily="18" charset="0"/>
                <a:cs typeface="Times New Roman" panose="02020603050405020304" pitchFamily="18" charset="0"/>
              </a:rPr>
              <a:t>“кучайтирилган қўриқлов”</a:t>
            </a:r>
            <a:r>
              <a:rPr lang="uz-Cyrl-UZ" altLang="ru-RU" sz="1800" b="1">
                <a:solidFill>
                  <a:prstClr val="black"/>
                </a:solidFill>
                <a:latin typeface="Times New Roman" panose="02020603050405020304" pitchFamily="18" charset="0"/>
                <a:cs typeface="Times New Roman" panose="02020603050405020304" pitchFamily="18" charset="0"/>
              </a:rPr>
              <a:t> ва </a:t>
            </a:r>
            <a:r>
              <a:rPr lang="uz-Cyrl-UZ" altLang="ru-RU" sz="1800" b="1" i="1">
                <a:solidFill>
                  <a:prstClr val="black"/>
                </a:solidFill>
                <a:latin typeface="Times New Roman" panose="02020603050405020304" pitchFamily="18" charset="0"/>
                <a:cs typeface="Times New Roman" panose="02020603050405020304" pitchFamily="18" charset="0"/>
              </a:rPr>
              <a:t>“фавқулодда қўриқлов”</a:t>
            </a:r>
            <a:r>
              <a:rPr lang="uz-Cyrl-UZ" altLang="ru-RU" sz="1800" b="1">
                <a:solidFill>
                  <a:prstClr val="black"/>
                </a:solidFill>
                <a:latin typeface="Times New Roman" panose="02020603050405020304" pitchFamily="18" charset="0"/>
                <a:cs typeface="Times New Roman" panose="02020603050405020304" pitchFamily="18" charset="0"/>
              </a:rPr>
              <a:t> ҳолатида бўлди. </a:t>
            </a:r>
            <a:endParaRPr lang="ru-RU" altLang="ru-RU" sz="15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3804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Прямоугольник 1"/>
          <p:cNvSpPr>
            <a:spLocks noChangeArrowheads="1"/>
          </p:cNvSpPr>
          <p:nvPr/>
        </p:nvSpPr>
        <p:spPr bwMode="auto">
          <a:xfrm>
            <a:off x="607221" y="1387079"/>
            <a:ext cx="7808119" cy="4074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indent="202406" algn="just" defTabSz="685800" eaLnBrk="1" hangingPunct="1">
              <a:lnSpc>
                <a:spcPct val="115000"/>
              </a:lnSpc>
            </a:pPr>
            <a:r>
              <a:rPr lang="uz-Cyrl-UZ" altLang="ru-RU" sz="1875">
                <a:solidFill>
                  <a:prstClr val="black"/>
                </a:solidFill>
                <a:latin typeface="Times New Roman" panose="02020603050405020304" pitchFamily="18" charset="0"/>
                <a:cs typeface="Times New Roman" panose="02020603050405020304" pitchFamily="18" charset="0"/>
              </a:rPr>
              <a:t>Янги “Низом” шаҳар ва қишлоқ мавзеларини назорат қилиб турган аввалги </a:t>
            </a:r>
            <a:r>
              <a:rPr lang="uz-Cyrl-UZ" altLang="ru-RU" sz="1875" i="1">
                <a:solidFill>
                  <a:prstClr val="black"/>
                </a:solidFill>
                <a:latin typeface="Times New Roman" panose="02020603050405020304" pitchFamily="18" charset="0"/>
                <a:cs typeface="Times New Roman" panose="02020603050405020304" pitchFamily="18" charset="0"/>
              </a:rPr>
              <a:t>полиция </a:t>
            </a:r>
            <a:r>
              <a:rPr lang="uz-Cyrl-UZ" altLang="ru-RU" sz="1875">
                <a:solidFill>
                  <a:prstClr val="black"/>
                </a:solidFill>
                <a:latin typeface="Times New Roman" panose="02020603050405020304" pitchFamily="18" charset="0"/>
                <a:cs typeface="Times New Roman" panose="02020603050405020304" pitchFamily="18" charset="0"/>
              </a:rPr>
              <a:t>тузилмаларига қўшимча уезд бошлиқларига </a:t>
            </a:r>
            <a:r>
              <a:rPr lang="uz-Cyrl-UZ" altLang="ru-RU" sz="1875" i="1">
                <a:solidFill>
                  <a:prstClr val="black"/>
                </a:solidFill>
                <a:latin typeface="Times New Roman" panose="02020603050405020304" pitchFamily="18" charset="0"/>
                <a:cs typeface="Times New Roman" panose="02020603050405020304" pitchFamily="18" charset="0"/>
              </a:rPr>
              <a:t>исправниклар</a:t>
            </a:r>
            <a:r>
              <a:rPr lang="uz-Cyrl-UZ" altLang="ru-RU" sz="1875">
                <a:solidFill>
                  <a:prstClr val="black"/>
                </a:solidFill>
                <a:latin typeface="Times New Roman" panose="02020603050405020304" pitchFamily="18" charset="0"/>
                <a:cs typeface="Times New Roman" panose="02020603050405020304" pitchFamily="18" charset="0"/>
              </a:rPr>
              <a:t> ҳуқуқини берди. Бу нарса уларни </a:t>
            </a:r>
            <a:r>
              <a:rPr lang="uz-Cyrl-UZ" altLang="ru-RU" sz="1875" i="1">
                <a:solidFill>
                  <a:prstClr val="black"/>
                </a:solidFill>
                <a:latin typeface="Times New Roman" panose="02020603050405020304" pitchFamily="18" charset="0"/>
                <a:cs typeface="Times New Roman" panose="02020603050405020304" pitchFamily="18" charset="0"/>
              </a:rPr>
              <a:t>уезд полиция бошқармалари</a:t>
            </a:r>
            <a:r>
              <a:rPr lang="uz-Cyrl-UZ" altLang="ru-RU" sz="1875">
                <a:solidFill>
                  <a:prstClr val="black"/>
                </a:solidFill>
                <a:latin typeface="Times New Roman" panose="02020603050405020304" pitchFamily="18" charset="0"/>
                <a:cs typeface="Times New Roman" panose="02020603050405020304" pitchFamily="18" charset="0"/>
              </a:rPr>
              <a:t> раҳбарларига тенглаштирган эди. Улар ҳар қандай одамни 7 кунга қамоққа олишга ёки жаримага тортиш ваколатга эга бўлдилар. Участка приставлари лавозими уларга ёрдам тариқасида таъсис этилган бўлиб, одатда улар солиқлар йиғимига, мажбуриятлар, уезд бошлиқларининг қарорлари ижро этилишига раҳбарлик қилган </a:t>
            </a:r>
            <a:r>
              <a:rPr lang="uz-Cyrl-UZ" altLang="ru-RU" sz="1875" i="1">
                <a:solidFill>
                  <a:prstClr val="black"/>
                </a:solidFill>
                <a:latin typeface="Times New Roman" panose="02020603050405020304" pitchFamily="18" charset="0"/>
                <a:cs typeface="Times New Roman" panose="02020603050405020304" pitchFamily="18" charset="0"/>
              </a:rPr>
              <a:t>офицерлар</a:t>
            </a:r>
            <a:r>
              <a:rPr lang="uz-Cyrl-UZ" altLang="ru-RU" sz="1875">
                <a:solidFill>
                  <a:prstClr val="black"/>
                </a:solidFill>
                <a:latin typeface="Times New Roman" panose="02020603050405020304" pitchFamily="18" charset="0"/>
                <a:cs typeface="Times New Roman" panose="02020603050405020304" pitchFamily="18" charset="0"/>
              </a:rPr>
              <a:t> бўлиб, ҳар қандай ўзгаришлар ҳақида ўлка маъмуриятларига маълумот етказиб турган ҳолда аҳоли устидан назорат қилган. Улар ўз участкалари доирасида суриштириш ва тергов ишларини юритиши, қамоққа олиши ва жаримага тортиши мумкин эди. </a:t>
            </a:r>
            <a:endParaRPr lang="ru-RU" altLang="ru-RU" sz="1875">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31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Прямоугольник 1"/>
          <p:cNvSpPr>
            <a:spLocks noChangeArrowheads="1"/>
          </p:cNvSpPr>
          <p:nvPr/>
        </p:nvSpPr>
        <p:spPr bwMode="auto">
          <a:xfrm>
            <a:off x="528640" y="1334693"/>
            <a:ext cx="8112919" cy="43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indent="202406" algn="just" defTabSz="685800" eaLnBrk="1" hangingPunct="1">
              <a:lnSpc>
                <a:spcPct val="115000"/>
              </a:lnSpc>
            </a:pPr>
            <a:r>
              <a:rPr lang="uz-Cyrl-UZ" altLang="ru-RU" sz="1500">
                <a:solidFill>
                  <a:prstClr val="black"/>
                </a:solidFill>
                <a:latin typeface="Times New Roman" panose="02020603050405020304" pitchFamily="18" charset="0"/>
                <a:cs typeface="Times New Roman" panose="02020603050405020304" pitchFamily="18" charset="0"/>
              </a:rPr>
              <a:t>Ўлкани 1882-1884 йй. текширган императорнинг махфий маслаҳатчиси </a:t>
            </a:r>
            <a:r>
              <a:rPr lang="uz-Cyrl-UZ" altLang="ru-RU" sz="1500" b="1">
                <a:solidFill>
                  <a:prstClr val="black"/>
                </a:solidFill>
                <a:latin typeface="Times New Roman" panose="02020603050405020304" pitchFamily="18" charset="0"/>
                <a:cs typeface="Times New Roman" panose="02020603050405020304" pitchFamily="18" charset="0"/>
              </a:rPr>
              <a:t>Ф.Гирс</a:t>
            </a:r>
            <a:r>
              <a:rPr lang="uz-Cyrl-UZ" altLang="ru-RU" sz="1500">
                <a:solidFill>
                  <a:prstClr val="black"/>
                </a:solidFill>
                <a:latin typeface="Times New Roman" panose="02020603050405020304" pitchFamily="18" charset="0"/>
                <a:cs typeface="Times New Roman" panose="02020603050405020304" pitchFamily="18" charset="0"/>
              </a:rPr>
              <a:t> Туркистонда 2404000 киши яшашини ва улардан 1200000 киши эркак эканини ёзган. Гирс эркак аҳолига ҳарбий хизмат мажбуриятини юклаш масалагида бу қалтис сиёсий тадбир эканлигини, Туркистон аҳолисини армияга чақирмаслик сиёсатини ёқлади. Рус ҳукумати маҳаллий аҳолини мунтазам армияда хизмат қилишидан, жанговор ҳарбий малакаларини оширишидан, қўшинларни европачасига такомиллаштиришга ўргатишдан ва замонавий қуроллардан фойдаланишни эгаллашларидан чўчир эди. Туркистондаги рус ҳукумати ҳарбий сиёсатининг асосини маҳаллий аҳолини қуролсизлантириш, қуролли кураш умидини йўқотиш, жангарилик унсурларини бостириш, қадимий жанговар анъаналарни тугатиш ташкил этар эди. Туркистонда бошқарув ва назорат тизими ҳарбий ва полиция тартиблари асосида ўрнатилди. </a:t>
            </a:r>
            <a:endParaRPr lang="ru-RU" altLang="ru-RU" sz="1500">
              <a:solidFill>
                <a:prstClr val="black"/>
              </a:solidFill>
              <a:latin typeface="Times New Roman" panose="02020603050405020304" pitchFamily="18" charset="0"/>
              <a:cs typeface="Times New Roman" panose="02020603050405020304" pitchFamily="18" charset="0"/>
            </a:endParaRPr>
          </a:p>
          <a:p>
            <a:pPr indent="202406" algn="just" defTabSz="685800" eaLnBrk="1" hangingPunct="1">
              <a:lnSpc>
                <a:spcPct val="115000"/>
              </a:lnSpc>
            </a:pPr>
            <a:r>
              <a:rPr lang="uz-Cyrl-UZ" altLang="ru-RU" sz="1500" i="1">
                <a:solidFill>
                  <a:prstClr val="black"/>
                </a:solidFill>
                <a:latin typeface="Times New Roman" panose="02020603050405020304" pitchFamily="18" charset="0"/>
                <a:cs typeface="Times New Roman" panose="02020603050405020304" pitchFamily="18" charset="0"/>
              </a:rPr>
              <a:t>Полиция </a:t>
            </a:r>
            <a:r>
              <a:rPr lang="uz-Cyrl-UZ" altLang="ru-RU" sz="1500">
                <a:solidFill>
                  <a:prstClr val="black"/>
                </a:solidFill>
                <a:latin typeface="Times New Roman" panose="02020603050405020304" pitchFamily="18" charset="0"/>
                <a:cs typeface="Times New Roman" panose="02020603050405020304" pitchFamily="18" charset="0"/>
              </a:rPr>
              <a:t>(немс.- маъмурият) - жамоат хавфсизлигини сақловчи ташкилот. </a:t>
            </a:r>
            <a:r>
              <a:rPr lang="uz-Cyrl-UZ" altLang="ru-RU" sz="1500" i="1">
                <a:solidFill>
                  <a:prstClr val="black"/>
                </a:solidFill>
                <a:latin typeface="Times New Roman" panose="02020603050405020304" pitchFamily="18" charset="0"/>
                <a:cs typeface="Times New Roman" panose="02020603050405020304" pitchFamily="18" charset="0"/>
              </a:rPr>
              <a:t>Исправник </a:t>
            </a:r>
            <a:r>
              <a:rPr lang="uz-Cyrl-UZ" altLang="ru-RU" sz="1500">
                <a:solidFill>
                  <a:prstClr val="black"/>
                </a:solidFill>
                <a:latin typeface="Times New Roman" panose="02020603050405020304" pitchFamily="18" charset="0"/>
                <a:cs typeface="Times New Roman" panose="02020603050405020304" pitchFamily="18" charset="0"/>
              </a:rPr>
              <a:t>- уезд полицияси бошлиғи.  </a:t>
            </a:r>
            <a:r>
              <a:rPr lang="uz-Cyrl-UZ" altLang="ru-RU" sz="1500" i="1">
                <a:solidFill>
                  <a:prstClr val="black"/>
                </a:solidFill>
                <a:latin typeface="Times New Roman" panose="02020603050405020304" pitchFamily="18" charset="0"/>
                <a:cs typeface="Times New Roman" panose="02020603050405020304" pitchFamily="18" charset="0"/>
              </a:rPr>
              <a:t>Апеллация </a:t>
            </a:r>
            <a:r>
              <a:rPr lang="uz-Cyrl-UZ" altLang="ru-RU" sz="1500">
                <a:solidFill>
                  <a:prstClr val="black"/>
                </a:solidFill>
                <a:latin typeface="Times New Roman" panose="02020603050405020304" pitchFamily="18" charset="0"/>
                <a:cs typeface="Times New Roman" panose="02020603050405020304" pitchFamily="18" charset="0"/>
              </a:rPr>
              <a:t>(лот. шикоят, норозилик билдириш) - суд ҳукмидан норози бўлгач, унинг устидан шикоят аризаси берилишининг бир шакли. </a:t>
            </a:r>
            <a:r>
              <a:rPr lang="uz-Cyrl-UZ" altLang="ru-RU" sz="1500" i="1">
                <a:solidFill>
                  <a:prstClr val="black"/>
                </a:solidFill>
                <a:latin typeface="Times New Roman" panose="02020603050405020304" pitchFamily="18" charset="0"/>
                <a:cs typeface="Times New Roman" panose="02020603050405020304" pitchFamily="18" charset="0"/>
              </a:rPr>
              <a:t>Земство</a:t>
            </a:r>
            <a:r>
              <a:rPr lang="uz-Cyrl-UZ" altLang="ru-RU" sz="1500">
                <a:solidFill>
                  <a:prstClr val="black"/>
                </a:solidFill>
                <a:latin typeface="Times New Roman" panose="02020603050405020304" pitchFamily="18" charset="0"/>
                <a:cs typeface="Times New Roman" panose="02020603050405020304" pitchFamily="18" charset="0"/>
              </a:rPr>
              <a:t> (рус.) - ваколати чекланган маҳаллий идора, боқарма. </a:t>
            </a:r>
            <a:r>
              <a:rPr lang="uz-Cyrl-UZ" altLang="ru-RU" sz="1500" i="1">
                <a:solidFill>
                  <a:prstClr val="black"/>
                </a:solidFill>
                <a:latin typeface="Times New Roman" panose="02020603050405020304" pitchFamily="18" charset="0"/>
                <a:cs typeface="Times New Roman" panose="02020603050405020304" pitchFamily="18" charset="0"/>
              </a:rPr>
              <a:t>Қози судлари</a:t>
            </a:r>
            <a:r>
              <a:rPr lang="uz-Cyrl-UZ" altLang="ru-RU" sz="1500">
                <a:solidFill>
                  <a:prstClr val="black"/>
                </a:solidFill>
                <a:latin typeface="Times New Roman" panose="02020603050405020304" pitchFamily="18" charset="0"/>
                <a:cs typeface="Times New Roman" panose="02020603050405020304" pitchFamily="18" charset="0"/>
              </a:rPr>
              <a:t> - шариат асосида иш кўрадиган суд.</a:t>
            </a:r>
            <a:r>
              <a:rPr lang="uz-Cyrl-UZ" altLang="ru-RU" sz="1500" i="1">
                <a:solidFill>
                  <a:prstClr val="black"/>
                </a:solidFill>
                <a:latin typeface="Times New Roman" panose="02020603050405020304" pitchFamily="18" charset="0"/>
                <a:cs typeface="Times New Roman" panose="02020603050405020304" pitchFamily="18" charset="0"/>
              </a:rPr>
              <a:t> Бий судлари</a:t>
            </a:r>
            <a:r>
              <a:rPr lang="uz-Cyrl-UZ" altLang="ru-RU" sz="1500">
                <a:solidFill>
                  <a:prstClr val="black"/>
                </a:solidFill>
                <a:latin typeface="Times New Roman" panose="02020603050405020304" pitchFamily="18" charset="0"/>
                <a:cs typeface="Times New Roman" panose="02020603050405020304" pitchFamily="18" charset="0"/>
              </a:rPr>
              <a:t> - қабила урф-одатларига таяниб иш кўрадиган суд.</a:t>
            </a:r>
            <a:endParaRPr lang="ru-RU" altLang="ru-RU" sz="1500">
              <a:solidFill>
                <a:prstClr val="black"/>
              </a:solidFill>
              <a:latin typeface="Times New Roman" panose="02020603050405020304" pitchFamily="18" charset="0"/>
              <a:cs typeface="Times New Roman" panose="02020603050405020304" pitchFamily="18" charset="0"/>
            </a:endParaRPr>
          </a:p>
          <a:p>
            <a:pPr indent="202406" defTabSz="685800" eaLnBrk="1" hangingPunct="1"/>
            <a:r>
              <a:rPr lang="kk-KZ" altLang="ru-RU" sz="1500">
                <a:solidFill>
                  <a:prstClr val="black"/>
                </a:solidFill>
                <a:latin typeface="Times New Roman" panose="02020603050405020304" pitchFamily="18" charset="0"/>
                <a:cs typeface="Times New Roman" panose="02020603050405020304" pitchFamily="18" charset="0"/>
              </a:rPr>
              <a:t> </a:t>
            </a:r>
            <a:endParaRPr lang="ru-RU" altLang="ru-RU" sz="15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579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txBox="1">
            <a:spLocks noChangeArrowheads="1"/>
          </p:cNvSpPr>
          <p:nvPr/>
        </p:nvSpPr>
        <p:spPr bwMode="auto">
          <a:xfrm>
            <a:off x="1106091" y="1581150"/>
            <a:ext cx="6172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algn="ctr" defTabSz="342900" eaLnBrk="1" hangingPunct="1">
              <a:spcBef>
                <a:spcPct val="0"/>
              </a:spcBef>
              <a:spcAft>
                <a:spcPct val="0"/>
              </a:spcAft>
              <a:buClrTx/>
              <a:buSzTx/>
              <a:buNone/>
            </a:pPr>
            <a:r>
              <a:rPr lang="uz-Cyrl-UZ" altLang="ru-RU" sz="3000" b="1"/>
              <a:t> </a:t>
            </a:r>
            <a:endParaRPr lang="ru-RU" altLang="ru-RU" sz="3000" b="1"/>
          </a:p>
        </p:txBody>
      </p:sp>
      <p:sp>
        <p:nvSpPr>
          <p:cNvPr id="4" name="Прямоугольник 3"/>
          <p:cNvSpPr/>
          <p:nvPr/>
        </p:nvSpPr>
        <p:spPr>
          <a:xfrm>
            <a:off x="646512" y="1375172"/>
            <a:ext cx="8062913" cy="1477328"/>
          </a:xfrm>
          <a:prstGeom prst="rect">
            <a:avLst/>
          </a:prstGeom>
        </p:spPr>
        <p:txBody>
          <a:bodyPr>
            <a:spAutoFit/>
          </a:bodyPr>
          <a:lstStyle/>
          <a:p>
            <a:pPr algn="ctr" defTabSz="685800" eaLnBrk="1" fontAlgn="auto" hangingPunct="1">
              <a:spcBef>
                <a:spcPts val="0"/>
              </a:spcBef>
              <a:spcAft>
                <a:spcPts val="0"/>
              </a:spcAft>
              <a:defRPr/>
            </a:pPr>
            <a:r>
              <a:rPr lang="ru-RU" sz="3000" kern="10" dirty="0">
                <a:solidFill>
                  <a:srgbClr val="336699"/>
                </a:solidFill>
                <a:effectLst>
                  <a:outerShdw dist="45791" dir="2021404" algn="ctr" rotWithShape="0">
                    <a:srgbClr val="B2B2B2">
                      <a:alpha val="79999"/>
                    </a:srgbClr>
                  </a:outerShdw>
                </a:effectLst>
                <a:cs typeface="Times New Roman" panose="02020603050405020304" pitchFamily="18" charset="0"/>
              </a:rPr>
              <a:t>Ушбу </a:t>
            </a:r>
            <a:r>
              <a:rPr lang="ru-RU" sz="3000" kern="10" dirty="0" err="1">
                <a:solidFill>
                  <a:srgbClr val="336699"/>
                </a:solidFill>
                <a:effectLst>
                  <a:outerShdw dist="45791" dir="2021404" algn="ctr" rotWithShape="0">
                    <a:srgbClr val="B2B2B2">
                      <a:alpha val="79999"/>
                    </a:srgbClr>
                  </a:outerShdw>
                </a:effectLst>
                <a:cs typeface="Times New Roman" panose="02020603050405020304" pitchFamily="18" charset="0"/>
              </a:rPr>
              <a:t>мавзуни</a:t>
            </a:r>
            <a:r>
              <a:rPr lang="ru-RU" sz="3000" kern="10" dirty="0">
                <a:solidFill>
                  <a:srgbClr val="336699"/>
                </a:solidFill>
                <a:effectLst>
                  <a:outerShdw dist="45791" dir="2021404" algn="ctr" rotWithShape="0">
                    <a:srgbClr val="B2B2B2">
                      <a:alpha val="79999"/>
                    </a:srgbClr>
                  </a:outerShdw>
                </a:effectLst>
                <a:cs typeface="Times New Roman" panose="02020603050405020304" pitchFamily="18" charset="0"/>
              </a:rPr>
              <a:t> </a:t>
            </a:r>
            <a:r>
              <a:rPr lang="ru-RU" sz="3000" kern="10" dirty="0" err="1">
                <a:solidFill>
                  <a:srgbClr val="336699"/>
                </a:solidFill>
                <a:effectLst>
                  <a:outerShdw dist="45791" dir="2021404" algn="ctr" rotWithShape="0">
                    <a:srgbClr val="B2B2B2">
                      <a:alpha val="79999"/>
                    </a:srgbClr>
                  </a:outerShdw>
                </a:effectLst>
                <a:cs typeface="Times New Roman" panose="02020603050405020304" pitchFamily="18" charset="0"/>
              </a:rPr>
              <a:t>тушунишда</a:t>
            </a:r>
            <a:r>
              <a:rPr lang="ru-RU" sz="3000" kern="10" dirty="0">
                <a:solidFill>
                  <a:srgbClr val="336699"/>
                </a:solidFill>
                <a:effectLst>
                  <a:outerShdw dist="45791" dir="2021404" algn="ctr" rotWithShape="0">
                    <a:srgbClr val="B2B2B2">
                      <a:alpha val="79999"/>
                    </a:srgbClr>
                  </a:outerShdw>
                </a:effectLst>
                <a:cs typeface="Times New Roman" panose="02020603050405020304" pitchFamily="18" charset="0"/>
              </a:rPr>
              <a:t> "ФСМУ" </a:t>
            </a:r>
            <a:r>
              <a:rPr lang="ru-RU" sz="3000" kern="10" dirty="0" err="1">
                <a:solidFill>
                  <a:srgbClr val="336699"/>
                </a:solidFill>
                <a:effectLst>
                  <a:outerShdw dist="45791" dir="2021404" algn="ctr" rotWithShape="0">
                    <a:srgbClr val="B2B2B2">
                      <a:alpha val="79999"/>
                    </a:srgbClr>
                  </a:outerShdw>
                </a:effectLst>
                <a:cs typeface="Times New Roman" panose="02020603050405020304" pitchFamily="18" charset="0"/>
              </a:rPr>
              <a:t>методидан</a:t>
            </a:r>
            <a:endParaRPr lang="ru-RU" sz="3000" kern="10" dirty="0">
              <a:solidFill>
                <a:srgbClr val="336699"/>
              </a:solidFill>
              <a:effectLst>
                <a:outerShdw dist="45791" dir="2021404" algn="ctr" rotWithShape="0">
                  <a:srgbClr val="B2B2B2">
                    <a:alpha val="79999"/>
                  </a:srgbClr>
                </a:outerShdw>
              </a:effectLst>
              <a:cs typeface="Times New Roman" panose="02020603050405020304" pitchFamily="18" charset="0"/>
            </a:endParaRPr>
          </a:p>
          <a:p>
            <a:pPr algn="ctr" defTabSz="685800" eaLnBrk="1" fontAlgn="auto" hangingPunct="1">
              <a:spcBef>
                <a:spcPts val="0"/>
              </a:spcBef>
              <a:spcAft>
                <a:spcPts val="0"/>
              </a:spcAft>
              <a:defRPr/>
            </a:pPr>
            <a:r>
              <a:rPr lang="uz-Cyrl-UZ" sz="3000" kern="10" dirty="0">
                <a:solidFill>
                  <a:srgbClr val="336699"/>
                </a:solidFill>
                <a:effectLst>
                  <a:outerShdw dist="45791" dir="2021404" algn="ctr" rotWithShape="0">
                    <a:srgbClr val="B2B2B2">
                      <a:alpha val="79999"/>
                    </a:srgbClr>
                  </a:outerShdw>
                </a:effectLst>
                <a:cs typeface="Times New Roman" panose="02020603050405020304" pitchFamily="18" charset="0"/>
              </a:rPr>
              <a:t>фойдаланинг</a:t>
            </a:r>
            <a:endParaRPr lang="ru-RU" sz="3000" kern="10" dirty="0">
              <a:solidFill>
                <a:srgbClr val="336699"/>
              </a:solidFill>
              <a:effectLst>
                <a:outerShdw dist="45791" dir="2021404" algn="ctr" rotWithShape="0">
                  <a:srgbClr val="B2B2B2">
                    <a:alpha val="79999"/>
                  </a:srgbClr>
                </a:outerShdw>
              </a:effectLst>
              <a:cs typeface="Times New Roman" panose="02020603050405020304" pitchFamily="18" charset="0"/>
            </a:endParaRPr>
          </a:p>
          <a:p>
            <a:pPr algn="ctr" defTabSz="685800" eaLnBrk="1" fontAlgn="auto" hangingPunct="1">
              <a:spcBef>
                <a:spcPts val="0"/>
              </a:spcBef>
              <a:spcAft>
                <a:spcPts val="0"/>
              </a:spcAft>
              <a:defRPr/>
            </a:pPr>
            <a:endParaRPr lang="ru-RU" sz="3000" kern="10" dirty="0">
              <a:solidFill>
                <a:srgbClr val="336699"/>
              </a:solidFill>
              <a:effectLst>
                <a:outerShdw dist="45791" dir="2021404" algn="ctr" rotWithShape="0">
                  <a:srgbClr val="B2B2B2">
                    <a:alpha val="79999"/>
                  </a:srgbClr>
                </a:outerShdw>
              </a:effectLst>
              <a:cs typeface="Times New Roman" panose="02020603050405020304" pitchFamily="18" charset="0"/>
            </a:endParaRPr>
          </a:p>
        </p:txBody>
      </p:sp>
      <p:sp>
        <p:nvSpPr>
          <p:cNvPr id="37892" name="Rectangle 3"/>
          <p:cNvSpPr txBox="1">
            <a:spLocks noChangeArrowheads="1"/>
          </p:cNvSpPr>
          <p:nvPr/>
        </p:nvSpPr>
        <p:spPr bwMode="auto">
          <a:xfrm>
            <a:off x="1059657" y="2813450"/>
            <a:ext cx="3618310" cy="243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marL="214313" indent="-214313" defTabSz="342900" eaLnBrk="1" hangingPunct="1">
              <a:lnSpc>
                <a:spcPct val="80000"/>
              </a:lnSpc>
              <a:spcAft>
                <a:spcPts val="450"/>
              </a:spcAft>
              <a:buClr>
                <a:srgbClr val="D9B247"/>
              </a:buClr>
            </a:pPr>
            <a:r>
              <a:rPr lang="uz-Cyrl-UZ" altLang="ru-RU" sz="1800" b="1"/>
              <a:t>Ф</a:t>
            </a:r>
            <a:r>
              <a:rPr lang="uz-Cyrl-UZ" altLang="ru-RU" sz="1800"/>
              <a:t> </a:t>
            </a:r>
            <a:r>
              <a:rPr lang="ru-RU" altLang="ru-RU" sz="1800"/>
              <a:t>- </a:t>
            </a:r>
            <a:r>
              <a:rPr lang="uz-Cyrl-UZ" altLang="ru-RU" sz="1800"/>
              <a:t> </a:t>
            </a:r>
            <a:r>
              <a:rPr lang="ru-RU" altLang="ru-RU" sz="1800"/>
              <a:t>фикрини </a:t>
            </a:r>
            <a:r>
              <a:rPr lang="uz-Cyrl-UZ" altLang="ru-RU" sz="1800"/>
              <a:t> ба</a:t>
            </a:r>
            <a:r>
              <a:rPr lang="ru-RU" altLang="ru-RU" sz="1800"/>
              <a:t>ён этиш</a:t>
            </a:r>
          </a:p>
          <a:p>
            <a:pPr marL="214313" indent="-214313" defTabSz="342900" eaLnBrk="1" hangingPunct="1">
              <a:lnSpc>
                <a:spcPct val="80000"/>
              </a:lnSpc>
              <a:spcAft>
                <a:spcPts val="450"/>
              </a:spcAft>
              <a:buClr>
                <a:srgbClr val="D9B247"/>
              </a:buClr>
            </a:pPr>
            <a:r>
              <a:rPr lang="ru-RU" altLang="ru-RU" sz="1800" b="1"/>
              <a:t>С</a:t>
            </a:r>
            <a:r>
              <a:rPr lang="ru-RU" altLang="ru-RU" sz="1800"/>
              <a:t>- фикри  баёнига сабаб к</a:t>
            </a:r>
            <a:r>
              <a:rPr lang="uz-Cyrl-UZ" altLang="ru-RU" sz="1800"/>
              <a:t>ў</a:t>
            </a:r>
            <a:r>
              <a:rPr lang="ru-RU" altLang="ru-RU" sz="1800"/>
              <a:t>рсатиш.</a:t>
            </a:r>
          </a:p>
          <a:p>
            <a:pPr marL="214313" indent="-214313" defTabSz="342900" eaLnBrk="1" hangingPunct="1">
              <a:lnSpc>
                <a:spcPct val="80000"/>
              </a:lnSpc>
              <a:spcAft>
                <a:spcPts val="450"/>
              </a:spcAft>
              <a:buClr>
                <a:srgbClr val="D9B247"/>
              </a:buClr>
            </a:pPr>
            <a:r>
              <a:rPr lang="ru-RU" altLang="ru-RU" sz="1800" b="1"/>
              <a:t>М</a:t>
            </a:r>
            <a:r>
              <a:rPr lang="ru-RU" altLang="ru-RU" sz="1800"/>
              <a:t>- к</a:t>
            </a:r>
            <a:r>
              <a:rPr lang="uz-Cyrl-UZ" altLang="ru-RU" sz="1800"/>
              <a:t>ў</a:t>
            </a:r>
            <a:r>
              <a:rPr lang="ru-RU" altLang="ru-RU" sz="1800"/>
              <a:t>рсатилган сабабини исботлаш мисолини (далил) келтириш.</a:t>
            </a:r>
          </a:p>
          <a:p>
            <a:pPr marL="214313" indent="-214313" defTabSz="342900" eaLnBrk="1" hangingPunct="1">
              <a:lnSpc>
                <a:spcPct val="80000"/>
              </a:lnSpc>
              <a:spcAft>
                <a:spcPts val="450"/>
              </a:spcAft>
              <a:buClr>
                <a:srgbClr val="D9B247"/>
              </a:buClr>
            </a:pPr>
            <a:r>
              <a:rPr lang="ru-RU" altLang="ru-RU" sz="1800" b="1"/>
              <a:t>У</a:t>
            </a:r>
            <a:r>
              <a:rPr lang="ru-RU" altLang="ru-RU" sz="1800"/>
              <a:t>- фикрларни умумлаштириш.</a:t>
            </a:r>
          </a:p>
        </p:txBody>
      </p:sp>
      <p:pic>
        <p:nvPicPr>
          <p:cNvPr id="37893" name="Picture 4" descr="NUKUS-1 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852" y="2438402"/>
            <a:ext cx="2511029"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638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3199" y="1768080"/>
            <a:ext cx="7485459" cy="3139321"/>
          </a:xfrm>
          <a:prstGeom prst="rect">
            <a:avLst/>
          </a:prstGeom>
          <a:noFill/>
        </p:spPr>
        <p:txBody>
          <a:bodyPr>
            <a:spAutoFit/>
          </a:bodyPr>
          <a:lstStyle/>
          <a:p>
            <a:pPr algn="ctr" defTabSz="685800" eaLnBrk="1" fontAlgn="auto" hangingPunct="1">
              <a:spcBef>
                <a:spcPts val="0"/>
              </a:spcBef>
              <a:spcAft>
                <a:spcPts val="0"/>
              </a:spcAft>
              <a:defRPr/>
            </a:pPr>
            <a:r>
              <a:rPr lang="uz-Cyrl-UZ" sz="6600" b="1" dirty="0">
                <a:solidFill>
                  <a:srgbClr val="7030A0"/>
                </a:solidFill>
                <a:effectLst>
                  <a:outerShdw blurRad="38100" dist="38100" dir="2700000" algn="tl">
                    <a:srgbClr val="000000">
                      <a:alpha val="43137"/>
                    </a:srgbClr>
                  </a:outerShdw>
                </a:effectLst>
                <a:cs typeface="Times New Roman" panose="02020603050405020304" pitchFamily="18" charset="0"/>
              </a:rPr>
              <a:t>ЭЪТИБОРИНГИЗ УЧУН </a:t>
            </a:r>
          </a:p>
          <a:p>
            <a:pPr algn="ctr" defTabSz="685800" eaLnBrk="1" fontAlgn="auto" hangingPunct="1">
              <a:spcBef>
                <a:spcPts val="0"/>
              </a:spcBef>
              <a:spcAft>
                <a:spcPts val="0"/>
              </a:spcAft>
              <a:defRPr/>
            </a:pPr>
            <a:r>
              <a:rPr lang="uz-Cyrl-UZ" sz="6600" b="1" dirty="0">
                <a:solidFill>
                  <a:srgbClr val="7030A0"/>
                </a:solidFill>
                <a:effectLst>
                  <a:outerShdw blurRad="38100" dist="38100" dir="2700000" algn="tl">
                    <a:srgbClr val="000000">
                      <a:alpha val="43137"/>
                    </a:srgbClr>
                  </a:outerShdw>
                </a:effectLst>
                <a:cs typeface="Times New Roman" panose="02020603050405020304" pitchFamily="18" charset="0"/>
              </a:rPr>
              <a:t>РАҲМАТ</a:t>
            </a:r>
            <a:endParaRPr lang="ru-RU" sz="6600" b="1" dirty="0">
              <a:solidFill>
                <a:srgbClr val="7030A0"/>
              </a:solidFill>
              <a:effectLst>
                <a:outerShdw blurRad="38100" dist="38100" dir="2700000" algn="tl">
                  <a:srgbClr val="000000">
                    <a:alpha val="43137"/>
                  </a:srgbClr>
                </a:outerShdw>
              </a:effectLst>
              <a:cs typeface="Times New Roman" panose="02020603050405020304" pitchFamily="18" charset="0"/>
            </a:endParaRPr>
          </a:p>
        </p:txBody>
      </p:sp>
    </p:spTree>
    <p:extLst>
      <p:ext uri="{BB962C8B-B14F-4D97-AF65-F5344CB8AC3E}">
        <p14:creationId xmlns:p14="http://schemas.microsoft.com/office/powerpoint/2010/main" val="1065867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755650" y="187327"/>
            <a:ext cx="7848600" cy="938213"/>
          </a:xfrm>
          <a:prstGeom prst="rect">
            <a:avLst/>
          </a:prstGeom>
          <a:gradFill rotWithShape="1">
            <a:gsLst>
              <a:gs pos="0">
                <a:srgbClr val="000082"/>
              </a:gs>
              <a:gs pos="100000">
                <a:srgbClr val="000082">
                  <a:gamma/>
                  <a:shade val="46275"/>
                  <a:invGamma/>
                </a:srgbClr>
              </a:gs>
            </a:gsLst>
            <a:lin ang="5400000" scaled="1"/>
          </a:gradFill>
          <a:ln w="76200" cmpd="tri"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defRPr/>
            </a:pPr>
            <a:r>
              <a:rPr lang="ru-RU" altLang="ru-RU" sz="2800" b="1" dirty="0" err="1">
                <a:effectLst>
                  <a:outerShdw blurRad="38100" dist="38100" dir="2700000" algn="tl">
                    <a:srgbClr val="000000"/>
                  </a:outerShdw>
                </a:effectLst>
              </a:rPr>
              <a:t>Туркистон</a:t>
            </a:r>
            <a:r>
              <a:rPr lang="ru-RU" altLang="ru-RU" sz="2800" b="1" dirty="0">
                <a:effectLst>
                  <a:outerShdw blurRad="38100" dist="38100" dir="2700000" algn="tl">
                    <a:srgbClr val="000000"/>
                  </a:outerShdw>
                </a:effectLst>
              </a:rPr>
              <a:t>  генерал – </a:t>
            </a:r>
            <a:r>
              <a:rPr lang="ru-RU" altLang="ru-RU" sz="2800" b="1" dirty="0" err="1">
                <a:effectLst>
                  <a:outerShdw blurRad="38100" dist="38100" dir="2700000" algn="tl">
                    <a:srgbClr val="000000"/>
                  </a:outerShdw>
                </a:effectLst>
              </a:rPr>
              <a:t>губернаторлиги</a:t>
            </a:r>
            <a:endParaRPr lang="uz-Cyrl-UZ" altLang="ru-RU" sz="2800" b="1" dirty="0">
              <a:effectLst>
                <a:outerShdw blurRad="38100" dist="38100" dir="2700000" algn="tl">
                  <a:srgbClr val="000000"/>
                </a:outerShdw>
              </a:effectLst>
            </a:endParaRPr>
          </a:p>
          <a:p>
            <a:pPr algn="ctr">
              <a:defRPr/>
            </a:pPr>
            <a:r>
              <a:rPr lang="ru-RU" altLang="ru-RU" sz="2800" b="1" dirty="0" err="1">
                <a:effectLst>
                  <a:outerShdw blurRad="38100" dist="38100" dir="2700000" algn="tl">
                    <a:srgbClr val="000000"/>
                  </a:outerShdw>
                </a:effectLst>
              </a:rPr>
              <a:t>вилоятлари</a:t>
            </a:r>
            <a:r>
              <a:rPr lang="ru-RU" altLang="ru-RU" sz="2800" b="1" dirty="0">
                <a:effectLst>
                  <a:outerShdw blurRad="38100" dist="38100" dir="2700000" algn="tl">
                    <a:srgbClr val="000000"/>
                  </a:outerShdw>
                </a:effectLst>
              </a:rPr>
              <a:t> </a:t>
            </a:r>
            <a:r>
              <a:rPr lang="ru-RU" altLang="ru-RU" sz="2800" b="1" dirty="0" err="1">
                <a:effectLst>
                  <a:outerShdw blurRad="38100" dist="38100" dir="2700000" algn="tl">
                    <a:srgbClr val="000000"/>
                  </a:outerShdw>
                </a:effectLst>
              </a:rPr>
              <a:t>ва</a:t>
            </a:r>
            <a:r>
              <a:rPr lang="ru-RU" altLang="ru-RU" sz="2800" b="1" dirty="0">
                <a:effectLst>
                  <a:outerShdw blurRad="38100" dist="38100" dir="2700000" algn="tl">
                    <a:srgbClr val="000000"/>
                  </a:outerShdw>
                </a:effectLst>
              </a:rPr>
              <a:t> </a:t>
            </a:r>
            <a:r>
              <a:rPr lang="ru-RU" altLang="ru-RU" sz="2800" b="1" dirty="0" err="1">
                <a:effectLst>
                  <a:outerShdw blurRad="38100" dist="38100" dir="2700000" algn="tl">
                    <a:srgbClr val="000000"/>
                  </a:outerShdw>
                </a:effectLst>
              </a:rPr>
              <a:t>уездлари</a:t>
            </a:r>
            <a:endParaRPr lang="ru-RU" altLang="ru-RU" sz="2800" b="1" dirty="0">
              <a:effectLst>
                <a:outerShdw blurRad="38100" dist="38100" dir="2700000" algn="tl">
                  <a:srgbClr val="000000"/>
                </a:outerShdw>
              </a:effectLst>
            </a:endParaRPr>
          </a:p>
        </p:txBody>
      </p:sp>
      <p:sp>
        <p:nvSpPr>
          <p:cNvPr id="49157" name="Rectangle 5"/>
          <p:cNvSpPr>
            <a:spLocks noChangeArrowheads="1"/>
          </p:cNvSpPr>
          <p:nvPr/>
        </p:nvSpPr>
        <p:spPr bwMode="auto">
          <a:xfrm>
            <a:off x="1547813" y="1485900"/>
            <a:ext cx="6769100" cy="863600"/>
          </a:xfrm>
          <a:prstGeom prst="rect">
            <a:avLst/>
          </a:prstGeom>
          <a:gradFill rotWithShape="1">
            <a:gsLst>
              <a:gs pos="0">
                <a:srgbClr val="FF8200"/>
              </a:gs>
              <a:gs pos="10001">
                <a:srgbClr val="FF0000"/>
              </a:gs>
              <a:gs pos="35001">
                <a:srgbClr val="BA0066"/>
              </a:gs>
              <a:gs pos="70000">
                <a:srgbClr val="66008F"/>
              </a:gs>
              <a:gs pos="100000">
                <a:srgbClr val="000082"/>
              </a:gs>
            </a:gsLst>
            <a:lin ang="18900000" scaled="1"/>
          </a:gradFill>
          <a:ln w="76200" cmpd="tri"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ru-RU" altLang="ru-RU" sz="2400" b="1">
                <a:latin typeface="Times New Roman" panose="02020603050405020304" pitchFamily="18" charset="0"/>
              </a:rPr>
              <a:t>Сирдарё вилояти: </a:t>
            </a:r>
            <a:r>
              <a:rPr lang="uz-Cyrl-UZ" altLang="ru-RU" sz="2400" b="1" i="1">
                <a:latin typeface="Times New Roman" panose="02020603050405020304" pitchFamily="18" charset="0"/>
              </a:rPr>
              <a:t>Тошкент, Авлиёота,</a:t>
            </a:r>
          </a:p>
          <a:p>
            <a:pPr>
              <a:spcBef>
                <a:spcPct val="0"/>
              </a:spcBef>
              <a:buClrTx/>
              <a:buSzTx/>
              <a:buFontTx/>
              <a:buNone/>
            </a:pPr>
            <a:r>
              <a:rPr lang="uz-Cyrl-UZ" altLang="ru-RU" sz="2400" b="1" i="1">
                <a:latin typeface="Times New Roman" panose="02020603050405020304" pitchFamily="18" charset="0"/>
              </a:rPr>
              <a:t>Казалинск, Перовск, Чимкент, Амударё </a:t>
            </a:r>
            <a:r>
              <a:rPr lang="uz-Cyrl-UZ" altLang="ru-RU" sz="2400" b="1">
                <a:latin typeface="Times New Roman" panose="02020603050405020304" pitchFamily="18" charset="0"/>
              </a:rPr>
              <a:t>бўлими</a:t>
            </a:r>
            <a:endParaRPr lang="ru-RU" altLang="ru-RU" sz="2400" b="1">
              <a:latin typeface="Times New Roman" panose="02020603050405020304" pitchFamily="18" charset="0"/>
            </a:endParaRPr>
          </a:p>
        </p:txBody>
      </p:sp>
      <p:sp>
        <p:nvSpPr>
          <p:cNvPr id="49158" name="Rectangle 6"/>
          <p:cNvSpPr>
            <a:spLocks noChangeArrowheads="1"/>
          </p:cNvSpPr>
          <p:nvPr/>
        </p:nvSpPr>
        <p:spPr bwMode="auto">
          <a:xfrm>
            <a:off x="1547813" y="2565400"/>
            <a:ext cx="6769100" cy="863600"/>
          </a:xfrm>
          <a:prstGeom prst="rect">
            <a:avLst/>
          </a:prstGeom>
          <a:gradFill rotWithShape="1">
            <a:gsLst>
              <a:gs pos="0">
                <a:srgbClr val="FF8200"/>
              </a:gs>
              <a:gs pos="10001">
                <a:srgbClr val="FF0000"/>
              </a:gs>
              <a:gs pos="35001">
                <a:srgbClr val="BA0066"/>
              </a:gs>
              <a:gs pos="70000">
                <a:srgbClr val="66008F"/>
              </a:gs>
              <a:gs pos="100000">
                <a:srgbClr val="000082"/>
              </a:gs>
            </a:gsLst>
            <a:lin ang="18900000" scaled="1"/>
          </a:gradFill>
          <a:ln w="76200" cmpd="tri"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400" b="1">
                <a:latin typeface="Times New Roman" panose="02020603050405020304" pitchFamily="18" charset="0"/>
              </a:rPr>
              <a:t>Фарғона вилояти: </a:t>
            </a:r>
            <a:r>
              <a:rPr lang="uz-Cyrl-UZ" altLang="ru-RU" sz="2400" b="1" i="1">
                <a:latin typeface="Times New Roman" panose="02020603050405020304" pitchFamily="18" charset="0"/>
              </a:rPr>
              <a:t>Марғилон, Андижон, Қўқон,</a:t>
            </a:r>
          </a:p>
          <a:p>
            <a:pPr eaLnBrk="1" hangingPunct="1">
              <a:spcBef>
                <a:spcPct val="0"/>
              </a:spcBef>
              <a:buClrTx/>
              <a:buSzTx/>
              <a:buFontTx/>
              <a:buNone/>
            </a:pPr>
            <a:r>
              <a:rPr lang="uz-Cyrl-UZ" altLang="ru-RU" sz="2400" b="1" i="1">
                <a:latin typeface="Times New Roman" panose="02020603050405020304" pitchFamily="18" charset="0"/>
              </a:rPr>
              <a:t>Наманган, Ўш</a:t>
            </a:r>
            <a:r>
              <a:rPr lang="ru-RU" altLang="ru-RU" sz="2400" b="1" i="1">
                <a:latin typeface="Times New Roman" panose="02020603050405020304" pitchFamily="18" charset="0"/>
              </a:rPr>
              <a:t> уездлари</a:t>
            </a:r>
            <a:endParaRPr lang="ru-RU" altLang="ru-RU" sz="2400" b="1">
              <a:latin typeface="Times New Roman" panose="02020603050405020304" pitchFamily="18" charset="0"/>
            </a:endParaRPr>
          </a:p>
        </p:txBody>
      </p:sp>
      <p:sp>
        <p:nvSpPr>
          <p:cNvPr id="49159" name="Rectangle 7"/>
          <p:cNvSpPr>
            <a:spLocks noChangeArrowheads="1"/>
          </p:cNvSpPr>
          <p:nvPr/>
        </p:nvSpPr>
        <p:spPr bwMode="auto">
          <a:xfrm>
            <a:off x="1547813" y="3571877"/>
            <a:ext cx="6769100" cy="936625"/>
          </a:xfrm>
          <a:prstGeom prst="rect">
            <a:avLst/>
          </a:prstGeom>
          <a:gradFill rotWithShape="1">
            <a:gsLst>
              <a:gs pos="0">
                <a:srgbClr val="FF8200"/>
              </a:gs>
              <a:gs pos="10001">
                <a:srgbClr val="FF0000"/>
              </a:gs>
              <a:gs pos="35001">
                <a:srgbClr val="BA0066"/>
              </a:gs>
              <a:gs pos="70000">
                <a:srgbClr val="66008F"/>
              </a:gs>
              <a:gs pos="100000">
                <a:srgbClr val="000082"/>
              </a:gs>
            </a:gsLst>
            <a:lin ang="18900000" scaled="1"/>
          </a:gradFill>
          <a:ln w="76200" cmpd="tri"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ru-RU" altLang="ru-RU" sz="2400" b="1">
                <a:latin typeface="Times New Roman" panose="02020603050405020304" pitchFamily="18" charset="0"/>
              </a:rPr>
              <a:t>Самарқанд вилояти: </a:t>
            </a:r>
            <a:r>
              <a:rPr lang="uz-Cyrl-UZ" altLang="ru-RU" sz="2400" b="1" i="1">
                <a:latin typeface="Times New Roman" panose="02020603050405020304" pitchFamily="18" charset="0"/>
              </a:rPr>
              <a:t>Жиззах, Хўжанд,</a:t>
            </a:r>
          </a:p>
          <a:p>
            <a:pPr>
              <a:spcBef>
                <a:spcPct val="0"/>
              </a:spcBef>
              <a:buClrTx/>
              <a:buSzTx/>
              <a:buFontTx/>
              <a:buNone/>
            </a:pPr>
            <a:r>
              <a:rPr lang="uz-Cyrl-UZ" altLang="ru-RU" sz="2400" b="1" i="1">
                <a:latin typeface="Times New Roman" panose="02020603050405020304" pitchFamily="18" charset="0"/>
              </a:rPr>
              <a:t>Самарқанд</a:t>
            </a:r>
            <a:r>
              <a:rPr lang="ru-RU" altLang="ru-RU" sz="2400" b="1" i="1">
                <a:latin typeface="Times New Roman" panose="02020603050405020304" pitchFamily="18" charset="0"/>
              </a:rPr>
              <a:t> уездлари</a:t>
            </a:r>
          </a:p>
        </p:txBody>
      </p:sp>
      <p:sp>
        <p:nvSpPr>
          <p:cNvPr id="49160" name="Rectangle 8"/>
          <p:cNvSpPr>
            <a:spLocks noChangeArrowheads="1"/>
          </p:cNvSpPr>
          <p:nvPr/>
        </p:nvSpPr>
        <p:spPr bwMode="auto">
          <a:xfrm>
            <a:off x="1547813" y="4652965"/>
            <a:ext cx="6769100" cy="936625"/>
          </a:xfrm>
          <a:prstGeom prst="rect">
            <a:avLst/>
          </a:prstGeom>
          <a:gradFill rotWithShape="1">
            <a:gsLst>
              <a:gs pos="0">
                <a:srgbClr val="FF8200"/>
              </a:gs>
              <a:gs pos="10001">
                <a:srgbClr val="FF0000"/>
              </a:gs>
              <a:gs pos="35001">
                <a:srgbClr val="BA0066"/>
              </a:gs>
              <a:gs pos="70000">
                <a:srgbClr val="66008F"/>
              </a:gs>
              <a:gs pos="100000">
                <a:srgbClr val="000082"/>
              </a:gs>
            </a:gsLst>
            <a:lin ang="18900000" scaled="1"/>
          </a:gradFill>
          <a:ln w="76200" cmpd="tri"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ru-RU" altLang="ru-RU" sz="2400" b="1">
                <a:latin typeface="Times New Roman" panose="02020603050405020304" pitchFamily="18" charset="0"/>
              </a:rPr>
              <a:t>Еттисув вилояти: </a:t>
            </a:r>
            <a:r>
              <a:rPr lang="uz-Cyrl-UZ" altLang="ru-RU" sz="2400" b="1" i="1">
                <a:latin typeface="Times New Roman" panose="02020603050405020304" pitchFamily="18" charset="0"/>
              </a:rPr>
              <a:t>Верний, Жаркент</a:t>
            </a:r>
            <a:r>
              <a:rPr lang="ru-RU" altLang="ru-RU" sz="2400" b="1" i="1">
                <a:latin typeface="Times New Roman" panose="02020603050405020304" pitchFamily="18" charset="0"/>
              </a:rPr>
              <a:t>,</a:t>
            </a:r>
            <a:r>
              <a:rPr lang="uz-Cyrl-UZ" altLang="ru-RU" sz="2400" b="1" i="1">
                <a:latin typeface="Times New Roman" panose="02020603050405020304" pitchFamily="18" charset="0"/>
              </a:rPr>
              <a:t> Копал,</a:t>
            </a:r>
          </a:p>
          <a:p>
            <a:pPr>
              <a:spcBef>
                <a:spcPct val="0"/>
              </a:spcBef>
              <a:buClrTx/>
              <a:buSzTx/>
              <a:buFontTx/>
              <a:buNone/>
            </a:pPr>
            <a:r>
              <a:rPr lang="uz-Cyrl-UZ" altLang="ru-RU" sz="2400" b="1" i="1">
                <a:latin typeface="Times New Roman" panose="02020603050405020304" pitchFamily="18" charset="0"/>
              </a:rPr>
              <a:t>Лепсин, Пишпак, Пржевалъск</a:t>
            </a:r>
            <a:r>
              <a:rPr lang="ru-RU" altLang="ru-RU" sz="2400" b="1" i="1">
                <a:latin typeface="Times New Roman" panose="02020603050405020304" pitchFamily="18" charset="0"/>
              </a:rPr>
              <a:t> уездлари</a:t>
            </a:r>
          </a:p>
        </p:txBody>
      </p:sp>
      <p:sp>
        <p:nvSpPr>
          <p:cNvPr id="49161" name="Rectangle 9"/>
          <p:cNvSpPr>
            <a:spLocks noChangeArrowheads="1"/>
          </p:cNvSpPr>
          <p:nvPr/>
        </p:nvSpPr>
        <p:spPr bwMode="auto">
          <a:xfrm>
            <a:off x="1547813" y="5732465"/>
            <a:ext cx="6769100" cy="936625"/>
          </a:xfrm>
          <a:prstGeom prst="rect">
            <a:avLst/>
          </a:prstGeom>
          <a:gradFill rotWithShape="1">
            <a:gsLst>
              <a:gs pos="0">
                <a:srgbClr val="FF8200"/>
              </a:gs>
              <a:gs pos="10001">
                <a:srgbClr val="FF0000"/>
              </a:gs>
              <a:gs pos="35001">
                <a:srgbClr val="BA0066"/>
              </a:gs>
              <a:gs pos="70000">
                <a:srgbClr val="66008F"/>
              </a:gs>
              <a:gs pos="100000">
                <a:srgbClr val="000082"/>
              </a:gs>
            </a:gsLst>
            <a:lin ang="18900000" scaled="1"/>
          </a:gradFill>
          <a:ln w="76200" cmpd="tri"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400" b="1">
                <a:latin typeface="Times New Roman" panose="02020603050405020304" pitchFamily="18" charset="0"/>
              </a:rPr>
              <a:t>Каспийорти вилояти: </a:t>
            </a:r>
            <a:r>
              <a:rPr lang="uz-Cyrl-UZ" altLang="ru-RU" sz="2400" b="1" i="1">
                <a:latin typeface="Times New Roman" panose="02020603050405020304" pitchFamily="18" charset="0"/>
              </a:rPr>
              <a:t>Ашхобод, Красноводск,</a:t>
            </a:r>
          </a:p>
          <a:p>
            <a:pPr eaLnBrk="1" hangingPunct="1">
              <a:spcBef>
                <a:spcPct val="0"/>
              </a:spcBef>
              <a:buClrTx/>
              <a:buSzTx/>
              <a:buFontTx/>
              <a:buNone/>
            </a:pPr>
            <a:r>
              <a:rPr lang="uz-Cyrl-UZ" altLang="ru-RU" sz="2400" b="1" i="1">
                <a:latin typeface="Times New Roman" panose="02020603050405020304" pitchFamily="18" charset="0"/>
              </a:rPr>
              <a:t>Манғишлоқ, Марв </a:t>
            </a:r>
            <a:r>
              <a:rPr lang="uz-Cyrl-UZ" altLang="ru-RU" sz="2400" b="1">
                <a:latin typeface="Times New Roman" panose="02020603050405020304" pitchFamily="18" charset="0"/>
              </a:rPr>
              <a:t>ва </a:t>
            </a:r>
            <a:r>
              <a:rPr lang="uz-Cyrl-UZ" altLang="ru-RU" sz="2400" b="1" i="1">
                <a:latin typeface="Times New Roman" panose="02020603050405020304" pitchFamily="18" charset="0"/>
              </a:rPr>
              <a:t>Тажан</a:t>
            </a:r>
            <a:r>
              <a:rPr lang="ru-RU" altLang="ru-RU" sz="2400">
                <a:latin typeface="Times New Roman" panose="02020603050405020304" pitchFamily="18" charset="0"/>
              </a:rPr>
              <a:t> </a:t>
            </a:r>
            <a:r>
              <a:rPr lang="ru-RU" altLang="ru-RU" sz="2400" b="1">
                <a:latin typeface="Times New Roman" panose="02020603050405020304" pitchFamily="18" charset="0"/>
              </a:rPr>
              <a:t> </a:t>
            </a:r>
            <a:r>
              <a:rPr lang="ru-RU" altLang="ru-RU" sz="2400" b="1" i="1">
                <a:latin typeface="Times New Roman" panose="02020603050405020304" pitchFamily="18" charset="0"/>
              </a:rPr>
              <a:t>уездлари</a:t>
            </a:r>
          </a:p>
        </p:txBody>
      </p:sp>
      <p:sp>
        <p:nvSpPr>
          <p:cNvPr id="49162" name="Line 10"/>
          <p:cNvSpPr>
            <a:spLocks noChangeShapeType="1"/>
          </p:cNvSpPr>
          <p:nvPr/>
        </p:nvSpPr>
        <p:spPr bwMode="auto">
          <a:xfrm>
            <a:off x="1042988" y="1125538"/>
            <a:ext cx="0" cy="504031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49163" name="Line 11"/>
          <p:cNvSpPr>
            <a:spLocks noChangeShapeType="1"/>
          </p:cNvSpPr>
          <p:nvPr/>
        </p:nvSpPr>
        <p:spPr bwMode="auto">
          <a:xfrm>
            <a:off x="1042990" y="1916113"/>
            <a:ext cx="433387" cy="0"/>
          </a:xfrm>
          <a:prstGeom prst="line">
            <a:avLst/>
          </a:prstGeom>
          <a:noFill/>
          <a:ln w="38100">
            <a:solidFill>
              <a:srgbClr val="008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49176" name="Line 24"/>
          <p:cNvSpPr>
            <a:spLocks noChangeShapeType="1"/>
          </p:cNvSpPr>
          <p:nvPr/>
        </p:nvSpPr>
        <p:spPr bwMode="auto">
          <a:xfrm>
            <a:off x="1042990" y="2997200"/>
            <a:ext cx="433387" cy="0"/>
          </a:xfrm>
          <a:prstGeom prst="line">
            <a:avLst/>
          </a:prstGeom>
          <a:noFill/>
          <a:ln w="38100">
            <a:solidFill>
              <a:srgbClr val="008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49177" name="Line 25"/>
          <p:cNvSpPr>
            <a:spLocks noChangeShapeType="1"/>
          </p:cNvSpPr>
          <p:nvPr/>
        </p:nvSpPr>
        <p:spPr bwMode="auto">
          <a:xfrm>
            <a:off x="1042990" y="4005263"/>
            <a:ext cx="433387" cy="0"/>
          </a:xfrm>
          <a:prstGeom prst="line">
            <a:avLst/>
          </a:prstGeom>
          <a:noFill/>
          <a:ln w="38100">
            <a:solidFill>
              <a:srgbClr val="008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49178" name="Line 26"/>
          <p:cNvSpPr>
            <a:spLocks noChangeShapeType="1"/>
          </p:cNvSpPr>
          <p:nvPr/>
        </p:nvSpPr>
        <p:spPr bwMode="auto">
          <a:xfrm>
            <a:off x="1042990" y="5084763"/>
            <a:ext cx="433387" cy="0"/>
          </a:xfrm>
          <a:prstGeom prst="line">
            <a:avLst/>
          </a:prstGeom>
          <a:noFill/>
          <a:ln w="38100">
            <a:solidFill>
              <a:srgbClr val="008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49179" name="Line 27"/>
          <p:cNvSpPr>
            <a:spLocks noChangeShapeType="1"/>
          </p:cNvSpPr>
          <p:nvPr/>
        </p:nvSpPr>
        <p:spPr bwMode="auto">
          <a:xfrm>
            <a:off x="1042990" y="6165850"/>
            <a:ext cx="433387" cy="0"/>
          </a:xfrm>
          <a:prstGeom prst="line">
            <a:avLst/>
          </a:prstGeom>
          <a:noFill/>
          <a:ln w="38100">
            <a:solidFill>
              <a:srgbClr val="008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diamond(in)">
                                      <p:cBhvr>
                                        <p:cTn id="7" dur="2000"/>
                                        <p:tgtEl>
                                          <p:spTgt spid="49156"/>
                                        </p:tgtEl>
                                      </p:cBhvr>
                                    </p:animEffect>
                                  </p:childTnLst>
                                </p:cTn>
                              </p:par>
                            </p:childTnLst>
                          </p:cTn>
                        </p:par>
                        <p:par>
                          <p:cTn id="8" fill="hold" nodeType="afterGroup">
                            <p:stCondLst>
                              <p:cond delay="2000"/>
                            </p:stCondLst>
                            <p:childTnLst>
                              <p:par>
                                <p:cTn id="9" presetID="3" presetClass="entr" presetSubtype="10" fill="hold" nodeType="afterEffect">
                                  <p:stCondLst>
                                    <p:cond delay="0"/>
                                  </p:stCondLst>
                                  <p:childTnLst>
                                    <p:set>
                                      <p:cBhvr>
                                        <p:cTn id="10" dur="1" fill="hold">
                                          <p:stCondLst>
                                            <p:cond delay="0"/>
                                          </p:stCondLst>
                                        </p:cTn>
                                        <p:tgtEl>
                                          <p:spTgt spid="49162"/>
                                        </p:tgtEl>
                                        <p:attrNameLst>
                                          <p:attrName>style.visibility</p:attrName>
                                        </p:attrNameLst>
                                      </p:cBhvr>
                                      <p:to>
                                        <p:strVal val="visible"/>
                                      </p:to>
                                    </p:set>
                                    <p:animEffect transition="in" filter="blinds(horizontal)">
                                      <p:cBhvr>
                                        <p:cTn id="11" dur="1000"/>
                                        <p:tgtEl>
                                          <p:spTgt spid="49162"/>
                                        </p:tgtEl>
                                      </p:cBhvr>
                                    </p:animEffect>
                                  </p:childTnLst>
                                </p:cTn>
                              </p:par>
                            </p:childTnLst>
                          </p:cTn>
                        </p:par>
                        <p:par>
                          <p:cTn id="12" fill="hold" nodeType="afterGroup">
                            <p:stCondLst>
                              <p:cond delay="3000"/>
                            </p:stCondLst>
                            <p:childTnLst>
                              <p:par>
                                <p:cTn id="13" presetID="18" presetClass="entr" presetSubtype="12" fill="hold" nodeType="afterEffect">
                                  <p:stCondLst>
                                    <p:cond delay="0"/>
                                  </p:stCondLst>
                                  <p:childTnLst>
                                    <p:set>
                                      <p:cBhvr>
                                        <p:cTn id="14" dur="1" fill="hold">
                                          <p:stCondLst>
                                            <p:cond delay="0"/>
                                          </p:stCondLst>
                                        </p:cTn>
                                        <p:tgtEl>
                                          <p:spTgt spid="49163"/>
                                        </p:tgtEl>
                                        <p:attrNameLst>
                                          <p:attrName>style.visibility</p:attrName>
                                        </p:attrNameLst>
                                      </p:cBhvr>
                                      <p:to>
                                        <p:strVal val="visible"/>
                                      </p:to>
                                    </p:set>
                                    <p:animEffect transition="in" filter="strips(downLeft)">
                                      <p:cBhvr>
                                        <p:cTn id="15" dur="1000"/>
                                        <p:tgtEl>
                                          <p:spTgt spid="49163"/>
                                        </p:tgtEl>
                                      </p:cBhvr>
                                    </p:animEffect>
                                  </p:childTnLst>
                                </p:cTn>
                              </p:par>
                            </p:childTnLst>
                          </p:cTn>
                        </p:par>
                        <p:par>
                          <p:cTn id="16" fill="hold" nodeType="afterGroup">
                            <p:stCondLst>
                              <p:cond delay="4000"/>
                            </p:stCondLst>
                            <p:childTnLst>
                              <p:par>
                                <p:cTn id="17" presetID="5" presetClass="entr" presetSubtype="10" fill="hold" grpId="0" nodeType="afterEffect">
                                  <p:stCondLst>
                                    <p:cond delay="0"/>
                                  </p:stCondLst>
                                  <p:childTnLst>
                                    <p:set>
                                      <p:cBhvr>
                                        <p:cTn id="18" dur="1" fill="hold">
                                          <p:stCondLst>
                                            <p:cond delay="0"/>
                                          </p:stCondLst>
                                        </p:cTn>
                                        <p:tgtEl>
                                          <p:spTgt spid="49157"/>
                                        </p:tgtEl>
                                        <p:attrNameLst>
                                          <p:attrName>style.visibility</p:attrName>
                                        </p:attrNameLst>
                                      </p:cBhvr>
                                      <p:to>
                                        <p:strVal val="visible"/>
                                      </p:to>
                                    </p:set>
                                    <p:animEffect transition="in" filter="checkerboard(across)">
                                      <p:cBhvr>
                                        <p:cTn id="19" dur="1000"/>
                                        <p:tgtEl>
                                          <p:spTgt spid="49157"/>
                                        </p:tgtEl>
                                      </p:cBhvr>
                                    </p:animEffect>
                                  </p:childTnLst>
                                </p:cTn>
                              </p:par>
                            </p:childTnLst>
                          </p:cTn>
                        </p:par>
                        <p:par>
                          <p:cTn id="20" fill="hold" nodeType="afterGroup">
                            <p:stCondLst>
                              <p:cond delay="5000"/>
                            </p:stCondLst>
                            <p:childTnLst>
                              <p:par>
                                <p:cTn id="21" presetID="18" presetClass="entr" presetSubtype="12" fill="hold" nodeType="afterEffect">
                                  <p:stCondLst>
                                    <p:cond delay="0"/>
                                  </p:stCondLst>
                                  <p:childTnLst>
                                    <p:set>
                                      <p:cBhvr>
                                        <p:cTn id="22" dur="1" fill="hold">
                                          <p:stCondLst>
                                            <p:cond delay="0"/>
                                          </p:stCondLst>
                                        </p:cTn>
                                        <p:tgtEl>
                                          <p:spTgt spid="49176"/>
                                        </p:tgtEl>
                                        <p:attrNameLst>
                                          <p:attrName>style.visibility</p:attrName>
                                        </p:attrNameLst>
                                      </p:cBhvr>
                                      <p:to>
                                        <p:strVal val="visible"/>
                                      </p:to>
                                    </p:set>
                                    <p:animEffect transition="in" filter="strips(downLeft)">
                                      <p:cBhvr>
                                        <p:cTn id="23" dur="1000"/>
                                        <p:tgtEl>
                                          <p:spTgt spid="49176"/>
                                        </p:tgtEl>
                                      </p:cBhvr>
                                    </p:animEffect>
                                  </p:childTnLst>
                                </p:cTn>
                              </p:par>
                            </p:childTnLst>
                          </p:cTn>
                        </p:par>
                        <p:par>
                          <p:cTn id="24" fill="hold" nodeType="afterGroup">
                            <p:stCondLst>
                              <p:cond delay="6000"/>
                            </p:stCondLst>
                            <p:childTnLst>
                              <p:par>
                                <p:cTn id="25" presetID="5" presetClass="entr" presetSubtype="10" fill="hold" grpId="0" nodeType="afterEffect">
                                  <p:stCondLst>
                                    <p:cond delay="0"/>
                                  </p:stCondLst>
                                  <p:childTnLst>
                                    <p:set>
                                      <p:cBhvr>
                                        <p:cTn id="26" dur="1" fill="hold">
                                          <p:stCondLst>
                                            <p:cond delay="0"/>
                                          </p:stCondLst>
                                        </p:cTn>
                                        <p:tgtEl>
                                          <p:spTgt spid="49158"/>
                                        </p:tgtEl>
                                        <p:attrNameLst>
                                          <p:attrName>style.visibility</p:attrName>
                                        </p:attrNameLst>
                                      </p:cBhvr>
                                      <p:to>
                                        <p:strVal val="visible"/>
                                      </p:to>
                                    </p:set>
                                    <p:animEffect transition="in" filter="checkerboard(across)">
                                      <p:cBhvr>
                                        <p:cTn id="27" dur="1000"/>
                                        <p:tgtEl>
                                          <p:spTgt spid="49158"/>
                                        </p:tgtEl>
                                      </p:cBhvr>
                                    </p:animEffect>
                                  </p:childTnLst>
                                </p:cTn>
                              </p:par>
                            </p:childTnLst>
                          </p:cTn>
                        </p:par>
                        <p:par>
                          <p:cTn id="28" fill="hold" nodeType="afterGroup">
                            <p:stCondLst>
                              <p:cond delay="7000"/>
                            </p:stCondLst>
                            <p:childTnLst>
                              <p:par>
                                <p:cTn id="29" presetID="18" presetClass="entr" presetSubtype="12" fill="hold" nodeType="afterEffect">
                                  <p:stCondLst>
                                    <p:cond delay="0"/>
                                  </p:stCondLst>
                                  <p:childTnLst>
                                    <p:set>
                                      <p:cBhvr>
                                        <p:cTn id="30" dur="1" fill="hold">
                                          <p:stCondLst>
                                            <p:cond delay="0"/>
                                          </p:stCondLst>
                                        </p:cTn>
                                        <p:tgtEl>
                                          <p:spTgt spid="49177"/>
                                        </p:tgtEl>
                                        <p:attrNameLst>
                                          <p:attrName>style.visibility</p:attrName>
                                        </p:attrNameLst>
                                      </p:cBhvr>
                                      <p:to>
                                        <p:strVal val="visible"/>
                                      </p:to>
                                    </p:set>
                                    <p:animEffect transition="in" filter="strips(downLeft)">
                                      <p:cBhvr>
                                        <p:cTn id="31" dur="1000"/>
                                        <p:tgtEl>
                                          <p:spTgt spid="49177"/>
                                        </p:tgtEl>
                                      </p:cBhvr>
                                    </p:animEffect>
                                  </p:childTnLst>
                                </p:cTn>
                              </p:par>
                            </p:childTnLst>
                          </p:cTn>
                        </p:par>
                        <p:par>
                          <p:cTn id="32" fill="hold" nodeType="afterGroup">
                            <p:stCondLst>
                              <p:cond delay="8000"/>
                            </p:stCondLst>
                            <p:childTnLst>
                              <p:par>
                                <p:cTn id="33" presetID="5" presetClass="entr" presetSubtype="10" fill="hold" grpId="0" nodeType="afterEffect">
                                  <p:stCondLst>
                                    <p:cond delay="0"/>
                                  </p:stCondLst>
                                  <p:childTnLst>
                                    <p:set>
                                      <p:cBhvr>
                                        <p:cTn id="34" dur="1" fill="hold">
                                          <p:stCondLst>
                                            <p:cond delay="0"/>
                                          </p:stCondLst>
                                        </p:cTn>
                                        <p:tgtEl>
                                          <p:spTgt spid="49159"/>
                                        </p:tgtEl>
                                        <p:attrNameLst>
                                          <p:attrName>style.visibility</p:attrName>
                                        </p:attrNameLst>
                                      </p:cBhvr>
                                      <p:to>
                                        <p:strVal val="visible"/>
                                      </p:to>
                                    </p:set>
                                    <p:animEffect transition="in" filter="checkerboard(across)">
                                      <p:cBhvr>
                                        <p:cTn id="35" dur="1000"/>
                                        <p:tgtEl>
                                          <p:spTgt spid="49159"/>
                                        </p:tgtEl>
                                      </p:cBhvr>
                                    </p:animEffect>
                                  </p:childTnLst>
                                </p:cTn>
                              </p:par>
                            </p:childTnLst>
                          </p:cTn>
                        </p:par>
                        <p:par>
                          <p:cTn id="36" fill="hold" nodeType="afterGroup">
                            <p:stCondLst>
                              <p:cond delay="9000"/>
                            </p:stCondLst>
                            <p:childTnLst>
                              <p:par>
                                <p:cTn id="37" presetID="18" presetClass="entr" presetSubtype="12" fill="hold" nodeType="afterEffect">
                                  <p:stCondLst>
                                    <p:cond delay="0"/>
                                  </p:stCondLst>
                                  <p:childTnLst>
                                    <p:set>
                                      <p:cBhvr>
                                        <p:cTn id="38" dur="1" fill="hold">
                                          <p:stCondLst>
                                            <p:cond delay="0"/>
                                          </p:stCondLst>
                                        </p:cTn>
                                        <p:tgtEl>
                                          <p:spTgt spid="49178"/>
                                        </p:tgtEl>
                                        <p:attrNameLst>
                                          <p:attrName>style.visibility</p:attrName>
                                        </p:attrNameLst>
                                      </p:cBhvr>
                                      <p:to>
                                        <p:strVal val="visible"/>
                                      </p:to>
                                    </p:set>
                                    <p:animEffect transition="in" filter="strips(downLeft)">
                                      <p:cBhvr>
                                        <p:cTn id="39" dur="1000"/>
                                        <p:tgtEl>
                                          <p:spTgt spid="49178"/>
                                        </p:tgtEl>
                                      </p:cBhvr>
                                    </p:animEffect>
                                  </p:childTnLst>
                                </p:cTn>
                              </p:par>
                            </p:childTnLst>
                          </p:cTn>
                        </p:par>
                        <p:par>
                          <p:cTn id="40" fill="hold" nodeType="afterGroup">
                            <p:stCondLst>
                              <p:cond delay="10000"/>
                            </p:stCondLst>
                            <p:childTnLst>
                              <p:par>
                                <p:cTn id="41" presetID="5" presetClass="entr" presetSubtype="10" fill="hold" grpId="0" nodeType="afterEffect">
                                  <p:stCondLst>
                                    <p:cond delay="0"/>
                                  </p:stCondLst>
                                  <p:childTnLst>
                                    <p:set>
                                      <p:cBhvr>
                                        <p:cTn id="42" dur="1" fill="hold">
                                          <p:stCondLst>
                                            <p:cond delay="0"/>
                                          </p:stCondLst>
                                        </p:cTn>
                                        <p:tgtEl>
                                          <p:spTgt spid="49160"/>
                                        </p:tgtEl>
                                        <p:attrNameLst>
                                          <p:attrName>style.visibility</p:attrName>
                                        </p:attrNameLst>
                                      </p:cBhvr>
                                      <p:to>
                                        <p:strVal val="visible"/>
                                      </p:to>
                                    </p:set>
                                    <p:animEffect transition="in" filter="checkerboard(across)">
                                      <p:cBhvr>
                                        <p:cTn id="43" dur="1000"/>
                                        <p:tgtEl>
                                          <p:spTgt spid="49160"/>
                                        </p:tgtEl>
                                      </p:cBhvr>
                                    </p:animEffect>
                                  </p:childTnLst>
                                </p:cTn>
                              </p:par>
                            </p:childTnLst>
                          </p:cTn>
                        </p:par>
                        <p:par>
                          <p:cTn id="44" fill="hold" nodeType="afterGroup">
                            <p:stCondLst>
                              <p:cond delay="11000"/>
                            </p:stCondLst>
                            <p:childTnLst>
                              <p:par>
                                <p:cTn id="45" presetID="18" presetClass="entr" presetSubtype="12" fill="hold" nodeType="afterEffect">
                                  <p:stCondLst>
                                    <p:cond delay="0"/>
                                  </p:stCondLst>
                                  <p:childTnLst>
                                    <p:set>
                                      <p:cBhvr>
                                        <p:cTn id="46" dur="1" fill="hold">
                                          <p:stCondLst>
                                            <p:cond delay="0"/>
                                          </p:stCondLst>
                                        </p:cTn>
                                        <p:tgtEl>
                                          <p:spTgt spid="49179"/>
                                        </p:tgtEl>
                                        <p:attrNameLst>
                                          <p:attrName>style.visibility</p:attrName>
                                        </p:attrNameLst>
                                      </p:cBhvr>
                                      <p:to>
                                        <p:strVal val="visible"/>
                                      </p:to>
                                    </p:set>
                                    <p:animEffect transition="in" filter="strips(downLeft)">
                                      <p:cBhvr>
                                        <p:cTn id="47" dur="1000"/>
                                        <p:tgtEl>
                                          <p:spTgt spid="49179"/>
                                        </p:tgtEl>
                                      </p:cBhvr>
                                    </p:animEffect>
                                  </p:childTnLst>
                                </p:cTn>
                              </p:par>
                            </p:childTnLst>
                          </p:cTn>
                        </p:par>
                        <p:par>
                          <p:cTn id="48" fill="hold" nodeType="afterGroup">
                            <p:stCondLst>
                              <p:cond delay="12000"/>
                            </p:stCondLst>
                            <p:childTnLst>
                              <p:par>
                                <p:cTn id="49" presetID="5" presetClass="entr" presetSubtype="10" fill="hold" grpId="0" nodeType="afterEffect">
                                  <p:stCondLst>
                                    <p:cond delay="0"/>
                                  </p:stCondLst>
                                  <p:childTnLst>
                                    <p:set>
                                      <p:cBhvr>
                                        <p:cTn id="50" dur="1" fill="hold">
                                          <p:stCondLst>
                                            <p:cond delay="0"/>
                                          </p:stCondLst>
                                        </p:cTn>
                                        <p:tgtEl>
                                          <p:spTgt spid="49161"/>
                                        </p:tgtEl>
                                        <p:attrNameLst>
                                          <p:attrName>style.visibility</p:attrName>
                                        </p:attrNameLst>
                                      </p:cBhvr>
                                      <p:to>
                                        <p:strVal val="visible"/>
                                      </p:to>
                                    </p:set>
                                    <p:animEffect transition="in" filter="checkerboard(across)">
                                      <p:cBhvr>
                                        <p:cTn id="51" dur="10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P spid="49157" grpId="0" animBg="1"/>
      <p:bldP spid="49158" grpId="0" animBg="1"/>
      <p:bldP spid="49159" grpId="0" animBg="1"/>
      <p:bldP spid="49160" grpId="0" animBg="1"/>
      <p:bldP spid="491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AutoShape 5"/>
          <p:cNvSpPr>
            <a:spLocks noChangeArrowheads="1"/>
          </p:cNvSpPr>
          <p:nvPr/>
        </p:nvSpPr>
        <p:spPr bwMode="auto">
          <a:xfrm>
            <a:off x="1258888" y="1557340"/>
            <a:ext cx="5905500" cy="503237"/>
          </a:xfrm>
          <a:prstGeom prst="flowChartAlternateProcess">
            <a:avLst/>
          </a:prstGeom>
          <a:solidFill>
            <a:srgbClr val="CCFFFF"/>
          </a:solidFill>
          <a:ln w="76200" cmpd="tri">
            <a:solidFill>
              <a:srgbClr val="0000CC"/>
            </a:solidFill>
            <a:miter lim="800000"/>
            <a:headEnd/>
            <a:tailEnd/>
          </a:ln>
          <a:effectLst>
            <a:outerShdw dist="107763" dir="18900000" algn="ctr" rotWithShape="0">
              <a:srgbClr val="808080">
                <a:alpha val="50000"/>
              </a:srgbClr>
            </a:outerShdw>
          </a:effectLst>
        </p:spPr>
        <p:txBody>
          <a:bodyPr/>
          <a:lstStyle/>
          <a:p>
            <a:pPr algn="ctr" eaLnBrk="1" hangingPunct="1">
              <a:defRPr/>
            </a:pPr>
            <a:r>
              <a:rPr lang="ru-RU" altLang="ru-RU" sz="2000" b="1" dirty="0">
                <a:solidFill>
                  <a:srgbClr val="000066"/>
                </a:solidFill>
              </a:rPr>
              <a:t>Генерал-губернатор</a:t>
            </a:r>
            <a:endParaRPr lang="ru-RU" altLang="ru-RU" sz="2000" b="1" dirty="0">
              <a:solidFill>
                <a:srgbClr val="000066"/>
              </a:solidFill>
              <a:effectLst>
                <a:outerShdw blurRad="38100" dist="38100" dir="2700000" algn="tl">
                  <a:srgbClr val="000000"/>
                </a:outerShdw>
              </a:effectLst>
            </a:endParaRPr>
          </a:p>
        </p:txBody>
      </p:sp>
      <p:sp>
        <p:nvSpPr>
          <p:cNvPr id="50182" name="AutoShape 6"/>
          <p:cNvSpPr>
            <a:spLocks noChangeArrowheads="1"/>
          </p:cNvSpPr>
          <p:nvPr/>
        </p:nvSpPr>
        <p:spPr bwMode="auto">
          <a:xfrm>
            <a:off x="893765" y="2470150"/>
            <a:ext cx="7488237" cy="863600"/>
          </a:xfrm>
          <a:prstGeom prst="flowChartAlternateProcess">
            <a:avLst/>
          </a:prstGeom>
          <a:solidFill>
            <a:srgbClr val="CCFFFF"/>
          </a:solidFill>
          <a:ln w="76200" cmpd="tri">
            <a:solidFill>
              <a:srgbClr val="0000CC"/>
            </a:solidFill>
            <a:miter lim="800000"/>
            <a:headEnd/>
            <a:tailEnd/>
          </a:ln>
          <a:effectLst>
            <a:outerShdw dist="107763" dir="18900000" algn="ctr" rotWithShape="0">
              <a:srgbClr val="808080">
                <a:alpha val="50000"/>
              </a:srgbClr>
            </a:outerShdw>
          </a:effec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a:solidFill>
                  <a:srgbClr val="000066"/>
                </a:solidFill>
                <a:latin typeface="Times New Roman" panose="02020603050405020304" pitchFamily="18" charset="0"/>
              </a:rPr>
              <a:t>Вилоятларни ҳарбий губернаторлар бошқарган, улар  подшо тарафидан тайинланган</a:t>
            </a:r>
          </a:p>
        </p:txBody>
      </p:sp>
      <p:sp>
        <p:nvSpPr>
          <p:cNvPr id="50183" name="AutoShape 7"/>
          <p:cNvSpPr>
            <a:spLocks noChangeArrowheads="1"/>
          </p:cNvSpPr>
          <p:nvPr/>
        </p:nvSpPr>
        <p:spPr bwMode="auto">
          <a:xfrm>
            <a:off x="900115" y="3716338"/>
            <a:ext cx="7488237" cy="576262"/>
          </a:xfrm>
          <a:prstGeom prst="flowChartAlternateProcess">
            <a:avLst/>
          </a:prstGeom>
          <a:solidFill>
            <a:srgbClr val="CCFFFF"/>
          </a:solidFill>
          <a:ln w="76200" cmpd="tri">
            <a:solidFill>
              <a:srgbClr val="0000CC"/>
            </a:solidFill>
            <a:miter lim="800000"/>
            <a:headEnd/>
            <a:tailEnd/>
          </a:ln>
          <a:effectLst>
            <a:outerShdw dist="107763" dir="18900000" algn="ctr" rotWithShape="0">
              <a:srgbClr val="808080">
                <a:alpha val="50000"/>
              </a:srgbClr>
            </a:outerShdw>
          </a:effec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a:solidFill>
                  <a:srgbClr val="000066"/>
                </a:solidFill>
                <a:latin typeface="Times New Roman" panose="02020603050405020304" pitchFamily="18" charset="0"/>
              </a:rPr>
              <a:t>Уезд бошқаруви</a:t>
            </a:r>
          </a:p>
        </p:txBody>
      </p:sp>
      <p:sp>
        <p:nvSpPr>
          <p:cNvPr id="50184" name="AutoShape 8"/>
          <p:cNvSpPr>
            <a:spLocks noChangeArrowheads="1"/>
          </p:cNvSpPr>
          <p:nvPr/>
        </p:nvSpPr>
        <p:spPr bwMode="auto">
          <a:xfrm>
            <a:off x="900115" y="4795840"/>
            <a:ext cx="7488237" cy="649287"/>
          </a:xfrm>
          <a:prstGeom prst="flowChartAlternateProcess">
            <a:avLst/>
          </a:prstGeom>
          <a:solidFill>
            <a:srgbClr val="CCFFFF"/>
          </a:solidFill>
          <a:ln w="76200" cmpd="tri">
            <a:solidFill>
              <a:srgbClr val="0000CC"/>
            </a:solidFill>
            <a:miter lim="800000"/>
            <a:headEnd/>
            <a:tailEnd/>
          </a:ln>
          <a:effectLst>
            <a:outerShdw dist="107763" dir="18900000" algn="ctr" rotWithShape="0">
              <a:srgbClr val="808080">
                <a:alpha val="50000"/>
              </a:srgbClr>
            </a:outerShdw>
          </a:effec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a:solidFill>
                  <a:srgbClr val="000066"/>
                </a:solidFill>
                <a:latin typeface="Times New Roman" panose="02020603050405020304" pitchFamily="18" charset="0"/>
              </a:rPr>
              <a:t>Волост (бўлис)</a:t>
            </a:r>
          </a:p>
        </p:txBody>
      </p:sp>
      <p:sp>
        <p:nvSpPr>
          <p:cNvPr id="50185" name="AutoShape 9"/>
          <p:cNvSpPr>
            <a:spLocks noChangeArrowheads="1"/>
          </p:cNvSpPr>
          <p:nvPr/>
        </p:nvSpPr>
        <p:spPr bwMode="auto">
          <a:xfrm>
            <a:off x="900115" y="5876925"/>
            <a:ext cx="7488237" cy="647700"/>
          </a:xfrm>
          <a:prstGeom prst="flowChartAlternateProcess">
            <a:avLst/>
          </a:prstGeom>
          <a:solidFill>
            <a:srgbClr val="CCFFFF"/>
          </a:solidFill>
          <a:ln w="76200" cmpd="tri">
            <a:solidFill>
              <a:srgbClr val="0000CC"/>
            </a:solidFill>
            <a:miter lim="800000"/>
            <a:headEnd/>
            <a:tailEnd/>
          </a:ln>
          <a:effectLst>
            <a:outerShdw dist="107763" dir="18900000" algn="ctr" rotWithShape="0">
              <a:srgbClr val="808080">
                <a:alpha val="50000"/>
              </a:srgbClr>
            </a:outerShdw>
          </a:effec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a:solidFill>
                  <a:srgbClr val="000066"/>
                </a:solidFill>
                <a:latin typeface="Times New Roman" panose="02020603050405020304" pitchFamily="18" charset="0"/>
              </a:rPr>
              <a:t>Участка</a:t>
            </a:r>
          </a:p>
        </p:txBody>
      </p:sp>
      <p:sp>
        <p:nvSpPr>
          <p:cNvPr id="50187" name="Line 11"/>
          <p:cNvSpPr>
            <a:spLocks noChangeShapeType="1"/>
          </p:cNvSpPr>
          <p:nvPr/>
        </p:nvSpPr>
        <p:spPr bwMode="auto">
          <a:xfrm>
            <a:off x="4643438" y="2060577"/>
            <a:ext cx="0" cy="288925"/>
          </a:xfrm>
          <a:prstGeom prst="line">
            <a:avLst/>
          </a:prstGeom>
          <a:noFill/>
          <a:ln w="38100">
            <a:solidFill>
              <a:srgbClr val="0033CC"/>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0188" name="Line 12"/>
          <p:cNvSpPr>
            <a:spLocks noChangeShapeType="1"/>
          </p:cNvSpPr>
          <p:nvPr/>
        </p:nvSpPr>
        <p:spPr bwMode="auto">
          <a:xfrm>
            <a:off x="4643438" y="3355977"/>
            <a:ext cx="0" cy="288925"/>
          </a:xfrm>
          <a:prstGeom prst="line">
            <a:avLst/>
          </a:prstGeom>
          <a:noFill/>
          <a:ln w="38100">
            <a:solidFill>
              <a:srgbClr val="0033CC"/>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0189" name="Line 13"/>
          <p:cNvSpPr>
            <a:spLocks noChangeShapeType="1"/>
          </p:cNvSpPr>
          <p:nvPr/>
        </p:nvSpPr>
        <p:spPr bwMode="auto">
          <a:xfrm>
            <a:off x="4643438" y="4364040"/>
            <a:ext cx="0" cy="288925"/>
          </a:xfrm>
          <a:prstGeom prst="line">
            <a:avLst/>
          </a:prstGeom>
          <a:noFill/>
          <a:ln w="38100">
            <a:solidFill>
              <a:srgbClr val="0033CC"/>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0190" name="Line 14"/>
          <p:cNvSpPr>
            <a:spLocks noChangeShapeType="1"/>
          </p:cNvSpPr>
          <p:nvPr/>
        </p:nvSpPr>
        <p:spPr bwMode="auto">
          <a:xfrm>
            <a:off x="4643438" y="5516565"/>
            <a:ext cx="0" cy="288925"/>
          </a:xfrm>
          <a:prstGeom prst="line">
            <a:avLst/>
          </a:prstGeom>
          <a:noFill/>
          <a:ln w="38100">
            <a:solidFill>
              <a:srgbClr val="0033CC"/>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0191" name="WordArt 15" descr="Почтовая бумага"/>
          <p:cNvSpPr>
            <a:spLocks noChangeArrowheads="1" noChangeShapeType="1"/>
          </p:cNvSpPr>
          <p:nvPr/>
        </p:nvSpPr>
        <p:spPr bwMode="auto">
          <a:xfrm>
            <a:off x="395288" y="-26988"/>
            <a:ext cx="8497887" cy="981076"/>
          </a:xfrm>
          <a:prstGeom prst="rect">
            <a:avLst/>
          </a:prstGeom>
        </p:spPr>
        <p:txBody>
          <a:bodyPr wrap="none" fromWordArt="1">
            <a:prstTxWarp prst="textDeflate">
              <a:avLst>
                <a:gd name="adj" fmla="val 26227"/>
              </a:avLst>
            </a:prstTxWarp>
          </a:bodyPr>
          <a:lstStyle/>
          <a:p>
            <a:pPr algn="ctr"/>
            <a:r>
              <a:rPr lang="ru-RU" sz="3200" b="1" kern="10">
                <a:ln w="9525">
                  <a:solidFill>
                    <a:srgbClr val="0000FF"/>
                  </a:solidFill>
                  <a:round/>
                  <a:headEnd/>
                  <a:tailEnd/>
                </a:ln>
                <a:blipFill dpi="0" rotWithShape="1">
                  <a:blip r:embed="rId2"/>
                  <a:srcRect/>
                  <a:tile tx="0" ty="0" sx="100000" sy="100000" flip="none" algn="tl"/>
                </a:blipFill>
                <a:cs typeface="Times New Roman" panose="02020603050405020304" pitchFamily="18" charset="0"/>
              </a:rPr>
              <a:t>Туркистон  генерал – </a:t>
            </a:r>
          </a:p>
          <a:p>
            <a:pPr algn="ctr"/>
            <a:r>
              <a:rPr lang="ru-RU" sz="3200" b="1" kern="10">
                <a:ln w="9525">
                  <a:solidFill>
                    <a:srgbClr val="0000FF"/>
                  </a:solidFill>
                  <a:round/>
                  <a:headEnd/>
                  <a:tailEnd/>
                </a:ln>
                <a:blipFill dpi="0" rotWithShape="1">
                  <a:blip r:embed="rId2"/>
                  <a:srcRect/>
                  <a:tile tx="0" ty="0" sx="100000" sy="100000" flip="none" algn="tl"/>
                </a:blipFill>
                <a:cs typeface="Times New Roman" panose="02020603050405020304" pitchFamily="18" charset="0"/>
              </a:rPr>
              <a:t>губернаторлигининг бошқарув тизими</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nodeType="afterEffect">
                                  <p:stCondLst>
                                    <p:cond delay="0"/>
                                  </p:stCondLst>
                                  <p:childTnLst>
                                    <p:animClr clrSpc="hsl" dir="cw">
                                      <p:cBhvr override="childStyle">
                                        <p:cTn id="6" dur="2000" fill="hold"/>
                                        <p:tgtEl>
                                          <p:spTgt spid="50191"/>
                                        </p:tgtEl>
                                        <p:attrNameLst>
                                          <p:attrName>style.color</p:attrName>
                                        </p:attrNameLst>
                                      </p:cBhvr>
                                      <p:by>
                                        <p:hsl h="-7200000" s="0" l="0"/>
                                      </p:by>
                                    </p:animClr>
                                    <p:animClr clrSpc="hsl" dir="cw">
                                      <p:cBhvr>
                                        <p:cTn id="7" dur="2000" fill="hold"/>
                                        <p:tgtEl>
                                          <p:spTgt spid="50191"/>
                                        </p:tgtEl>
                                        <p:attrNameLst>
                                          <p:attrName>fillcolor</p:attrName>
                                        </p:attrNameLst>
                                      </p:cBhvr>
                                      <p:by>
                                        <p:hsl h="-7200000" s="0" l="0"/>
                                      </p:by>
                                    </p:animClr>
                                    <p:animClr clrSpc="hsl" dir="cw">
                                      <p:cBhvr>
                                        <p:cTn id="8" dur="2000" fill="hold"/>
                                        <p:tgtEl>
                                          <p:spTgt spid="50191"/>
                                        </p:tgtEl>
                                        <p:attrNameLst>
                                          <p:attrName>stroke.color</p:attrName>
                                        </p:attrNameLst>
                                      </p:cBhvr>
                                      <p:by>
                                        <p:hsl h="-7200000" s="0" l="0"/>
                                      </p:by>
                                    </p:animClr>
                                    <p:set>
                                      <p:cBhvr>
                                        <p:cTn id="9" dur="2000" fill="hold"/>
                                        <p:tgtEl>
                                          <p:spTgt spid="50191"/>
                                        </p:tgtEl>
                                        <p:attrNameLst>
                                          <p:attrName>fill.type</p:attrName>
                                        </p:attrNameLst>
                                      </p:cBhvr>
                                      <p:to>
                                        <p:strVal val="solid"/>
                                      </p:to>
                                    </p:set>
                                  </p:childTnLst>
                                </p:cTn>
                              </p:par>
                            </p:childTnLst>
                          </p:cTn>
                        </p:par>
                        <p:par>
                          <p:cTn id="10" fill="hold" nodeType="afterGroup">
                            <p:stCondLst>
                              <p:cond delay="2000"/>
                            </p:stCondLst>
                            <p:childTnLst>
                              <p:par>
                                <p:cTn id="11" presetID="17" presetClass="entr" presetSubtype="10" fill="hold" grpId="0" nodeType="afterEffect">
                                  <p:stCondLst>
                                    <p:cond delay="0"/>
                                  </p:stCondLst>
                                  <p:childTnLst>
                                    <p:set>
                                      <p:cBhvr>
                                        <p:cTn id="12" dur="1" fill="hold">
                                          <p:stCondLst>
                                            <p:cond delay="0"/>
                                          </p:stCondLst>
                                        </p:cTn>
                                        <p:tgtEl>
                                          <p:spTgt spid="50181"/>
                                        </p:tgtEl>
                                        <p:attrNameLst>
                                          <p:attrName>style.visibility</p:attrName>
                                        </p:attrNameLst>
                                      </p:cBhvr>
                                      <p:to>
                                        <p:strVal val="visible"/>
                                      </p:to>
                                    </p:set>
                                    <p:anim calcmode="lin" valueType="num">
                                      <p:cBhvr>
                                        <p:cTn id="13" dur="2000" fill="hold"/>
                                        <p:tgtEl>
                                          <p:spTgt spid="50181"/>
                                        </p:tgtEl>
                                        <p:attrNameLst>
                                          <p:attrName>ppt_w</p:attrName>
                                        </p:attrNameLst>
                                      </p:cBhvr>
                                      <p:tavLst>
                                        <p:tav tm="0">
                                          <p:val>
                                            <p:fltVal val="0"/>
                                          </p:val>
                                        </p:tav>
                                        <p:tav tm="100000">
                                          <p:val>
                                            <p:strVal val="#ppt_w"/>
                                          </p:val>
                                        </p:tav>
                                      </p:tavLst>
                                    </p:anim>
                                    <p:anim calcmode="lin" valueType="num">
                                      <p:cBhvr>
                                        <p:cTn id="14" dur="2000" fill="hold"/>
                                        <p:tgtEl>
                                          <p:spTgt spid="50181"/>
                                        </p:tgtEl>
                                        <p:attrNameLst>
                                          <p:attrName>ppt_h</p:attrName>
                                        </p:attrNameLst>
                                      </p:cBhvr>
                                      <p:tavLst>
                                        <p:tav tm="0">
                                          <p:val>
                                            <p:strVal val="#ppt_h"/>
                                          </p:val>
                                        </p:tav>
                                        <p:tav tm="100000">
                                          <p:val>
                                            <p:strVal val="#ppt_h"/>
                                          </p:val>
                                        </p:tav>
                                      </p:tavLst>
                                    </p:anim>
                                  </p:childTnLst>
                                </p:cTn>
                              </p:par>
                            </p:childTnLst>
                          </p:cTn>
                        </p:par>
                        <p:par>
                          <p:cTn id="15" fill="hold" nodeType="afterGroup">
                            <p:stCondLst>
                              <p:cond delay="4000"/>
                            </p:stCondLst>
                            <p:childTnLst>
                              <p:par>
                                <p:cTn id="16" presetID="18" presetClass="entr" presetSubtype="12" fill="hold" nodeType="afterEffect">
                                  <p:stCondLst>
                                    <p:cond delay="0"/>
                                  </p:stCondLst>
                                  <p:childTnLst>
                                    <p:set>
                                      <p:cBhvr>
                                        <p:cTn id="17" dur="1" fill="hold">
                                          <p:stCondLst>
                                            <p:cond delay="0"/>
                                          </p:stCondLst>
                                        </p:cTn>
                                        <p:tgtEl>
                                          <p:spTgt spid="50187"/>
                                        </p:tgtEl>
                                        <p:attrNameLst>
                                          <p:attrName>style.visibility</p:attrName>
                                        </p:attrNameLst>
                                      </p:cBhvr>
                                      <p:to>
                                        <p:strVal val="visible"/>
                                      </p:to>
                                    </p:set>
                                    <p:animEffect transition="in" filter="strips(downLeft)">
                                      <p:cBhvr>
                                        <p:cTn id="18" dur="1000"/>
                                        <p:tgtEl>
                                          <p:spTgt spid="50187"/>
                                        </p:tgtEl>
                                      </p:cBhvr>
                                    </p:animEffect>
                                  </p:childTnLst>
                                </p:cTn>
                              </p:par>
                            </p:childTnLst>
                          </p:cTn>
                        </p:par>
                        <p:par>
                          <p:cTn id="19" fill="hold" nodeType="afterGroup">
                            <p:stCondLst>
                              <p:cond delay="5000"/>
                            </p:stCondLst>
                            <p:childTnLst>
                              <p:par>
                                <p:cTn id="20" presetID="17" presetClass="entr" presetSubtype="10" fill="hold" grpId="0" nodeType="afterEffect">
                                  <p:stCondLst>
                                    <p:cond delay="0"/>
                                  </p:stCondLst>
                                  <p:childTnLst>
                                    <p:set>
                                      <p:cBhvr>
                                        <p:cTn id="21" dur="1" fill="hold">
                                          <p:stCondLst>
                                            <p:cond delay="0"/>
                                          </p:stCondLst>
                                        </p:cTn>
                                        <p:tgtEl>
                                          <p:spTgt spid="50182"/>
                                        </p:tgtEl>
                                        <p:attrNameLst>
                                          <p:attrName>style.visibility</p:attrName>
                                        </p:attrNameLst>
                                      </p:cBhvr>
                                      <p:to>
                                        <p:strVal val="visible"/>
                                      </p:to>
                                    </p:set>
                                    <p:anim calcmode="lin" valueType="num">
                                      <p:cBhvr>
                                        <p:cTn id="22" dur="2000" fill="hold"/>
                                        <p:tgtEl>
                                          <p:spTgt spid="50182"/>
                                        </p:tgtEl>
                                        <p:attrNameLst>
                                          <p:attrName>ppt_w</p:attrName>
                                        </p:attrNameLst>
                                      </p:cBhvr>
                                      <p:tavLst>
                                        <p:tav tm="0">
                                          <p:val>
                                            <p:fltVal val="0"/>
                                          </p:val>
                                        </p:tav>
                                        <p:tav tm="100000">
                                          <p:val>
                                            <p:strVal val="#ppt_w"/>
                                          </p:val>
                                        </p:tav>
                                      </p:tavLst>
                                    </p:anim>
                                    <p:anim calcmode="lin" valueType="num">
                                      <p:cBhvr>
                                        <p:cTn id="23" dur="2000" fill="hold"/>
                                        <p:tgtEl>
                                          <p:spTgt spid="50182"/>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7000"/>
                            </p:stCondLst>
                            <p:childTnLst>
                              <p:par>
                                <p:cTn id="25" presetID="18" presetClass="entr" presetSubtype="12" fill="hold" nodeType="afterEffect">
                                  <p:stCondLst>
                                    <p:cond delay="0"/>
                                  </p:stCondLst>
                                  <p:childTnLst>
                                    <p:set>
                                      <p:cBhvr>
                                        <p:cTn id="26" dur="1" fill="hold">
                                          <p:stCondLst>
                                            <p:cond delay="0"/>
                                          </p:stCondLst>
                                        </p:cTn>
                                        <p:tgtEl>
                                          <p:spTgt spid="50188"/>
                                        </p:tgtEl>
                                        <p:attrNameLst>
                                          <p:attrName>style.visibility</p:attrName>
                                        </p:attrNameLst>
                                      </p:cBhvr>
                                      <p:to>
                                        <p:strVal val="visible"/>
                                      </p:to>
                                    </p:set>
                                    <p:animEffect transition="in" filter="strips(downLeft)">
                                      <p:cBhvr>
                                        <p:cTn id="27" dur="1000"/>
                                        <p:tgtEl>
                                          <p:spTgt spid="50188"/>
                                        </p:tgtEl>
                                      </p:cBhvr>
                                    </p:animEffect>
                                  </p:childTnLst>
                                </p:cTn>
                              </p:par>
                            </p:childTnLst>
                          </p:cTn>
                        </p:par>
                        <p:par>
                          <p:cTn id="28" fill="hold" nodeType="afterGroup">
                            <p:stCondLst>
                              <p:cond delay="8000"/>
                            </p:stCondLst>
                            <p:childTnLst>
                              <p:par>
                                <p:cTn id="29" presetID="17" presetClass="entr" presetSubtype="10" fill="hold" grpId="0" nodeType="afterEffect">
                                  <p:stCondLst>
                                    <p:cond delay="0"/>
                                  </p:stCondLst>
                                  <p:childTnLst>
                                    <p:set>
                                      <p:cBhvr>
                                        <p:cTn id="30" dur="1" fill="hold">
                                          <p:stCondLst>
                                            <p:cond delay="0"/>
                                          </p:stCondLst>
                                        </p:cTn>
                                        <p:tgtEl>
                                          <p:spTgt spid="50183"/>
                                        </p:tgtEl>
                                        <p:attrNameLst>
                                          <p:attrName>style.visibility</p:attrName>
                                        </p:attrNameLst>
                                      </p:cBhvr>
                                      <p:to>
                                        <p:strVal val="visible"/>
                                      </p:to>
                                    </p:set>
                                    <p:anim calcmode="lin" valueType="num">
                                      <p:cBhvr>
                                        <p:cTn id="31" dur="2000" fill="hold"/>
                                        <p:tgtEl>
                                          <p:spTgt spid="50183"/>
                                        </p:tgtEl>
                                        <p:attrNameLst>
                                          <p:attrName>ppt_w</p:attrName>
                                        </p:attrNameLst>
                                      </p:cBhvr>
                                      <p:tavLst>
                                        <p:tav tm="0">
                                          <p:val>
                                            <p:fltVal val="0"/>
                                          </p:val>
                                        </p:tav>
                                        <p:tav tm="100000">
                                          <p:val>
                                            <p:strVal val="#ppt_w"/>
                                          </p:val>
                                        </p:tav>
                                      </p:tavLst>
                                    </p:anim>
                                    <p:anim calcmode="lin" valueType="num">
                                      <p:cBhvr>
                                        <p:cTn id="32" dur="2000" fill="hold"/>
                                        <p:tgtEl>
                                          <p:spTgt spid="50183"/>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10000"/>
                            </p:stCondLst>
                            <p:childTnLst>
                              <p:par>
                                <p:cTn id="34" presetID="18" presetClass="entr" presetSubtype="12" fill="hold" nodeType="afterEffect">
                                  <p:stCondLst>
                                    <p:cond delay="0"/>
                                  </p:stCondLst>
                                  <p:childTnLst>
                                    <p:set>
                                      <p:cBhvr>
                                        <p:cTn id="35" dur="1" fill="hold">
                                          <p:stCondLst>
                                            <p:cond delay="0"/>
                                          </p:stCondLst>
                                        </p:cTn>
                                        <p:tgtEl>
                                          <p:spTgt spid="50189"/>
                                        </p:tgtEl>
                                        <p:attrNameLst>
                                          <p:attrName>style.visibility</p:attrName>
                                        </p:attrNameLst>
                                      </p:cBhvr>
                                      <p:to>
                                        <p:strVal val="visible"/>
                                      </p:to>
                                    </p:set>
                                    <p:animEffect transition="in" filter="strips(downLeft)">
                                      <p:cBhvr>
                                        <p:cTn id="36" dur="1000"/>
                                        <p:tgtEl>
                                          <p:spTgt spid="50189"/>
                                        </p:tgtEl>
                                      </p:cBhvr>
                                    </p:animEffect>
                                  </p:childTnLst>
                                </p:cTn>
                              </p:par>
                            </p:childTnLst>
                          </p:cTn>
                        </p:par>
                        <p:par>
                          <p:cTn id="37" fill="hold" nodeType="afterGroup">
                            <p:stCondLst>
                              <p:cond delay="11000"/>
                            </p:stCondLst>
                            <p:childTnLst>
                              <p:par>
                                <p:cTn id="38" presetID="17" presetClass="entr" presetSubtype="10" fill="hold" grpId="0" nodeType="afterEffect">
                                  <p:stCondLst>
                                    <p:cond delay="0"/>
                                  </p:stCondLst>
                                  <p:childTnLst>
                                    <p:set>
                                      <p:cBhvr>
                                        <p:cTn id="39" dur="1" fill="hold">
                                          <p:stCondLst>
                                            <p:cond delay="0"/>
                                          </p:stCondLst>
                                        </p:cTn>
                                        <p:tgtEl>
                                          <p:spTgt spid="50184"/>
                                        </p:tgtEl>
                                        <p:attrNameLst>
                                          <p:attrName>style.visibility</p:attrName>
                                        </p:attrNameLst>
                                      </p:cBhvr>
                                      <p:to>
                                        <p:strVal val="visible"/>
                                      </p:to>
                                    </p:set>
                                    <p:anim calcmode="lin" valueType="num">
                                      <p:cBhvr>
                                        <p:cTn id="40" dur="2000" fill="hold"/>
                                        <p:tgtEl>
                                          <p:spTgt spid="50184"/>
                                        </p:tgtEl>
                                        <p:attrNameLst>
                                          <p:attrName>ppt_w</p:attrName>
                                        </p:attrNameLst>
                                      </p:cBhvr>
                                      <p:tavLst>
                                        <p:tav tm="0">
                                          <p:val>
                                            <p:fltVal val="0"/>
                                          </p:val>
                                        </p:tav>
                                        <p:tav tm="100000">
                                          <p:val>
                                            <p:strVal val="#ppt_w"/>
                                          </p:val>
                                        </p:tav>
                                      </p:tavLst>
                                    </p:anim>
                                    <p:anim calcmode="lin" valueType="num">
                                      <p:cBhvr>
                                        <p:cTn id="41" dur="2000" fill="hold"/>
                                        <p:tgtEl>
                                          <p:spTgt spid="50184"/>
                                        </p:tgtEl>
                                        <p:attrNameLst>
                                          <p:attrName>ppt_h</p:attrName>
                                        </p:attrNameLst>
                                      </p:cBhvr>
                                      <p:tavLst>
                                        <p:tav tm="0">
                                          <p:val>
                                            <p:strVal val="#ppt_h"/>
                                          </p:val>
                                        </p:tav>
                                        <p:tav tm="100000">
                                          <p:val>
                                            <p:strVal val="#ppt_h"/>
                                          </p:val>
                                        </p:tav>
                                      </p:tavLst>
                                    </p:anim>
                                  </p:childTnLst>
                                </p:cTn>
                              </p:par>
                            </p:childTnLst>
                          </p:cTn>
                        </p:par>
                        <p:par>
                          <p:cTn id="42" fill="hold" nodeType="afterGroup">
                            <p:stCondLst>
                              <p:cond delay="13000"/>
                            </p:stCondLst>
                            <p:childTnLst>
                              <p:par>
                                <p:cTn id="43" presetID="18" presetClass="entr" presetSubtype="12" fill="hold" nodeType="afterEffect">
                                  <p:stCondLst>
                                    <p:cond delay="0"/>
                                  </p:stCondLst>
                                  <p:childTnLst>
                                    <p:set>
                                      <p:cBhvr>
                                        <p:cTn id="44" dur="1" fill="hold">
                                          <p:stCondLst>
                                            <p:cond delay="0"/>
                                          </p:stCondLst>
                                        </p:cTn>
                                        <p:tgtEl>
                                          <p:spTgt spid="50190"/>
                                        </p:tgtEl>
                                        <p:attrNameLst>
                                          <p:attrName>style.visibility</p:attrName>
                                        </p:attrNameLst>
                                      </p:cBhvr>
                                      <p:to>
                                        <p:strVal val="visible"/>
                                      </p:to>
                                    </p:set>
                                    <p:animEffect transition="in" filter="strips(downLeft)">
                                      <p:cBhvr>
                                        <p:cTn id="45" dur="1000"/>
                                        <p:tgtEl>
                                          <p:spTgt spid="50190"/>
                                        </p:tgtEl>
                                      </p:cBhvr>
                                    </p:animEffect>
                                  </p:childTnLst>
                                </p:cTn>
                              </p:par>
                            </p:childTnLst>
                          </p:cTn>
                        </p:par>
                        <p:par>
                          <p:cTn id="46" fill="hold" nodeType="afterGroup">
                            <p:stCondLst>
                              <p:cond delay="14000"/>
                            </p:stCondLst>
                            <p:childTnLst>
                              <p:par>
                                <p:cTn id="47" presetID="17" presetClass="entr" presetSubtype="10" fill="hold" grpId="0" nodeType="afterEffect">
                                  <p:stCondLst>
                                    <p:cond delay="0"/>
                                  </p:stCondLst>
                                  <p:childTnLst>
                                    <p:set>
                                      <p:cBhvr>
                                        <p:cTn id="48" dur="1" fill="hold">
                                          <p:stCondLst>
                                            <p:cond delay="0"/>
                                          </p:stCondLst>
                                        </p:cTn>
                                        <p:tgtEl>
                                          <p:spTgt spid="50185"/>
                                        </p:tgtEl>
                                        <p:attrNameLst>
                                          <p:attrName>style.visibility</p:attrName>
                                        </p:attrNameLst>
                                      </p:cBhvr>
                                      <p:to>
                                        <p:strVal val="visible"/>
                                      </p:to>
                                    </p:set>
                                    <p:anim calcmode="lin" valueType="num">
                                      <p:cBhvr>
                                        <p:cTn id="49" dur="2000" fill="hold"/>
                                        <p:tgtEl>
                                          <p:spTgt spid="50185"/>
                                        </p:tgtEl>
                                        <p:attrNameLst>
                                          <p:attrName>ppt_w</p:attrName>
                                        </p:attrNameLst>
                                      </p:cBhvr>
                                      <p:tavLst>
                                        <p:tav tm="0">
                                          <p:val>
                                            <p:fltVal val="0"/>
                                          </p:val>
                                        </p:tav>
                                        <p:tav tm="100000">
                                          <p:val>
                                            <p:strVal val="#ppt_w"/>
                                          </p:val>
                                        </p:tav>
                                      </p:tavLst>
                                    </p:anim>
                                    <p:anim calcmode="lin" valueType="num">
                                      <p:cBhvr>
                                        <p:cTn id="50" dur="2000" fill="hold"/>
                                        <p:tgtEl>
                                          <p:spTgt spid="501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P spid="50182" grpId="0" animBg="1"/>
      <p:bldP spid="50183" grpId="0" animBg="1"/>
      <p:bldP spid="50184" grpId="0" animBg="1"/>
      <p:bldP spid="501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WordArt 2" descr="Почтовая бумага"/>
          <p:cNvSpPr>
            <a:spLocks noChangeArrowheads="1" noChangeShapeType="1"/>
          </p:cNvSpPr>
          <p:nvPr/>
        </p:nvSpPr>
        <p:spPr bwMode="auto">
          <a:xfrm>
            <a:off x="0" y="-26988"/>
            <a:ext cx="9144000" cy="981076"/>
          </a:xfrm>
          <a:prstGeom prst="rect">
            <a:avLst/>
          </a:prstGeom>
        </p:spPr>
        <p:txBody>
          <a:bodyPr wrap="none" fromWordArt="1">
            <a:prstTxWarp prst="textDeflate">
              <a:avLst>
                <a:gd name="adj" fmla="val 26227"/>
              </a:avLst>
            </a:prstTxWarp>
          </a:bodyPr>
          <a:lstStyle/>
          <a:p>
            <a:pPr algn="ctr"/>
            <a:r>
              <a:rPr lang="ru-RU" sz="3200" b="1" kern="10">
                <a:ln w="9525">
                  <a:solidFill>
                    <a:srgbClr val="0000FF"/>
                  </a:solidFill>
                  <a:round/>
                  <a:headEnd/>
                  <a:tailEnd/>
                </a:ln>
                <a:blipFill dpi="0" rotWithShape="1">
                  <a:blip r:embed="rId2"/>
                  <a:srcRect/>
                  <a:tile tx="0" ty="0" sx="100000" sy="100000" flip="none" algn="tl"/>
                </a:blipFill>
                <a:cs typeface="Times New Roman" panose="02020603050405020304" pitchFamily="18" charset="0"/>
              </a:rPr>
              <a:t>Туркистон генерал-губернаторининг ваколатлари</a:t>
            </a:r>
          </a:p>
        </p:txBody>
      </p:sp>
      <p:sp>
        <p:nvSpPr>
          <p:cNvPr id="91140" name="Rectangle 4"/>
          <p:cNvSpPr>
            <a:spLocks noChangeArrowheads="1"/>
          </p:cNvSpPr>
          <p:nvPr/>
        </p:nvSpPr>
        <p:spPr bwMode="auto">
          <a:xfrm>
            <a:off x="250825" y="919165"/>
            <a:ext cx="8642350" cy="593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just" eaLnBrk="1" hangingPunct="1">
              <a:lnSpc>
                <a:spcPct val="80000"/>
              </a:lnSpc>
              <a:buClr>
                <a:srgbClr val="0033CC"/>
              </a:buClr>
              <a:buSzPct val="75000"/>
            </a:pPr>
            <a:r>
              <a:rPr lang="uz-Cyrl-UZ" altLang="ru-RU" sz="1800" b="1">
                <a:solidFill>
                  <a:srgbClr val="0033CC"/>
                </a:solidFill>
                <a:latin typeface="Times New Roman" panose="02020603050405020304" pitchFamily="18" charset="0"/>
              </a:rPr>
              <a:t>Туркистон генерал-губернатори ўз қўлида ҳарбий ва фуқаро ҳокимиятини бирлаштирган</a:t>
            </a:r>
            <a:r>
              <a:rPr lang="ru-RU" altLang="ru-RU" sz="1800" b="1">
                <a:solidFill>
                  <a:srgbClr val="0033CC"/>
                </a:solidFill>
                <a:latin typeface="Times New Roman" panose="02020603050405020304" pitchFamily="18" charset="0"/>
              </a:rPr>
              <a:t>;</a:t>
            </a:r>
          </a:p>
          <a:p>
            <a:pPr algn="just" eaLnBrk="1" hangingPunct="1">
              <a:lnSpc>
                <a:spcPct val="80000"/>
              </a:lnSpc>
              <a:buClr>
                <a:srgbClr val="0033CC"/>
              </a:buClr>
              <a:buSzPct val="75000"/>
            </a:pPr>
            <a:r>
              <a:rPr lang="uz-Cyrl-UZ" altLang="ru-RU" sz="1800" b="1">
                <a:solidFill>
                  <a:srgbClr val="0033CC"/>
                </a:solidFill>
                <a:latin typeface="Times New Roman" panose="02020603050405020304" pitchFamily="18" charset="0"/>
              </a:rPr>
              <a:t>Бир вақтнинг ўзида у </a:t>
            </a:r>
            <a:r>
              <a:rPr lang="ru-RU" altLang="ru-RU" sz="1800" b="1">
                <a:solidFill>
                  <a:srgbClr val="0033CC"/>
                </a:solidFill>
                <a:latin typeface="Times New Roman" panose="02020603050405020304" pitchFamily="18" charset="0"/>
              </a:rPr>
              <a:t>П</a:t>
            </a:r>
            <a:r>
              <a:rPr lang="uz-Cyrl-UZ" altLang="ru-RU" sz="1800" b="1" i="1">
                <a:solidFill>
                  <a:srgbClr val="0033CC"/>
                </a:solidFill>
                <a:latin typeface="Times New Roman" panose="02020603050405020304" pitchFamily="18" charset="0"/>
              </a:rPr>
              <a:t>одшо ноиби, ҳарбий округ кўшинлари қўмондони, Еттисув казак қўшинлари қўмондони, бош миршаб, бош прокурор </a:t>
            </a:r>
            <a:r>
              <a:rPr lang="uz-Cyrl-UZ" altLang="ru-RU" sz="1800" b="1">
                <a:solidFill>
                  <a:srgbClr val="0033CC"/>
                </a:solidFill>
                <a:latin typeface="Times New Roman" panose="02020603050405020304" pitchFamily="18" charset="0"/>
              </a:rPr>
              <a:t>вазифаларини ҳам ўтаган</a:t>
            </a:r>
            <a:r>
              <a:rPr lang="ru-RU" altLang="ru-RU" sz="1800" b="1">
                <a:solidFill>
                  <a:srgbClr val="0033CC"/>
                </a:solidFill>
                <a:latin typeface="Times New Roman" panose="02020603050405020304" pitchFamily="18" charset="0"/>
              </a:rPr>
              <a:t>;</a:t>
            </a:r>
            <a:r>
              <a:rPr lang="uz-Cyrl-UZ" altLang="ru-RU" sz="1800" b="1">
                <a:solidFill>
                  <a:srgbClr val="0033CC"/>
                </a:solidFill>
                <a:latin typeface="Times New Roman" panose="02020603050405020304" pitchFamily="18" charset="0"/>
              </a:rPr>
              <a:t> </a:t>
            </a:r>
            <a:endParaRPr lang="ru-RU" altLang="ru-RU" sz="1800" b="1">
              <a:solidFill>
                <a:srgbClr val="0033CC"/>
              </a:solidFill>
              <a:latin typeface="Times New Roman" panose="02020603050405020304" pitchFamily="18" charset="0"/>
            </a:endParaRPr>
          </a:p>
          <a:p>
            <a:pPr algn="just" eaLnBrk="1" hangingPunct="1">
              <a:lnSpc>
                <a:spcPct val="80000"/>
              </a:lnSpc>
              <a:buClr>
                <a:srgbClr val="0033CC"/>
              </a:buClr>
              <a:buSzPct val="75000"/>
            </a:pPr>
            <a:r>
              <a:rPr lang="uz-Cyrl-UZ" altLang="ru-RU" sz="1800" b="1">
                <a:solidFill>
                  <a:srgbClr val="0033CC"/>
                </a:solidFill>
                <a:latin typeface="Times New Roman" panose="02020603050405020304" pitchFamily="18" charset="0"/>
              </a:rPr>
              <a:t>Унга Бухоро амири ва Хива хони ҳам бўйсунган</a:t>
            </a:r>
            <a:r>
              <a:rPr lang="ru-RU" altLang="ru-RU" sz="1800" b="1">
                <a:solidFill>
                  <a:srgbClr val="0033CC"/>
                </a:solidFill>
                <a:latin typeface="Times New Roman" panose="02020603050405020304" pitchFamily="18" charset="0"/>
              </a:rPr>
              <a:t>;</a:t>
            </a:r>
          </a:p>
          <a:p>
            <a:pPr algn="just" eaLnBrk="1" hangingPunct="1">
              <a:lnSpc>
                <a:spcPct val="80000"/>
              </a:lnSpc>
              <a:buClr>
                <a:srgbClr val="0033CC"/>
              </a:buClr>
              <a:buSzPct val="75000"/>
            </a:pPr>
            <a:r>
              <a:rPr lang="uz-Cyrl-UZ" altLang="ru-RU" sz="1800" b="1">
                <a:solidFill>
                  <a:srgbClr val="0033CC"/>
                </a:solidFill>
                <a:latin typeface="Times New Roman" panose="02020603050405020304" pitchFamily="18" charset="0"/>
              </a:rPr>
              <a:t>Генерал-гуернатор амир фаолиятини </a:t>
            </a:r>
            <a:r>
              <a:rPr lang="uz-Cyrl-UZ" altLang="ru-RU" sz="1800" b="1" i="1">
                <a:solidFill>
                  <a:srgbClr val="0033CC"/>
                </a:solidFill>
                <a:latin typeface="Times New Roman" panose="02020603050405020304" pitchFamily="18" charset="0"/>
              </a:rPr>
              <a:t>Россия </a:t>
            </a:r>
            <a:r>
              <a:rPr lang="ru-RU" altLang="ru-RU" sz="1800" b="1" i="1">
                <a:solidFill>
                  <a:srgbClr val="0033CC"/>
                </a:solidFill>
                <a:latin typeface="Times New Roman" panose="02020603050405020304" pitchFamily="18" charset="0"/>
              </a:rPr>
              <a:t>и</a:t>
            </a:r>
            <a:r>
              <a:rPr lang="uz-Cyrl-UZ" altLang="ru-RU" sz="1800" b="1" i="1">
                <a:solidFill>
                  <a:srgbClr val="0033CC"/>
                </a:solidFill>
                <a:latin typeface="Times New Roman" panose="02020603050405020304" pitchFamily="18" charset="0"/>
              </a:rPr>
              <a:t>мператор сиёсий агентлиги орқали </a:t>
            </a:r>
            <a:r>
              <a:rPr lang="uz-Cyrl-UZ" altLang="ru-RU" sz="1800" b="1">
                <a:solidFill>
                  <a:srgbClr val="0033CC"/>
                </a:solidFill>
                <a:latin typeface="Times New Roman" panose="02020603050405020304" pitchFamily="18" charset="0"/>
              </a:rPr>
              <a:t>(1885-1917), Хива хонини эса </a:t>
            </a:r>
            <a:r>
              <a:rPr lang="uz-Cyrl-UZ" altLang="ru-RU" sz="1800" b="1" i="1">
                <a:solidFill>
                  <a:srgbClr val="0033CC"/>
                </a:solidFill>
                <a:latin typeface="Times New Roman" panose="02020603050405020304" pitchFamily="18" charset="0"/>
              </a:rPr>
              <a:t>Амударё бўлими </a:t>
            </a:r>
            <a:r>
              <a:rPr lang="uz-Cyrl-UZ" altLang="ru-RU" sz="1800" b="1">
                <a:solidFill>
                  <a:srgbClr val="0033CC"/>
                </a:solidFill>
                <a:latin typeface="Times New Roman" panose="02020603050405020304" pitchFamily="18" charset="0"/>
              </a:rPr>
              <a:t>(1873—1918) бошлиғи орқали назорат қилган</a:t>
            </a:r>
            <a:r>
              <a:rPr lang="ru-RU" altLang="ru-RU" sz="1800" b="1">
                <a:solidFill>
                  <a:srgbClr val="0033CC"/>
                </a:solidFill>
                <a:latin typeface="Times New Roman" panose="02020603050405020304" pitchFamily="18" charset="0"/>
              </a:rPr>
              <a:t>;</a:t>
            </a:r>
          </a:p>
          <a:p>
            <a:pPr algn="just" eaLnBrk="1" hangingPunct="1">
              <a:lnSpc>
                <a:spcPct val="80000"/>
              </a:lnSpc>
              <a:buClr>
                <a:srgbClr val="0033CC"/>
              </a:buClr>
              <a:buSzPct val="75000"/>
            </a:pPr>
            <a:r>
              <a:rPr lang="uz-Cyrl-UZ" altLang="ru-RU" sz="1800" b="1">
                <a:solidFill>
                  <a:srgbClr val="0033CC"/>
                </a:solidFill>
                <a:latin typeface="Times New Roman" panose="02020603050405020304" pitchFamily="18" charset="0"/>
              </a:rPr>
              <a:t>1882—1884 йилларда Туркистон ўлкасидаги бошқарувни атрофлича тафтиш қилган </a:t>
            </a:r>
            <a:r>
              <a:rPr lang="uz-Cyrl-UZ" altLang="ru-RU" sz="1800" b="1" i="1">
                <a:solidFill>
                  <a:srgbClr val="0033CC"/>
                </a:solidFill>
                <a:latin typeface="Times New Roman" panose="02020603050405020304" pitchFamily="18" charset="0"/>
              </a:rPr>
              <a:t>Марказ вак</a:t>
            </a:r>
            <a:r>
              <a:rPr lang="ru-RU" altLang="ru-RU" sz="1800" b="1" i="1">
                <a:solidFill>
                  <a:srgbClr val="0033CC"/>
                </a:solidFill>
                <a:latin typeface="Times New Roman" panose="02020603050405020304" pitchFamily="18" charset="0"/>
              </a:rPr>
              <a:t>ил</a:t>
            </a:r>
            <a:r>
              <a:rPr lang="uz-Cyrl-UZ" altLang="ru-RU" sz="1800" b="1" i="1">
                <a:solidFill>
                  <a:srgbClr val="0033CC"/>
                </a:solidFill>
                <a:latin typeface="Times New Roman" panose="02020603050405020304" pitchFamily="18" charset="0"/>
              </a:rPr>
              <a:t>и </a:t>
            </a:r>
            <a:r>
              <a:rPr lang="uz-Cyrl-UZ" altLang="ru-RU" sz="1800" b="1">
                <a:solidFill>
                  <a:srgbClr val="0033CC"/>
                </a:solidFill>
                <a:latin typeface="Times New Roman" panose="02020603050405020304" pitchFamily="18" charset="0"/>
              </a:rPr>
              <a:t>— императорнииг махфий маслаҳатчиси генерал-губернатор Ф.Гирс Россиядаги губернаторлардан фарқли ўлароқ, </a:t>
            </a:r>
            <a:r>
              <a:rPr lang="uz-Cyrl-UZ" altLang="ru-RU" sz="1800" b="1" i="1">
                <a:solidFill>
                  <a:srgbClr val="0033CC"/>
                </a:solidFill>
                <a:latin typeface="Times New Roman" panose="02020603050405020304" pitchFamily="18" charset="0"/>
              </a:rPr>
              <a:t>Туркистонда мустабид ҳоким </a:t>
            </a:r>
            <a:r>
              <a:rPr lang="uz-Cyrl-UZ" altLang="ru-RU" sz="1800" b="1">
                <a:solidFill>
                  <a:srgbClr val="0033CC"/>
                </a:solidFill>
                <a:latin typeface="Times New Roman" panose="02020603050405020304" pitchFamily="18" charset="0"/>
              </a:rPr>
              <a:t>— ярим подшо бўлгани, империя қонунчилигига мутлақ риоя қилмай, ўзича қонунлар чиқаргани ва ўзбошимча ҳукмдор бўлганини эътироф қилган эди</a:t>
            </a:r>
            <a:r>
              <a:rPr lang="ru-RU" altLang="ru-RU" sz="1800" b="1">
                <a:solidFill>
                  <a:srgbClr val="0033CC"/>
                </a:solidFill>
                <a:latin typeface="Times New Roman" panose="02020603050405020304" pitchFamily="18" charset="0"/>
              </a:rPr>
              <a:t>;</a:t>
            </a:r>
          </a:p>
          <a:p>
            <a:pPr algn="just" eaLnBrk="1" hangingPunct="1">
              <a:lnSpc>
                <a:spcPct val="80000"/>
              </a:lnSpc>
              <a:buClr>
                <a:srgbClr val="0033CC"/>
              </a:buClr>
              <a:buSzPct val="75000"/>
            </a:pPr>
            <a:r>
              <a:rPr lang="uz-Cyrl-UZ" altLang="ru-RU" sz="1800" b="1">
                <a:solidFill>
                  <a:srgbClr val="0033CC"/>
                </a:solidFill>
                <a:latin typeface="Times New Roman" panose="02020603050405020304" pitchFamily="18" charset="0"/>
              </a:rPr>
              <a:t>Кауфманнинг ташаббуси билан тузилган </a:t>
            </a:r>
            <a:r>
              <a:rPr lang="uz-Cyrl-UZ" altLang="ru-RU" sz="1800" b="1" i="1">
                <a:solidFill>
                  <a:srgbClr val="0033CC"/>
                </a:solidFill>
                <a:latin typeface="Times New Roman" panose="02020603050405020304" pitchFamily="18" charset="0"/>
              </a:rPr>
              <a:t>генерал-губернаторлик Кенгаши ҳ</a:t>
            </a:r>
            <a:r>
              <a:rPr lang="uz-Cyrl-UZ" altLang="ru-RU" sz="1800" b="1">
                <a:solidFill>
                  <a:srgbClr val="0033CC"/>
                </a:solidFill>
                <a:latin typeface="Times New Roman" panose="02020603050405020304" pitchFamily="18" charset="0"/>
              </a:rPr>
              <a:t>ам бутун империяда ўхшаши йўқ ташкилот эди</a:t>
            </a:r>
            <a:r>
              <a:rPr lang="ru-RU" altLang="ru-RU" sz="1800" b="1">
                <a:solidFill>
                  <a:srgbClr val="0033CC"/>
                </a:solidFill>
                <a:latin typeface="Times New Roman" panose="02020603050405020304" pitchFamily="18" charset="0"/>
              </a:rPr>
              <a:t>;</a:t>
            </a:r>
            <a:r>
              <a:rPr lang="uz-Cyrl-UZ" altLang="ru-RU" sz="1800" b="1">
                <a:solidFill>
                  <a:srgbClr val="0033CC"/>
                </a:solidFill>
                <a:latin typeface="Times New Roman" panose="02020603050405020304" pitchFamily="18" charset="0"/>
              </a:rPr>
              <a:t> </a:t>
            </a:r>
          </a:p>
          <a:p>
            <a:pPr algn="just" eaLnBrk="1" hangingPunct="1">
              <a:lnSpc>
                <a:spcPct val="80000"/>
              </a:lnSpc>
              <a:buClr>
                <a:srgbClr val="0033CC"/>
              </a:buClr>
              <a:buSzPct val="75000"/>
            </a:pPr>
            <a:r>
              <a:rPr lang="uz-Cyrl-UZ" altLang="ru-RU" sz="1800" b="1">
                <a:solidFill>
                  <a:srgbClr val="0033CC"/>
                </a:solidFill>
                <a:latin typeface="Times New Roman" panose="02020603050405020304" pitchFamily="18" charset="0"/>
              </a:rPr>
              <a:t>1886 йилда император Александр III (1881—1894) тасдиқлаган </a:t>
            </a:r>
            <a:r>
              <a:rPr lang="uz-Cyrl-UZ" altLang="ru-RU" sz="1800" b="1" i="1">
                <a:solidFill>
                  <a:srgbClr val="0033CC"/>
                </a:solidFill>
                <a:latin typeface="Times New Roman" panose="02020603050405020304" pitchFamily="18" charset="0"/>
              </a:rPr>
              <a:t>"Туркистон ўлкасини бошқариш ҳақидаги Низом" </a:t>
            </a:r>
            <a:r>
              <a:rPr lang="uz-Cyrl-UZ" altLang="ru-RU" sz="1800" b="1">
                <a:solidFill>
                  <a:srgbClr val="0033CC"/>
                </a:solidFill>
                <a:latin typeface="Times New Roman" panose="02020603050405020304" pitchFamily="18" charset="0"/>
              </a:rPr>
              <a:t>бўйича Кенгаш Россиядаги губернатор муассасаси  сифатида белгиланган бўлса ҳам, аслида у катта ваколатга, ҳал қилувчи кучга эга ташкилот эди</a:t>
            </a:r>
            <a:r>
              <a:rPr lang="ru-RU" altLang="ru-RU" sz="1800" b="1">
                <a:solidFill>
                  <a:srgbClr val="0033CC"/>
                </a:solidFill>
                <a:latin typeface="Times New Roman" panose="02020603050405020304" pitchFamily="18" charset="0"/>
              </a:rPr>
              <a:t>;</a:t>
            </a:r>
            <a:r>
              <a:rPr lang="uz-Cyrl-UZ" altLang="ru-RU" sz="1800" b="1">
                <a:solidFill>
                  <a:srgbClr val="0033CC"/>
                </a:solidFill>
                <a:latin typeface="Times New Roman" panose="02020603050405020304" pitchFamily="18" charset="0"/>
              </a:rPr>
              <a:t> </a:t>
            </a:r>
            <a:endParaRPr lang="ru-RU" altLang="ru-RU" sz="1800" b="1">
              <a:solidFill>
                <a:srgbClr val="0033CC"/>
              </a:solidFill>
              <a:latin typeface="Times New Roman" panose="02020603050405020304" pitchFamily="18" charset="0"/>
            </a:endParaRPr>
          </a:p>
          <a:p>
            <a:pPr algn="just" eaLnBrk="1" hangingPunct="1">
              <a:lnSpc>
                <a:spcPct val="80000"/>
              </a:lnSpc>
              <a:buClr>
                <a:srgbClr val="0033CC"/>
              </a:buClr>
              <a:buSzPct val="75000"/>
            </a:pPr>
            <a:r>
              <a:rPr lang="uz-Cyrl-UZ" altLang="ru-RU" sz="1800" b="1" i="1">
                <a:solidFill>
                  <a:srgbClr val="0033CC"/>
                </a:solidFill>
                <a:latin typeface="Times New Roman" panose="02020603050405020304" pitchFamily="18" charset="0"/>
              </a:rPr>
              <a:t>Ҳарбий губернатор, суд палатаси раиси, прокурор, округ штаби бошлиғи, генерал-губернатор ёрдамчиси </a:t>
            </a:r>
            <a:r>
              <a:rPr lang="uz-Cyrl-UZ" altLang="ru-RU" sz="1800" b="1">
                <a:solidFill>
                  <a:srgbClr val="0033CC"/>
                </a:solidFill>
                <a:latin typeface="Times New Roman" panose="02020603050405020304" pitchFamily="18" charset="0"/>
              </a:rPr>
              <a:t>аъзоларидан иборат бўлган генерал-губернаторлик Кенгаши ўлка бошқарувининг энг долзарб масалаларини ҳал қилган. </a:t>
            </a:r>
            <a:endParaRPr lang="ru-RU" altLang="ru-RU" sz="1800" b="1">
              <a:solidFill>
                <a:srgbClr val="0033CC"/>
              </a:solidFill>
              <a:latin typeface="Times New Roman" panose="02020603050405020304"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nodeType="afterEffect">
                                  <p:stCondLst>
                                    <p:cond delay="0"/>
                                  </p:stCondLst>
                                  <p:childTnLst>
                                    <p:animClr clrSpc="hsl" dir="cw">
                                      <p:cBhvr override="childStyle">
                                        <p:cTn id="6" dur="2000" fill="hold"/>
                                        <p:tgtEl>
                                          <p:spTgt spid="91138"/>
                                        </p:tgtEl>
                                        <p:attrNameLst>
                                          <p:attrName>style.color</p:attrName>
                                        </p:attrNameLst>
                                      </p:cBhvr>
                                      <p:by>
                                        <p:hsl h="-7200000" s="0" l="0"/>
                                      </p:by>
                                    </p:animClr>
                                    <p:animClr clrSpc="hsl" dir="cw">
                                      <p:cBhvr>
                                        <p:cTn id="7" dur="2000" fill="hold"/>
                                        <p:tgtEl>
                                          <p:spTgt spid="91138"/>
                                        </p:tgtEl>
                                        <p:attrNameLst>
                                          <p:attrName>fillcolor</p:attrName>
                                        </p:attrNameLst>
                                      </p:cBhvr>
                                      <p:by>
                                        <p:hsl h="-7200000" s="0" l="0"/>
                                      </p:by>
                                    </p:animClr>
                                    <p:animClr clrSpc="hsl" dir="cw">
                                      <p:cBhvr>
                                        <p:cTn id="8" dur="2000" fill="hold"/>
                                        <p:tgtEl>
                                          <p:spTgt spid="91138"/>
                                        </p:tgtEl>
                                        <p:attrNameLst>
                                          <p:attrName>stroke.color</p:attrName>
                                        </p:attrNameLst>
                                      </p:cBhvr>
                                      <p:by>
                                        <p:hsl h="-7200000" s="0" l="0"/>
                                      </p:by>
                                    </p:animClr>
                                    <p:set>
                                      <p:cBhvr>
                                        <p:cTn id="9" dur="2000" fill="hold"/>
                                        <p:tgtEl>
                                          <p:spTgt spid="91138"/>
                                        </p:tgtEl>
                                        <p:attrNameLst>
                                          <p:attrName>fill.type</p:attrName>
                                        </p:attrNameLst>
                                      </p:cBhvr>
                                      <p:to>
                                        <p:strVal val="solid"/>
                                      </p:to>
                                    </p:set>
                                  </p:childTnLst>
                                </p:cTn>
                              </p:par>
                            </p:childTnLst>
                          </p:cTn>
                        </p:par>
                        <p:par>
                          <p:cTn id="10" fill="hold" nodeType="afterGroup">
                            <p:stCondLst>
                              <p:cond delay="2000"/>
                            </p:stCondLst>
                            <p:childTnLst>
                              <p:par>
                                <p:cTn id="11" presetID="42" presetClass="entr" presetSubtype="0" fill="hold" nodeType="afterEffect">
                                  <p:stCondLst>
                                    <p:cond delay="0"/>
                                  </p:stCondLst>
                                  <p:childTnLst>
                                    <p:set>
                                      <p:cBhvr>
                                        <p:cTn id="12" dur="1" fill="hold">
                                          <p:stCondLst>
                                            <p:cond delay="0"/>
                                          </p:stCondLst>
                                        </p:cTn>
                                        <p:tgtEl>
                                          <p:spTgt spid="91140">
                                            <p:txEl>
                                              <p:pRg st="0" end="0"/>
                                            </p:txEl>
                                          </p:spTgt>
                                        </p:tgtEl>
                                        <p:attrNameLst>
                                          <p:attrName>style.visibility</p:attrName>
                                        </p:attrNameLst>
                                      </p:cBhvr>
                                      <p:to>
                                        <p:strVal val="visible"/>
                                      </p:to>
                                    </p:set>
                                    <p:animEffect transition="in" filter="fade">
                                      <p:cBhvr>
                                        <p:cTn id="13" dur="2000"/>
                                        <p:tgtEl>
                                          <p:spTgt spid="91140">
                                            <p:txEl>
                                              <p:pRg st="0" end="0"/>
                                            </p:txEl>
                                          </p:spTgt>
                                        </p:tgtEl>
                                      </p:cBhvr>
                                    </p:animEffect>
                                    <p:anim calcmode="lin" valueType="num">
                                      <p:cBhvr>
                                        <p:cTn id="14" dur="2000" fill="hold"/>
                                        <p:tgtEl>
                                          <p:spTgt spid="91140">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91140">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4000"/>
                            </p:stCondLst>
                            <p:childTnLst>
                              <p:par>
                                <p:cTn id="17" presetID="42" presetClass="entr" presetSubtype="0" fill="hold" nodeType="afterEffect">
                                  <p:stCondLst>
                                    <p:cond delay="0"/>
                                  </p:stCondLst>
                                  <p:childTnLst>
                                    <p:set>
                                      <p:cBhvr>
                                        <p:cTn id="18" dur="1" fill="hold">
                                          <p:stCondLst>
                                            <p:cond delay="0"/>
                                          </p:stCondLst>
                                        </p:cTn>
                                        <p:tgtEl>
                                          <p:spTgt spid="91140">
                                            <p:txEl>
                                              <p:pRg st="1" end="1"/>
                                            </p:txEl>
                                          </p:spTgt>
                                        </p:tgtEl>
                                        <p:attrNameLst>
                                          <p:attrName>style.visibility</p:attrName>
                                        </p:attrNameLst>
                                      </p:cBhvr>
                                      <p:to>
                                        <p:strVal val="visible"/>
                                      </p:to>
                                    </p:set>
                                    <p:animEffect transition="in" filter="fade">
                                      <p:cBhvr>
                                        <p:cTn id="19" dur="2000"/>
                                        <p:tgtEl>
                                          <p:spTgt spid="91140">
                                            <p:txEl>
                                              <p:pRg st="1" end="1"/>
                                            </p:txEl>
                                          </p:spTgt>
                                        </p:tgtEl>
                                      </p:cBhvr>
                                    </p:animEffect>
                                    <p:anim calcmode="lin" valueType="num">
                                      <p:cBhvr>
                                        <p:cTn id="20" dur="2000" fill="hold"/>
                                        <p:tgtEl>
                                          <p:spTgt spid="91140">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91140">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6000"/>
                            </p:stCondLst>
                            <p:childTnLst>
                              <p:par>
                                <p:cTn id="23" presetID="42" presetClass="entr" presetSubtype="0" fill="hold" nodeType="afterEffect">
                                  <p:stCondLst>
                                    <p:cond delay="0"/>
                                  </p:stCondLst>
                                  <p:childTnLst>
                                    <p:set>
                                      <p:cBhvr>
                                        <p:cTn id="24" dur="1" fill="hold">
                                          <p:stCondLst>
                                            <p:cond delay="0"/>
                                          </p:stCondLst>
                                        </p:cTn>
                                        <p:tgtEl>
                                          <p:spTgt spid="91140">
                                            <p:txEl>
                                              <p:pRg st="2" end="2"/>
                                            </p:txEl>
                                          </p:spTgt>
                                        </p:tgtEl>
                                        <p:attrNameLst>
                                          <p:attrName>style.visibility</p:attrName>
                                        </p:attrNameLst>
                                      </p:cBhvr>
                                      <p:to>
                                        <p:strVal val="visible"/>
                                      </p:to>
                                    </p:set>
                                    <p:animEffect transition="in" filter="fade">
                                      <p:cBhvr>
                                        <p:cTn id="25" dur="2000"/>
                                        <p:tgtEl>
                                          <p:spTgt spid="91140">
                                            <p:txEl>
                                              <p:pRg st="2" end="2"/>
                                            </p:txEl>
                                          </p:spTgt>
                                        </p:tgtEl>
                                      </p:cBhvr>
                                    </p:animEffect>
                                    <p:anim calcmode="lin" valueType="num">
                                      <p:cBhvr>
                                        <p:cTn id="26" dur="2000" fill="hold"/>
                                        <p:tgtEl>
                                          <p:spTgt spid="91140">
                                            <p:txEl>
                                              <p:pRg st="2" end="2"/>
                                            </p:txEl>
                                          </p:spTgt>
                                        </p:tgtEl>
                                        <p:attrNameLst>
                                          <p:attrName>ppt_x</p:attrName>
                                        </p:attrNameLst>
                                      </p:cBhvr>
                                      <p:tavLst>
                                        <p:tav tm="0">
                                          <p:val>
                                            <p:strVal val="#ppt_x"/>
                                          </p:val>
                                        </p:tav>
                                        <p:tav tm="100000">
                                          <p:val>
                                            <p:strVal val="#ppt_x"/>
                                          </p:val>
                                        </p:tav>
                                      </p:tavLst>
                                    </p:anim>
                                    <p:anim calcmode="lin" valueType="num">
                                      <p:cBhvr>
                                        <p:cTn id="27" dur="2000" fill="hold"/>
                                        <p:tgtEl>
                                          <p:spTgt spid="91140">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8000"/>
                            </p:stCondLst>
                            <p:childTnLst>
                              <p:par>
                                <p:cTn id="29" presetID="42" presetClass="entr" presetSubtype="0" fill="hold" nodeType="afterEffect">
                                  <p:stCondLst>
                                    <p:cond delay="0"/>
                                  </p:stCondLst>
                                  <p:childTnLst>
                                    <p:set>
                                      <p:cBhvr>
                                        <p:cTn id="30" dur="1" fill="hold">
                                          <p:stCondLst>
                                            <p:cond delay="0"/>
                                          </p:stCondLst>
                                        </p:cTn>
                                        <p:tgtEl>
                                          <p:spTgt spid="91140">
                                            <p:txEl>
                                              <p:pRg st="3" end="3"/>
                                            </p:txEl>
                                          </p:spTgt>
                                        </p:tgtEl>
                                        <p:attrNameLst>
                                          <p:attrName>style.visibility</p:attrName>
                                        </p:attrNameLst>
                                      </p:cBhvr>
                                      <p:to>
                                        <p:strVal val="visible"/>
                                      </p:to>
                                    </p:set>
                                    <p:animEffect transition="in" filter="fade">
                                      <p:cBhvr>
                                        <p:cTn id="31" dur="2000"/>
                                        <p:tgtEl>
                                          <p:spTgt spid="91140">
                                            <p:txEl>
                                              <p:pRg st="3" end="3"/>
                                            </p:txEl>
                                          </p:spTgt>
                                        </p:tgtEl>
                                      </p:cBhvr>
                                    </p:animEffect>
                                    <p:anim calcmode="lin" valueType="num">
                                      <p:cBhvr>
                                        <p:cTn id="32" dur="2000" fill="hold"/>
                                        <p:tgtEl>
                                          <p:spTgt spid="91140">
                                            <p:txEl>
                                              <p:pRg st="3" end="3"/>
                                            </p:txEl>
                                          </p:spTgt>
                                        </p:tgtEl>
                                        <p:attrNameLst>
                                          <p:attrName>ppt_x</p:attrName>
                                        </p:attrNameLst>
                                      </p:cBhvr>
                                      <p:tavLst>
                                        <p:tav tm="0">
                                          <p:val>
                                            <p:strVal val="#ppt_x"/>
                                          </p:val>
                                        </p:tav>
                                        <p:tav tm="100000">
                                          <p:val>
                                            <p:strVal val="#ppt_x"/>
                                          </p:val>
                                        </p:tav>
                                      </p:tavLst>
                                    </p:anim>
                                    <p:anim calcmode="lin" valueType="num">
                                      <p:cBhvr>
                                        <p:cTn id="33" dur="2000" fill="hold"/>
                                        <p:tgtEl>
                                          <p:spTgt spid="91140">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10000"/>
                            </p:stCondLst>
                            <p:childTnLst>
                              <p:par>
                                <p:cTn id="35" presetID="42" presetClass="entr" presetSubtype="0" fill="hold" nodeType="afterEffect">
                                  <p:stCondLst>
                                    <p:cond delay="0"/>
                                  </p:stCondLst>
                                  <p:childTnLst>
                                    <p:set>
                                      <p:cBhvr>
                                        <p:cTn id="36" dur="1" fill="hold">
                                          <p:stCondLst>
                                            <p:cond delay="0"/>
                                          </p:stCondLst>
                                        </p:cTn>
                                        <p:tgtEl>
                                          <p:spTgt spid="91140">
                                            <p:txEl>
                                              <p:pRg st="4" end="4"/>
                                            </p:txEl>
                                          </p:spTgt>
                                        </p:tgtEl>
                                        <p:attrNameLst>
                                          <p:attrName>style.visibility</p:attrName>
                                        </p:attrNameLst>
                                      </p:cBhvr>
                                      <p:to>
                                        <p:strVal val="visible"/>
                                      </p:to>
                                    </p:set>
                                    <p:animEffect transition="in" filter="fade">
                                      <p:cBhvr>
                                        <p:cTn id="37" dur="2000"/>
                                        <p:tgtEl>
                                          <p:spTgt spid="91140">
                                            <p:txEl>
                                              <p:pRg st="4" end="4"/>
                                            </p:txEl>
                                          </p:spTgt>
                                        </p:tgtEl>
                                      </p:cBhvr>
                                    </p:animEffect>
                                    <p:anim calcmode="lin" valueType="num">
                                      <p:cBhvr>
                                        <p:cTn id="38" dur="2000" fill="hold"/>
                                        <p:tgtEl>
                                          <p:spTgt spid="91140">
                                            <p:txEl>
                                              <p:pRg st="4" end="4"/>
                                            </p:txEl>
                                          </p:spTgt>
                                        </p:tgtEl>
                                        <p:attrNameLst>
                                          <p:attrName>ppt_x</p:attrName>
                                        </p:attrNameLst>
                                      </p:cBhvr>
                                      <p:tavLst>
                                        <p:tav tm="0">
                                          <p:val>
                                            <p:strVal val="#ppt_x"/>
                                          </p:val>
                                        </p:tav>
                                        <p:tav tm="100000">
                                          <p:val>
                                            <p:strVal val="#ppt_x"/>
                                          </p:val>
                                        </p:tav>
                                      </p:tavLst>
                                    </p:anim>
                                    <p:anim calcmode="lin" valueType="num">
                                      <p:cBhvr>
                                        <p:cTn id="39" dur="2000" fill="hold"/>
                                        <p:tgtEl>
                                          <p:spTgt spid="91140">
                                            <p:txEl>
                                              <p:pRg st="4" end="4"/>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12000"/>
                            </p:stCondLst>
                            <p:childTnLst>
                              <p:par>
                                <p:cTn id="41" presetID="42" presetClass="entr" presetSubtype="0" fill="hold" nodeType="afterEffect">
                                  <p:stCondLst>
                                    <p:cond delay="0"/>
                                  </p:stCondLst>
                                  <p:childTnLst>
                                    <p:set>
                                      <p:cBhvr>
                                        <p:cTn id="42" dur="1" fill="hold">
                                          <p:stCondLst>
                                            <p:cond delay="0"/>
                                          </p:stCondLst>
                                        </p:cTn>
                                        <p:tgtEl>
                                          <p:spTgt spid="91140">
                                            <p:txEl>
                                              <p:pRg st="5" end="5"/>
                                            </p:txEl>
                                          </p:spTgt>
                                        </p:tgtEl>
                                        <p:attrNameLst>
                                          <p:attrName>style.visibility</p:attrName>
                                        </p:attrNameLst>
                                      </p:cBhvr>
                                      <p:to>
                                        <p:strVal val="visible"/>
                                      </p:to>
                                    </p:set>
                                    <p:animEffect transition="in" filter="fade">
                                      <p:cBhvr>
                                        <p:cTn id="43" dur="2000"/>
                                        <p:tgtEl>
                                          <p:spTgt spid="91140">
                                            <p:txEl>
                                              <p:pRg st="5" end="5"/>
                                            </p:txEl>
                                          </p:spTgt>
                                        </p:tgtEl>
                                      </p:cBhvr>
                                    </p:animEffect>
                                    <p:anim calcmode="lin" valueType="num">
                                      <p:cBhvr>
                                        <p:cTn id="44" dur="2000" fill="hold"/>
                                        <p:tgtEl>
                                          <p:spTgt spid="91140">
                                            <p:txEl>
                                              <p:pRg st="5" end="5"/>
                                            </p:txEl>
                                          </p:spTgt>
                                        </p:tgtEl>
                                        <p:attrNameLst>
                                          <p:attrName>ppt_x</p:attrName>
                                        </p:attrNameLst>
                                      </p:cBhvr>
                                      <p:tavLst>
                                        <p:tav tm="0">
                                          <p:val>
                                            <p:strVal val="#ppt_x"/>
                                          </p:val>
                                        </p:tav>
                                        <p:tav tm="100000">
                                          <p:val>
                                            <p:strVal val="#ppt_x"/>
                                          </p:val>
                                        </p:tav>
                                      </p:tavLst>
                                    </p:anim>
                                    <p:anim calcmode="lin" valueType="num">
                                      <p:cBhvr>
                                        <p:cTn id="45" dur="2000" fill="hold"/>
                                        <p:tgtEl>
                                          <p:spTgt spid="91140">
                                            <p:txEl>
                                              <p:pRg st="5" end="5"/>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14000"/>
                            </p:stCondLst>
                            <p:childTnLst>
                              <p:par>
                                <p:cTn id="47" presetID="42" presetClass="entr" presetSubtype="0" fill="hold" nodeType="afterEffect">
                                  <p:stCondLst>
                                    <p:cond delay="0"/>
                                  </p:stCondLst>
                                  <p:childTnLst>
                                    <p:set>
                                      <p:cBhvr>
                                        <p:cTn id="48" dur="1" fill="hold">
                                          <p:stCondLst>
                                            <p:cond delay="0"/>
                                          </p:stCondLst>
                                        </p:cTn>
                                        <p:tgtEl>
                                          <p:spTgt spid="91140">
                                            <p:txEl>
                                              <p:pRg st="6" end="6"/>
                                            </p:txEl>
                                          </p:spTgt>
                                        </p:tgtEl>
                                        <p:attrNameLst>
                                          <p:attrName>style.visibility</p:attrName>
                                        </p:attrNameLst>
                                      </p:cBhvr>
                                      <p:to>
                                        <p:strVal val="visible"/>
                                      </p:to>
                                    </p:set>
                                    <p:animEffect transition="in" filter="fade">
                                      <p:cBhvr>
                                        <p:cTn id="49" dur="2000"/>
                                        <p:tgtEl>
                                          <p:spTgt spid="91140">
                                            <p:txEl>
                                              <p:pRg st="6" end="6"/>
                                            </p:txEl>
                                          </p:spTgt>
                                        </p:tgtEl>
                                      </p:cBhvr>
                                    </p:animEffect>
                                    <p:anim calcmode="lin" valueType="num">
                                      <p:cBhvr>
                                        <p:cTn id="50" dur="2000" fill="hold"/>
                                        <p:tgtEl>
                                          <p:spTgt spid="91140">
                                            <p:txEl>
                                              <p:pRg st="6" end="6"/>
                                            </p:txEl>
                                          </p:spTgt>
                                        </p:tgtEl>
                                        <p:attrNameLst>
                                          <p:attrName>ppt_x</p:attrName>
                                        </p:attrNameLst>
                                      </p:cBhvr>
                                      <p:tavLst>
                                        <p:tav tm="0">
                                          <p:val>
                                            <p:strVal val="#ppt_x"/>
                                          </p:val>
                                        </p:tav>
                                        <p:tav tm="100000">
                                          <p:val>
                                            <p:strVal val="#ppt_x"/>
                                          </p:val>
                                        </p:tav>
                                      </p:tavLst>
                                    </p:anim>
                                    <p:anim calcmode="lin" valueType="num">
                                      <p:cBhvr>
                                        <p:cTn id="51" dur="2000" fill="hold"/>
                                        <p:tgtEl>
                                          <p:spTgt spid="91140">
                                            <p:txEl>
                                              <p:pRg st="6" end="6"/>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16000"/>
                            </p:stCondLst>
                            <p:childTnLst>
                              <p:par>
                                <p:cTn id="53" presetID="42" presetClass="entr" presetSubtype="0" fill="hold" nodeType="afterEffect">
                                  <p:stCondLst>
                                    <p:cond delay="0"/>
                                  </p:stCondLst>
                                  <p:childTnLst>
                                    <p:set>
                                      <p:cBhvr>
                                        <p:cTn id="54" dur="1" fill="hold">
                                          <p:stCondLst>
                                            <p:cond delay="0"/>
                                          </p:stCondLst>
                                        </p:cTn>
                                        <p:tgtEl>
                                          <p:spTgt spid="91140">
                                            <p:txEl>
                                              <p:pRg st="7" end="7"/>
                                            </p:txEl>
                                          </p:spTgt>
                                        </p:tgtEl>
                                        <p:attrNameLst>
                                          <p:attrName>style.visibility</p:attrName>
                                        </p:attrNameLst>
                                      </p:cBhvr>
                                      <p:to>
                                        <p:strVal val="visible"/>
                                      </p:to>
                                    </p:set>
                                    <p:animEffect transition="in" filter="fade">
                                      <p:cBhvr>
                                        <p:cTn id="55" dur="2000"/>
                                        <p:tgtEl>
                                          <p:spTgt spid="91140">
                                            <p:txEl>
                                              <p:pRg st="7" end="7"/>
                                            </p:txEl>
                                          </p:spTgt>
                                        </p:tgtEl>
                                      </p:cBhvr>
                                    </p:animEffect>
                                    <p:anim calcmode="lin" valueType="num">
                                      <p:cBhvr>
                                        <p:cTn id="56" dur="2000" fill="hold"/>
                                        <p:tgtEl>
                                          <p:spTgt spid="91140">
                                            <p:txEl>
                                              <p:pRg st="7" end="7"/>
                                            </p:txEl>
                                          </p:spTgt>
                                        </p:tgtEl>
                                        <p:attrNameLst>
                                          <p:attrName>ppt_x</p:attrName>
                                        </p:attrNameLst>
                                      </p:cBhvr>
                                      <p:tavLst>
                                        <p:tav tm="0">
                                          <p:val>
                                            <p:strVal val="#ppt_x"/>
                                          </p:val>
                                        </p:tav>
                                        <p:tav tm="100000">
                                          <p:val>
                                            <p:strVal val="#ppt_x"/>
                                          </p:val>
                                        </p:tav>
                                      </p:tavLst>
                                    </p:anim>
                                    <p:anim calcmode="lin" valueType="num">
                                      <p:cBhvr>
                                        <p:cTn id="57" dur="2000" fill="hold"/>
                                        <p:tgtEl>
                                          <p:spTgt spid="9114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0200" y="266700"/>
            <a:ext cx="8229600" cy="1143000"/>
          </a:xfrm>
        </p:spPr>
        <p:txBody>
          <a:bodyPr/>
          <a:lstStyle/>
          <a:p>
            <a:pPr eaLnBrk="1" fontAlgn="auto" hangingPunct="1">
              <a:spcAft>
                <a:spcPts val="0"/>
              </a:spcAft>
              <a:defRPr/>
            </a:pPr>
            <a:r>
              <a:rPr lang="en-US" dirty="0" err="1" smtClean="0">
                <a:solidFill>
                  <a:srgbClr val="FFFF00"/>
                </a:solidFill>
              </a:rPr>
              <a:t>Turkisto</a:t>
            </a:r>
            <a:r>
              <a:rPr lang="en-US" dirty="0" smtClean="0">
                <a:solidFill>
                  <a:srgbClr val="FFFF00"/>
                </a:solidFill>
              </a:rPr>
              <a:t> general- </a:t>
            </a:r>
            <a:r>
              <a:rPr lang="en-US" dirty="0" err="1" smtClean="0">
                <a:solidFill>
                  <a:srgbClr val="FFFF00"/>
                </a:solidFill>
              </a:rPr>
              <a:t>gubernatorligi</a:t>
            </a:r>
            <a:endParaRPr lang="ru-RU" dirty="0">
              <a:solidFill>
                <a:srgbClr val="FFFF00"/>
              </a:solidFill>
            </a:endParaRPr>
          </a:p>
        </p:txBody>
      </p:sp>
      <p:pic>
        <p:nvPicPr>
          <p:cNvPr id="10243" name="Рисунок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500190"/>
            <a:ext cx="71437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AutoShape 4"/>
          <p:cNvSpPr>
            <a:spLocks noChangeArrowheads="1"/>
          </p:cNvSpPr>
          <p:nvPr/>
        </p:nvSpPr>
        <p:spPr bwMode="auto">
          <a:xfrm>
            <a:off x="827088" y="188913"/>
            <a:ext cx="7345362" cy="647700"/>
          </a:xfrm>
          <a:prstGeom prst="plaque">
            <a:avLst>
              <a:gd name="adj" fmla="val 16667"/>
            </a:avLst>
          </a:prstGeom>
          <a:gradFill rotWithShape="1">
            <a:gsLst>
              <a:gs pos="0">
                <a:srgbClr val="4D0808"/>
              </a:gs>
              <a:gs pos="30000">
                <a:srgbClr val="FF0300"/>
              </a:gs>
              <a:gs pos="55000">
                <a:srgbClr val="FF7A00"/>
              </a:gs>
              <a:gs pos="100000">
                <a:srgbClr val="FFF200"/>
              </a:gs>
            </a:gsLst>
            <a:lin ang="18900000" scaled="1"/>
          </a:gradFill>
          <a:ln w="57150" cmpd="thickThin">
            <a:solidFill>
              <a:srgbClr val="0033CC"/>
            </a:solidFill>
            <a:miter lim="800000"/>
            <a:headEnd/>
            <a:tailEnd/>
          </a:ln>
        </p:spPr>
        <p:txBody>
          <a:bodyPr/>
          <a:lstStyle/>
          <a:p>
            <a:pPr algn="ctr" eaLnBrk="1" hangingPunct="1">
              <a:lnSpc>
                <a:spcPct val="120000"/>
              </a:lnSpc>
              <a:defRPr/>
            </a:pPr>
            <a:r>
              <a:rPr lang="ru-RU" altLang="ru-RU" sz="2400" b="1" dirty="0">
                <a:effectLst>
                  <a:outerShdw blurRad="38100" dist="38100" dir="2700000" algn="tl">
                    <a:srgbClr val="000000"/>
                  </a:outerShdw>
                </a:effectLst>
              </a:rPr>
              <a:t>Г</a:t>
            </a:r>
            <a:r>
              <a:rPr lang="uz-Cyrl-UZ" altLang="ru-RU" sz="2400" b="1" dirty="0">
                <a:effectLst>
                  <a:outerShdw blurRad="38100" dist="38100" dir="2700000" algn="tl">
                    <a:srgbClr val="000000"/>
                  </a:outerShdw>
                </a:effectLst>
              </a:rPr>
              <a:t>енерал-губернаторлик Кенгаши</a:t>
            </a:r>
            <a:endParaRPr lang="ru-RU" altLang="ru-RU" sz="2400" b="1" dirty="0">
              <a:effectLst>
                <a:outerShdw blurRad="38100" dist="38100" dir="2700000" algn="tl">
                  <a:srgbClr val="000000"/>
                </a:outerShdw>
              </a:effectLst>
            </a:endParaRPr>
          </a:p>
        </p:txBody>
      </p:sp>
      <p:sp>
        <p:nvSpPr>
          <p:cNvPr id="51205" name="Rectangle 5"/>
          <p:cNvSpPr>
            <a:spLocks noChangeArrowheads="1"/>
          </p:cNvSpPr>
          <p:nvPr/>
        </p:nvSpPr>
        <p:spPr bwMode="auto">
          <a:xfrm>
            <a:off x="250825" y="1412875"/>
            <a:ext cx="1944688" cy="5111750"/>
          </a:xfrm>
          <a:prstGeom prst="rect">
            <a:avLst/>
          </a:prstGeom>
          <a:gradFill rotWithShape="1">
            <a:gsLst>
              <a:gs pos="0">
                <a:srgbClr val="4D0808"/>
              </a:gs>
              <a:gs pos="30000">
                <a:srgbClr val="FF0300"/>
              </a:gs>
              <a:gs pos="55000">
                <a:srgbClr val="FF7A00"/>
              </a:gs>
              <a:gs pos="100000">
                <a:srgbClr val="FFF200"/>
              </a:gs>
            </a:gsLst>
            <a:lin ang="5400000" scaled="1"/>
          </a:gradFill>
          <a:ln w="28575">
            <a:solidFill>
              <a:srgbClr val="0033CC"/>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ru-RU" sz="900" b="1">
              <a:latin typeface="Times New Roman" panose="02020603050405020304" pitchFamily="18" charset="0"/>
            </a:endParaRPr>
          </a:p>
          <a:p>
            <a:pPr algn="ctr" eaLnBrk="1" hangingPunct="1">
              <a:spcBef>
                <a:spcPct val="0"/>
              </a:spcBef>
              <a:buClrTx/>
              <a:buSzTx/>
              <a:buFontTx/>
              <a:buNone/>
            </a:pPr>
            <a:r>
              <a:rPr lang="uz-Cyrl-UZ" altLang="ru-RU" sz="2000" b="1">
                <a:latin typeface="Times New Roman" panose="02020603050405020304" pitchFamily="18" charset="0"/>
              </a:rPr>
              <a:t>Биринчи бўлим</a:t>
            </a:r>
            <a:r>
              <a:rPr lang="uz-Cyrl-UZ" altLang="ru-RU" sz="2000">
                <a:latin typeface="Times New Roman" panose="02020603050405020304" pitchFamily="18" charset="0"/>
              </a:rPr>
              <a:t> </a:t>
            </a:r>
            <a:r>
              <a:rPr lang="uz-Cyrl-UZ" altLang="ru-RU" sz="2000" i="1">
                <a:latin typeface="Times New Roman" panose="02020603050405020304" pitchFamily="18" charset="0"/>
              </a:rPr>
              <a:t>маъмурий ва назорат ишларини </a:t>
            </a:r>
            <a:r>
              <a:rPr lang="uz-Cyrl-UZ" altLang="ru-RU" sz="2000">
                <a:latin typeface="Times New Roman" panose="02020603050405020304" pitchFamily="18" charset="0"/>
              </a:rPr>
              <a:t>бошқарган.</a:t>
            </a:r>
            <a:endParaRPr lang="ru-RU" altLang="ru-RU" sz="2000">
              <a:latin typeface="Times New Roman" panose="02020603050405020304" pitchFamily="18" charset="0"/>
            </a:endParaRPr>
          </a:p>
        </p:txBody>
      </p:sp>
      <p:sp>
        <p:nvSpPr>
          <p:cNvPr id="51208" name="Rectangle 8"/>
          <p:cNvSpPr>
            <a:spLocks noChangeArrowheads="1"/>
          </p:cNvSpPr>
          <p:nvPr/>
        </p:nvSpPr>
        <p:spPr bwMode="auto">
          <a:xfrm>
            <a:off x="2266950" y="1412875"/>
            <a:ext cx="1944688" cy="5111750"/>
          </a:xfrm>
          <a:prstGeom prst="rect">
            <a:avLst/>
          </a:prstGeom>
          <a:gradFill rotWithShape="1">
            <a:gsLst>
              <a:gs pos="0">
                <a:srgbClr val="4D0808"/>
              </a:gs>
              <a:gs pos="30000">
                <a:srgbClr val="FF0300"/>
              </a:gs>
              <a:gs pos="55000">
                <a:srgbClr val="FF7A00"/>
              </a:gs>
              <a:gs pos="100000">
                <a:srgbClr val="FFF200"/>
              </a:gs>
            </a:gsLst>
            <a:lin ang="5400000" scaled="1"/>
          </a:gradFill>
          <a:ln w="28575">
            <a:solidFill>
              <a:srgbClr val="0033CC"/>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ru-RU" sz="900" b="1">
              <a:latin typeface="Times New Roman" panose="02020603050405020304" pitchFamily="18" charset="0"/>
            </a:endParaRPr>
          </a:p>
          <a:p>
            <a:pPr algn="ctr" eaLnBrk="1" hangingPunct="1">
              <a:spcBef>
                <a:spcPct val="0"/>
              </a:spcBef>
              <a:buClrTx/>
              <a:buSzTx/>
              <a:buFontTx/>
              <a:buNone/>
            </a:pPr>
            <a:r>
              <a:rPr lang="uz-Cyrl-UZ" altLang="ru-RU" sz="2400" b="1">
                <a:latin typeface="Times New Roman" panose="02020603050405020304" pitchFamily="18" charset="0"/>
              </a:rPr>
              <a:t>Иккинчиси бош</a:t>
            </a:r>
            <a:r>
              <a:rPr lang="uz-Cyrl-UZ" altLang="ru-RU" sz="2400">
                <a:latin typeface="Times New Roman" panose="02020603050405020304" pitchFamily="18" charset="0"/>
              </a:rPr>
              <a:t> бошқарма</a:t>
            </a:r>
            <a:r>
              <a:rPr lang="ru-RU" altLang="ru-RU" sz="2400">
                <a:latin typeface="Times New Roman" panose="02020603050405020304" pitchFamily="18" charset="0"/>
              </a:rPr>
              <a:t>-</a:t>
            </a:r>
            <a:r>
              <a:rPr lang="uz-Cyrl-UZ" altLang="ru-RU" sz="2400">
                <a:latin typeface="Times New Roman" panose="02020603050405020304" pitchFamily="18" charset="0"/>
              </a:rPr>
              <a:t>нинг </a:t>
            </a:r>
            <a:r>
              <a:rPr lang="uz-Cyrl-UZ" altLang="ru-RU" sz="2400" i="1">
                <a:latin typeface="Times New Roman" panose="02020603050405020304" pitchFamily="18" charset="0"/>
              </a:rPr>
              <a:t>молиявий-хўжалик ишларига </a:t>
            </a:r>
            <a:r>
              <a:rPr lang="uz-Cyrl-UZ" altLang="ru-RU" sz="2400">
                <a:latin typeface="Times New Roman" panose="02020603050405020304" pitchFamily="18" charset="0"/>
              </a:rPr>
              <a:t>қараган.</a:t>
            </a:r>
            <a:endParaRPr lang="ru-RU" altLang="ru-RU" sz="2400">
              <a:latin typeface="Times New Roman" panose="02020603050405020304" pitchFamily="18" charset="0"/>
            </a:endParaRPr>
          </a:p>
        </p:txBody>
      </p:sp>
      <p:sp>
        <p:nvSpPr>
          <p:cNvPr id="51209" name="Rectangle 9"/>
          <p:cNvSpPr>
            <a:spLocks noChangeArrowheads="1"/>
          </p:cNvSpPr>
          <p:nvPr/>
        </p:nvSpPr>
        <p:spPr bwMode="auto">
          <a:xfrm>
            <a:off x="4283075" y="1412875"/>
            <a:ext cx="1944688" cy="5111750"/>
          </a:xfrm>
          <a:prstGeom prst="rect">
            <a:avLst/>
          </a:prstGeom>
          <a:gradFill rotWithShape="1">
            <a:gsLst>
              <a:gs pos="0">
                <a:srgbClr val="4D0808"/>
              </a:gs>
              <a:gs pos="30000">
                <a:srgbClr val="FF0300"/>
              </a:gs>
              <a:gs pos="55000">
                <a:srgbClr val="FF7A00"/>
              </a:gs>
              <a:gs pos="100000">
                <a:srgbClr val="FFF200"/>
              </a:gs>
            </a:gsLst>
            <a:lin ang="5400000" scaled="1"/>
          </a:gradFill>
          <a:ln w="28575">
            <a:solidFill>
              <a:srgbClr val="0033CC"/>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ru-RU" sz="900" b="1">
              <a:latin typeface="Times New Roman" panose="02020603050405020304" pitchFamily="18" charset="0"/>
            </a:endParaRPr>
          </a:p>
          <a:p>
            <a:pPr algn="ctr">
              <a:spcBef>
                <a:spcPct val="0"/>
              </a:spcBef>
              <a:buClrTx/>
              <a:buSzTx/>
              <a:buFontTx/>
              <a:buNone/>
            </a:pPr>
            <a:r>
              <a:rPr lang="uz-Cyrl-UZ" altLang="ru-RU" sz="2400" b="1">
                <a:latin typeface="Times New Roman" panose="02020603050405020304" pitchFamily="18" charset="0"/>
              </a:rPr>
              <a:t>Учинчи бўлим</a:t>
            </a:r>
            <a:r>
              <a:rPr lang="uz-Cyrl-UZ" altLang="ru-RU" sz="2400">
                <a:latin typeface="Times New Roman" panose="02020603050405020304" pitchFamily="18" charset="0"/>
              </a:rPr>
              <a:t> </a:t>
            </a:r>
            <a:r>
              <a:rPr lang="uz-Cyrl-UZ" altLang="ru-RU" sz="2400" i="1">
                <a:latin typeface="Times New Roman" panose="02020603050405020304" pitchFamily="18" charset="0"/>
              </a:rPr>
              <a:t>солиқлар, шаҳарлар маблағлари </a:t>
            </a:r>
            <a:r>
              <a:rPr lang="uz-Cyrl-UZ" altLang="ru-RU" sz="2400">
                <a:latin typeface="Times New Roman" panose="02020603050405020304" pitchFamily="18" charset="0"/>
              </a:rPr>
              <a:t>ҳамда </a:t>
            </a:r>
            <a:r>
              <a:rPr lang="uz-Cyrl-UZ" altLang="ru-RU" sz="2400" i="1">
                <a:latin typeface="Times New Roman" panose="02020603050405020304" pitchFamily="18" charset="0"/>
              </a:rPr>
              <a:t>бошқарувга доир низомлар </a:t>
            </a:r>
            <a:r>
              <a:rPr lang="uz-Cyrl-UZ" altLang="ru-RU" sz="2200" i="1">
                <a:latin typeface="Times New Roman" panose="02020603050405020304" pitchFamily="18" charset="0"/>
              </a:rPr>
              <a:t>лойиҳаларини </a:t>
            </a:r>
            <a:r>
              <a:rPr lang="uz-Cyrl-UZ" altLang="ru-RU" sz="2400">
                <a:latin typeface="Times New Roman" panose="02020603050405020304" pitchFamily="18" charset="0"/>
              </a:rPr>
              <a:t>тайёрлаган.</a:t>
            </a:r>
            <a:r>
              <a:rPr lang="uz-Cyrl-UZ" altLang="ru-RU" sz="1800">
                <a:latin typeface="Times New Roman" panose="02020603050405020304" pitchFamily="18" charset="0"/>
              </a:rPr>
              <a:t> </a:t>
            </a:r>
            <a:endParaRPr lang="ru-RU" altLang="ru-RU" sz="2400" b="1">
              <a:latin typeface="Times New Roman" panose="02020603050405020304" pitchFamily="18" charset="0"/>
            </a:endParaRPr>
          </a:p>
        </p:txBody>
      </p:sp>
      <p:sp>
        <p:nvSpPr>
          <p:cNvPr id="51210" name="Rectangle 10"/>
          <p:cNvSpPr>
            <a:spLocks noChangeArrowheads="1"/>
          </p:cNvSpPr>
          <p:nvPr/>
        </p:nvSpPr>
        <p:spPr bwMode="auto">
          <a:xfrm>
            <a:off x="6299202" y="1412875"/>
            <a:ext cx="2593975" cy="5111750"/>
          </a:xfrm>
          <a:prstGeom prst="rect">
            <a:avLst/>
          </a:prstGeom>
          <a:gradFill rotWithShape="1">
            <a:gsLst>
              <a:gs pos="0">
                <a:srgbClr val="4D0808"/>
              </a:gs>
              <a:gs pos="30000">
                <a:srgbClr val="FF0300"/>
              </a:gs>
              <a:gs pos="55000">
                <a:srgbClr val="FF7A00"/>
              </a:gs>
              <a:gs pos="100000">
                <a:srgbClr val="FFF200"/>
              </a:gs>
            </a:gsLst>
            <a:lin ang="5400000" scaled="1"/>
          </a:gradFill>
          <a:ln w="28575">
            <a:solidFill>
              <a:srgbClr val="0033CC"/>
            </a:solidFill>
            <a:miter lim="800000"/>
            <a:headEnd/>
            <a:tailEnd/>
          </a:ln>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ru-RU" sz="900" b="1">
              <a:latin typeface="Times New Roman" panose="02020603050405020304" pitchFamily="18" charset="0"/>
            </a:endParaRPr>
          </a:p>
          <a:p>
            <a:pPr algn="ctr" eaLnBrk="1" hangingPunct="1">
              <a:spcBef>
                <a:spcPct val="0"/>
              </a:spcBef>
              <a:buClrTx/>
              <a:buSzTx/>
              <a:buFontTx/>
              <a:buNone/>
            </a:pPr>
            <a:r>
              <a:rPr lang="uz-Cyrl-UZ" altLang="ru-RU" sz="2000" b="1">
                <a:latin typeface="Times New Roman" panose="02020603050405020304" pitchFamily="18" charset="0"/>
              </a:rPr>
              <a:t>Тўртинчи бўлим</a:t>
            </a:r>
            <a:r>
              <a:rPr lang="uz-Cyrl-UZ" altLang="ru-RU" sz="2000">
                <a:latin typeface="Times New Roman" panose="02020603050405020304" pitchFamily="18" charset="0"/>
              </a:rPr>
              <a:t> </a:t>
            </a:r>
            <a:endParaRPr lang="en-US" altLang="ru-RU" sz="2000">
              <a:latin typeface="Times New Roman" panose="02020603050405020304" pitchFamily="18" charset="0"/>
            </a:endParaRPr>
          </a:p>
          <a:p>
            <a:pPr algn="ctr" eaLnBrk="1" hangingPunct="1">
              <a:spcBef>
                <a:spcPct val="0"/>
              </a:spcBef>
              <a:buClrTx/>
              <a:buSzTx/>
              <a:buFontTx/>
              <a:buNone/>
            </a:pPr>
            <a:r>
              <a:rPr lang="uz-Cyrl-UZ" altLang="ru-RU" sz="2000">
                <a:latin typeface="Times New Roman" panose="02020603050405020304" pitchFamily="18" charset="0"/>
              </a:rPr>
              <a:t>эса </a:t>
            </a:r>
            <a:r>
              <a:rPr lang="uz-Cyrl-UZ" altLang="ru-RU" sz="2000" i="1">
                <a:latin typeface="Times New Roman" panose="02020603050405020304" pitchFamily="18" charset="0"/>
              </a:rPr>
              <a:t>махсус бўлим </a:t>
            </a:r>
            <a:r>
              <a:rPr lang="uz-Cyrl-UZ" altLang="ru-RU" sz="2000">
                <a:latin typeface="Times New Roman" panose="02020603050405020304" pitchFamily="18" charset="0"/>
              </a:rPr>
              <a:t>бўлиб, унинг фаолият доираси ғоят кенг ва серқирра бўлган. 1886 йилгача мустақил иш кўрган бу бўлим ҳарбий ва адлия вазирлари кўрсатмаларига хилоф равишда суд қарорларини ҳам қайта кўриш билан шуғулланган.</a:t>
            </a:r>
            <a:endParaRPr lang="ru-RU" altLang="ru-RU" sz="2000">
              <a:latin typeface="Times New Roman" panose="02020603050405020304" pitchFamily="18" charset="0"/>
            </a:endParaRPr>
          </a:p>
        </p:txBody>
      </p:sp>
      <p:sp>
        <p:nvSpPr>
          <p:cNvPr id="51211" name="Line 11"/>
          <p:cNvSpPr>
            <a:spLocks noChangeShapeType="1"/>
          </p:cNvSpPr>
          <p:nvPr/>
        </p:nvSpPr>
        <p:spPr bwMode="auto">
          <a:xfrm>
            <a:off x="971550" y="1196975"/>
            <a:ext cx="676910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1212" name="Line 12"/>
          <p:cNvSpPr>
            <a:spLocks noChangeShapeType="1"/>
          </p:cNvSpPr>
          <p:nvPr/>
        </p:nvSpPr>
        <p:spPr bwMode="auto">
          <a:xfrm>
            <a:off x="971550" y="1196977"/>
            <a:ext cx="0" cy="144463"/>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1213" name="Line 13"/>
          <p:cNvSpPr>
            <a:spLocks noChangeShapeType="1"/>
          </p:cNvSpPr>
          <p:nvPr/>
        </p:nvSpPr>
        <p:spPr bwMode="auto">
          <a:xfrm>
            <a:off x="3203575" y="1196977"/>
            <a:ext cx="0" cy="144463"/>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1214" name="Line 14"/>
          <p:cNvSpPr>
            <a:spLocks noChangeShapeType="1"/>
          </p:cNvSpPr>
          <p:nvPr/>
        </p:nvSpPr>
        <p:spPr bwMode="auto">
          <a:xfrm>
            <a:off x="5219700" y="1196977"/>
            <a:ext cx="0" cy="144463"/>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
        <p:nvSpPr>
          <p:cNvPr id="51215" name="Line 15"/>
          <p:cNvSpPr>
            <a:spLocks noChangeShapeType="1"/>
          </p:cNvSpPr>
          <p:nvPr/>
        </p:nvSpPr>
        <p:spPr bwMode="auto">
          <a:xfrm>
            <a:off x="7740650" y="1196977"/>
            <a:ext cx="0" cy="144463"/>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ru-RU"/>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diamond(in)">
                                      <p:cBhvr>
                                        <p:cTn id="7" dur="2000"/>
                                        <p:tgtEl>
                                          <p:spTgt spid="51204"/>
                                        </p:tgtEl>
                                      </p:cBhvr>
                                    </p:animEffect>
                                  </p:childTnLst>
                                </p:cTn>
                              </p:par>
                            </p:childTnLst>
                          </p:cTn>
                        </p:par>
                        <p:par>
                          <p:cTn id="8" fill="hold" nodeType="afterGroup">
                            <p:stCondLst>
                              <p:cond delay="2000"/>
                            </p:stCondLst>
                            <p:childTnLst>
                              <p:par>
                                <p:cTn id="9" presetID="47" presetClass="entr" presetSubtype="0" fill="hold" nodeType="afterEffect">
                                  <p:stCondLst>
                                    <p:cond delay="0"/>
                                  </p:stCondLst>
                                  <p:childTnLst>
                                    <p:set>
                                      <p:cBhvr>
                                        <p:cTn id="10" dur="1" fill="hold">
                                          <p:stCondLst>
                                            <p:cond delay="0"/>
                                          </p:stCondLst>
                                        </p:cTn>
                                        <p:tgtEl>
                                          <p:spTgt spid="51211"/>
                                        </p:tgtEl>
                                        <p:attrNameLst>
                                          <p:attrName>style.visibility</p:attrName>
                                        </p:attrNameLst>
                                      </p:cBhvr>
                                      <p:to>
                                        <p:strVal val="visible"/>
                                      </p:to>
                                    </p:set>
                                    <p:animEffect transition="in" filter="fade">
                                      <p:cBhvr>
                                        <p:cTn id="11" dur="1000"/>
                                        <p:tgtEl>
                                          <p:spTgt spid="51211"/>
                                        </p:tgtEl>
                                      </p:cBhvr>
                                    </p:animEffect>
                                    <p:anim calcmode="lin" valueType="num">
                                      <p:cBhvr>
                                        <p:cTn id="12" dur="1000" fill="hold"/>
                                        <p:tgtEl>
                                          <p:spTgt spid="51211"/>
                                        </p:tgtEl>
                                        <p:attrNameLst>
                                          <p:attrName>ppt_x</p:attrName>
                                        </p:attrNameLst>
                                      </p:cBhvr>
                                      <p:tavLst>
                                        <p:tav tm="0">
                                          <p:val>
                                            <p:strVal val="#ppt_x"/>
                                          </p:val>
                                        </p:tav>
                                        <p:tav tm="100000">
                                          <p:val>
                                            <p:strVal val="#ppt_x"/>
                                          </p:val>
                                        </p:tav>
                                      </p:tavLst>
                                    </p:anim>
                                    <p:anim calcmode="lin" valueType="num">
                                      <p:cBhvr>
                                        <p:cTn id="13" dur="1000" fill="hold"/>
                                        <p:tgtEl>
                                          <p:spTgt spid="51211"/>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3000"/>
                            </p:stCondLst>
                            <p:childTnLst>
                              <p:par>
                                <p:cTn id="15" presetID="18" presetClass="entr" presetSubtype="12" fill="hold" nodeType="afterEffect">
                                  <p:stCondLst>
                                    <p:cond delay="0"/>
                                  </p:stCondLst>
                                  <p:childTnLst>
                                    <p:set>
                                      <p:cBhvr>
                                        <p:cTn id="16" dur="1" fill="hold">
                                          <p:stCondLst>
                                            <p:cond delay="0"/>
                                          </p:stCondLst>
                                        </p:cTn>
                                        <p:tgtEl>
                                          <p:spTgt spid="51212"/>
                                        </p:tgtEl>
                                        <p:attrNameLst>
                                          <p:attrName>style.visibility</p:attrName>
                                        </p:attrNameLst>
                                      </p:cBhvr>
                                      <p:to>
                                        <p:strVal val="visible"/>
                                      </p:to>
                                    </p:set>
                                    <p:animEffect transition="in" filter="strips(downLeft)">
                                      <p:cBhvr>
                                        <p:cTn id="17" dur="500"/>
                                        <p:tgtEl>
                                          <p:spTgt spid="51212"/>
                                        </p:tgtEl>
                                      </p:cBhvr>
                                    </p:animEffect>
                                  </p:childTnLst>
                                </p:cTn>
                              </p:par>
                            </p:childTnLst>
                          </p:cTn>
                        </p:par>
                        <p:par>
                          <p:cTn id="18" fill="hold" nodeType="afterGroup">
                            <p:stCondLst>
                              <p:cond delay="3500"/>
                            </p:stCondLst>
                            <p:childTnLst>
                              <p:par>
                                <p:cTn id="19" presetID="47" presetClass="entr" presetSubtype="0" fill="hold" grpId="0" nodeType="afterEffect">
                                  <p:stCondLst>
                                    <p:cond delay="0"/>
                                  </p:stCondLst>
                                  <p:childTnLst>
                                    <p:set>
                                      <p:cBhvr>
                                        <p:cTn id="20" dur="1" fill="hold">
                                          <p:stCondLst>
                                            <p:cond delay="0"/>
                                          </p:stCondLst>
                                        </p:cTn>
                                        <p:tgtEl>
                                          <p:spTgt spid="51205"/>
                                        </p:tgtEl>
                                        <p:attrNameLst>
                                          <p:attrName>style.visibility</p:attrName>
                                        </p:attrNameLst>
                                      </p:cBhvr>
                                      <p:to>
                                        <p:strVal val="visible"/>
                                      </p:to>
                                    </p:set>
                                    <p:animEffect transition="in" filter="fade">
                                      <p:cBhvr>
                                        <p:cTn id="21" dur="2000"/>
                                        <p:tgtEl>
                                          <p:spTgt spid="51205"/>
                                        </p:tgtEl>
                                      </p:cBhvr>
                                    </p:animEffect>
                                    <p:anim calcmode="lin" valueType="num">
                                      <p:cBhvr>
                                        <p:cTn id="22" dur="2000" fill="hold"/>
                                        <p:tgtEl>
                                          <p:spTgt spid="51205"/>
                                        </p:tgtEl>
                                        <p:attrNameLst>
                                          <p:attrName>ppt_x</p:attrName>
                                        </p:attrNameLst>
                                      </p:cBhvr>
                                      <p:tavLst>
                                        <p:tav tm="0">
                                          <p:val>
                                            <p:strVal val="#ppt_x"/>
                                          </p:val>
                                        </p:tav>
                                        <p:tav tm="100000">
                                          <p:val>
                                            <p:strVal val="#ppt_x"/>
                                          </p:val>
                                        </p:tav>
                                      </p:tavLst>
                                    </p:anim>
                                    <p:anim calcmode="lin" valueType="num">
                                      <p:cBhvr>
                                        <p:cTn id="23" dur="2000" fill="hold"/>
                                        <p:tgtEl>
                                          <p:spTgt spid="512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5500"/>
                            </p:stCondLst>
                            <p:childTnLst>
                              <p:par>
                                <p:cTn id="25" presetID="18" presetClass="entr" presetSubtype="12" fill="hold" nodeType="afterEffect">
                                  <p:stCondLst>
                                    <p:cond delay="0"/>
                                  </p:stCondLst>
                                  <p:childTnLst>
                                    <p:set>
                                      <p:cBhvr>
                                        <p:cTn id="26" dur="1" fill="hold">
                                          <p:stCondLst>
                                            <p:cond delay="0"/>
                                          </p:stCondLst>
                                        </p:cTn>
                                        <p:tgtEl>
                                          <p:spTgt spid="51213"/>
                                        </p:tgtEl>
                                        <p:attrNameLst>
                                          <p:attrName>style.visibility</p:attrName>
                                        </p:attrNameLst>
                                      </p:cBhvr>
                                      <p:to>
                                        <p:strVal val="visible"/>
                                      </p:to>
                                    </p:set>
                                    <p:animEffect transition="in" filter="strips(downLeft)">
                                      <p:cBhvr>
                                        <p:cTn id="27" dur="500"/>
                                        <p:tgtEl>
                                          <p:spTgt spid="51213"/>
                                        </p:tgtEl>
                                      </p:cBhvr>
                                    </p:animEffect>
                                  </p:childTnLst>
                                </p:cTn>
                              </p:par>
                            </p:childTnLst>
                          </p:cTn>
                        </p:par>
                        <p:par>
                          <p:cTn id="28" fill="hold" nodeType="afterGroup">
                            <p:stCondLst>
                              <p:cond delay="6000"/>
                            </p:stCondLst>
                            <p:childTnLst>
                              <p:par>
                                <p:cTn id="29" presetID="47" presetClass="entr" presetSubtype="0" fill="hold" grpId="0" nodeType="afterEffect">
                                  <p:stCondLst>
                                    <p:cond delay="0"/>
                                  </p:stCondLst>
                                  <p:childTnLst>
                                    <p:set>
                                      <p:cBhvr>
                                        <p:cTn id="30" dur="1" fill="hold">
                                          <p:stCondLst>
                                            <p:cond delay="0"/>
                                          </p:stCondLst>
                                        </p:cTn>
                                        <p:tgtEl>
                                          <p:spTgt spid="51208"/>
                                        </p:tgtEl>
                                        <p:attrNameLst>
                                          <p:attrName>style.visibility</p:attrName>
                                        </p:attrNameLst>
                                      </p:cBhvr>
                                      <p:to>
                                        <p:strVal val="visible"/>
                                      </p:to>
                                    </p:set>
                                    <p:animEffect transition="in" filter="fade">
                                      <p:cBhvr>
                                        <p:cTn id="31" dur="2000"/>
                                        <p:tgtEl>
                                          <p:spTgt spid="51208"/>
                                        </p:tgtEl>
                                      </p:cBhvr>
                                    </p:animEffect>
                                    <p:anim calcmode="lin" valueType="num">
                                      <p:cBhvr>
                                        <p:cTn id="32" dur="2000" fill="hold"/>
                                        <p:tgtEl>
                                          <p:spTgt spid="51208"/>
                                        </p:tgtEl>
                                        <p:attrNameLst>
                                          <p:attrName>ppt_x</p:attrName>
                                        </p:attrNameLst>
                                      </p:cBhvr>
                                      <p:tavLst>
                                        <p:tav tm="0">
                                          <p:val>
                                            <p:strVal val="#ppt_x"/>
                                          </p:val>
                                        </p:tav>
                                        <p:tav tm="100000">
                                          <p:val>
                                            <p:strVal val="#ppt_x"/>
                                          </p:val>
                                        </p:tav>
                                      </p:tavLst>
                                    </p:anim>
                                    <p:anim calcmode="lin" valueType="num">
                                      <p:cBhvr>
                                        <p:cTn id="33" dur="2000" fill="hold"/>
                                        <p:tgtEl>
                                          <p:spTgt spid="51208"/>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8000"/>
                            </p:stCondLst>
                            <p:childTnLst>
                              <p:par>
                                <p:cTn id="35" presetID="18" presetClass="entr" presetSubtype="12" fill="hold" nodeType="afterEffect">
                                  <p:stCondLst>
                                    <p:cond delay="0"/>
                                  </p:stCondLst>
                                  <p:childTnLst>
                                    <p:set>
                                      <p:cBhvr>
                                        <p:cTn id="36" dur="1" fill="hold">
                                          <p:stCondLst>
                                            <p:cond delay="0"/>
                                          </p:stCondLst>
                                        </p:cTn>
                                        <p:tgtEl>
                                          <p:spTgt spid="51214"/>
                                        </p:tgtEl>
                                        <p:attrNameLst>
                                          <p:attrName>style.visibility</p:attrName>
                                        </p:attrNameLst>
                                      </p:cBhvr>
                                      <p:to>
                                        <p:strVal val="visible"/>
                                      </p:to>
                                    </p:set>
                                    <p:animEffect transition="in" filter="strips(downLeft)">
                                      <p:cBhvr>
                                        <p:cTn id="37" dur="500"/>
                                        <p:tgtEl>
                                          <p:spTgt spid="51214"/>
                                        </p:tgtEl>
                                      </p:cBhvr>
                                    </p:animEffect>
                                  </p:childTnLst>
                                </p:cTn>
                              </p:par>
                            </p:childTnLst>
                          </p:cTn>
                        </p:par>
                        <p:par>
                          <p:cTn id="38" fill="hold" nodeType="afterGroup">
                            <p:stCondLst>
                              <p:cond delay="8500"/>
                            </p:stCondLst>
                            <p:childTnLst>
                              <p:par>
                                <p:cTn id="39" presetID="47" presetClass="entr" presetSubtype="0" fill="hold" grpId="0" nodeType="afterEffect">
                                  <p:stCondLst>
                                    <p:cond delay="0"/>
                                  </p:stCondLst>
                                  <p:childTnLst>
                                    <p:set>
                                      <p:cBhvr>
                                        <p:cTn id="40" dur="1" fill="hold">
                                          <p:stCondLst>
                                            <p:cond delay="0"/>
                                          </p:stCondLst>
                                        </p:cTn>
                                        <p:tgtEl>
                                          <p:spTgt spid="51209"/>
                                        </p:tgtEl>
                                        <p:attrNameLst>
                                          <p:attrName>style.visibility</p:attrName>
                                        </p:attrNameLst>
                                      </p:cBhvr>
                                      <p:to>
                                        <p:strVal val="visible"/>
                                      </p:to>
                                    </p:set>
                                    <p:animEffect transition="in" filter="fade">
                                      <p:cBhvr>
                                        <p:cTn id="41" dur="2000"/>
                                        <p:tgtEl>
                                          <p:spTgt spid="51209"/>
                                        </p:tgtEl>
                                      </p:cBhvr>
                                    </p:animEffect>
                                    <p:anim calcmode="lin" valueType="num">
                                      <p:cBhvr>
                                        <p:cTn id="42" dur="2000" fill="hold"/>
                                        <p:tgtEl>
                                          <p:spTgt spid="51209"/>
                                        </p:tgtEl>
                                        <p:attrNameLst>
                                          <p:attrName>ppt_x</p:attrName>
                                        </p:attrNameLst>
                                      </p:cBhvr>
                                      <p:tavLst>
                                        <p:tav tm="0">
                                          <p:val>
                                            <p:strVal val="#ppt_x"/>
                                          </p:val>
                                        </p:tav>
                                        <p:tav tm="100000">
                                          <p:val>
                                            <p:strVal val="#ppt_x"/>
                                          </p:val>
                                        </p:tav>
                                      </p:tavLst>
                                    </p:anim>
                                    <p:anim calcmode="lin" valueType="num">
                                      <p:cBhvr>
                                        <p:cTn id="43" dur="2000" fill="hold"/>
                                        <p:tgtEl>
                                          <p:spTgt spid="51209"/>
                                        </p:tgtEl>
                                        <p:attrNameLst>
                                          <p:attrName>ppt_y</p:attrName>
                                        </p:attrNameLst>
                                      </p:cBhvr>
                                      <p:tavLst>
                                        <p:tav tm="0">
                                          <p:val>
                                            <p:strVal val="#ppt_y-.1"/>
                                          </p:val>
                                        </p:tav>
                                        <p:tav tm="100000">
                                          <p:val>
                                            <p:strVal val="#ppt_y"/>
                                          </p:val>
                                        </p:tav>
                                      </p:tavLst>
                                    </p:anim>
                                  </p:childTnLst>
                                </p:cTn>
                              </p:par>
                            </p:childTnLst>
                          </p:cTn>
                        </p:par>
                        <p:par>
                          <p:cTn id="44" fill="hold" nodeType="afterGroup">
                            <p:stCondLst>
                              <p:cond delay="10500"/>
                            </p:stCondLst>
                            <p:childTnLst>
                              <p:par>
                                <p:cTn id="45" presetID="18" presetClass="entr" presetSubtype="12" fill="hold" nodeType="afterEffect">
                                  <p:stCondLst>
                                    <p:cond delay="0"/>
                                  </p:stCondLst>
                                  <p:childTnLst>
                                    <p:set>
                                      <p:cBhvr>
                                        <p:cTn id="46" dur="1" fill="hold">
                                          <p:stCondLst>
                                            <p:cond delay="0"/>
                                          </p:stCondLst>
                                        </p:cTn>
                                        <p:tgtEl>
                                          <p:spTgt spid="51215"/>
                                        </p:tgtEl>
                                        <p:attrNameLst>
                                          <p:attrName>style.visibility</p:attrName>
                                        </p:attrNameLst>
                                      </p:cBhvr>
                                      <p:to>
                                        <p:strVal val="visible"/>
                                      </p:to>
                                    </p:set>
                                    <p:animEffect transition="in" filter="strips(downLeft)">
                                      <p:cBhvr>
                                        <p:cTn id="47" dur="500"/>
                                        <p:tgtEl>
                                          <p:spTgt spid="51215"/>
                                        </p:tgtEl>
                                      </p:cBhvr>
                                    </p:animEffect>
                                  </p:childTnLst>
                                </p:cTn>
                              </p:par>
                            </p:childTnLst>
                          </p:cTn>
                        </p:par>
                        <p:par>
                          <p:cTn id="48" fill="hold" nodeType="afterGroup">
                            <p:stCondLst>
                              <p:cond delay="11000"/>
                            </p:stCondLst>
                            <p:childTnLst>
                              <p:par>
                                <p:cTn id="49" presetID="47" presetClass="entr" presetSubtype="0" fill="hold" grpId="0" nodeType="afterEffect">
                                  <p:stCondLst>
                                    <p:cond delay="0"/>
                                  </p:stCondLst>
                                  <p:childTnLst>
                                    <p:set>
                                      <p:cBhvr>
                                        <p:cTn id="50" dur="1" fill="hold">
                                          <p:stCondLst>
                                            <p:cond delay="0"/>
                                          </p:stCondLst>
                                        </p:cTn>
                                        <p:tgtEl>
                                          <p:spTgt spid="51210"/>
                                        </p:tgtEl>
                                        <p:attrNameLst>
                                          <p:attrName>style.visibility</p:attrName>
                                        </p:attrNameLst>
                                      </p:cBhvr>
                                      <p:to>
                                        <p:strVal val="visible"/>
                                      </p:to>
                                    </p:set>
                                    <p:animEffect transition="in" filter="fade">
                                      <p:cBhvr>
                                        <p:cTn id="51" dur="2000"/>
                                        <p:tgtEl>
                                          <p:spTgt spid="51210"/>
                                        </p:tgtEl>
                                      </p:cBhvr>
                                    </p:animEffect>
                                    <p:anim calcmode="lin" valueType="num">
                                      <p:cBhvr>
                                        <p:cTn id="52" dur="2000" fill="hold"/>
                                        <p:tgtEl>
                                          <p:spTgt spid="51210"/>
                                        </p:tgtEl>
                                        <p:attrNameLst>
                                          <p:attrName>ppt_x</p:attrName>
                                        </p:attrNameLst>
                                      </p:cBhvr>
                                      <p:tavLst>
                                        <p:tav tm="0">
                                          <p:val>
                                            <p:strVal val="#ppt_x"/>
                                          </p:val>
                                        </p:tav>
                                        <p:tav tm="100000">
                                          <p:val>
                                            <p:strVal val="#ppt_x"/>
                                          </p:val>
                                        </p:tav>
                                      </p:tavLst>
                                    </p:anim>
                                    <p:anim calcmode="lin" valueType="num">
                                      <p:cBhvr>
                                        <p:cTn id="53" dur="2000" fill="hold"/>
                                        <p:tgtEl>
                                          <p:spTgt spid="512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8" grpId="0" animBg="1"/>
      <p:bldP spid="51209" grpId="0" animBg="1"/>
      <p:bldP spid="51210" grpId="0" animBg="1"/>
    </p:bld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Текстура">
  <a:themeElements>
    <a:clrScheme name="Текстура 10">
      <a:dk1>
        <a:srgbClr val="003366"/>
      </a:dk1>
      <a:lt1>
        <a:srgbClr val="FFFFFF"/>
      </a:lt1>
      <a:dk2>
        <a:srgbClr val="6C9BCE"/>
      </a:dk2>
      <a:lt2>
        <a:srgbClr val="E5FFFF"/>
      </a:lt2>
      <a:accent1>
        <a:srgbClr val="009999"/>
      </a:accent1>
      <a:accent2>
        <a:srgbClr val="336699"/>
      </a:accent2>
      <a:accent3>
        <a:srgbClr val="BACBE3"/>
      </a:accent3>
      <a:accent4>
        <a:srgbClr val="DADADA"/>
      </a:accent4>
      <a:accent5>
        <a:srgbClr val="AACACA"/>
      </a:accent5>
      <a:accent6>
        <a:srgbClr val="2D5C8A"/>
      </a:accent6>
      <a:hlink>
        <a:srgbClr val="00CCFF"/>
      </a:hlink>
      <a:folHlink>
        <a:srgbClr val="FFCC00"/>
      </a:folHlink>
    </a:clrScheme>
    <a:fontScheme name="Текстура">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rgbClr val="000082"/>
            </a:gs>
            <a:gs pos="100000">
              <a:srgbClr val="000082">
                <a:gamma/>
                <a:shade val="46275"/>
                <a:invGamma/>
              </a:srgbClr>
            </a:gs>
          </a:gsLst>
          <a:lin ang="5400000" scaled="1"/>
        </a:gradFill>
        <a:ln w="76200" cap="flat" cmpd="tri" algn="ctr">
          <a:solidFill>
            <a:srgbClr val="0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altLang="ru-RU" sz="2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gradFill rotWithShape="1">
          <a:gsLst>
            <a:gs pos="0">
              <a:srgbClr val="000082"/>
            </a:gs>
            <a:gs pos="100000">
              <a:srgbClr val="000082">
                <a:gamma/>
                <a:shade val="46275"/>
                <a:invGamma/>
              </a:srgbClr>
            </a:gs>
          </a:gsLst>
          <a:lin ang="5400000" scaled="1"/>
        </a:gradFill>
        <a:ln w="76200" cap="flat" cmpd="tri" algn="ctr">
          <a:solidFill>
            <a:srgbClr val="0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altLang="ru-RU" sz="2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Текстура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Текстура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Текстура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Текстура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Текстура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Текстура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Текстура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Текстура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
      <a:clrScheme name="Текстура 9">
        <a:dk1>
          <a:srgbClr val="000000"/>
        </a:dk1>
        <a:lt1>
          <a:srgbClr val="ABC8E5"/>
        </a:lt1>
        <a:dk2>
          <a:srgbClr val="7B9CB5"/>
        </a:dk2>
        <a:lt2>
          <a:srgbClr val="969696"/>
        </a:lt2>
        <a:accent1>
          <a:srgbClr val="FFFFFF"/>
        </a:accent1>
        <a:accent2>
          <a:srgbClr val="00BAB6"/>
        </a:accent2>
        <a:accent3>
          <a:srgbClr val="D2E0F0"/>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
      <a:clrScheme name="Текстура 10">
        <a:dk1>
          <a:srgbClr val="003366"/>
        </a:dk1>
        <a:lt1>
          <a:srgbClr val="FFFFFF"/>
        </a:lt1>
        <a:dk2>
          <a:srgbClr val="6C9BCE"/>
        </a:dk2>
        <a:lt2>
          <a:srgbClr val="E5FFFF"/>
        </a:lt2>
        <a:accent1>
          <a:srgbClr val="009999"/>
        </a:accent1>
        <a:accent2>
          <a:srgbClr val="336699"/>
        </a:accent2>
        <a:accent3>
          <a:srgbClr val="BACBE3"/>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Textured</Template>
  <TotalTime>1761</TotalTime>
  <Words>3172</Words>
  <Application>Microsoft Office PowerPoint</Application>
  <PresentationFormat>Экран (4:3)</PresentationFormat>
  <Paragraphs>275</Paragraphs>
  <Slides>44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44</vt:i4>
      </vt:variant>
    </vt:vector>
  </HeadingPairs>
  <TitlesOfParts>
    <vt:vector size="51" baseType="lpstr">
      <vt:lpstr>Times New Roman</vt:lpstr>
      <vt:lpstr>Arial</vt:lpstr>
      <vt:lpstr>Tahoma</vt:lpstr>
      <vt:lpstr>Wingdings</vt:lpstr>
      <vt:lpstr>Calibri</vt:lpstr>
      <vt:lpstr>Текстура</vt:lpstr>
      <vt:lpstr>Натуральные материалы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Turkisto general- gubernatorligi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Вилоят бўлимларга бўлиниб бошқарилган, уларнинг бошлиқлари бир вақтнинг ўзида ҳарбий комендант ҳам ҳисобланган. Бўлим бошлиқларига маҳаллий аҳоли устидан назорат қилувчи мустамлакачи ҳукумат вакилларидан тайинланадиган бошқарувчилар бўйсунган. Туркистон ўлкасини подшо топшириғи билан 1908-1910 йй. тафтиш қилган сенатор К.Пален: "Ўлкада энг кичик аҳамиятга эга бўлган бошқарув ҳам ҳарбий бошлиқлар қўлида бўлган“ - деб таъкидлаган.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Ulug</dc:creator>
  <cp:lastModifiedBy>Bahtiyor</cp:lastModifiedBy>
  <cp:revision>105</cp:revision>
  <dcterms:created xsi:type="dcterms:W3CDTF">2009-03-03T12:03:15Z</dcterms:created>
  <dcterms:modified xsi:type="dcterms:W3CDTF">2020-08-02T11:11:30Z</dcterms:modified>
</cp:coreProperties>
</file>