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303" r:id="rId2"/>
    <p:sldId id="306" r:id="rId3"/>
    <p:sldId id="316" r:id="rId4"/>
    <p:sldId id="317" r:id="rId5"/>
    <p:sldId id="318" r:id="rId6"/>
    <p:sldId id="319" r:id="rId7"/>
    <p:sldId id="320" r:id="rId8"/>
    <p:sldId id="311" r:id="rId9"/>
    <p:sldId id="283" r:id="rId10"/>
    <p:sldId id="282" r:id="rId11"/>
    <p:sldId id="284" r:id="rId12"/>
    <p:sldId id="285" r:id="rId13"/>
    <p:sldId id="286" r:id="rId14"/>
    <p:sldId id="321" r:id="rId15"/>
    <p:sldId id="322" r:id="rId16"/>
    <p:sldId id="323" r:id="rId17"/>
    <p:sldId id="287" r:id="rId18"/>
    <p:sldId id="298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324" r:id="rId28"/>
    <p:sldId id="299" r:id="rId29"/>
    <p:sldId id="302" r:id="rId30"/>
    <p:sldId id="300" r:id="rId31"/>
    <p:sldId id="301" r:id="rId32"/>
    <p:sldId id="325" r:id="rId33"/>
    <p:sldId id="326" r:id="rId34"/>
    <p:sldId id="327" r:id="rId35"/>
    <p:sldId id="328" r:id="rId36"/>
    <p:sldId id="329" r:id="rId37"/>
    <p:sldId id="330" r:id="rId38"/>
    <p:sldId id="315" r:id="rId39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0033CC"/>
    <a:srgbClr val="6699FF"/>
    <a:srgbClr val="339933"/>
    <a:srgbClr val="CCFF66"/>
    <a:srgbClr val="3399FF"/>
    <a:srgbClr val="6600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8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6A5EAD-F63B-480C-AEC0-A00B6A08E3B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F35920-ABA5-4F4E-9EFE-AAC4D88A4D8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CA4F9-7F90-4895-87D6-1BCF9E04A22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692A8-BCC5-4936-8172-93EFBB9FF889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D8749-8AC4-4B29-A735-D56A8ADF62A3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1699A-932C-43E4-8BBD-D2F0E3B0E3D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517841-583C-43BD-BEDE-8576A264E2A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E7C9B-BE15-4593-9A5C-492F72D727C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0AA1-E92A-43FF-96CC-A63A8042306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DF1AF1-2FA2-4DA8-9A4C-E03AF327FBB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0AE30-8520-4CB3-9B08-51C4B3E89B2A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7F18B5A2-A4AA-4687-A329-89DD58CC18B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7200" y="2565400"/>
            <a:ext cx="8229600" cy="3887788"/>
          </a:xfrm>
        </p:spPr>
        <p:txBody>
          <a:bodyPr/>
          <a:lstStyle/>
          <a:p>
            <a:pPr marL="609600" indent="-609600"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uz-Cyrl-UZ" altLang="ru-RU" sz="200" dirty="0" smtClean="0"/>
          </a:p>
          <a:p>
            <a:pPr marL="609600" indent="-609600"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uz-Cyrl-UZ" altLang="ru-RU" sz="24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Р Е Ж А:</a:t>
            </a:r>
            <a:endParaRPr lang="en-US" altLang="ru-RU" sz="2400" b="1" dirty="0" smtClean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609600" indent="-609600"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uz-Cyrl-UZ" altLang="ru-RU" sz="400" b="1" dirty="0" smtClean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  <a:buClr>
                <a:srgbClr val="006600"/>
              </a:buClr>
              <a:buSzTx/>
              <a:buFontTx/>
              <a:buAutoNum type="arabicPeriod"/>
              <a:defRPr/>
            </a:pPr>
            <a:r>
              <a:rPr lang="ru-RU" altLang="ru-RU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Подшо</a:t>
            </a:r>
            <a:r>
              <a:rPr lang="uz-Cyrl-UZ" alt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Россиясининг</a:t>
            </a:r>
            <a:r>
              <a:rPr lang="ru-R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мустамлака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бошқарув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усули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z-Cyrl-UZ" altLang="ru-RU" sz="28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609600" indent="-609600" algn="just" eaLnBrk="1" hangingPunct="1">
              <a:lnSpc>
                <a:spcPct val="80000"/>
              </a:lnSpc>
              <a:buClr>
                <a:srgbClr val="006600"/>
              </a:buClr>
              <a:buSzTx/>
              <a:buFontTx/>
              <a:buAutoNum type="arabicPeriod"/>
              <a:defRPr/>
            </a:pP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Туркистон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ўлкасининг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маъмурий-ҳудудий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бошқаруви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 algn="just" eaLnBrk="1" hangingPunct="1">
              <a:lnSpc>
                <a:spcPct val="80000"/>
              </a:lnSpc>
              <a:buClr>
                <a:srgbClr val="006600"/>
              </a:buClr>
              <a:buSzTx/>
              <a:buFontTx/>
              <a:buAutoNum type="arabicPeriod"/>
              <a:defRPr/>
            </a:pP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Вассал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амирлиги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Хива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хонлигининг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сиёсий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тузуми</a:t>
            </a:r>
            <a:endParaRPr lang="en-US" altLang="ru-RU" sz="2800" b="1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947" name="WordArt 3"/>
          <p:cNvSpPr>
            <a:spLocks noChangeArrowheads="1" noChangeShapeType="1" noTextEdit="1"/>
          </p:cNvSpPr>
          <p:nvPr/>
        </p:nvSpPr>
        <p:spPr bwMode="auto">
          <a:xfrm>
            <a:off x="3563938" y="44450"/>
            <a:ext cx="1924050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82"/>
                    </a:gs>
                    <a:gs pos="14999">
                      <a:srgbClr val="66008F"/>
                    </a:gs>
                    <a:gs pos="32500">
                      <a:srgbClr val="BA0066"/>
                    </a:gs>
                    <a:gs pos="45000">
                      <a:srgbClr val="FF0000"/>
                    </a:gs>
                    <a:gs pos="50000">
                      <a:srgbClr val="FF8200"/>
                    </a:gs>
                    <a:gs pos="55000">
                      <a:srgbClr val="FF0000"/>
                    </a:gs>
                    <a:gs pos="67500">
                      <a:srgbClr val="BA0066"/>
                    </a:gs>
                    <a:gs pos="85001">
                      <a:srgbClr val="66008F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cs typeface="Times New Roman" panose="02020603050405020304" pitchFamily="18" charset="0"/>
              </a:rPr>
              <a:t>8.2 - мавзу.</a:t>
            </a:r>
          </a:p>
        </p:txBody>
      </p:sp>
      <p:sp>
        <p:nvSpPr>
          <p:cNvPr id="82948" name="WordArt 4"/>
          <p:cNvSpPr>
            <a:spLocks noChangeArrowheads="1" noChangeShapeType="1" noTextEdit="1"/>
          </p:cNvSpPr>
          <p:nvPr/>
        </p:nvSpPr>
        <p:spPr bwMode="auto">
          <a:xfrm>
            <a:off x="323850" y="549275"/>
            <a:ext cx="8820150" cy="180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190"/>
              </a:avLst>
            </a:prstTxWarp>
          </a:bodyPr>
          <a:lstStyle/>
          <a:p>
            <a:pPr algn="ctr"/>
            <a:r>
              <a:rPr lang="ru-RU" sz="3600" b="1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82"/>
                    </a:gs>
                    <a:gs pos="14999">
                      <a:srgbClr val="66008F"/>
                    </a:gs>
                    <a:gs pos="32500">
                      <a:srgbClr val="BA0066"/>
                    </a:gs>
                    <a:gs pos="45000">
                      <a:srgbClr val="FF0000"/>
                    </a:gs>
                    <a:gs pos="50000">
                      <a:srgbClr val="FF8200"/>
                    </a:gs>
                    <a:gs pos="55000">
                      <a:srgbClr val="FF0000"/>
                    </a:gs>
                    <a:gs pos="67500">
                      <a:srgbClr val="BA0066"/>
                    </a:gs>
                    <a:gs pos="85001">
                      <a:srgbClr val="66008F"/>
                    </a:gs>
                    <a:gs pos="100000">
                      <a:srgbClr val="000082"/>
                    </a:gs>
                  </a:gsLst>
                  <a:lin ang="189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cs typeface="Times New Roman" panose="02020603050405020304" pitchFamily="18" charset="0"/>
              </a:rPr>
              <a:t>Мустамлака бошқарув тизимининг </a:t>
            </a:r>
          </a:p>
          <a:p>
            <a:pPr algn="ctr"/>
            <a:r>
              <a:rPr lang="ru-RU" sz="3600" b="1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82"/>
                    </a:gs>
                    <a:gs pos="14999">
                      <a:srgbClr val="66008F"/>
                    </a:gs>
                    <a:gs pos="32500">
                      <a:srgbClr val="BA0066"/>
                    </a:gs>
                    <a:gs pos="45000">
                      <a:srgbClr val="FF0000"/>
                    </a:gs>
                    <a:gs pos="50000">
                      <a:srgbClr val="FF8200"/>
                    </a:gs>
                    <a:gs pos="55000">
                      <a:srgbClr val="FF0000"/>
                    </a:gs>
                    <a:gs pos="67500">
                      <a:srgbClr val="BA0066"/>
                    </a:gs>
                    <a:gs pos="85001">
                      <a:srgbClr val="66008F"/>
                    </a:gs>
                    <a:gs pos="100000">
                      <a:srgbClr val="000082"/>
                    </a:gs>
                  </a:gsLst>
                  <a:lin ang="189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cs typeface="Times New Roman" panose="02020603050405020304" pitchFamily="18" charset="0"/>
              </a:rPr>
              <a:t>такомиллаштирилиши </a:t>
            </a:r>
          </a:p>
        </p:txBody>
      </p:sp>
      <p:sp>
        <p:nvSpPr>
          <p:cNvPr id="82949" name="WordArt 5"/>
          <p:cNvSpPr>
            <a:spLocks noChangeArrowheads="1" noChangeShapeType="1" noTextEdit="1"/>
          </p:cNvSpPr>
          <p:nvPr/>
        </p:nvSpPr>
        <p:spPr bwMode="auto">
          <a:xfrm>
            <a:off x="468313" y="1196975"/>
            <a:ext cx="8351837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ru-RU" sz="3600" b="1" kern="10">
              <a:ln w="19050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00082"/>
                  </a:gs>
                  <a:gs pos="14999">
                    <a:srgbClr val="66008F"/>
                  </a:gs>
                  <a:gs pos="32500">
                    <a:srgbClr val="BA0066"/>
                  </a:gs>
                  <a:gs pos="45000">
                    <a:srgbClr val="FF0000"/>
                  </a:gs>
                  <a:gs pos="50000">
                    <a:srgbClr val="FF8200"/>
                  </a:gs>
                  <a:gs pos="55000">
                    <a:srgbClr val="FF0000"/>
                  </a:gs>
                  <a:gs pos="67500">
                    <a:srgbClr val="BA0066"/>
                  </a:gs>
                  <a:gs pos="85001">
                    <a:srgbClr val="66008F"/>
                  </a:gs>
                  <a:gs pos="100000">
                    <a:srgbClr val="000082"/>
                  </a:gs>
                </a:gsLst>
                <a:lin ang="189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55" decel="1000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1155" decel="100000"/>
                                        <p:tgtEl>
                                          <p:spTgt spid="8294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1155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155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155" decel="100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155" decel="100000"/>
                                        <p:tgtEl>
                                          <p:spTgt spid="8294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1155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155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155" decel="1000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155" decel="100000"/>
                                        <p:tgtEl>
                                          <p:spTgt spid="8294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9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0" dur="1155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1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2" dur="1155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3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755650" y="187325"/>
            <a:ext cx="7848600" cy="938213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00000">
                <a:srgbClr val="000082">
                  <a:gamma/>
                  <a:shade val="46275"/>
                  <a:invGamma/>
                </a:srgbClr>
              </a:gs>
            </a:gsLst>
            <a:lin ang="5400000" scaled="1"/>
          </a:gradFill>
          <a:ln w="76200" cmpd="tri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altLang="ru-RU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Туркистон  генерал – губернаторлиги</a:t>
            </a:r>
            <a:endParaRPr lang="uz-Cyrl-UZ" altLang="ru-RU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lang="ru-RU" altLang="ru-RU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вилоятлари ва уездлари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547813" y="1485900"/>
            <a:ext cx="6769100" cy="8636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18900000" scaled="1"/>
          </a:gradFill>
          <a:ln w="76200" cmpd="tri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Times New Roman" panose="02020603050405020304" pitchFamily="18" charset="0"/>
              </a:rPr>
              <a:t>Сирдарё вилояти: </a:t>
            </a:r>
            <a:r>
              <a:rPr lang="uz-Cyrl-UZ" altLang="ru-RU" sz="2400" b="1" i="1">
                <a:latin typeface="Times New Roman" panose="02020603050405020304" pitchFamily="18" charset="0"/>
              </a:rPr>
              <a:t>Тошкент, Авлиёота,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400" b="1" i="1">
                <a:latin typeface="Times New Roman" panose="02020603050405020304" pitchFamily="18" charset="0"/>
              </a:rPr>
              <a:t>Казалинск, Перовск, Чимкент, Амударё </a:t>
            </a:r>
            <a:r>
              <a:rPr lang="uz-Cyrl-UZ" altLang="ru-RU" sz="2400" b="1">
                <a:latin typeface="Times New Roman" panose="02020603050405020304" pitchFamily="18" charset="0"/>
              </a:rPr>
              <a:t>бўлими</a:t>
            </a:r>
            <a:endParaRPr lang="ru-RU" altLang="ru-RU" sz="2400" b="1">
              <a:latin typeface="Times New Roman" panose="02020603050405020304" pitchFamily="18" charset="0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1547813" y="2565400"/>
            <a:ext cx="6769100" cy="8636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18900000" scaled="1"/>
          </a:gradFill>
          <a:ln w="76200" cmpd="tri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Times New Roman" panose="02020603050405020304" pitchFamily="18" charset="0"/>
              </a:rPr>
              <a:t>Фарғона вилояти: </a:t>
            </a:r>
            <a:r>
              <a:rPr lang="uz-Cyrl-UZ" altLang="ru-RU" sz="2400" b="1" i="1">
                <a:latin typeface="Times New Roman" panose="02020603050405020304" pitchFamily="18" charset="0"/>
              </a:rPr>
              <a:t>Марғилон, Андижон, Қўқон,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400" b="1" i="1">
                <a:latin typeface="Times New Roman" panose="02020603050405020304" pitchFamily="18" charset="0"/>
              </a:rPr>
              <a:t>Наманган, Ўш</a:t>
            </a:r>
            <a:r>
              <a:rPr lang="ru-RU" altLang="ru-RU" sz="2400" b="1" i="1">
                <a:latin typeface="Times New Roman" panose="02020603050405020304" pitchFamily="18" charset="0"/>
              </a:rPr>
              <a:t> уездлари</a:t>
            </a:r>
            <a:endParaRPr lang="ru-RU" altLang="ru-RU" sz="2400" b="1">
              <a:latin typeface="Times New Roman" panose="02020603050405020304" pitchFamily="18" charset="0"/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547813" y="3571875"/>
            <a:ext cx="6769100" cy="936625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18900000" scaled="1"/>
          </a:gradFill>
          <a:ln w="76200" cmpd="tri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Times New Roman" panose="02020603050405020304" pitchFamily="18" charset="0"/>
              </a:rPr>
              <a:t>Самарқанд вилояти: </a:t>
            </a:r>
            <a:r>
              <a:rPr lang="uz-Cyrl-UZ" altLang="ru-RU" sz="2400" b="1" i="1">
                <a:latin typeface="Times New Roman" panose="02020603050405020304" pitchFamily="18" charset="0"/>
              </a:rPr>
              <a:t>Жиззах, Хўжанд,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400" b="1" i="1">
                <a:latin typeface="Times New Roman" panose="02020603050405020304" pitchFamily="18" charset="0"/>
              </a:rPr>
              <a:t>Самарқанд</a:t>
            </a:r>
            <a:r>
              <a:rPr lang="ru-RU" altLang="ru-RU" sz="2400" b="1" i="1">
                <a:latin typeface="Times New Roman" panose="02020603050405020304" pitchFamily="18" charset="0"/>
              </a:rPr>
              <a:t> уездлари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1547813" y="4652963"/>
            <a:ext cx="6769100" cy="936625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18900000" scaled="1"/>
          </a:gradFill>
          <a:ln w="76200" cmpd="tri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Times New Roman" panose="02020603050405020304" pitchFamily="18" charset="0"/>
              </a:rPr>
              <a:t>Еттисув вилояти: </a:t>
            </a:r>
            <a:r>
              <a:rPr lang="uz-Cyrl-UZ" altLang="ru-RU" sz="2400" b="1" i="1">
                <a:latin typeface="Times New Roman" panose="02020603050405020304" pitchFamily="18" charset="0"/>
              </a:rPr>
              <a:t>Верний, Жаркент</a:t>
            </a:r>
            <a:r>
              <a:rPr lang="ru-RU" altLang="ru-RU" sz="2400" b="1" i="1">
                <a:latin typeface="Times New Roman" panose="02020603050405020304" pitchFamily="18" charset="0"/>
              </a:rPr>
              <a:t>,</a:t>
            </a:r>
            <a:r>
              <a:rPr lang="uz-Cyrl-UZ" altLang="ru-RU" sz="2400" b="1" i="1">
                <a:latin typeface="Times New Roman" panose="02020603050405020304" pitchFamily="18" charset="0"/>
              </a:rPr>
              <a:t> Копал,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400" b="1" i="1">
                <a:latin typeface="Times New Roman" panose="02020603050405020304" pitchFamily="18" charset="0"/>
              </a:rPr>
              <a:t>Лепсин, Пишпак, Пржевалъск</a:t>
            </a:r>
            <a:r>
              <a:rPr lang="ru-RU" altLang="ru-RU" sz="2400" b="1" i="1">
                <a:latin typeface="Times New Roman" panose="02020603050405020304" pitchFamily="18" charset="0"/>
              </a:rPr>
              <a:t> уездлари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1547813" y="5732463"/>
            <a:ext cx="6769100" cy="936625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18900000" scaled="1"/>
          </a:gradFill>
          <a:ln w="76200" cmpd="tri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Times New Roman" panose="02020603050405020304" pitchFamily="18" charset="0"/>
              </a:rPr>
              <a:t>Каспийорти вилояти: </a:t>
            </a:r>
            <a:r>
              <a:rPr lang="uz-Cyrl-UZ" altLang="ru-RU" sz="2400" b="1" i="1">
                <a:latin typeface="Times New Roman" panose="02020603050405020304" pitchFamily="18" charset="0"/>
              </a:rPr>
              <a:t>Ашхобод, Красноводск,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400" b="1" i="1">
                <a:latin typeface="Times New Roman" panose="02020603050405020304" pitchFamily="18" charset="0"/>
              </a:rPr>
              <a:t>Манғишлоқ, Марв </a:t>
            </a:r>
            <a:r>
              <a:rPr lang="uz-Cyrl-UZ" altLang="ru-RU" sz="2400" b="1">
                <a:latin typeface="Times New Roman" panose="02020603050405020304" pitchFamily="18" charset="0"/>
              </a:rPr>
              <a:t>ва </a:t>
            </a:r>
            <a:r>
              <a:rPr lang="uz-Cyrl-UZ" altLang="ru-RU" sz="2400" b="1" i="1">
                <a:latin typeface="Times New Roman" panose="02020603050405020304" pitchFamily="18" charset="0"/>
              </a:rPr>
              <a:t>Тажан</a:t>
            </a:r>
            <a:r>
              <a:rPr lang="ru-RU" altLang="ru-RU" sz="2400">
                <a:latin typeface="Times New Roman" panose="02020603050405020304" pitchFamily="18" charset="0"/>
              </a:rPr>
              <a:t> </a:t>
            </a:r>
            <a:r>
              <a:rPr lang="ru-RU" altLang="ru-RU" sz="2400" b="1">
                <a:latin typeface="Times New Roman" panose="02020603050405020304" pitchFamily="18" charset="0"/>
              </a:rPr>
              <a:t> </a:t>
            </a:r>
            <a:r>
              <a:rPr lang="ru-RU" altLang="ru-RU" sz="2400" b="1" i="1">
                <a:latin typeface="Times New Roman" panose="02020603050405020304" pitchFamily="18" charset="0"/>
              </a:rPr>
              <a:t>уездлари</a:t>
            </a: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1042988" y="1125538"/>
            <a:ext cx="0" cy="504031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1042988" y="1916113"/>
            <a:ext cx="433387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arrow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1042988" y="2997200"/>
            <a:ext cx="433387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arrow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1042988" y="4005263"/>
            <a:ext cx="433387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arrow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>
            <a:off x="1042988" y="5084763"/>
            <a:ext cx="433387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arrow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1042988" y="6165850"/>
            <a:ext cx="433387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arrow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10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10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10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10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10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/>
      <p:bldP spid="49157" grpId="0" animBg="1"/>
      <p:bldP spid="49158" grpId="0" animBg="1"/>
      <p:bldP spid="49159" grpId="0" animBg="1"/>
      <p:bldP spid="49160" grpId="0" animBg="1"/>
      <p:bldP spid="491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827088" y="188913"/>
            <a:ext cx="7345362" cy="647700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4D0808"/>
              </a:gs>
              <a:gs pos="30000">
                <a:srgbClr val="FF0300"/>
              </a:gs>
              <a:gs pos="55000">
                <a:srgbClr val="FF7A00"/>
              </a:gs>
              <a:gs pos="100000">
                <a:srgbClr val="FFF200"/>
              </a:gs>
            </a:gsLst>
            <a:lin ang="18900000" scaled="1"/>
          </a:gradFill>
          <a:ln w="57150" cmpd="thickThin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ru-RU" altLang="ru-RU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Г</a:t>
            </a:r>
            <a:r>
              <a:rPr lang="uz-Cyrl-UZ" altLang="ru-RU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енерал-губернаторлик Кенгаши</a:t>
            </a:r>
            <a:endParaRPr lang="ru-RU" altLang="ru-RU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50825" y="1412875"/>
            <a:ext cx="1944688" cy="5111750"/>
          </a:xfrm>
          <a:prstGeom prst="rect">
            <a:avLst/>
          </a:prstGeom>
          <a:gradFill rotWithShape="1">
            <a:gsLst>
              <a:gs pos="0">
                <a:srgbClr val="4D0808"/>
              </a:gs>
              <a:gs pos="30000">
                <a:srgbClr val="FF0300"/>
              </a:gs>
              <a:gs pos="55000">
                <a:srgbClr val="FF7A00"/>
              </a:gs>
              <a:gs pos="100000">
                <a:srgbClr val="FFF200"/>
              </a:gs>
            </a:gsLst>
            <a:lin ang="5400000" scaled="1"/>
          </a:gradFill>
          <a:ln w="28575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ru-RU" sz="900" b="1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Биринчи бўлим</a:t>
            </a:r>
            <a:r>
              <a:rPr lang="uz-Cyrl-UZ" altLang="ru-RU" sz="2000">
                <a:latin typeface="Times New Roman" panose="02020603050405020304" pitchFamily="18" charset="0"/>
              </a:rPr>
              <a:t> </a:t>
            </a:r>
            <a:r>
              <a:rPr lang="uz-Cyrl-UZ" altLang="ru-RU" sz="2000" i="1">
                <a:latin typeface="Times New Roman" panose="02020603050405020304" pitchFamily="18" charset="0"/>
              </a:rPr>
              <a:t>маъмурий ва назорат ишларини </a:t>
            </a:r>
            <a:r>
              <a:rPr lang="uz-Cyrl-UZ" altLang="ru-RU" sz="2000">
                <a:latin typeface="Times New Roman" panose="02020603050405020304" pitchFamily="18" charset="0"/>
              </a:rPr>
              <a:t>бошқарган.</a:t>
            </a:r>
            <a:endParaRPr lang="ru-RU" altLang="ru-RU" sz="2000">
              <a:latin typeface="Times New Roman" panose="02020603050405020304" pitchFamily="18" charset="0"/>
            </a:endParaRP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2266950" y="1412875"/>
            <a:ext cx="1944688" cy="5111750"/>
          </a:xfrm>
          <a:prstGeom prst="rect">
            <a:avLst/>
          </a:prstGeom>
          <a:gradFill rotWithShape="1">
            <a:gsLst>
              <a:gs pos="0">
                <a:srgbClr val="4D0808"/>
              </a:gs>
              <a:gs pos="30000">
                <a:srgbClr val="FF0300"/>
              </a:gs>
              <a:gs pos="55000">
                <a:srgbClr val="FF7A00"/>
              </a:gs>
              <a:gs pos="100000">
                <a:srgbClr val="FFF200"/>
              </a:gs>
            </a:gsLst>
            <a:lin ang="5400000" scaled="1"/>
          </a:gradFill>
          <a:ln w="28575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ru-RU" sz="900" b="1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400" b="1">
                <a:latin typeface="Times New Roman" panose="02020603050405020304" pitchFamily="18" charset="0"/>
              </a:rPr>
              <a:t>Иккинчиси бош</a:t>
            </a:r>
            <a:r>
              <a:rPr lang="uz-Cyrl-UZ" altLang="ru-RU" sz="2400">
                <a:latin typeface="Times New Roman" panose="02020603050405020304" pitchFamily="18" charset="0"/>
              </a:rPr>
              <a:t> бошқарма</a:t>
            </a:r>
            <a:r>
              <a:rPr lang="ru-RU" altLang="ru-RU" sz="2400">
                <a:latin typeface="Times New Roman" panose="02020603050405020304" pitchFamily="18" charset="0"/>
              </a:rPr>
              <a:t>-</a:t>
            </a:r>
            <a:r>
              <a:rPr lang="uz-Cyrl-UZ" altLang="ru-RU" sz="2400">
                <a:latin typeface="Times New Roman" panose="02020603050405020304" pitchFamily="18" charset="0"/>
              </a:rPr>
              <a:t>нинг </a:t>
            </a:r>
            <a:r>
              <a:rPr lang="uz-Cyrl-UZ" altLang="ru-RU" sz="2400" i="1">
                <a:latin typeface="Times New Roman" panose="02020603050405020304" pitchFamily="18" charset="0"/>
              </a:rPr>
              <a:t>молиявий-хўжалик ишларига </a:t>
            </a:r>
            <a:r>
              <a:rPr lang="uz-Cyrl-UZ" altLang="ru-RU" sz="2400">
                <a:latin typeface="Times New Roman" panose="02020603050405020304" pitchFamily="18" charset="0"/>
              </a:rPr>
              <a:t>қараган.</a:t>
            </a: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4283075" y="1412875"/>
            <a:ext cx="1944688" cy="5111750"/>
          </a:xfrm>
          <a:prstGeom prst="rect">
            <a:avLst/>
          </a:prstGeom>
          <a:gradFill rotWithShape="1">
            <a:gsLst>
              <a:gs pos="0">
                <a:srgbClr val="4D0808"/>
              </a:gs>
              <a:gs pos="30000">
                <a:srgbClr val="FF0300"/>
              </a:gs>
              <a:gs pos="55000">
                <a:srgbClr val="FF7A00"/>
              </a:gs>
              <a:gs pos="100000">
                <a:srgbClr val="FFF200"/>
              </a:gs>
            </a:gsLst>
            <a:lin ang="5400000" scaled="1"/>
          </a:gradFill>
          <a:ln w="28575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ru-RU" sz="900" b="1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400" b="1">
                <a:latin typeface="Times New Roman" panose="02020603050405020304" pitchFamily="18" charset="0"/>
              </a:rPr>
              <a:t>Учинчи бўлим</a:t>
            </a:r>
            <a:r>
              <a:rPr lang="uz-Cyrl-UZ" altLang="ru-RU" sz="2400">
                <a:latin typeface="Times New Roman" panose="02020603050405020304" pitchFamily="18" charset="0"/>
              </a:rPr>
              <a:t> </a:t>
            </a:r>
            <a:r>
              <a:rPr lang="uz-Cyrl-UZ" altLang="ru-RU" sz="2400" i="1">
                <a:latin typeface="Times New Roman" panose="02020603050405020304" pitchFamily="18" charset="0"/>
              </a:rPr>
              <a:t>солиқлар, шаҳарлар маблағлари </a:t>
            </a:r>
            <a:r>
              <a:rPr lang="uz-Cyrl-UZ" altLang="ru-RU" sz="2400">
                <a:latin typeface="Times New Roman" panose="02020603050405020304" pitchFamily="18" charset="0"/>
              </a:rPr>
              <a:t>ҳамда </a:t>
            </a:r>
            <a:r>
              <a:rPr lang="uz-Cyrl-UZ" altLang="ru-RU" sz="2400" i="1">
                <a:latin typeface="Times New Roman" panose="02020603050405020304" pitchFamily="18" charset="0"/>
              </a:rPr>
              <a:t>бошқарувга доир низомлар </a:t>
            </a:r>
            <a:r>
              <a:rPr lang="uz-Cyrl-UZ" altLang="ru-RU" sz="2200" i="1">
                <a:latin typeface="Times New Roman" panose="02020603050405020304" pitchFamily="18" charset="0"/>
              </a:rPr>
              <a:t>лойиҳаларини </a:t>
            </a:r>
            <a:r>
              <a:rPr lang="uz-Cyrl-UZ" altLang="ru-RU" sz="2400">
                <a:latin typeface="Times New Roman" panose="02020603050405020304" pitchFamily="18" charset="0"/>
              </a:rPr>
              <a:t>тайёрлаган.</a:t>
            </a:r>
            <a:r>
              <a:rPr lang="uz-Cyrl-UZ" altLang="ru-RU" sz="1800">
                <a:latin typeface="Times New Roman" panose="02020603050405020304" pitchFamily="18" charset="0"/>
              </a:rPr>
              <a:t> </a:t>
            </a:r>
            <a:endParaRPr lang="ru-RU" altLang="ru-RU" sz="2400" b="1">
              <a:latin typeface="Times New Roman" panose="02020603050405020304" pitchFamily="18" charset="0"/>
            </a:endParaRP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6299200" y="1412875"/>
            <a:ext cx="2593975" cy="5111750"/>
          </a:xfrm>
          <a:prstGeom prst="rect">
            <a:avLst/>
          </a:prstGeom>
          <a:gradFill rotWithShape="1">
            <a:gsLst>
              <a:gs pos="0">
                <a:srgbClr val="4D0808"/>
              </a:gs>
              <a:gs pos="30000">
                <a:srgbClr val="FF0300"/>
              </a:gs>
              <a:gs pos="55000">
                <a:srgbClr val="FF7A00"/>
              </a:gs>
              <a:gs pos="100000">
                <a:srgbClr val="FFF200"/>
              </a:gs>
            </a:gsLst>
            <a:lin ang="5400000" scaled="1"/>
          </a:gradFill>
          <a:ln w="28575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ru-RU" sz="900" b="1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Тўртинчи бўлим</a:t>
            </a:r>
            <a:r>
              <a:rPr lang="uz-Cyrl-UZ" altLang="ru-RU" sz="2000">
                <a:latin typeface="Times New Roman" panose="02020603050405020304" pitchFamily="18" charset="0"/>
              </a:rPr>
              <a:t> </a:t>
            </a:r>
            <a:endParaRPr lang="en-US" altLang="ru-RU" sz="20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>
                <a:latin typeface="Times New Roman" panose="02020603050405020304" pitchFamily="18" charset="0"/>
              </a:rPr>
              <a:t>эса </a:t>
            </a:r>
            <a:r>
              <a:rPr lang="uz-Cyrl-UZ" altLang="ru-RU" sz="2000" i="1">
                <a:latin typeface="Times New Roman" panose="02020603050405020304" pitchFamily="18" charset="0"/>
              </a:rPr>
              <a:t>махсус бўлим </a:t>
            </a:r>
            <a:r>
              <a:rPr lang="uz-Cyrl-UZ" altLang="ru-RU" sz="2000">
                <a:latin typeface="Times New Roman" panose="02020603050405020304" pitchFamily="18" charset="0"/>
              </a:rPr>
              <a:t>бўлиб, унинг фаолият доираси ғоят кенг ва серқирра бўлган. 1886 йилгача мустақил иш кўрган бу бўлим ҳарбий ва адлия вазирлари кўрсатмаларига хилоф равишда суд қарорларини ҳам қайта кўриш билан шуғулланган.</a:t>
            </a:r>
            <a:endParaRPr lang="ru-RU" altLang="ru-RU" sz="2000">
              <a:latin typeface="Times New Roman" panose="02020603050405020304" pitchFamily="18" charset="0"/>
            </a:endParaRPr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971550" y="1196975"/>
            <a:ext cx="67691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971550" y="1196975"/>
            <a:ext cx="0" cy="144463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203575" y="1196975"/>
            <a:ext cx="0" cy="144463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5219700" y="1196975"/>
            <a:ext cx="0" cy="144463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7740650" y="1196975"/>
            <a:ext cx="0" cy="144463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  <p:bldP spid="51205" grpId="0" animBg="1"/>
      <p:bldP spid="51208" grpId="0" animBg="1"/>
      <p:bldP spid="51209" grpId="0" animBg="1"/>
      <p:bldP spid="512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588125" y="1916113"/>
            <a:ext cx="2305050" cy="72072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A128C"/>
              </a:gs>
              <a:gs pos="35001">
                <a:srgbClr val="181CC7"/>
              </a:gs>
              <a:gs pos="44000">
                <a:srgbClr val="7005D4"/>
              </a:gs>
              <a:gs pos="50000">
                <a:srgbClr val="8C3D91"/>
              </a:gs>
              <a:gs pos="56000">
                <a:srgbClr val="7005D4"/>
              </a:gs>
              <a:gs pos="64999">
                <a:srgbClr val="181CC7"/>
              </a:gs>
              <a:gs pos="80000">
                <a:srgbClr val="0A128C"/>
              </a:gs>
              <a:gs pos="100000">
                <a:srgbClr val="000000"/>
              </a:gs>
            </a:gsLst>
            <a:lin ang="2700000" scaled="1"/>
          </a:gradFill>
          <a:ln w="76200" cmpd="tri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>
                <a:latin typeface="Times New Roman" panose="02020603050405020304" pitchFamily="18" charset="0"/>
              </a:rPr>
              <a:t>Хива хонлиги</a:t>
            </a:r>
            <a:endParaRPr lang="ru-RU" altLang="ru-RU" sz="2000">
              <a:latin typeface="Times New Roman" panose="02020603050405020304" pitchFamily="18" charset="0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6588125" y="2852738"/>
            <a:ext cx="2305050" cy="1081087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A128C"/>
              </a:gs>
              <a:gs pos="35001">
                <a:srgbClr val="181CC7"/>
              </a:gs>
              <a:gs pos="44000">
                <a:srgbClr val="7005D4"/>
              </a:gs>
              <a:gs pos="50000">
                <a:srgbClr val="8C3D91"/>
              </a:gs>
              <a:gs pos="56000">
                <a:srgbClr val="7005D4"/>
              </a:gs>
              <a:gs pos="64999">
                <a:srgbClr val="181CC7"/>
              </a:gs>
              <a:gs pos="80000">
                <a:srgbClr val="0A128C"/>
              </a:gs>
              <a:gs pos="100000">
                <a:srgbClr val="000000"/>
              </a:gs>
            </a:gsLst>
            <a:lin ang="2700000" scaled="1"/>
          </a:gradFill>
          <a:ln w="76200" cmpd="tri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>
                <a:latin typeface="Times New Roman" panose="02020603050405020304" pitchFamily="18" charset="0"/>
              </a:rPr>
              <a:t>Генерал </a:t>
            </a:r>
            <a:r>
              <a:rPr lang="uz-Cyrl-UZ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губернатор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кенгаши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179388" y="4221163"/>
            <a:ext cx="2376487" cy="10795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A128C"/>
              </a:gs>
              <a:gs pos="35001">
                <a:srgbClr val="181CC7"/>
              </a:gs>
              <a:gs pos="44000">
                <a:srgbClr val="7005D4"/>
              </a:gs>
              <a:gs pos="50000">
                <a:srgbClr val="8C3D91"/>
              </a:gs>
              <a:gs pos="56000">
                <a:srgbClr val="7005D4"/>
              </a:gs>
              <a:gs pos="64999">
                <a:srgbClr val="181CC7"/>
              </a:gs>
              <a:gs pos="80000">
                <a:srgbClr val="0A128C"/>
              </a:gs>
              <a:gs pos="100000">
                <a:srgbClr val="000000"/>
              </a:gs>
            </a:gsLst>
            <a:lin ang="2700000" scaled="1"/>
          </a:gradFill>
          <a:ln w="76200" cmpd="tri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>
                <a:latin typeface="Times New Roman" panose="02020603050405020304" pitchFamily="18" charset="0"/>
              </a:rPr>
              <a:t>Туркистон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>
                <a:latin typeface="Times New Roman" panose="02020603050405020304" pitchFamily="18" charset="0"/>
              </a:rPr>
              <a:t>ҳарбий округи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>
                <a:latin typeface="Times New Roman" panose="02020603050405020304" pitchFamily="18" charset="0"/>
              </a:rPr>
              <a:t>раҳбарияти</a:t>
            </a:r>
            <a:endParaRPr lang="ru-RU" altLang="ru-RU" sz="2000">
              <a:latin typeface="Times New Roman" panose="02020603050405020304" pitchFamily="18" charset="0"/>
            </a:endParaRP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79388" y="1916113"/>
            <a:ext cx="2376487" cy="72072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A128C"/>
              </a:gs>
              <a:gs pos="35001">
                <a:srgbClr val="181CC7"/>
              </a:gs>
              <a:gs pos="44000">
                <a:srgbClr val="7005D4"/>
              </a:gs>
              <a:gs pos="50000">
                <a:srgbClr val="8C3D91"/>
              </a:gs>
              <a:gs pos="56000">
                <a:srgbClr val="7005D4"/>
              </a:gs>
              <a:gs pos="64999">
                <a:srgbClr val="181CC7"/>
              </a:gs>
              <a:gs pos="80000">
                <a:srgbClr val="0A128C"/>
              </a:gs>
              <a:gs pos="100000">
                <a:srgbClr val="000000"/>
              </a:gs>
            </a:gsLst>
            <a:lin ang="2700000" scaled="1"/>
          </a:gradFill>
          <a:ln w="76200" cmpd="tri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>
                <a:latin typeface="Times New Roman" panose="02020603050405020304" pitchFamily="18" charset="0"/>
              </a:rPr>
              <a:t>Бухоро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>
                <a:latin typeface="Times New Roman" panose="02020603050405020304" pitchFamily="18" charset="0"/>
              </a:rPr>
              <a:t>амирлиги</a:t>
            </a:r>
            <a:endParaRPr lang="ru-RU" altLang="ru-RU" sz="2000">
              <a:latin typeface="Times New Roman" panose="02020603050405020304" pitchFamily="18" charset="0"/>
            </a:endParaRP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179388" y="2852738"/>
            <a:ext cx="2376487" cy="1081087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A128C"/>
              </a:gs>
              <a:gs pos="35001">
                <a:srgbClr val="181CC7"/>
              </a:gs>
              <a:gs pos="44000">
                <a:srgbClr val="7005D4"/>
              </a:gs>
              <a:gs pos="50000">
                <a:srgbClr val="8C3D91"/>
              </a:gs>
              <a:gs pos="56000">
                <a:srgbClr val="7005D4"/>
              </a:gs>
              <a:gs pos="64999">
                <a:srgbClr val="181CC7"/>
              </a:gs>
              <a:gs pos="80000">
                <a:srgbClr val="0A128C"/>
              </a:gs>
              <a:gs pos="100000">
                <a:srgbClr val="000000"/>
              </a:gs>
            </a:gsLst>
            <a:lin ang="2700000" scaled="1"/>
          </a:gradFill>
          <a:ln w="76200" cmpd="tri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>
                <a:latin typeface="Times New Roman" panose="02020603050405020304" pitchFamily="18" charset="0"/>
              </a:rPr>
              <a:t>Генерал </a:t>
            </a:r>
            <a:r>
              <a:rPr lang="uz-Cyrl-UZ" altLang="ru-RU" sz="1800">
                <a:latin typeface="Times New Roman" panose="02020603050405020304" pitchFamily="18" charset="0"/>
              </a:rPr>
              <a:t>–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>
                <a:latin typeface="Times New Roman" panose="02020603050405020304" pitchFamily="18" charset="0"/>
              </a:rPr>
              <a:t>губернатор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>
                <a:latin typeface="Times New Roman" panose="02020603050405020304" pitchFamily="18" charset="0"/>
              </a:rPr>
              <a:t>ёрдамчиси</a:t>
            </a:r>
            <a:endParaRPr lang="ru-RU" altLang="ru-RU" sz="2000">
              <a:latin typeface="Times New Roman" panose="02020603050405020304" pitchFamily="18" charset="0"/>
            </a:endParaRP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6588125" y="4221163"/>
            <a:ext cx="2305050" cy="1008062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A128C"/>
              </a:gs>
              <a:gs pos="35001">
                <a:srgbClr val="181CC7"/>
              </a:gs>
              <a:gs pos="44000">
                <a:srgbClr val="7005D4"/>
              </a:gs>
              <a:gs pos="50000">
                <a:srgbClr val="8C3D91"/>
              </a:gs>
              <a:gs pos="56000">
                <a:srgbClr val="7005D4"/>
              </a:gs>
              <a:gs pos="64999">
                <a:srgbClr val="181CC7"/>
              </a:gs>
              <a:gs pos="80000">
                <a:srgbClr val="0A128C"/>
              </a:gs>
              <a:gs pos="100000">
                <a:srgbClr val="000000"/>
              </a:gs>
            </a:gsLst>
            <a:lin ang="2700000" scaled="1"/>
          </a:gradFill>
          <a:ln w="76200" cmpd="tri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>
                <a:latin typeface="Times New Roman" panose="02020603050405020304" pitchFamily="18" charset="0"/>
              </a:rPr>
              <a:t>Туркистон район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>
                <a:latin typeface="Times New Roman" panose="02020603050405020304" pitchFamily="18" charset="0"/>
              </a:rPr>
              <a:t>Муҳофаза бўлими</a:t>
            </a:r>
            <a:endParaRPr lang="ru-RU" altLang="ru-RU" sz="2000">
              <a:latin typeface="Times New Roman" panose="02020603050405020304" pitchFamily="18" charset="0"/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3201988" y="1268413"/>
            <a:ext cx="2522537" cy="50482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A128C"/>
              </a:gs>
              <a:gs pos="35001">
                <a:srgbClr val="181CC7"/>
              </a:gs>
              <a:gs pos="44000">
                <a:srgbClr val="7005D4"/>
              </a:gs>
              <a:gs pos="50000">
                <a:srgbClr val="8C3D91"/>
              </a:gs>
              <a:gs pos="56000">
                <a:srgbClr val="7005D4"/>
              </a:gs>
              <a:gs pos="64999">
                <a:srgbClr val="181CC7"/>
              </a:gs>
              <a:gs pos="80000">
                <a:srgbClr val="0A128C"/>
              </a:gs>
              <a:gs pos="100000">
                <a:srgbClr val="000000"/>
              </a:gs>
            </a:gsLst>
            <a:lin ang="2700000" scaled="1"/>
          </a:gradFill>
          <a:ln w="76200" cmpd="tri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>
                <a:latin typeface="Times New Roman" panose="02020603050405020304" pitchFamily="18" charset="0"/>
              </a:rPr>
              <a:t>Ҳарбий вазир</a:t>
            </a:r>
            <a:endParaRPr lang="ru-RU" altLang="ru-RU" sz="2000">
              <a:latin typeface="Times New Roman" panose="02020603050405020304" pitchFamily="18" charset="0"/>
            </a:endParaRP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3130550" y="4941888"/>
            <a:ext cx="2665413" cy="8636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A128C"/>
              </a:gs>
              <a:gs pos="35001">
                <a:srgbClr val="181CC7"/>
              </a:gs>
              <a:gs pos="44000">
                <a:srgbClr val="7005D4"/>
              </a:gs>
              <a:gs pos="50000">
                <a:srgbClr val="8C3D91"/>
              </a:gs>
              <a:gs pos="56000">
                <a:srgbClr val="7005D4"/>
              </a:gs>
              <a:gs pos="64999">
                <a:srgbClr val="181CC7"/>
              </a:gs>
              <a:gs pos="80000">
                <a:srgbClr val="0A128C"/>
              </a:gs>
              <a:gs pos="100000">
                <a:srgbClr val="000000"/>
              </a:gs>
            </a:gsLst>
            <a:lin ang="2700000" scaled="1"/>
          </a:gradFill>
          <a:ln w="76200" cmpd="tri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>
                <a:latin typeface="Times New Roman" panose="02020603050405020304" pitchFamily="18" charset="0"/>
              </a:rPr>
              <a:t>Генерал – губернатор маҳкамаси</a:t>
            </a:r>
            <a:endParaRPr lang="ru-RU" altLang="ru-RU" sz="2000">
              <a:latin typeface="Times New Roman" panose="02020603050405020304" pitchFamily="18" charset="0"/>
            </a:endParaRP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3132138" y="6237288"/>
            <a:ext cx="2663825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A128C"/>
              </a:gs>
              <a:gs pos="35001">
                <a:srgbClr val="181CC7"/>
              </a:gs>
              <a:gs pos="44000">
                <a:srgbClr val="7005D4"/>
              </a:gs>
              <a:gs pos="50000">
                <a:srgbClr val="8C3D91"/>
              </a:gs>
              <a:gs pos="56000">
                <a:srgbClr val="7005D4"/>
              </a:gs>
              <a:gs pos="64999">
                <a:srgbClr val="181CC7"/>
              </a:gs>
              <a:gs pos="80000">
                <a:srgbClr val="0A128C"/>
              </a:gs>
              <a:gs pos="100000">
                <a:srgbClr val="000000"/>
              </a:gs>
            </a:gsLst>
            <a:lin ang="2700000" scaled="1"/>
          </a:gradFill>
          <a:ln w="76200" cmpd="tri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>
                <a:latin typeface="Times New Roman" panose="02020603050405020304" pitchFamily="18" charset="0"/>
              </a:rPr>
              <a:t>Харбий губернатор</a:t>
            </a:r>
            <a:endParaRPr lang="ru-RU" altLang="ru-RU" sz="2000">
              <a:latin typeface="Times New Roman" panose="02020603050405020304" pitchFamily="18" charset="0"/>
            </a:endParaRP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3419475" y="2865438"/>
            <a:ext cx="2232025" cy="923925"/>
          </a:xfrm>
          <a:prstGeom prst="rect">
            <a:avLst/>
          </a:prstGeom>
          <a:gradFill rotWithShape="1">
            <a:gsLst>
              <a:gs pos="0">
                <a:srgbClr val="8C3D91"/>
              </a:gs>
              <a:gs pos="12000">
                <a:srgbClr val="7005D4"/>
              </a:gs>
              <a:gs pos="30000">
                <a:srgbClr val="181CC7"/>
              </a:gs>
              <a:gs pos="60001">
                <a:srgbClr val="0A128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01600" cmpd="tri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400">
                <a:latin typeface="Times New Roman" panose="02020603050405020304" pitchFamily="18" charset="0"/>
              </a:rPr>
              <a:t>Генерал –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400">
                <a:latin typeface="Times New Roman" panose="02020603050405020304" pitchFamily="18" charset="0"/>
              </a:rPr>
              <a:t>губернатор</a:t>
            </a: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 flipV="1">
            <a:off x="4427538" y="1844675"/>
            <a:ext cx="0" cy="9366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4427538" y="3860800"/>
            <a:ext cx="0" cy="100806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V="1">
            <a:off x="4427538" y="5878513"/>
            <a:ext cx="0" cy="28733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2555875" y="3357563"/>
            <a:ext cx="72072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H="1">
            <a:off x="5795963" y="3357563"/>
            <a:ext cx="72072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>
            <a:off x="2555875" y="2205038"/>
            <a:ext cx="720725" cy="7207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 flipV="1">
            <a:off x="2627313" y="3716338"/>
            <a:ext cx="649287" cy="100806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 flipH="1">
            <a:off x="5795963" y="2205038"/>
            <a:ext cx="720725" cy="71913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 flipH="1" flipV="1">
            <a:off x="5795963" y="3716338"/>
            <a:ext cx="720725" cy="100806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2255" name="WordArt 31" descr="Почтовая бумага"/>
          <p:cNvSpPr>
            <a:spLocks noChangeArrowheads="1" noChangeShapeType="1"/>
          </p:cNvSpPr>
          <p:nvPr/>
        </p:nvSpPr>
        <p:spPr bwMode="auto">
          <a:xfrm>
            <a:off x="0" y="-26988"/>
            <a:ext cx="9144000" cy="981076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ru-RU" sz="32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Туркистон генерал-губернаторлигининг марказий бошқаруви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20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2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4" dur="20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3" dur="20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2" dur="20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6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6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1" dur="20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7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0" dur="20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3500"/>
                            </p:stCondLst>
                            <p:childTnLst>
                              <p:par>
                                <p:cTn id="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8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9" dur="20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9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  <p:bldP spid="52231" grpId="0" animBg="1"/>
      <p:bldP spid="52232" grpId="0" animBg="1"/>
      <p:bldP spid="52233" grpId="0" animBg="1"/>
      <p:bldP spid="52234" grpId="0" animBg="1"/>
      <p:bldP spid="52235" grpId="0" animBg="1"/>
      <p:bldP spid="52236" grpId="0" animBg="1"/>
      <p:bldP spid="52237" grpId="0" animBg="1"/>
      <p:bldP spid="52238" grpId="0" animBg="1"/>
      <p:bldP spid="522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79388" y="1341438"/>
            <a:ext cx="2736850" cy="72072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Ҳарбий губернатор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ёрдамчилари</a:t>
            </a:r>
            <a:endParaRPr lang="ru-RU" altLang="ru-RU" sz="2000" b="1">
              <a:latin typeface="Times New Roman" panose="02020603050405020304" pitchFamily="18" charset="0"/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79388" y="3500438"/>
            <a:ext cx="2736850" cy="72072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Полицмейстер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(Миршаббоши)</a:t>
            </a:r>
            <a:endParaRPr lang="ru-RU" altLang="ru-RU" sz="2000" b="1">
              <a:latin typeface="Times New Roman" panose="02020603050405020304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364163" y="1341438"/>
            <a:ext cx="3529012" cy="72072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Вилоят маҳкамаси бошлиғи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маслаҳатчилари</a:t>
            </a:r>
            <a:endParaRPr lang="ru-RU" altLang="ru-RU" sz="2000" b="1">
              <a:latin typeface="Times New Roman" panose="02020603050405020304" pitchFamily="18" charset="0"/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5364163" y="3429000"/>
            <a:ext cx="3529012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Туманбошилар</a:t>
            </a:r>
            <a:endParaRPr lang="ru-RU" altLang="ru-RU" sz="2000" b="1">
              <a:latin typeface="Times New Roman" panose="02020603050405020304" pitchFamily="18" charset="0"/>
            </a:endParaRP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2555875" y="2492375"/>
            <a:ext cx="3240088" cy="576263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400" b="1">
                <a:latin typeface="Times New Roman" panose="02020603050405020304" pitchFamily="18" charset="0"/>
              </a:rPr>
              <a:t>Ҳарбий губернатор</a:t>
            </a:r>
            <a:endParaRPr lang="ru-RU" altLang="ru-RU" sz="2400" b="1">
              <a:latin typeface="Times New Roman" panose="02020603050405020304" pitchFamily="18" charset="0"/>
            </a:endParaRP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11188" y="4581525"/>
            <a:ext cx="4391025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Вилоят маҳкамаси бошлиғи</a:t>
            </a:r>
            <a:endParaRPr lang="ru-RU" altLang="ru-RU" sz="2000" b="1">
              <a:latin typeface="Times New Roman" panose="02020603050405020304" pitchFamily="18" charset="0"/>
            </a:endParaRP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2916238" y="5516563"/>
            <a:ext cx="2808287" cy="792162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Участка (бўлим)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приставлари</a:t>
            </a:r>
            <a:endParaRPr lang="ru-RU" altLang="ru-RU" sz="2000" b="1">
              <a:latin typeface="Times New Roman" panose="02020603050405020304" pitchFamily="18" charset="0"/>
            </a:endParaRP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6013450" y="5518150"/>
            <a:ext cx="2879725" cy="10795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Шаҳар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Ҳокимияти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бошлиқлари</a:t>
            </a:r>
            <a:endParaRPr lang="ru-RU" altLang="ru-RU" sz="2000" b="1">
              <a:latin typeface="Times New Roman" panose="02020603050405020304" pitchFamily="18" charset="0"/>
            </a:endParaRP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7451725" y="3860800"/>
            <a:ext cx="0" cy="1655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5580063" y="3860800"/>
            <a:ext cx="0" cy="1655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4067175" y="3068638"/>
            <a:ext cx="0" cy="15128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V="1">
            <a:off x="2916238" y="3068638"/>
            <a:ext cx="1150937" cy="720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4067175" y="3068638"/>
            <a:ext cx="1296988" cy="576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2916238" y="1700213"/>
            <a:ext cx="1150937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V="1">
            <a:off x="4067175" y="1700213"/>
            <a:ext cx="1296988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3271" name="WordArt 23" descr="Почтовая бумага"/>
          <p:cNvSpPr>
            <a:spLocks noChangeArrowheads="1" noChangeShapeType="1"/>
          </p:cNvSpPr>
          <p:nvPr/>
        </p:nvSpPr>
        <p:spPr bwMode="auto">
          <a:xfrm>
            <a:off x="0" y="-26988"/>
            <a:ext cx="9144000" cy="981076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ru-RU" sz="32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Туркистон генерал-губернаторлигининг вилоят бошқаруви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53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53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10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10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4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10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7" dur="10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5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6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10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6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/>
      <p:bldP spid="53254" grpId="0" animBg="1"/>
      <p:bldP spid="53255" grpId="0" animBg="1"/>
      <p:bldP spid="53256" grpId="0" animBg="1"/>
      <p:bldP spid="53257" grpId="0" animBg="1"/>
      <p:bldP spid="53259" grpId="0" animBg="1"/>
      <p:bldP spid="53260" grpId="0" animBg="1"/>
      <p:bldP spid="532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Скругленный прямоугольник 1"/>
          <p:cNvSpPr>
            <a:spLocks noChangeArrowheads="1"/>
          </p:cNvSpPr>
          <p:nvPr/>
        </p:nvSpPr>
        <p:spPr bwMode="auto">
          <a:xfrm>
            <a:off x="323850" y="765175"/>
            <a:ext cx="8640763" cy="5616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0082"/>
              </a:gs>
              <a:gs pos="100000">
                <a:srgbClr val="00003C"/>
              </a:gs>
            </a:gsLst>
            <a:lin ang="5400000" scaled="1"/>
          </a:gradFill>
          <a:ln w="76200" cmpd="tri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Вилоятлар бошқаруви </a:t>
            </a:r>
            <a:r>
              <a:rPr lang="ru-RU" altLang="ru-RU" sz="2600">
                <a:latin typeface="Times New Roman" panose="02020603050405020304" pitchFamily="18" charset="0"/>
                <a:cs typeface="Times New Roman" panose="02020603050405020304" pitchFamily="18" charset="0"/>
              </a:rPr>
              <a:t>ҳарбий губернатор ва вилоят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Бошқармаси томонидан амалга ошириб борилган. Юқорида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>
                <a:latin typeface="Times New Roman" panose="02020603050405020304" pitchFamily="18" charset="0"/>
                <a:cs typeface="Times New Roman" panose="02020603050405020304" pitchFamily="18" charset="0"/>
              </a:rPr>
              <a:t>таъкидлаганимиздек, ҳарбий губернатор ҳарбий ва ҳарбий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>
                <a:latin typeface="Times New Roman" panose="02020603050405020304" pitchFamily="18" charset="0"/>
                <a:cs typeface="Times New Roman" panose="02020603050405020304" pitchFamily="18" charset="0"/>
              </a:rPr>
              <a:t>фуқаролик хусусиятига эга бўлган. Ҳарбий губернатор қоши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>
                <a:latin typeface="Times New Roman" panose="02020603050405020304" pitchFamily="18" charset="0"/>
                <a:cs typeface="Times New Roman" panose="02020603050405020304" pitchFamily="18" charset="0"/>
              </a:rPr>
              <a:t>да амалдорлар ва вилоят бошқармаси мавжуд бўлиб, вилоят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бошқармаси</a:t>
            </a:r>
            <a:r>
              <a:rPr lang="ru-RU" altLang="ru-RU" sz="2600">
                <a:latin typeface="Times New Roman" panose="02020603050405020304" pitchFamily="18" charset="0"/>
                <a:cs typeface="Times New Roman" panose="02020603050405020304" pitchFamily="18" charset="0"/>
              </a:rPr>
              <a:t>га ҳарбий губернаторнинг ёрдамчиси раислик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қилган. Бу ёрдамчи ҳарбий губернатор билан келишилган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ҳолда император ёрлиғи билан вазифасига тайинланган ва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озод этилган. Ҳарбий губернатор бўлмаган пайтларда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>
                <a:latin typeface="Times New Roman" panose="02020603050405020304" pitchFamily="18" charset="0"/>
                <a:cs typeface="Times New Roman" panose="02020603050405020304" pitchFamily="18" charset="0"/>
              </a:rPr>
              <a:t>унинг вазифасини ёрдамчиси бажарган.</a:t>
            </a:r>
          </a:p>
        </p:txBody>
      </p:sp>
    </p:spTree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Скругленный прямоугольник 1"/>
          <p:cNvSpPr>
            <a:spLocks noChangeArrowheads="1"/>
          </p:cNvSpPr>
          <p:nvPr/>
        </p:nvSpPr>
        <p:spPr bwMode="auto">
          <a:xfrm>
            <a:off x="107950" y="908050"/>
            <a:ext cx="9036050" cy="46085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0082"/>
              </a:gs>
              <a:gs pos="100000">
                <a:srgbClr val="00003C"/>
              </a:gs>
            </a:gsLst>
            <a:lin ang="5400000" scaled="1"/>
          </a:gradFill>
          <a:ln w="76200" cmpd="tri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b="1">
                <a:latin typeface="TimesNewRomanPS-BoldMT"/>
              </a:rPr>
              <a:t>Вилоят бошқармаси </a:t>
            </a:r>
            <a:r>
              <a:rPr lang="ru-RU" altLang="ru-RU" sz="2600">
                <a:latin typeface="TimesNewRomanPSMT"/>
              </a:rPr>
              <a:t>учта бўлим – фармон берувчи,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>
                <a:latin typeface="TimesNewRomanPSMT"/>
              </a:rPr>
              <a:t>хўжалик ва суд бўлимларидан иборат бўлган. Бўлим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>
                <a:latin typeface="TimesNewRomanPSMT"/>
              </a:rPr>
              <a:t> бошлиқлари генерал-губернатор томонидан тайинлан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>
                <a:latin typeface="TimesNewRomanPSMT"/>
              </a:rPr>
              <a:t>ган ҳамда вазифасидан озод этилган. Уездларни </a:t>
            </a:r>
            <a:r>
              <a:rPr lang="ru-RU" altLang="ru-RU" sz="2600" b="1">
                <a:latin typeface="TimesNewRomanPS-BoldMT"/>
              </a:rPr>
              <a:t>уезд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b="1">
                <a:latin typeface="TimesNewRomanPS-BoldMT"/>
              </a:rPr>
              <a:t>бошлиқлари </a:t>
            </a:r>
            <a:r>
              <a:rPr lang="ru-RU" altLang="ru-RU" sz="2600">
                <a:latin typeface="TimesNewRomanPSMT"/>
              </a:rPr>
              <a:t>идора қилган. Улар генерал-губернатор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>
                <a:latin typeface="TimesNewRomanPSMT"/>
              </a:rPr>
              <a:t>тавсиясига биноан олий ёрлиқ билан вазифасига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>
                <a:latin typeface="TimesNewRomanPSMT"/>
              </a:rPr>
              <a:t>тайинланган ва озод этилган. Уезд бошлиқлари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>
                <a:latin typeface="TimesNewRomanPSMT"/>
              </a:rPr>
              <a:t>маъмурий ва полиция вазифасини бажарган ҳамда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>
                <a:latin typeface="TimesNewRomanPSMT"/>
              </a:rPr>
              <a:t>қонунлар ижроси устидан назорат қилган.</a:t>
            </a:r>
            <a:endParaRPr lang="ru-RU" altLang="ru-RU" sz="2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кругленный прямоугольник 1"/>
          <p:cNvSpPr>
            <a:spLocks noChangeArrowheads="1"/>
          </p:cNvSpPr>
          <p:nvPr/>
        </p:nvSpPr>
        <p:spPr bwMode="auto">
          <a:xfrm>
            <a:off x="179388" y="692150"/>
            <a:ext cx="8856662" cy="54737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Маҳаллий бошқарув </a:t>
            </a:r>
            <a:r>
              <a:rPr lang="ru-RU" altLang="ru-RU" sz="2400" b="1">
                <a:latin typeface="TimesNewRomanPS-BoldMT"/>
              </a:rPr>
              <a:t>кўчманчи аҳолини бошқариш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TimesNewRomanPS-BoldMT"/>
              </a:rPr>
              <a:t> </a:t>
            </a:r>
            <a:r>
              <a:rPr lang="ru-RU" altLang="ru-RU" sz="2400">
                <a:latin typeface="TimesNewRomanPSMT"/>
              </a:rPr>
              <a:t>ва </a:t>
            </a:r>
            <a:r>
              <a:rPr lang="ru-RU" altLang="ru-RU" sz="2400" b="1">
                <a:latin typeface="TimesNewRomanPS-BoldMT"/>
              </a:rPr>
              <a:t>ўтроқ аҳолини бошқаришга </a:t>
            </a:r>
            <a:r>
              <a:rPr lang="ru-RU" altLang="ru-RU" sz="2400">
                <a:latin typeface="TimesNewRomanPSMT"/>
              </a:rPr>
              <a:t>бўлинган. Ҳар бир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уезддаги кўчманчи аҳоли </a:t>
            </a:r>
            <a:r>
              <a:rPr lang="ru-RU" altLang="ru-RU" sz="2400" b="1">
                <a:latin typeface="TimesNewRomanPS-BoldMT"/>
              </a:rPr>
              <a:t>вилоятларга</a:t>
            </a:r>
            <a:r>
              <a:rPr lang="ru-RU" altLang="ru-RU" sz="2400">
                <a:latin typeface="TimesNewRomanPSMT"/>
              </a:rPr>
              <a:t>,</a:t>
            </a:r>
            <a:r>
              <a:rPr lang="ru-RU" altLang="ru-RU" sz="2400" b="1">
                <a:latin typeface="TimesNewRomanPS-BoldMT"/>
              </a:rPr>
              <a:t>волостлар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эса </a:t>
            </a:r>
            <a:r>
              <a:rPr lang="ru-RU" altLang="ru-RU" sz="2400" b="1">
                <a:latin typeface="TimesNewRomanPS-BoldMT"/>
              </a:rPr>
              <a:t>овулларга </a:t>
            </a:r>
            <a:r>
              <a:rPr lang="ru-RU" altLang="ru-RU" sz="2400">
                <a:latin typeface="TimesNewRomanPSMT"/>
              </a:rPr>
              <a:t>бўлинган. Волост (бўлис)лар – волост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бошқарувчилари, овуллар эса </a:t>
            </a:r>
            <a:r>
              <a:rPr lang="ru-RU" altLang="ru-RU" sz="2400" b="1">
                <a:latin typeface="TimesNewRomanPS-BoldMT"/>
              </a:rPr>
              <a:t>оқсоқоллар </a:t>
            </a:r>
            <a:r>
              <a:rPr lang="ru-RU" altLang="ru-RU" sz="2400">
                <a:latin typeface="TimesNewRomanPSMT"/>
              </a:rPr>
              <a:t>томонидан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бошқарилган. Вилоят бошқарувчилари ва унга номзод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лар ҳарбий губернатор томонидан, овул оқсоқоли ва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унга номзодлар уезд бошлиғи томонидан тайинланган.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Волост бошлиғи полиция ва маъмурий ҳокимиятни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амалга оширган. Ўтроқ аҳолини бошқариш қишлоқлар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да маъмурий ва полиция ваколатларига эга бўлган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оқсоқоллар томонидан амалга оширилган. Ўтроқ аҳоли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уездларда волостларга, волостлар эса қишлоқ жамоа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лари (оқсақолликлар)га бўлинган.</a:t>
            </a:r>
            <a:endParaRPr lang="ru-RU" altLang="ru-RU" sz="2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23850" y="1052513"/>
            <a:ext cx="2376488" cy="6477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uz-Cyrl-UZ" altLang="ru-RU" sz="200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</a:rPr>
              <a:t>Катта ёрдамчи</a:t>
            </a:r>
            <a:endParaRPr lang="ru-RU" altLang="ru-RU" sz="2000" b="1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373813" y="1052513"/>
            <a:ext cx="2374900" cy="6477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uz-Cyrl-UZ" altLang="ru-RU" sz="200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</a:rPr>
              <a:t>Кичик ёрдамчи</a:t>
            </a:r>
            <a:endParaRPr lang="ru-RU" altLang="ru-RU" sz="200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323850" y="2565400"/>
            <a:ext cx="2376488" cy="15113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uz-Cyrl-UZ" altLang="ru-RU" sz="20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</a:rPr>
              <a:t>Шахарлар 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uz-Cyrl-UZ" altLang="ru-RU" sz="20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</a:rPr>
              <a:t>Бошлиқлари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uz-Cyrl-UZ" altLang="ru-RU" sz="20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</a:rPr>
              <a:t>(шахарбошилар)</a:t>
            </a:r>
            <a:endParaRPr lang="ru-RU" altLang="ru-RU" sz="2000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323850" y="5084763"/>
            <a:ext cx="2376488" cy="136842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uz-Cyrl-UZ" altLang="ru-RU" sz="200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</a:rPr>
              <a:t>Обер</a:t>
            </a:r>
            <a:r>
              <a:rPr lang="uz-Cyrl-UZ" altLang="ru-RU" sz="200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–офицер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uz-Cyrl-UZ" altLang="ru-RU" sz="200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(кичик зобит)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3348038" y="2997200"/>
            <a:ext cx="2376487" cy="72231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uz-Cyrl-UZ" altLang="ru-RU" sz="200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</a:rPr>
              <a:t>Туман бошлиғи</a:t>
            </a:r>
            <a:endParaRPr lang="ru-RU" altLang="ru-RU" sz="200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6372225" y="2565400"/>
            <a:ext cx="2376488" cy="15113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uz-Cyrl-UZ" altLang="ru-RU" sz="200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</a:rPr>
              <a:t>Бўлис (волост)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uz-Cyrl-UZ" altLang="ru-RU" sz="200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</a:rPr>
              <a:t>бошлиғи</a:t>
            </a:r>
            <a:endParaRPr lang="ru-RU" altLang="ru-RU" sz="200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6372225" y="5086350"/>
            <a:ext cx="2376488" cy="13668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uz-Cyrl-UZ" altLang="ru-RU" sz="200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</a:rPr>
              <a:t>Участка (бўлим)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uz-Cyrl-UZ" altLang="ru-RU" sz="200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</a:rPr>
              <a:t>пристави</a:t>
            </a:r>
            <a:endParaRPr lang="ru-RU" altLang="ru-RU" sz="200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2773363" y="3357563"/>
            <a:ext cx="503237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H="1">
            <a:off x="5795963" y="3357563"/>
            <a:ext cx="504825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1403350" y="1844675"/>
            <a:ext cx="3024188" cy="10795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 flipV="1">
            <a:off x="4500563" y="1844675"/>
            <a:ext cx="3095625" cy="10795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H="1">
            <a:off x="1403350" y="3789363"/>
            <a:ext cx="3024188" cy="11525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4500563" y="3789363"/>
            <a:ext cx="3095625" cy="12239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4298" name="WordArt 26" descr="Почтовая бумага"/>
          <p:cNvSpPr>
            <a:spLocks noChangeArrowheads="1" noChangeShapeType="1"/>
          </p:cNvSpPr>
          <p:nvPr/>
        </p:nvSpPr>
        <p:spPr bwMode="auto">
          <a:xfrm>
            <a:off x="0" y="-26988"/>
            <a:ext cx="9144000" cy="981076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ru-RU" sz="32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Туркистон генерал-губернаторлигининг туман бошқаруви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25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250"/>
                            </p:stCondLst>
                            <p:childTnLst>
                              <p:par>
                                <p:cTn id="2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25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1250"/>
                            </p:stCondLst>
                            <p:childTnLst>
                              <p:par>
                                <p:cTn id="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3250"/>
                            </p:stCondLst>
                            <p:childTnLst>
                              <p:par>
                                <p:cTn id="4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4250"/>
                            </p:stCondLst>
                            <p:childTnLst>
                              <p:par>
                                <p:cTn id="4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6250"/>
                            </p:stCondLst>
                            <p:childTnLst>
                              <p:par>
                                <p:cTn id="4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1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7250"/>
                            </p:stCondLst>
                            <p:childTnLst>
                              <p:par>
                                <p:cTn id="5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9250"/>
                            </p:stCondLst>
                            <p:childTnLst>
                              <p:par>
                                <p:cTn id="5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250"/>
                            </p:stCondLst>
                            <p:childTnLst>
                              <p:par>
                                <p:cTn id="6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2250"/>
                            </p:stCondLst>
                            <p:childTnLst>
                              <p:par>
                                <p:cTn id="6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0" grpId="0" animBg="1"/>
      <p:bldP spid="54282" grpId="0" animBg="1"/>
      <p:bldP spid="54283" grpId="0" animBg="1"/>
      <p:bldP spid="54285" grpId="0" animBg="1"/>
      <p:bldP spid="54286" grpId="0" animBg="1"/>
      <p:bldP spid="54287" grpId="0" animBg="1"/>
      <p:bldP spid="542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2" name="AutoShape 22"/>
          <p:cNvSpPr>
            <a:spLocks noChangeArrowheads="1"/>
          </p:cNvSpPr>
          <p:nvPr/>
        </p:nvSpPr>
        <p:spPr bwMode="auto">
          <a:xfrm>
            <a:off x="257175" y="74613"/>
            <a:ext cx="8640763" cy="688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D0808"/>
              </a:gs>
              <a:gs pos="30000">
                <a:srgbClr val="FF0300"/>
              </a:gs>
              <a:gs pos="55000">
                <a:srgbClr val="FF7A00"/>
              </a:gs>
              <a:gs pos="100000">
                <a:srgbClr val="FFF200"/>
              </a:gs>
            </a:gsLst>
            <a:lin ang="18900000" scaled="1"/>
          </a:gradFill>
          <a:ln w="57150" cmpd="thinThick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ru-RU" sz="2000" dirty="0">
                <a:cs typeface="Times New Roman" panose="02020603050405020304" pitchFamily="18" charset="0"/>
              </a:rPr>
              <a:t>1886 </a:t>
            </a:r>
            <a:r>
              <a:rPr lang="ru-RU" sz="2000" dirty="0" err="1">
                <a:cs typeface="Times New Roman" panose="02020603050405020304" pitchFamily="18" charset="0"/>
              </a:rPr>
              <a:t>йилги</a:t>
            </a:r>
            <a:r>
              <a:rPr lang="ru-RU" sz="2000" dirty="0">
                <a:cs typeface="Times New Roman" panose="02020603050405020304" pitchFamily="18" charset="0"/>
              </a:rPr>
              <a:t> “Низом” га </a:t>
            </a:r>
            <a:r>
              <a:rPr lang="ru-RU" sz="2000" dirty="0" err="1">
                <a:cs typeface="Times New Roman" panose="02020603050405020304" pitchFamily="18" charset="0"/>
              </a:rPr>
              <a:t>кўра</a:t>
            </a:r>
            <a:r>
              <a:rPr lang="ru-RU" sz="2000" dirty="0"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cs typeface="Times New Roman" panose="02020603050405020304" pitchFamily="18" charset="0"/>
              </a:rPr>
              <a:t>Туркистон</a:t>
            </a:r>
            <a:r>
              <a:rPr lang="ru-RU" sz="2000" dirty="0"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cs typeface="Times New Roman" panose="02020603050405020304" pitchFamily="18" charset="0"/>
              </a:rPr>
              <a:t>ўлкасини</a:t>
            </a:r>
            <a:r>
              <a:rPr lang="ru-RU" sz="2000" dirty="0"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cs typeface="Times New Roman" panose="02020603050405020304" pitchFamily="18" charset="0"/>
              </a:rPr>
              <a:t>бошқариш</a:t>
            </a:r>
            <a:r>
              <a:rPr lang="ru-RU" sz="2000" dirty="0"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cs typeface="Times New Roman" panose="02020603050405020304" pitchFamily="18" charset="0"/>
              </a:rPr>
              <a:t>қуйидагича</a:t>
            </a:r>
            <a:endParaRPr lang="ru-RU" sz="2000" dirty="0"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sz="2000" dirty="0" err="1">
                <a:cs typeface="Times New Roman" panose="02020603050405020304" pitchFamily="18" charset="0"/>
              </a:rPr>
              <a:t>бўлинган</a:t>
            </a:r>
            <a:r>
              <a:rPr lang="ru-RU" sz="2000" dirty="0">
                <a:cs typeface="Times New Roman" panose="02020603050405020304" pitchFamily="18" charset="0"/>
              </a:rPr>
              <a:t>:</a:t>
            </a:r>
            <a:endParaRPr lang="ru-RU" altLang="ru-RU" sz="2000" b="1" dirty="0"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96" name="Rectangle 36"/>
          <p:cNvSpPr>
            <a:spLocks noChangeArrowheads="1"/>
          </p:cNvSpPr>
          <p:nvPr/>
        </p:nvSpPr>
        <p:spPr bwMode="auto">
          <a:xfrm>
            <a:off x="693738" y="827088"/>
            <a:ext cx="8208962" cy="360362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8900000" scaled="1"/>
          </a:gradFill>
          <a:ln w="285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1. Бош бошқарма.</a:t>
            </a:r>
            <a:endParaRPr lang="ru-RU" altLang="ru-RU" sz="1700" b="1">
              <a:latin typeface="Times New Roman" panose="02020603050405020304" pitchFamily="18" charset="0"/>
            </a:endParaRPr>
          </a:p>
        </p:txBody>
      </p:sp>
      <p:sp>
        <p:nvSpPr>
          <p:cNvPr id="66597" name="Rectangle 37"/>
          <p:cNvSpPr>
            <a:spLocks noChangeArrowheads="1"/>
          </p:cNvSpPr>
          <p:nvPr/>
        </p:nvSpPr>
        <p:spPr bwMode="auto">
          <a:xfrm>
            <a:off x="684213" y="1196975"/>
            <a:ext cx="8208962" cy="647700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8900000" scaled="1"/>
          </a:gradFill>
          <a:ln w="285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2. Турли тармоқларнинг алоҳида қисмларини бошқариш.</a:t>
            </a:r>
            <a:endParaRPr lang="ru-RU" altLang="ru-RU" sz="1700" b="1">
              <a:latin typeface="Times New Roman" panose="02020603050405020304" pitchFamily="18" charset="0"/>
            </a:endParaRPr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684213" y="1846263"/>
            <a:ext cx="8208962" cy="358775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8900000" scaled="1"/>
          </a:gradFill>
          <a:ln w="285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3. Маҳаллий маъмурий бошқарув: вилоят – уезд –волост – қишлоқ.</a:t>
            </a:r>
            <a:endParaRPr lang="ru-RU" altLang="ru-RU" sz="1700" b="1">
              <a:latin typeface="Times New Roman" panose="02020603050405020304" pitchFamily="18" charset="0"/>
            </a:endParaRPr>
          </a:p>
        </p:txBody>
      </p:sp>
      <p:sp>
        <p:nvSpPr>
          <p:cNvPr id="66599" name="Rectangle 39"/>
          <p:cNvSpPr>
            <a:spLocks noChangeArrowheads="1"/>
          </p:cNvSpPr>
          <p:nvPr/>
        </p:nvSpPr>
        <p:spPr bwMode="auto">
          <a:xfrm>
            <a:off x="684213" y="2205038"/>
            <a:ext cx="8208962" cy="576262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8900000" scaled="1"/>
          </a:gradFill>
          <a:ln w="285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 4.Суд бошқаруви.</a:t>
            </a:r>
            <a:endParaRPr lang="ru-RU" altLang="ru-RU" sz="1700" b="1">
              <a:latin typeface="Times New Roman" panose="02020603050405020304" pitchFamily="18" charset="0"/>
            </a:endParaRPr>
          </a:p>
        </p:txBody>
      </p:sp>
      <p:sp>
        <p:nvSpPr>
          <p:cNvPr id="66600" name="Rectangle 40"/>
          <p:cNvSpPr>
            <a:spLocks noChangeArrowheads="1"/>
          </p:cNvSpPr>
          <p:nvPr/>
        </p:nvSpPr>
        <p:spPr bwMode="auto">
          <a:xfrm>
            <a:off x="684213" y="2781300"/>
            <a:ext cx="8208962" cy="863600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8900000" scaled="1"/>
          </a:gradFill>
          <a:ln w="285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imes New Roman" panose="02020603050405020304" pitchFamily="18" charset="0"/>
              </a:rPr>
              <a:t>Туркистон генерал-губернатори ҳузурида Кенгаш, махсус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imes New Roman" panose="02020603050405020304" pitchFamily="18" charset="0"/>
              </a:rPr>
              <a:t>топшириқларни бажариш учун амалдорлар, таржимон ва девонхона мавжуд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imes New Roman" panose="02020603050405020304" pitchFamily="18" charset="0"/>
              </a:rPr>
              <a:t>бўлган.</a:t>
            </a:r>
            <a:endParaRPr lang="ru-RU" altLang="ru-RU" sz="1800" b="1">
              <a:latin typeface="Times New Roman" panose="02020603050405020304" pitchFamily="18" charset="0"/>
            </a:endParaRPr>
          </a:p>
        </p:txBody>
      </p:sp>
      <p:sp>
        <p:nvSpPr>
          <p:cNvPr id="66601" name="Rectangle 41"/>
          <p:cNvSpPr>
            <a:spLocks noChangeArrowheads="1"/>
          </p:cNvSpPr>
          <p:nvPr/>
        </p:nvSpPr>
        <p:spPr bwMode="auto">
          <a:xfrm>
            <a:off x="684213" y="3643313"/>
            <a:ext cx="8218487" cy="1439862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8900000" scaled="1"/>
          </a:gradFill>
          <a:ln w="285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Уезд бошқаруви бўйича </a:t>
            </a:r>
            <a:r>
              <a:rPr lang="ru-RU" altLang="ru-RU" sz="2200" b="1">
                <a:latin typeface="Times New Roman" panose="02020603050405020304" pitchFamily="18" charset="0"/>
              </a:rPr>
              <a:t>Амударё бўлими </a:t>
            </a:r>
            <a:r>
              <a:rPr lang="ru-RU" altLang="ru-RU" sz="2200">
                <a:latin typeface="Times New Roman" panose="02020603050405020304" pitchFamily="18" charset="0"/>
              </a:rPr>
              <a:t>алоҳида мақомга эга бўлган.Амударё бўлими бошлиғи уезд бошлиғи мақомига эга бўлиб, маъмурий ва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полиция бошқаруви унинг ихтиёрида бўлган.</a:t>
            </a:r>
            <a:endParaRPr lang="ru-RU" altLang="ru-RU" sz="1700" b="1">
              <a:latin typeface="Times New Roman" panose="02020603050405020304" pitchFamily="18" charset="0"/>
            </a:endParaRPr>
          </a:p>
        </p:txBody>
      </p:sp>
      <p:sp>
        <p:nvSpPr>
          <p:cNvPr id="66602" name="Rectangle 42"/>
          <p:cNvSpPr>
            <a:spLocks noChangeArrowheads="1"/>
          </p:cNvSpPr>
          <p:nvPr/>
        </p:nvSpPr>
        <p:spPr bwMode="auto">
          <a:xfrm>
            <a:off x="684213" y="5083175"/>
            <a:ext cx="8208962" cy="1730375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8900000" scaled="1"/>
          </a:gradFill>
          <a:ln w="285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Волост бошлиқлари ва уларнинг ёрдамчилари аҳоли томонидан уч йилга сайланган ҳамда ҳарбий губернатор томонидан асдиқланган. Волост бошқарувчилари суд ҳукмларини ижро этган, аҳолининг келиб-кетишини назорат қилган ҳамда солиқларнинг ўз вақтида йиғилишини таъминлаган.</a:t>
            </a:r>
            <a:endParaRPr lang="ru-RU" altLang="ru-RU" sz="1700" b="1">
              <a:latin typeface="Times New Roman" panose="02020603050405020304" pitchFamily="18" charset="0"/>
            </a:endParaRPr>
          </a:p>
        </p:txBody>
      </p:sp>
      <p:sp>
        <p:nvSpPr>
          <p:cNvPr id="66603" name="Line 43"/>
          <p:cNvSpPr>
            <a:spLocks noChangeShapeType="1"/>
          </p:cNvSpPr>
          <p:nvPr/>
        </p:nvSpPr>
        <p:spPr bwMode="auto">
          <a:xfrm>
            <a:off x="323850" y="692150"/>
            <a:ext cx="0" cy="50419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6604" name="Line 44"/>
          <p:cNvSpPr>
            <a:spLocks noChangeShapeType="1"/>
          </p:cNvSpPr>
          <p:nvPr/>
        </p:nvSpPr>
        <p:spPr bwMode="auto">
          <a:xfrm>
            <a:off x="323850" y="5734050"/>
            <a:ext cx="360363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6605" name="Line 45"/>
          <p:cNvSpPr>
            <a:spLocks noChangeShapeType="1"/>
          </p:cNvSpPr>
          <p:nvPr/>
        </p:nvSpPr>
        <p:spPr bwMode="auto">
          <a:xfrm>
            <a:off x="323850" y="4005263"/>
            <a:ext cx="360363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6606" name="Line 46"/>
          <p:cNvSpPr>
            <a:spLocks noChangeShapeType="1"/>
          </p:cNvSpPr>
          <p:nvPr/>
        </p:nvSpPr>
        <p:spPr bwMode="auto">
          <a:xfrm>
            <a:off x="323850" y="3213100"/>
            <a:ext cx="360363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6607" name="Line 47"/>
          <p:cNvSpPr>
            <a:spLocks noChangeShapeType="1"/>
          </p:cNvSpPr>
          <p:nvPr/>
        </p:nvSpPr>
        <p:spPr bwMode="auto">
          <a:xfrm>
            <a:off x="323850" y="2492375"/>
            <a:ext cx="360363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6608" name="Line 48"/>
          <p:cNvSpPr>
            <a:spLocks noChangeShapeType="1"/>
          </p:cNvSpPr>
          <p:nvPr/>
        </p:nvSpPr>
        <p:spPr bwMode="auto">
          <a:xfrm>
            <a:off x="323850" y="2060575"/>
            <a:ext cx="360363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6609" name="Line 49"/>
          <p:cNvSpPr>
            <a:spLocks noChangeShapeType="1"/>
          </p:cNvSpPr>
          <p:nvPr/>
        </p:nvSpPr>
        <p:spPr bwMode="auto">
          <a:xfrm>
            <a:off x="323850" y="1557338"/>
            <a:ext cx="360363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6610" name="Line 50"/>
          <p:cNvSpPr>
            <a:spLocks noChangeShapeType="1"/>
          </p:cNvSpPr>
          <p:nvPr/>
        </p:nvSpPr>
        <p:spPr bwMode="auto">
          <a:xfrm>
            <a:off x="323850" y="1052513"/>
            <a:ext cx="360363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3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4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5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1300"/>
                            </p:stCondLst>
                            <p:childTnLst>
                              <p:par>
                                <p:cTn id="6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6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6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230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2800"/>
                            </p:stCondLst>
                            <p:childTnLst>
                              <p:par>
                                <p:cTn id="7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6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6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3800"/>
                            </p:stCondLst>
                            <p:childTnLst>
                              <p:par>
                                <p:cTn id="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6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6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4300"/>
                            </p:stCondLst>
                            <p:childTnLst>
                              <p:par>
                                <p:cTn id="8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6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6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2" grpId="0" animBg="1"/>
      <p:bldP spid="66596" grpId="0" animBg="1"/>
      <p:bldP spid="66597" grpId="0" animBg="1"/>
      <p:bldP spid="66598" grpId="0" animBg="1"/>
      <p:bldP spid="66599" grpId="0" animBg="1"/>
      <p:bldP spid="66600" grpId="0" animBg="1"/>
      <p:bldP spid="66601" grpId="0" animBg="1"/>
      <p:bldP spid="6660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Rectangle 7" descr="Водяные капли"/>
          <p:cNvSpPr>
            <a:spLocks noChangeArrowheads="1"/>
          </p:cNvSpPr>
          <p:nvPr/>
        </p:nvSpPr>
        <p:spPr bwMode="auto">
          <a:xfrm>
            <a:off x="250825" y="2133600"/>
            <a:ext cx="2449513" cy="6477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solidFill>
                  <a:schemeClr val="bg2"/>
                </a:solidFill>
                <a:latin typeface="Times New Roman" panose="02020603050405020304" pitchFamily="18" charset="0"/>
              </a:rPr>
              <a:t>Участка (бўлим)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solidFill>
                  <a:schemeClr val="bg2"/>
                </a:solidFill>
                <a:latin typeface="Times New Roman" panose="02020603050405020304" pitchFamily="18" charset="0"/>
              </a:rPr>
              <a:t>пристави</a:t>
            </a:r>
            <a:endParaRPr lang="ru-RU" altLang="ru-RU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5" name="Rectangle 9" descr="Водяные капли"/>
          <p:cNvSpPr>
            <a:spLocks noChangeArrowheads="1"/>
          </p:cNvSpPr>
          <p:nvPr/>
        </p:nvSpPr>
        <p:spPr bwMode="auto">
          <a:xfrm>
            <a:off x="250825" y="3789363"/>
            <a:ext cx="2449513" cy="6477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solidFill>
                  <a:schemeClr val="bg2"/>
                </a:solidFill>
                <a:latin typeface="Times New Roman" panose="02020603050405020304" pitchFamily="18" charset="0"/>
              </a:rPr>
              <a:t>Маҳалла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solidFill>
                  <a:schemeClr val="bg2"/>
                </a:solidFill>
                <a:latin typeface="Times New Roman" panose="02020603050405020304" pitchFamily="18" charset="0"/>
              </a:rPr>
              <a:t>оқсоқоллари</a:t>
            </a:r>
            <a:endParaRPr lang="ru-RU" altLang="ru-RU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6" name="Rectangle 10" descr="Водяные капли"/>
          <p:cNvSpPr>
            <a:spLocks noChangeArrowheads="1"/>
          </p:cNvSpPr>
          <p:nvPr/>
        </p:nvSpPr>
        <p:spPr bwMode="auto">
          <a:xfrm>
            <a:off x="250825" y="5805488"/>
            <a:ext cx="2449513" cy="6477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solidFill>
                  <a:schemeClr val="bg2"/>
                </a:solidFill>
                <a:latin typeface="Times New Roman" panose="02020603050405020304" pitchFamily="18" charset="0"/>
              </a:rPr>
              <a:t>Элликбоши</a:t>
            </a:r>
            <a:endParaRPr lang="ru-RU" altLang="ru-RU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7" name="Rectangle 11" descr="Водяные капли"/>
          <p:cNvSpPr>
            <a:spLocks noChangeArrowheads="1"/>
          </p:cNvSpPr>
          <p:nvPr/>
        </p:nvSpPr>
        <p:spPr bwMode="auto">
          <a:xfrm>
            <a:off x="3059113" y="1628775"/>
            <a:ext cx="2881312" cy="431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solidFill>
                  <a:schemeClr val="bg2"/>
                </a:solidFill>
                <a:latin typeface="Times New Roman" panose="02020603050405020304" pitchFamily="18" charset="0"/>
              </a:rPr>
              <a:t>Туман бошлиғи</a:t>
            </a:r>
            <a:endParaRPr lang="ru-RU" altLang="ru-RU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8" name="Rectangle 12" descr="Водяные капли"/>
          <p:cNvSpPr>
            <a:spLocks noChangeArrowheads="1"/>
          </p:cNvSpPr>
          <p:nvPr/>
        </p:nvSpPr>
        <p:spPr bwMode="auto">
          <a:xfrm>
            <a:off x="6372225" y="2133600"/>
            <a:ext cx="2520950" cy="6477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solidFill>
                  <a:schemeClr val="bg2"/>
                </a:solidFill>
                <a:latin typeface="Times New Roman" panose="02020603050405020304" pitchFamily="18" charset="0"/>
              </a:rPr>
              <a:t>Миршаббоши</a:t>
            </a:r>
            <a:endParaRPr lang="ru-RU" altLang="ru-RU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9" name="Rectangle 13" descr="Водяные капли"/>
          <p:cNvSpPr>
            <a:spLocks noChangeArrowheads="1"/>
          </p:cNvSpPr>
          <p:nvPr/>
        </p:nvSpPr>
        <p:spPr bwMode="auto">
          <a:xfrm>
            <a:off x="6372225" y="3789363"/>
            <a:ext cx="2520950" cy="6492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solidFill>
                  <a:schemeClr val="bg2"/>
                </a:solidFill>
                <a:latin typeface="Times New Roman" panose="02020603050405020304" pitchFamily="18" charset="0"/>
              </a:rPr>
              <a:t>Қўрбоши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solidFill>
                  <a:schemeClr val="bg2"/>
                </a:solidFill>
                <a:latin typeface="Times New Roman" panose="02020603050405020304" pitchFamily="18" charset="0"/>
              </a:rPr>
              <a:t>(миршаблик хизмати)</a:t>
            </a:r>
            <a:endParaRPr lang="ru-RU" altLang="ru-RU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0" name="Rectangle 14" descr="Водяные капли"/>
          <p:cNvSpPr>
            <a:spLocks noChangeArrowheads="1"/>
          </p:cNvSpPr>
          <p:nvPr/>
        </p:nvSpPr>
        <p:spPr bwMode="auto">
          <a:xfrm>
            <a:off x="6372225" y="5805488"/>
            <a:ext cx="2520950" cy="6477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solidFill>
                  <a:schemeClr val="bg2"/>
                </a:solidFill>
                <a:latin typeface="Times New Roman" panose="02020603050405020304" pitchFamily="18" charset="0"/>
              </a:rPr>
              <a:t>Йигитлар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solidFill>
                  <a:schemeClr val="bg2"/>
                </a:solidFill>
                <a:latin typeface="Times New Roman" panose="02020603050405020304" pitchFamily="18" charset="0"/>
              </a:rPr>
              <a:t>(миршаблар)</a:t>
            </a:r>
            <a:endParaRPr lang="ru-RU" altLang="ru-RU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1" name="Rectangle 15" descr="Водяные капли"/>
          <p:cNvSpPr>
            <a:spLocks noChangeArrowheads="1"/>
          </p:cNvSpPr>
          <p:nvPr/>
        </p:nvSpPr>
        <p:spPr bwMode="auto">
          <a:xfrm>
            <a:off x="3275013" y="2781300"/>
            <a:ext cx="2449512" cy="8636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solidFill>
                  <a:schemeClr val="bg2"/>
                </a:solidFill>
                <a:latin typeface="Times New Roman" panose="02020603050405020304" pitchFamily="18" charset="0"/>
              </a:rPr>
              <a:t>Шаҳар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solidFill>
                  <a:schemeClr val="bg2"/>
                </a:solidFill>
                <a:latin typeface="Times New Roman" panose="02020603050405020304" pitchFamily="18" charset="0"/>
              </a:rPr>
              <a:t>жамоатчилиги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solidFill>
                  <a:schemeClr val="bg2"/>
                </a:solidFill>
                <a:latin typeface="Times New Roman" panose="02020603050405020304" pitchFamily="18" charset="0"/>
              </a:rPr>
              <a:t>ноиблари</a:t>
            </a:r>
            <a:endParaRPr lang="ru-RU" altLang="ru-RU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2" name="Rectangle 16" descr="Водяные капли"/>
          <p:cNvSpPr>
            <a:spLocks noChangeArrowheads="1"/>
          </p:cNvSpPr>
          <p:nvPr/>
        </p:nvSpPr>
        <p:spPr bwMode="auto">
          <a:xfrm>
            <a:off x="3059113" y="4292600"/>
            <a:ext cx="2881312" cy="431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solidFill>
                  <a:schemeClr val="bg2"/>
                </a:solidFill>
                <a:latin typeface="Times New Roman" panose="02020603050405020304" pitchFamily="18" charset="0"/>
              </a:rPr>
              <a:t>Мироббоши</a:t>
            </a:r>
            <a:endParaRPr lang="ru-RU" altLang="ru-RU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3" name="Rectangle 17" descr="Водяные капли"/>
          <p:cNvSpPr>
            <a:spLocks noChangeArrowheads="1"/>
          </p:cNvSpPr>
          <p:nvPr/>
        </p:nvSpPr>
        <p:spPr bwMode="auto">
          <a:xfrm>
            <a:off x="3275013" y="5086350"/>
            <a:ext cx="2449512" cy="5746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solidFill>
                  <a:schemeClr val="bg2"/>
                </a:solidFill>
                <a:latin typeface="Times New Roman" panose="02020603050405020304" pitchFamily="18" charset="0"/>
              </a:rPr>
              <a:t>Ариқ оқсоқоли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solidFill>
                  <a:schemeClr val="bg2"/>
                </a:solidFill>
                <a:latin typeface="Times New Roman" panose="02020603050405020304" pitchFamily="18" charset="0"/>
              </a:rPr>
              <a:t>(мироббоши)</a:t>
            </a:r>
            <a:endParaRPr lang="ru-RU" altLang="ru-RU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4" name="Rectangle 18" descr="Водяные капли"/>
          <p:cNvSpPr>
            <a:spLocks noChangeArrowheads="1"/>
          </p:cNvSpPr>
          <p:nvPr/>
        </p:nvSpPr>
        <p:spPr bwMode="auto">
          <a:xfrm>
            <a:off x="3276600" y="6021388"/>
            <a:ext cx="2449513" cy="431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solidFill>
                  <a:schemeClr val="bg2"/>
                </a:solidFill>
                <a:latin typeface="Times New Roman" panose="02020603050405020304" pitchFamily="18" charset="0"/>
              </a:rPr>
              <a:t>Ўнбоши</a:t>
            </a:r>
            <a:endParaRPr lang="ru-RU" altLang="ru-RU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1403350" y="4437063"/>
            <a:ext cx="0" cy="1368425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7596188" y="4437063"/>
            <a:ext cx="0" cy="1368425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1403350" y="2781300"/>
            <a:ext cx="0" cy="1008063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7596188" y="2781300"/>
            <a:ext cx="0" cy="1008063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4500563" y="2060575"/>
            <a:ext cx="0" cy="720725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4500563" y="3644900"/>
            <a:ext cx="0" cy="6477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>
            <a:off x="4500563" y="4725988"/>
            <a:ext cx="0" cy="358775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>
            <a:off x="4500563" y="5662613"/>
            <a:ext cx="0" cy="358775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5325" name="Line 29"/>
          <p:cNvSpPr>
            <a:spLocks noChangeShapeType="1"/>
          </p:cNvSpPr>
          <p:nvPr/>
        </p:nvSpPr>
        <p:spPr bwMode="auto">
          <a:xfrm>
            <a:off x="3132138" y="2060575"/>
            <a:ext cx="0" cy="2232025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5326" name="Line 30"/>
          <p:cNvSpPr>
            <a:spLocks noChangeShapeType="1"/>
          </p:cNvSpPr>
          <p:nvPr/>
        </p:nvSpPr>
        <p:spPr bwMode="auto">
          <a:xfrm flipH="1">
            <a:off x="1403350" y="1773238"/>
            <a:ext cx="1655763" cy="360362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>
            <a:off x="5940425" y="1773238"/>
            <a:ext cx="1727200" cy="360362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2197100" y="908050"/>
            <a:ext cx="4535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82"/>
                    </a:gs>
                    <a:gs pos="100000">
                      <a:srgbClr val="000082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uz-Cyrl-UZ" altLang="ru-RU" sz="2000" b="1">
                <a:solidFill>
                  <a:schemeClr val="bg2"/>
                </a:solidFill>
              </a:rPr>
              <a:t>а)  туман шаҳарлари идораси</a:t>
            </a:r>
            <a:endParaRPr lang="ru-RU" altLang="ru-RU" sz="2000" b="1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29" name="WordArt 33" descr="Почтовая бумага"/>
          <p:cNvSpPr>
            <a:spLocks noChangeArrowheads="1" noChangeShapeType="1"/>
          </p:cNvSpPr>
          <p:nvPr/>
        </p:nvSpPr>
        <p:spPr bwMode="auto">
          <a:xfrm>
            <a:off x="0" y="-26988"/>
            <a:ext cx="9144000" cy="981076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ru-RU" sz="32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Туркистон генерал-губернаторлигининг шаҳар бошқаруви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55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55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5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5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5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5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5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7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5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5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8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8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5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5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9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9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5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5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10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10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11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34000"/>
                            </p:stCondLst>
                            <p:childTnLst>
                              <p:par>
                                <p:cTn id="1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5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5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35000"/>
                            </p:stCondLst>
                            <p:childTnLst>
                              <p:par>
                                <p:cTn id="1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 animBg="1"/>
      <p:bldP spid="55305" grpId="0" animBg="1"/>
      <p:bldP spid="55306" grpId="0" animBg="1"/>
      <p:bldP spid="55307" grpId="0" animBg="1"/>
      <p:bldP spid="55308" grpId="0" animBg="1"/>
      <p:bldP spid="55309" grpId="0" animBg="1"/>
      <p:bldP spid="55310" grpId="0" animBg="1"/>
      <p:bldP spid="55311" grpId="0" animBg="1"/>
      <p:bldP spid="55312" grpId="0" animBg="1"/>
      <p:bldP spid="55313" grpId="0" animBg="1"/>
      <p:bldP spid="553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defRPr/>
            </a:pPr>
            <a:endParaRPr lang="ru-RU" altLang="ru-RU" smtClean="0"/>
          </a:p>
        </p:txBody>
      </p:sp>
      <p:pic>
        <p:nvPicPr>
          <p:cNvPr id="86019" name="Picture 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938"/>
            <a:ext cx="8713788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411413" y="115888"/>
            <a:ext cx="4465637" cy="50482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5000">
                <a:srgbClr val="66008F"/>
              </a:gs>
              <a:gs pos="32499">
                <a:srgbClr val="BA0066"/>
              </a:gs>
              <a:gs pos="45000">
                <a:srgbClr val="FF0000"/>
              </a:gs>
              <a:gs pos="50000">
                <a:srgbClr val="FF8200"/>
              </a:gs>
              <a:gs pos="55001">
                <a:srgbClr val="FF0000"/>
              </a:gs>
              <a:gs pos="67501">
                <a:srgbClr val="BA0066"/>
              </a:gs>
              <a:gs pos="85000">
                <a:srgbClr val="66008F"/>
              </a:gs>
              <a:gs pos="100000">
                <a:srgbClr val="000082"/>
              </a:gs>
            </a:gsLst>
            <a:lin ang="2700000" scaled="1"/>
          </a:gra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uz-Cyrl-UZ" altLang="ru-RU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б)   Тошкент шаҳри идораси</a:t>
            </a:r>
            <a:endParaRPr lang="ru-RU" altLang="ru-RU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250825" y="1196975"/>
            <a:ext cx="2449513" cy="8636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0033CC"/>
              </a:gs>
            </a:gsLst>
            <a:lin ang="18900000" scaled="1"/>
          </a:gra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Участка (бўлим)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пристави </a:t>
            </a:r>
            <a:endParaRPr lang="ru-RU" altLang="ru-RU" sz="2000" b="1">
              <a:latin typeface="Times New Roman" panose="02020603050405020304" pitchFamily="18" charset="0"/>
            </a:endParaRP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250825" y="3573463"/>
            <a:ext cx="2449513" cy="8636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0033CC"/>
              </a:gs>
            </a:gsLst>
            <a:lin ang="18900000" scaled="1"/>
          </a:gra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Янги шаҳар қисми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миршаббошиси</a:t>
            </a:r>
            <a:endParaRPr lang="ru-RU" altLang="ru-RU" sz="2000" b="1">
              <a:latin typeface="Times New Roman" panose="02020603050405020304" pitchFamily="18" charset="0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250825" y="5734050"/>
            <a:ext cx="2449513" cy="8636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0033CC"/>
              </a:gs>
            </a:gsLst>
            <a:lin ang="18900000" scaled="1"/>
          </a:gra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Рус аҳолиси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ноиблари</a:t>
            </a:r>
            <a:endParaRPr lang="ru-RU" altLang="ru-RU" sz="2000" b="1">
              <a:latin typeface="Times New Roman" panose="02020603050405020304" pitchFamily="18" charset="0"/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3346450" y="1196975"/>
            <a:ext cx="2449513" cy="8636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0033CC"/>
              </a:gs>
            </a:gsLst>
            <a:lin ang="18900000" scaled="1"/>
          </a:gra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Шаҳар ҳокими</a:t>
            </a:r>
            <a:endParaRPr lang="ru-RU" altLang="ru-RU" sz="2000" b="1">
              <a:latin typeface="Times New Roman" panose="02020603050405020304" pitchFamily="18" charset="0"/>
            </a:endParaRP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3348038" y="3573463"/>
            <a:ext cx="2447925" cy="576262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0033CC"/>
              </a:gs>
            </a:gsLst>
            <a:lin ang="18900000" scaled="1"/>
          </a:gra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Шаҳар думаси</a:t>
            </a:r>
            <a:endParaRPr lang="ru-RU" altLang="ru-RU" sz="2000" b="1">
              <a:latin typeface="Times New Roman" panose="02020603050405020304" pitchFamily="18" charset="0"/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6443663" y="1196975"/>
            <a:ext cx="2449512" cy="8636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0033CC"/>
              </a:gs>
            </a:gsLst>
            <a:lin ang="18900000" scaled="1"/>
          </a:gra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Миршаббоши</a:t>
            </a: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6443663" y="3573463"/>
            <a:ext cx="2449512" cy="8636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0033CC"/>
              </a:gs>
            </a:gsLst>
            <a:lin ang="18900000" scaled="1"/>
          </a:gra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Ерли аҳоли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қисми</a:t>
            </a:r>
            <a:endParaRPr lang="ru-RU" altLang="ru-RU" sz="2000" b="1">
              <a:latin typeface="Times New Roman" panose="02020603050405020304" pitchFamily="18" charset="0"/>
            </a:endParaRP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6443663" y="5734050"/>
            <a:ext cx="2449512" cy="8636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0033CC"/>
              </a:gs>
            </a:gsLst>
            <a:lin ang="18900000" scaled="1"/>
          </a:gra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Мусулмон аҳолиси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ноиблари</a:t>
            </a:r>
            <a:endParaRPr lang="ru-RU" altLang="ru-RU" sz="2000" b="1">
              <a:latin typeface="Times New Roman" panose="02020603050405020304" pitchFamily="18" charset="0"/>
            </a:endParaRP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3348038" y="2565400"/>
            <a:ext cx="2447925" cy="57626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0033CC"/>
              </a:gs>
            </a:gsLst>
            <a:lin ang="18900000" scaled="1"/>
          </a:gra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Шаҳар оқсоқоли</a:t>
            </a:r>
            <a:endParaRPr lang="ru-RU" altLang="ru-RU" sz="2000" b="1">
              <a:latin typeface="Times New Roman" panose="02020603050405020304" pitchFamily="18" charset="0"/>
            </a:endParaRP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3276600" y="4868863"/>
            <a:ext cx="2447925" cy="576262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0033CC"/>
              </a:gs>
            </a:gsLst>
            <a:lin ang="18900000" scaled="1"/>
          </a:gra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000" b="1">
                <a:latin typeface="Times New Roman" panose="02020603050405020304" pitchFamily="18" charset="0"/>
              </a:rPr>
              <a:t>Шаҳар маҳкамаси</a:t>
            </a:r>
            <a:endParaRPr lang="ru-RU" altLang="ru-RU" sz="2000" b="1">
              <a:latin typeface="Times New Roman" panose="02020603050405020304" pitchFamily="18" charset="0"/>
            </a:endParaRPr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1258888" y="2060575"/>
            <a:ext cx="3313112" cy="5048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 flipH="1">
            <a:off x="4572000" y="2060575"/>
            <a:ext cx="3384550" cy="5048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1258888" y="4437063"/>
            <a:ext cx="3241675" cy="431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 flipH="1">
            <a:off x="4500563" y="4437063"/>
            <a:ext cx="3311525" cy="431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 flipV="1">
            <a:off x="1258888" y="5445125"/>
            <a:ext cx="3313112" cy="2889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 flipH="1" flipV="1">
            <a:off x="4572000" y="5445125"/>
            <a:ext cx="3240088" cy="2889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>
            <a:off x="4572000" y="2060575"/>
            <a:ext cx="0" cy="5048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6349" name="Line 29"/>
          <p:cNvSpPr>
            <a:spLocks noChangeShapeType="1"/>
          </p:cNvSpPr>
          <p:nvPr/>
        </p:nvSpPr>
        <p:spPr bwMode="auto">
          <a:xfrm>
            <a:off x="4572000" y="3140075"/>
            <a:ext cx="0" cy="4333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2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20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20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20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20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2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20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20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20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8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6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6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20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nimBg="1"/>
      <p:bldP spid="56326" grpId="0" animBg="1"/>
      <p:bldP spid="56327" grpId="0" animBg="1"/>
      <p:bldP spid="56328" grpId="0" animBg="1"/>
      <p:bldP spid="56329" grpId="0" animBg="1"/>
      <p:bldP spid="56330" grpId="0" animBg="1"/>
      <p:bldP spid="56332" grpId="0" animBg="1"/>
      <p:bldP spid="56333" grpId="0" animBg="1"/>
      <p:bldP spid="56334" grpId="0" animBg="1"/>
      <p:bldP spid="56335" grpId="0" animBg="1"/>
      <p:bldP spid="563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5" descr="Зеленый мрамор"/>
          <p:cNvSpPr>
            <a:spLocks noChangeArrowheads="1"/>
          </p:cNvSpPr>
          <p:nvPr/>
        </p:nvSpPr>
        <p:spPr bwMode="auto">
          <a:xfrm>
            <a:off x="2627313" y="1196975"/>
            <a:ext cx="3744912" cy="576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uz-Cyrl-UZ" altLang="ru-RU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Бўлис (волост) бошлиғи</a:t>
            </a:r>
            <a:endParaRPr lang="ru-RU" altLang="ru-RU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50" name="Rectangle 6" descr="Зеленый мрамор"/>
          <p:cNvSpPr>
            <a:spLocks noChangeArrowheads="1"/>
          </p:cNvSpPr>
          <p:nvPr/>
        </p:nvSpPr>
        <p:spPr bwMode="auto">
          <a:xfrm>
            <a:off x="250825" y="2349500"/>
            <a:ext cx="3744913" cy="576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uz-Cyrl-UZ" altLang="ru-RU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Оқсоқоллар</a:t>
            </a:r>
            <a:endParaRPr lang="ru-RU" altLang="ru-RU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51" name="Rectangle 7" descr="Зеленый мрамор"/>
          <p:cNvSpPr>
            <a:spLocks noChangeArrowheads="1"/>
          </p:cNvSpPr>
          <p:nvPr/>
        </p:nvSpPr>
        <p:spPr bwMode="auto">
          <a:xfrm>
            <a:off x="5075238" y="2349500"/>
            <a:ext cx="3744912" cy="576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uz-Cyrl-UZ" altLang="ru-RU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Оқсоқол ёрдамчилари</a:t>
            </a:r>
            <a:endParaRPr lang="ru-RU" altLang="ru-RU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52" name="Rectangle 8" descr="Зеленый мрамор"/>
          <p:cNvSpPr>
            <a:spLocks noChangeArrowheads="1"/>
          </p:cNvSpPr>
          <p:nvPr/>
        </p:nvSpPr>
        <p:spPr bwMode="auto">
          <a:xfrm>
            <a:off x="2916238" y="3789363"/>
            <a:ext cx="3170237" cy="5762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uz-Cyrl-UZ" altLang="ru-RU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Элликбошилар</a:t>
            </a:r>
            <a:endParaRPr lang="ru-RU" altLang="ru-RU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53" name="Rectangle 9" descr="Зеленый мрамор"/>
          <p:cNvSpPr>
            <a:spLocks noChangeArrowheads="1"/>
          </p:cNvSpPr>
          <p:nvPr/>
        </p:nvSpPr>
        <p:spPr bwMode="auto">
          <a:xfrm>
            <a:off x="2916238" y="4724400"/>
            <a:ext cx="3170237" cy="576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uz-Cyrl-UZ" altLang="ru-RU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Миршаббоши</a:t>
            </a:r>
            <a:endParaRPr lang="ru-RU" altLang="ru-RU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54" name="Rectangle 10" descr="Зеленый мрамор"/>
          <p:cNvSpPr>
            <a:spLocks noChangeArrowheads="1"/>
          </p:cNvSpPr>
          <p:nvPr/>
        </p:nvSpPr>
        <p:spPr bwMode="auto">
          <a:xfrm>
            <a:off x="250825" y="6092825"/>
            <a:ext cx="3744913" cy="576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uz-Cyrl-UZ" altLang="ru-RU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Ариқ оқсоқоли</a:t>
            </a:r>
            <a:endParaRPr lang="ru-RU" altLang="ru-RU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55" name="Rectangle 11" descr="Зеленый мрамор"/>
          <p:cNvSpPr>
            <a:spLocks noChangeArrowheads="1"/>
          </p:cNvSpPr>
          <p:nvPr/>
        </p:nvSpPr>
        <p:spPr bwMode="auto">
          <a:xfrm>
            <a:off x="5076825" y="6092825"/>
            <a:ext cx="3744913" cy="576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uz-Cyrl-UZ" altLang="ru-RU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Мироблар</a:t>
            </a:r>
            <a:endParaRPr lang="ru-RU" altLang="ru-RU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 flipH="1">
            <a:off x="1835150" y="1773238"/>
            <a:ext cx="2592388" cy="57626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 flipH="1">
            <a:off x="1835150" y="5300663"/>
            <a:ext cx="2592388" cy="79216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4427538" y="1773238"/>
            <a:ext cx="2808287" cy="57626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4427538" y="5300663"/>
            <a:ext cx="2808287" cy="79216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 flipH="1" flipV="1">
            <a:off x="1763713" y="2924175"/>
            <a:ext cx="2663825" cy="8651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 flipV="1">
            <a:off x="4427538" y="2924175"/>
            <a:ext cx="2808287" cy="8651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4067175" y="2636838"/>
            <a:ext cx="93662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7363" name="AutoShape 19"/>
          <p:cNvSpPr>
            <a:spLocks noChangeArrowheads="1"/>
          </p:cNvSpPr>
          <p:nvPr/>
        </p:nvSpPr>
        <p:spPr bwMode="auto">
          <a:xfrm>
            <a:off x="468313" y="188913"/>
            <a:ext cx="8208962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1"/>
          </a:gradFill>
          <a:ln w="76200" cmpd="tri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ru-RU" altLang="ru-RU" b="1">
                <a:effectLst>
                  <a:outerShdw blurRad="38100" dist="38100" dir="2700000" algn="tl">
                    <a:srgbClr val="000000"/>
                  </a:outerShdw>
                </a:effectLst>
              </a:rPr>
              <a:t>Туркистон генерал-губернаторлигининг </a:t>
            </a:r>
            <a:r>
              <a:rPr lang="uz-Cyrl-UZ" altLang="ru-RU" b="1">
                <a:effectLst>
                  <a:outerShdw blurRad="38100" dist="38100" dir="2700000" algn="tl">
                    <a:srgbClr val="000000"/>
                  </a:outerShdw>
                </a:effectLst>
              </a:rPr>
              <a:t>қ</a:t>
            </a:r>
            <a:r>
              <a:rPr lang="ru-RU" altLang="ru-RU" b="1">
                <a:effectLst>
                  <a:outerShdw blurRad="38100" dist="38100" dir="2700000" algn="tl">
                    <a:srgbClr val="000000"/>
                  </a:outerShdw>
                </a:effectLst>
              </a:rPr>
              <a:t>ишло</a:t>
            </a:r>
            <a:r>
              <a:rPr lang="uz-Cyrl-UZ" altLang="ru-RU" b="1">
                <a:effectLst>
                  <a:outerShdw blurRad="38100" dist="38100" dir="2700000" algn="tl">
                    <a:srgbClr val="000000"/>
                  </a:outerShdw>
                </a:effectLst>
              </a:rPr>
              <a:t>қ</a:t>
            </a:r>
            <a:r>
              <a:rPr lang="ru-RU" altLang="ru-RU" b="1">
                <a:effectLst>
                  <a:outerShdw blurRad="38100" dist="38100" dir="2700000" algn="tl">
                    <a:srgbClr val="000000"/>
                  </a:outerShdw>
                </a:effectLst>
              </a:rPr>
              <a:t> бош</a:t>
            </a:r>
            <a:r>
              <a:rPr lang="uz-Cyrl-UZ" altLang="ru-RU" b="1">
                <a:effectLst>
                  <a:outerShdw blurRad="38100" dist="38100" dir="2700000" algn="tl">
                    <a:srgbClr val="000000"/>
                  </a:outerShdw>
                </a:effectLst>
              </a:rPr>
              <a:t>қ</a:t>
            </a:r>
            <a:r>
              <a:rPr lang="ru-RU" altLang="ru-RU" b="1">
                <a:effectLst>
                  <a:outerShdw blurRad="38100" dist="38100" dir="2700000" algn="tl">
                    <a:srgbClr val="000000"/>
                  </a:outerShdw>
                </a:effectLst>
              </a:rPr>
              <a:t>аруви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5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6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20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  <p:bldP spid="57350" grpId="0" animBg="1"/>
      <p:bldP spid="57351" grpId="0" animBg="1"/>
      <p:bldP spid="57352" grpId="0" animBg="1"/>
      <p:bldP spid="57353" grpId="0" animBg="1"/>
      <p:bldP spid="57354" grpId="0" animBg="1"/>
      <p:bldP spid="57355" grpId="0" animBg="1"/>
      <p:bldP spid="573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89000" y="188913"/>
            <a:ext cx="7366000" cy="5032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76200" cmpd="tri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ru-RU" altLang="ru-RU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Туркистон генерал-губернаторлигининг шариат </a:t>
            </a:r>
            <a:r>
              <a:rPr lang="uz-Cyrl-UZ" altLang="ru-RU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қ</a:t>
            </a:r>
            <a:r>
              <a:rPr lang="ru-RU" altLang="ru-RU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озиси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323850" y="1412875"/>
            <a:ext cx="3168650" cy="1223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76200" cmpd="tri" algn="ctr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 b="1">
                <a:solidFill>
                  <a:schemeClr val="bg2"/>
                </a:solidFill>
                <a:latin typeface="Times New Roman" panose="02020603050405020304" pitchFamily="18" charset="0"/>
              </a:rPr>
              <a:t>Халқ қозилари фавқу-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 b="1">
                <a:solidFill>
                  <a:schemeClr val="bg2"/>
                </a:solidFill>
                <a:latin typeface="Times New Roman" panose="02020603050405020304" pitchFamily="18" charset="0"/>
              </a:rPr>
              <a:t>лодда қурултойи</a:t>
            </a:r>
            <a:endParaRPr lang="ru-RU" altLang="ru-RU" sz="22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323850" y="5013325"/>
            <a:ext cx="3168650" cy="1223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76200" cmpd="tri" algn="ctr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 b="1">
                <a:solidFill>
                  <a:schemeClr val="bg2"/>
                </a:solidFill>
                <a:latin typeface="Times New Roman" panose="02020603050405020304" pitchFamily="18" charset="0"/>
              </a:rPr>
              <a:t>Халқ судъялигига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 b="1">
                <a:solidFill>
                  <a:schemeClr val="bg2"/>
                </a:solidFill>
                <a:latin typeface="Times New Roman" panose="02020603050405020304" pitchFamily="18" charset="0"/>
              </a:rPr>
              <a:t>номзодлар</a:t>
            </a:r>
            <a:endParaRPr lang="ru-RU" altLang="ru-RU" sz="22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5651500" y="1412875"/>
            <a:ext cx="3168650" cy="1223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76200" cmpd="tri" algn="ctr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 b="1">
                <a:solidFill>
                  <a:schemeClr val="bg2"/>
                </a:solidFill>
                <a:latin typeface="Times New Roman" panose="02020603050405020304" pitchFamily="18" charset="0"/>
              </a:rPr>
              <a:t>Халқ қозилари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 b="1">
                <a:solidFill>
                  <a:schemeClr val="bg2"/>
                </a:solidFill>
                <a:latin typeface="Times New Roman" panose="02020603050405020304" pitchFamily="18" charset="0"/>
              </a:rPr>
              <a:t>қурултойи</a:t>
            </a:r>
            <a:endParaRPr lang="ru-RU" altLang="ru-RU" sz="22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3492500" y="3213100"/>
            <a:ext cx="2159000" cy="1223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76200" cmpd="tri" algn="ctr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 b="1">
                <a:solidFill>
                  <a:schemeClr val="bg2"/>
                </a:solidFill>
                <a:latin typeface="Times New Roman" panose="02020603050405020304" pitchFamily="18" charset="0"/>
              </a:rPr>
              <a:t>Қози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ru-RU" sz="22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uz-Cyrl-UZ" altLang="ru-RU" sz="22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халқ суди </a:t>
            </a:r>
            <a:r>
              <a:rPr lang="en-US" altLang="ru-RU" sz="22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uz-Cyrl-UZ" altLang="ru-RU" sz="2200" b="1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endParaRPr lang="ru-RU" altLang="ru-RU" sz="22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5651500" y="5013325"/>
            <a:ext cx="3168650" cy="1223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76200" cmpd="tri" algn="ctr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 b="1">
                <a:solidFill>
                  <a:schemeClr val="bg2"/>
                </a:solidFill>
                <a:latin typeface="Times New Roman" panose="02020603050405020304" pitchFamily="18" charset="0"/>
              </a:rPr>
              <a:t>Мирзо (иш юритувчи)</a:t>
            </a:r>
            <a:endParaRPr lang="ru-RU" altLang="ru-RU" sz="22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1547813" y="2636838"/>
            <a:ext cx="2952750" cy="576262"/>
          </a:xfrm>
          <a:prstGeom prst="line">
            <a:avLst/>
          </a:prstGeom>
          <a:noFill/>
          <a:ln w="57150">
            <a:solidFill>
              <a:srgbClr val="CC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 flipH="1">
            <a:off x="4500563" y="2636838"/>
            <a:ext cx="3167062" cy="576262"/>
          </a:xfrm>
          <a:prstGeom prst="line">
            <a:avLst/>
          </a:prstGeom>
          <a:noFill/>
          <a:ln w="57150">
            <a:solidFill>
              <a:srgbClr val="CC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 flipH="1" flipV="1">
            <a:off x="4500563" y="4437063"/>
            <a:ext cx="3167062" cy="576262"/>
          </a:xfrm>
          <a:prstGeom prst="line">
            <a:avLst/>
          </a:prstGeom>
          <a:noFill/>
          <a:ln w="57150">
            <a:solidFill>
              <a:srgbClr val="CC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V="1">
            <a:off x="1547813" y="4437063"/>
            <a:ext cx="2952750" cy="576262"/>
          </a:xfrm>
          <a:prstGeom prst="line">
            <a:avLst/>
          </a:prstGeom>
          <a:noFill/>
          <a:ln w="57150">
            <a:solidFill>
              <a:srgbClr val="CC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18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3800"/>
                            </p:stCondLst>
                            <p:childTnLst>
                              <p:par>
                                <p:cTn id="4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10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48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 animBg="1"/>
      <p:bldP spid="58374" grpId="0" animBg="1"/>
      <p:bldP spid="58375" grpId="0" animBg="1"/>
      <p:bldP spid="58376" grpId="0" animBg="1"/>
      <p:bldP spid="5837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41313" y="188913"/>
            <a:ext cx="8462962" cy="503237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</a:gradFill>
          <a:ln w="76200" cmpd="tri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ru-RU" altLang="ru-RU" b="1">
                <a:effectLst>
                  <a:outerShdw blurRad="38100" dist="38100" dir="2700000" algn="tl">
                    <a:srgbClr val="000000"/>
                  </a:outerShdw>
                </a:effectLst>
              </a:rPr>
              <a:t>Туркистон генерал-губернаторлигининг миршаблик бош</a:t>
            </a:r>
            <a:r>
              <a:rPr lang="uz-Cyrl-UZ" altLang="ru-RU" b="1">
                <a:effectLst>
                  <a:outerShdw blurRad="38100" dist="38100" dir="2700000" algn="tl">
                    <a:srgbClr val="000000"/>
                  </a:outerShdw>
                </a:effectLst>
              </a:rPr>
              <a:t>қ</a:t>
            </a:r>
            <a:r>
              <a:rPr lang="ru-RU" altLang="ru-RU" b="1">
                <a:effectLst>
                  <a:outerShdw blurRad="38100" dist="38100" dir="2700000" algn="tl">
                    <a:srgbClr val="000000"/>
                  </a:outerShdw>
                </a:effectLst>
              </a:rPr>
              <a:t>аруви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971550" y="908050"/>
            <a:ext cx="71262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9E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 b="1">
                <a:solidFill>
                  <a:schemeClr val="bg2"/>
                </a:solidFill>
                <a:latin typeface="Times New Roman" panose="02020603050405020304" pitchFamily="18" charset="0"/>
              </a:rPr>
              <a:t>а) Мустабиб идораси усулининг миршаблик амалиёти</a:t>
            </a:r>
            <a:endParaRPr lang="ru-RU" altLang="ru-RU" sz="22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1403350" y="1555750"/>
            <a:ext cx="6408738" cy="720725"/>
          </a:xfrm>
          <a:prstGeom prst="rect">
            <a:avLst/>
          </a:prstGeom>
          <a:gradFill rotWithShape="1">
            <a:gsLst>
              <a:gs pos="0">
                <a:srgbClr val="005CBF"/>
              </a:gs>
              <a:gs pos="25000">
                <a:srgbClr val="0087E6"/>
              </a:gs>
              <a:gs pos="75000">
                <a:srgbClr val="21D6E0"/>
              </a:gs>
              <a:gs pos="100000">
                <a:srgbClr val="03D4A8"/>
              </a:gs>
            </a:gsLst>
            <a:lin ang="18900000" scaled="1"/>
          </a:gradFill>
          <a:ln w="28575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600">
                <a:solidFill>
                  <a:schemeClr val="bg2"/>
                </a:solidFill>
                <a:latin typeface="Times New Roman" panose="02020603050405020304" pitchFamily="18" charset="0"/>
              </a:rPr>
              <a:t>Генерал – губернатор бош олий жандарм</a:t>
            </a:r>
            <a:endParaRPr lang="ru-RU" altLang="ru-RU" sz="26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250825" y="2924175"/>
            <a:ext cx="2665413" cy="865188"/>
          </a:xfrm>
          <a:prstGeom prst="rect">
            <a:avLst/>
          </a:prstGeom>
          <a:gradFill rotWithShape="1">
            <a:gsLst>
              <a:gs pos="0">
                <a:srgbClr val="005CBF"/>
              </a:gs>
              <a:gs pos="25000">
                <a:srgbClr val="0087E6"/>
              </a:gs>
              <a:gs pos="75000">
                <a:srgbClr val="21D6E0"/>
              </a:gs>
              <a:gs pos="100000">
                <a:srgbClr val="03D4A8"/>
              </a:gs>
            </a:gsLst>
            <a:lin ang="18900000" scaled="1"/>
          </a:gradFill>
          <a:ln w="28575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600">
                <a:solidFill>
                  <a:schemeClr val="bg2"/>
                </a:solidFill>
                <a:latin typeface="Times New Roman" panose="02020603050405020304" pitchFamily="18" charset="0"/>
              </a:rPr>
              <a:t>Туман ҳокимлари</a:t>
            </a:r>
            <a:endParaRPr lang="ru-RU" altLang="ru-RU" sz="26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250825" y="5661025"/>
            <a:ext cx="2665413" cy="720725"/>
          </a:xfrm>
          <a:prstGeom prst="rect">
            <a:avLst/>
          </a:prstGeom>
          <a:gradFill rotWithShape="1">
            <a:gsLst>
              <a:gs pos="0">
                <a:srgbClr val="005CBF"/>
              </a:gs>
              <a:gs pos="25000">
                <a:srgbClr val="0087E6"/>
              </a:gs>
              <a:gs pos="75000">
                <a:srgbClr val="21D6E0"/>
              </a:gs>
              <a:gs pos="100000">
                <a:srgbClr val="03D4A8"/>
              </a:gs>
            </a:gsLst>
            <a:lin ang="18900000" scaled="1"/>
          </a:gradFill>
          <a:ln w="28575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600">
                <a:solidFill>
                  <a:schemeClr val="bg2"/>
                </a:solidFill>
                <a:latin typeface="Times New Roman" panose="02020603050405020304" pitchFamily="18" charset="0"/>
              </a:rPr>
              <a:t>Полицмейстерлар</a:t>
            </a:r>
            <a:endParaRPr lang="ru-RU" altLang="ru-RU" sz="26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6227763" y="2924175"/>
            <a:ext cx="2736850" cy="865188"/>
          </a:xfrm>
          <a:prstGeom prst="rect">
            <a:avLst/>
          </a:prstGeom>
          <a:gradFill rotWithShape="1">
            <a:gsLst>
              <a:gs pos="0">
                <a:srgbClr val="005CBF"/>
              </a:gs>
              <a:gs pos="25000">
                <a:srgbClr val="0087E6"/>
              </a:gs>
              <a:gs pos="75000">
                <a:srgbClr val="21D6E0"/>
              </a:gs>
              <a:gs pos="100000">
                <a:srgbClr val="03D4A8"/>
              </a:gs>
            </a:gsLst>
            <a:lin ang="18900000" scaled="1"/>
          </a:gradFill>
          <a:ln w="28575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600">
                <a:solidFill>
                  <a:schemeClr val="bg2"/>
                </a:solidFill>
                <a:latin typeface="Times New Roman" panose="02020603050405020304" pitchFamily="18" charset="0"/>
              </a:rPr>
              <a:t>Участка (бўлим)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600">
                <a:solidFill>
                  <a:schemeClr val="bg2"/>
                </a:solidFill>
                <a:latin typeface="Times New Roman" panose="02020603050405020304" pitchFamily="18" charset="0"/>
              </a:rPr>
              <a:t>приставлари</a:t>
            </a:r>
            <a:endParaRPr lang="ru-RU" altLang="ru-RU" sz="26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6084888" y="5661025"/>
            <a:ext cx="2879725" cy="720725"/>
          </a:xfrm>
          <a:prstGeom prst="rect">
            <a:avLst/>
          </a:prstGeom>
          <a:gradFill rotWithShape="1">
            <a:gsLst>
              <a:gs pos="0">
                <a:srgbClr val="005CBF"/>
              </a:gs>
              <a:gs pos="25000">
                <a:srgbClr val="0087E6"/>
              </a:gs>
              <a:gs pos="75000">
                <a:srgbClr val="21D6E0"/>
              </a:gs>
              <a:gs pos="100000">
                <a:srgbClr val="03D4A8"/>
              </a:gs>
            </a:gsLst>
            <a:lin ang="18900000" scaled="1"/>
          </a:gradFill>
          <a:ln w="28575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600">
                <a:solidFill>
                  <a:schemeClr val="bg2"/>
                </a:solidFill>
                <a:latin typeface="Times New Roman" panose="02020603050405020304" pitchFamily="18" charset="0"/>
              </a:rPr>
              <a:t>Полиция зобитлари</a:t>
            </a:r>
            <a:endParaRPr lang="ru-RU" altLang="ru-RU" sz="26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3132138" y="3570288"/>
            <a:ext cx="2808287" cy="1946275"/>
          </a:xfrm>
          <a:prstGeom prst="rect">
            <a:avLst/>
          </a:prstGeom>
          <a:gradFill rotWithShape="1">
            <a:gsLst>
              <a:gs pos="0">
                <a:srgbClr val="005CBF"/>
              </a:gs>
              <a:gs pos="25000">
                <a:srgbClr val="0087E6"/>
              </a:gs>
              <a:gs pos="75000">
                <a:srgbClr val="21D6E0"/>
              </a:gs>
              <a:gs pos="100000">
                <a:srgbClr val="03D4A8"/>
              </a:gs>
            </a:gsLst>
            <a:lin ang="18900000" scaled="1"/>
          </a:gradFill>
          <a:ln w="28575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600">
                <a:solidFill>
                  <a:schemeClr val="bg2"/>
                </a:solidFill>
                <a:latin typeface="Times New Roman" panose="02020603050405020304" pitchFamily="18" charset="0"/>
              </a:rPr>
              <a:t>Ҳарбий губерна-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600">
                <a:solidFill>
                  <a:schemeClr val="bg2"/>
                </a:solidFill>
                <a:latin typeface="Times New Roman" panose="02020603050405020304" pitchFamily="18" charset="0"/>
              </a:rPr>
              <a:t>торлар (миршаб-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600">
                <a:solidFill>
                  <a:schemeClr val="bg2"/>
                </a:solidFill>
                <a:latin typeface="Times New Roman" panose="02020603050405020304" pitchFamily="18" charset="0"/>
              </a:rPr>
              <a:t>лик хизмати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600">
                <a:solidFill>
                  <a:schemeClr val="bg2"/>
                </a:solidFill>
                <a:latin typeface="Times New Roman" panose="02020603050405020304" pitchFamily="18" charset="0"/>
              </a:rPr>
              <a:t>генераллари)</a:t>
            </a:r>
            <a:endParaRPr lang="ru-RU" altLang="ru-RU" sz="26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 flipH="1">
            <a:off x="1476375" y="2276475"/>
            <a:ext cx="3024188" cy="6477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 flipH="1" flipV="1">
            <a:off x="1403350" y="3789363"/>
            <a:ext cx="0" cy="187166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4573588" y="2276475"/>
            <a:ext cx="3238500" cy="6477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 flipH="1" flipV="1">
            <a:off x="7812088" y="3789363"/>
            <a:ext cx="0" cy="187166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 flipV="1">
            <a:off x="2916238" y="6021388"/>
            <a:ext cx="316865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 flipH="1" flipV="1">
            <a:off x="4500563" y="2276475"/>
            <a:ext cx="0" cy="129698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10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10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10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5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9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9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7" grpId="0"/>
      <p:bldP spid="59399" grpId="0" animBg="1"/>
      <p:bldP spid="59400" grpId="0" animBg="1"/>
      <p:bldP spid="59401" grpId="0" animBg="1"/>
      <p:bldP spid="59402" grpId="0" animBg="1"/>
      <p:bldP spid="59403" grpId="0" animBg="1"/>
      <p:bldP spid="5940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06363" y="44450"/>
            <a:ext cx="89296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82"/>
                    </a:gs>
                    <a:gs pos="100000">
                      <a:srgbClr val="00003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400" b="1">
                <a:solidFill>
                  <a:schemeClr val="bg2"/>
                </a:solidFill>
                <a:latin typeface="Times New Roman" panose="02020603050405020304" pitchFamily="18" charset="0"/>
              </a:rPr>
              <a:t>б) Рус империяси Ички ишлар вазирлари департаменти органи </a:t>
            </a:r>
            <a:r>
              <a:rPr lang="uz-Cyrl-UZ" altLang="ru-RU" sz="24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Туркистон район муҳофаза бўлим (махфий сиёсий полиция </a:t>
            </a:r>
            <a:r>
              <a:rPr lang="uz-Cyrl-UZ" altLang="ru-RU" sz="2200" b="1">
                <a:solidFill>
                  <a:schemeClr val="bg2"/>
                </a:solidFill>
                <a:latin typeface="Times New Roman" panose="02020603050405020304" pitchFamily="18" charset="0"/>
              </a:rPr>
              <a:t>– охранка</a:t>
            </a:r>
            <a:r>
              <a:rPr lang="uz-Cyrl-UZ" altLang="ru-RU" sz="24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z-Cyrl-UZ" altLang="ru-RU" sz="2200" b="1">
                <a:solidFill>
                  <a:schemeClr val="bg2"/>
                </a:solidFill>
                <a:latin typeface="Times New Roman" panose="02020603050405020304" pitchFamily="18" charset="0"/>
              </a:rPr>
              <a:t>– ТРМБ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979613" y="1273175"/>
            <a:ext cx="46085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82"/>
                    </a:gs>
                    <a:gs pos="100000">
                      <a:srgbClr val="00003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 b="1">
                <a:solidFill>
                  <a:schemeClr val="bg2"/>
                </a:solidFill>
                <a:latin typeface="Times New Roman" panose="02020603050405020304" pitchFamily="18" charset="0"/>
              </a:rPr>
              <a:t>1.  Шахсий таркиб</a:t>
            </a:r>
            <a:endParaRPr lang="ru-RU" altLang="ru-RU" sz="22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215900" y="2060575"/>
            <a:ext cx="3419475" cy="936625"/>
          </a:xfrm>
          <a:prstGeom prst="rect">
            <a:avLst/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38100" cmpd="dbl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chemeClr val="bg2"/>
                </a:solidFill>
                <a:latin typeface="Times New Roman" panose="02020603050405020304" pitchFamily="18" charset="0"/>
              </a:rPr>
              <a:t>Топшириқ бажарувчи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chemeClr val="bg2"/>
                </a:solidFill>
                <a:latin typeface="Times New Roman" panose="02020603050405020304" pitchFamily="18" charset="0"/>
              </a:rPr>
              <a:t>амалдорлар</a:t>
            </a:r>
            <a:endParaRPr lang="ru-RU" altLang="ru-RU" sz="22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5545138" y="2060575"/>
            <a:ext cx="3419475" cy="936625"/>
          </a:xfrm>
          <a:prstGeom prst="rect">
            <a:avLst/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38100" cmpd="dbl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chemeClr val="bg2"/>
                </a:solidFill>
                <a:latin typeface="Times New Roman" panose="02020603050405020304" pitchFamily="18" charset="0"/>
              </a:rPr>
              <a:t>Ташқи кузатув бўлими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chemeClr val="bg2"/>
                </a:solidFill>
                <a:latin typeface="Times New Roman" panose="02020603050405020304" pitchFamily="18" charset="0"/>
              </a:rPr>
              <a:t>мудири</a:t>
            </a:r>
            <a:endParaRPr lang="ru-RU" altLang="ru-RU" sz="22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2808288" y="3429000"/>
            <a:ext cx="3419475" cy="936625"/>
          </a:xfrm>
          <a:prstGeom prst="rect">
            <a:avLst/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38100" cmpd="dbl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chemeClr val="bg2"/>
                </a:solidFill>
                <a:latin typeface="Times New Roman" panose="02020603050405020304" pitchFamily="18" charset="0"/>
              </a:rPr>
              <a:t>Туркистон район муҳофаза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chemeClr val="bg2"/>
                </a:solidFill>
                <a:latin typeface="Times New Roman" panose="02020603050405020304" pitchFamily="18" charset="0"/>
              </a:rPr>
              <a:t>бўлим бошлиғи (ТРМБ)</a:t>
            </a:r>
            <a:endParaRPr lang="ru-RU" altLang="ru-RU" sz="22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2914650" y="4725988"/>
            <a:ext cx="3170238" cy="503237"/>
          </a:xfrm>
          <a:prstGeom prst="rect">
            <a:avLst/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38100" cmpd="dbl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chemeClr val="bg2"/>
                </a:solidFill>
                <a:latin typeface="Times New Roman" panose="02020603050405020304" pitchFamily="18" charset="0"/>
              </a:rPr>
              <a:t>Хат юритувчилар</a:t>
            </a:r>
            <a:endParaRPr lang="ru-RU" altLang="ru-RU" sz="22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215900" y="5661025"/>
            <a:ext cx="3419475" cy="936625"/>
          </a:xfrm>
          <a:prstGeom prst="rect">
            <a:avLst/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38100" cmpd="dbl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chemeClr val="bg2"/>
                </a:solidFill>
                <a:latin typeface="Times New Roman" panose="02020603050405020304" pitchFamily="18" charset="0"/>
              </a:rPr>
              <a:t>Терговчи зобитлар</a:t>
            </a:r>
            <a:endParaRPr lang="ru-RU" altLang="ru-RU" sz="22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5545138" y="5661025"/>
            <a:ext cx="3419475" cy="936625"/>
          </a:xfrm>
          <a:prstGeom prst="rect">
            <a:avLst/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38100" cmpd="dbl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chemeClr val="bg2"/>
                </a:solidFill>
                <a:latin typeface="Times New Roman" panose="02020603050405020304" pitchFamily="18" charset="0"/>
              </a:rPr>
              <a:t>Узунқулоқлар (махфий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chemeClr val="bg2"/>
                </a:solidFill>
                <a:latin typeface="Times New Roman" panose="02020603050405020304" pitchFamily="18" charset="0"/>
              </a:rPr>
              <a:t>агентлар)</a:t>
            </a:r>
            <a:endParaRPr lang="ru-RU" altLang="ru-RU" sz="22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1692275" y="2997200"/>
            <a:ext cx="1943100" cy="431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 flipH="1">
            <a:off x="5580063" y="2997200"/>
            <a:ext cx="1871662" cy="431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 flipV="1">
            <a:off x="1619250" y="4365625"/>
            <a:ext cx="1511300" cy="1295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 flipH="1" flipV="1">
            <a:off x="5867400" y="4365625"/>
            <a:ext cx="1584325" cy="1295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 flipH="1" flipV="1">
            <a:off x="4427538" y="4365625"/>
            <a:ext cx="1587" cy="3587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10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10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6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10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  <p:bldP spid="60421" grpId="0"/>
      <p:bldP spid="60422" grpId="0" animBg="1"/>
      <p:bldP spid="60423" grpId="0" animBg="1"/>
      <p:bldP spid="60424" grpId="0" animBg="1"/>
      <p:bldP spid="60425" grpId="0" animBg="1"/>
      <p:bldP spid="60426" grpId="0" animBg="1"/>
      <p:bldP spid="604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331913" y="115888"/>
            <a:ext cx="65532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600">
                <a:solidFill>
                  <a:srgbClr val="000000"/>
                </a:solidFill>
                <a:latin typeface="Times New Roman" panose="02020603050405020304" pitchFamily="18" charset="0"/>
              </a:rPr>
              <a:t>2. Туркистон ўлкаси ТРМБ га буйсунувчи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600">
                <a:solidFill>
                  <a:srgbClr val="000000"/>
                </a:solidFill>
                <a:latin typeface="Times New Roman" panose="02020603050405020304" pitchFamily="18" charset="0"/>
              </a:rPr>
              <a:t>полиция </a:t>
            </a:r>
            <a:r>
              <a:rPr lang="uz-Cyrl-UZ" altLang="ru-RU" sz="2600" b="1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uz-Cyrl-UZ" altLang="ru-RU" sz="2600">
                <a:solidFill>
                  <a:srgbClr val="000000"/>
                </a:solidFill>
                <a:latin typeface="Times New Roman" panose="02020603050405020304" pitchFamily="18" charset="0"/>
              </a:rPr>
              <a:t> жандарм бошқармаси бўлими</a:t>
            </a:r>
            <a:endParaRPr lang="ru-RU" altLang="ru-RU" sz="2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3490913" y="1196975"/>
            <a:ext cx="2160587" cy="576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nThick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800">
                <a:solidFill>
                  <a:schemeClr val="bg2"/>
                </a:solidFill>
                <a:latin typeface="Times New Roman" panose="02020603050405020304" pitchFamily="18" charset="0"/>
              </a:rPr>
              <a:t>ТРМБ</a:t>
            </a:r>
            <a:endParaRPr lang="ru-RU" altLang="ru-RU" sz="28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179388" y="2205038"/>
            <a:ext cx="2663825" cy="10080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nThick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chemeClr val="bg2"/>
                </a:solidFill>
                <a:latin typeface="Times New Roman" panose="02020603050405020304" pitchFamily="18" charset="0"/>
              </a:rPr>
              <a:t>Красноводск бўлими</a:t>
            </a:r>
            <a:endParaRPr lang="ru-RU" altLang="ru-RU" sz="22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3203575" y="2205038"/>
            <a:ext cx="2663825" cy="10080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nThick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chemeClr val="bg2"/>
                </a:solidFill>
                <a:latin typeface="Times New Roman" panose="02020603050405020304" pitchFamily="18" charset="0"/>
              </a:rPr>
              <a:t>Самарқанд бўлими</a:t>
            </a:r>
            <a:endParaRPr lang="ru-RU" altLang="ru-RU" sz="22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6227763" y="2205038"/>
            <a:ext cx="2663825" cy="10080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nThick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chemeClr val="bg2"/>
                </a:solidFill>
                <a:latin typeface="Times New Roman" panose="02020603050405020304" pitchFamily="18" charset="0"/>
              </a:rPr>
              <a:t>Фарғона бўлими</a:t>
            </a:r>
            <a:endParaRPr lang="ru-RU" altLang="ru-RU" sz="22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179388" y="3789363"/>
            <a:ext cx="2663825" cy="10080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nThick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chemeClr val="bg2"/>
                </a:solidFill>
                <a:latin typeface="Times New Roman" panose="02020603050405020304" pitchFamily="18" charset="0"/>
              </a:rPr>
              <a:t>Ашхабод бўлими</a:t>
            </a:r>
            <a:endParaRPr lang="ru-RU" altLang="ru-RU" sz="22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3203575" y="3789363"/>
            <a:ext cx="2663825" cy="10080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nThick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chemeClr val="bg2"/>
                </a:solidFill>
                <a:latin typeface="Times New Roman" panose="02020603050405020304" pitchFamily="18" charset="0"/>
              </a:rPr>
              <a:t>Чоржўй бўлими</a:t>
            </a:r>
            <a:endParaRPr lang="ru-RU" altLang="ru-RU" sz="22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6227763" y="3789363"/>
            <a:ext cx="2663825" cy="10080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nThick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chemeClr val="bg2"/>
                </a:solidFill>
                <a:latin typeface="Times New Roman" panose="02020603050405020304" pitchFamily="18" charset="0"/>
              </a:rPr>
              <a:t>Марғилон бўлими</a:t>
            </a:r>
            <a:endParaRPr lang="ru-RU" altLang="ru-RU" sz="22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179388" y="5373688"/>
            <a:ext cx="2663825" cy="10080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nThick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chemeClr val="bg2"/>
                </a:solidFill>
                <a:latin typeface="Times New Roman" panose="02020603050405020304" pitchFamily="18" charset="0"/>
              </a:rPr>
              <a:t>Марв бўлими</a:t>
            </a:r>
            <a:endParaRPr lang="ru-RU" altLang="ru-RU" sz="22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3203575" y="5373688"/>
            <a:ext cx="2663825" cy="10080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nThick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chemeClr val="bg2"/>
                </a:solidFill>
                <a:latin typeface="Times New Roman" panose="02020603050405020304" pitchFamily="18" charset="0"/>
              </a:rPr>
              <a:t>Мурғоб бўлими</a:t>
            </a:r>
            <a:endParaRPr lang="ru-RU" altLang="ru-RU" sz="22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6229350" y="5373688"/>
            <a:ext cx="2663825" cy="10080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nThick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chemeClr val="bg2"/>
                </a:solidFill>
                <a:latin typeface="Times New Roman" panose="02020603050405020304" pitchFamily="18" charset="0"/>
              </a:rPr>
              <a:t>Сирдарё бўлими</a:t>
            </a:r>
            <a:endParaRPr lang="ru-RU" altLang="ru-RU" sz="22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>
            <a:off x="2843213" y="2781300"/>
            <a:ext cx="3603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>
            <a:off x="2843213" y="4365625"/>
            <a:ext cx="3603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2843213" y="5876925"/>
            <a:ext cx="3603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>
            <a:off x="5867400" y="2781300"/>
            <a:ext cx="360363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>
            <a:off x="5867400" y="4365625"/>
            <a:ext cx="360363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1466" name="Line 26"/>
          <p:cNvSpPr>
            <a:spLocks noChangeShapeType="1"/>
          </p:cNvSpPr>
          <p:nvPr/>
        </p:nvSpPr>
        <p:spPr bwMode="auto">
          <a:xfrm>
            <a:off x="5867400" y="5876925"/>
            <a:ext cx="360363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1467" name="Line 27"/>
          <p:cNvSpPr>
            <a:spLocks noChangeShapeType="1"/>
          </p:cNvSpPr>
          <p:nvPr/>
        </p:nvSpPr>
        <p:spPr bwMode="auto">
          <a:xfrm flipV="1">
            <a:off x="4500563" y="1773238"/>
            <a:ext cx="0" cy="4318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65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65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15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20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150"/>
                            </p:stCondLst>
                            <p:childTnLst>
                              <p:par>
                                <p:cTn id="2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865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20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650"/>
                            </p:stCondLst>
                            <p:childTnLst>
                              <p:par>
                                <p:cTn id="3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115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2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315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20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150"/>
                            </p:stCondLst>
                            <p:childTnLst>
                              <p:par>
                                <p:cTn id="4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65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20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765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8150"/>
                            </p:stCondLst>
                            <p:childTnLst>
                              <p:par>
                                <p:cTn id="6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20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15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20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215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2650"/>
                            </p:stCondLst>
                            <p:childTnLst>
                              <p:par>
                                <p:cTn id="7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20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4650"/>
                            </p:stCondLst>
                            <p:childTnLst>
                              <p:par>
                                <p:cTn id="7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1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150"/>
                            </p:stCondLst>
                            <p:childTnLst>
                              <p:par>
                                <p:cTn id="8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20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/>
      <p:bldP spid="61449" grpId="0" animBg="1"/>
      <p:bldP spid="61450" grpId="0" animBg="1"/>
      <p:bldP spid="61451" grpId="0" animBg="1"/>
      <p:bldP spid="61453" grpId="0" animBg="1"/>
      <p:bldP spid="61454" grpId="0" animBg="1"/>
      <p:bldP spid="61455" grpId="0" animBg="1"/>
      <p:bldP spid="61456" grpId="0" animBg="1"/>
      <p:bldP spid="61457" grpId="0" animBg="1"/>
      <p:bldP spid="61458" grpId="0" animBg="1"/>
      <p:bldP spid="614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3490913" y="1341438"/>
            <a:ext cx="2089150" cy="431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Прокурор</a:t>
            </a:r>
            <a:endParaRPr lang="ru-RU" altLang="ru-RU" sz="2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2987675" y="1989138"/>
            <a:ext cx="3098800" cy="5762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Тошкент суди палатаси</a:t>
            </a:r>
            <a:endParaRPr lang="ru-RU" altLang="ru-RU" sz="2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79388" y="2779713"/>
            <a:ext cx="2520950" cy="7937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Прокурор</a:t>
            </a:r>
            <a:endParaRPr lang="ru-RU" altLang="ru-RU" sz="2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3421063" y="2781300"/>
            <a:ext cx="2230437" cy="7921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Округ суди</a:t>
            </a:r>
            <a:endParaRPr lang="ru-RU" altLang="ru-RU" sz="2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6372225" y="2779713"/>
            <a:ext cx="2592388" cy="7937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Прокурор ўриндоши</a:t>
            </a:r>
            <a:endParaRPr lang="ru-RU" altLang="ru-RU" sz="2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179388" y="3933825"/>
            <a:ext cx="2520950" cy="7921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Ўта муҳим ишлар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Бўйича терговчилар</a:t>
            </a:r>
            <a:endParaRPr lang="ru-RU" altLang="ru-RU" sz="2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179388" y="5013325"/>
            <a:ext cx="2520950" cy="7921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Халқ қозилари</a:t>
            </a:r>
            <a:endParaRPr lang="ru-RU" altLang="ru-RU" sz="2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3781425" y="4076700"/>
            <a:ext cx="1438275" cy="431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Раис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6372225" y="3932238"/>
            <a:ext cx="2592388" cy="7921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Адвокат</a:t>
            </a:r>
            <a:endParaRPr lang="ru-RU" altLang="ru-RU" sz="2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6372225" y="5013325"/>
            <a:ext cx="2592388" cy="7921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Терговчилар</a:t>
            </a:r>
            <a:endParaRPr lang="ru-RU" altLang="ru-RU" sz="2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3276600" y="5372100"/>
            <a:ext cx="2519363" cy="50482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Маслаҳатчилар</a:t>
            </a:r>
            <a:endParaRPr lang="ru-RU" altLang="ru-RU" sz="2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2700338" y="6164263"/>
            <a:ext cx="3671887" cy="50482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Судъяликка номзодлар</a:t>
            </a:r>
            <a:endParaRPr lang="ru-RU" altLang="ru-RU" sz="2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>
            <a:off x="4427538" y="1773238"/>
            <a:ext cx="0" cy="2159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>
            <a:off x="4427538" y="2565400"/>
            <a:ext cx="0" cy="2159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4427538" y="3573463"/>
            <a:ext cx="0" cy="503237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>
            <a:off x="4427538" y="4510088"/>
            <a:ext cx="0" cy="8636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>
            <a:off x="2700338" y="3213100"/>
            <a:ext cx="71913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5651500" y="3213100"/>
            <a:ext cx="720725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>
            <a:off x="2700338" y="5157788"/>
            <a:ext cx="8636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>
            <a:off x="5508625" y="5157788"/>
            <a:ext cx="862013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18" name="Line 30"/>
          <p:cNvSpPr>
            <a:spLocks noChangeShapeType="1"/>
          </p:cNvSpPr>
          <p:nvPr/>
        </p:nvSpPr>
        <p:spPr bwMode="auto">
          <a:xfrm>
            <a:off x="3563938" y="3573463"/>
            <a:ext cx="0" cy="1582737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>
            <a:off x="5508625" y="3573463"/>
            <a:ext cx="0" cy="1582737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1116013" y="6524625"/>
            <a:ext cx="1584325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24" name="Line 36"/>
          <p:cNvSpPr>
            <a:spLocks noChangeShapeType="1"/>
          </p:cNvSpPr>
          <p:nvPr/>
        </p:nvSpPr>
        <p:spPr bwMode="auto">
          <a:xfrm>
            <a:off x="1116013" y="5805488"/>
            <a:ext cx="0" cy="719137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26" name="Line 38"/>
          <p:cNvSpPr>
            <a:spLocks noChangeShapeType="1"/>
          </p:cNvSpPr>
          <p:nvPr/>
        </p:nvSpPr>
        <p:spPr bwMode="auto">
          <a:xfrm>
            <a:off x="6372225" y="6524625"/>
            <a:ext cx="1584325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27" name="Line 39"/>
          <p:cNvSpPr>
            <a:spLocks noChangeShapeType="1"/>
          </p:cNvSpPr>
          <p:nvPr/>
        </p:nvSpPr>
        <p:spPr bwMode="auto">
          <a:xfrm>
            <a:off x="7956550" y="5805488"/>
            <a:ext cx="0" cy="719137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29" name="Line 41"/>
          <p:cNvSpPr>
            <a:spLocks noChangeShapeType="1"/>
          </p:cNvSpPr>
          <p:nvPr/>
        </p:nvSpPr>
        <p:spPr bwMode="auto">
          <a:xfrm>
            <a:off x="2700338" y="4437063"/>
            <a:ext cx="8636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30" name="Line 42"/>
          <p:cNvSpPr>
            <a:spLocks noChangeShapeType="1"/>
          </p:cNvSpPr>
          <p:nvPr/>
        </p:nvSpPr>
        <p:spPr bwMode="auto">
          <a:xfrm>
            <a:off x="5508625" y="4365625"/>
            <a:ext cx="8636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32" name="WordArt 44" descr="Почтовая бумага"/>
          <p:cNvSpPr>
            <a:spLocks noChangeArrowheads="1" noChangeShapeType="1"/>
          </p:cNvSpPr>
          <p:nvPr/>
        </p:nvSpPr>
        <p:spPr bwMode="auto">
          <a:xfrm>
            <a:off x="0" y="-26988"/>
            <a:ext cx="9144000" cy="122396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ru-RU" sz="32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Aлександр II томонидан 1864 йилда суд низомларининг жорий </a:t>
            </a:r>
          </a:p>
          <a:p>
            <a:pPr algn="ctr"/>
            <a:r>
              <a:rPr lang="ru-RU" sz="32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этилишидан сўнгги умумсалтанат суди (ХХ аср бошлари)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635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635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5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6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7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3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3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7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3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8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9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3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3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9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3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3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10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20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10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3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3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1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1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3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3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30500"/>
                            </p:stCondLst>
                            <p:childTnLst>
                              <p:par>
                                <p:cTn id="1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3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3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1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3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3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31500"/>
                            </p:stCondLst>
                            <p:childTnLst>
                              <p:par>
                                <p:cTn id="1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3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3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13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7" dur="20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animBg="1"/>
      <p:bldP spid="63495" grpId="0" animBg="1"/>
      <p:bldP spid="63496" grpId="0" animBg="1"/>
      <p:bldP spid="63497" grpId="0" animBg="1"/>
      <p:bldP spid="63498" grpId="0" animBg="1"/>
      <p:bldP spid="63499" grpId="0" animBg="1"/>
      <p:bldP spid="63500" grpId="0" animBg="1"/>
      <p:bldP spid="63501" grpId="0" animBg="1"/>
      <p:bldP spid="63502" grpId="0" animBg="1"/>
      <p:bldP spid="63503" grpId="0" animBg="1"/>
      <p:bldP spid="63504" grpId="0" animBg="1"/>
      <p:bldP spid="6350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Скругленный прямоугольник 2"/>
          <p:cNvSpPr>
            <a:spLocks noChangeArrowheads="1"/>
          </p:cNvSpPr>
          <p:nvPr/>
        </p:nvSpPr>
        <p:spPr bwMode="auto">
          <a:xfrm>
            <a:off x="250825" y="620713"/>
            <a:ext cx="8497888" cy="5545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0082"/>
              </a:gs>
              <a:gs pos="100000">
                <a:srgbClr val="00003C"/>
              </a:gs>
            </a:gsLst>
            <a:lin ang="5400000" scaled="1"/>
          </a:gradFill>
          <a:ln w="76200" cmpd="tri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TimesNewRomanPS-BoldMT"/>
              </a:rPr>
              <a:t>3.Вассал Бухоро амирлиги ва Хива хонлигининг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TimesNewRomanPS-BoldMT"/>
              </a:rPr>
              <a:t> сиёсий тузуми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Х1Х асрнинг охири ва ХХ аср бошларида Бухоро амирлигида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 қуйидаги учта мураккаб ижтимоий ва сиёсий вазиятнинг вужудга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 келганлигига алоҳида эътибор бериш лозим: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1. Бухоро амирлиги Х1Х асрнинг охири ва ХХ аср бошларида ўзи-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нинг ижтимоий-сиёсий аҳволига кўра ўзига хос хусусиятларга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эга эди.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2. Х1Х аср II ярмидан бошлаб ҳукм суриб келаётган Россия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империясининг ҳукмронлиги амирликнинг ижтимоий, иқтисодий,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 сиёсий ва маданий ҳаётига кучли таъсир ўтказди.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 3.Амирлик ва Россия давлатлари ўртасида 1868 ва 1873 йилларда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 тузилган шартномалар билан Бухоро амирлигининг давлат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 мустақиллигига барҳам берилди.</a:t>
            </a:r>
          </a:p>
        </p:txBody>
      </p:sp>
    </p:spTree>
  </p:cSld>
  <p:clrMapOvr>
    <a:masterClrMapping/>
  </p:clrMapOvr>
  <p:transition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323850" y="73025"/>
            <a:ext cx="8569325" cy="547688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00000">
                <a:srgbClr val="00003C"/>
              </a:gs>
            </a:gsLst>
            <a:lin ang="5400000" scaled="1"/>
          </a:gradFill>
          <a:ln w="76200" cmpd="tri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1873 йилнинг 28 сентябрида Россия ва Бухоро давлатлари ўртасида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“</a:t>
            </a:r>
            <a:r>
              <a:rPr lang="ru-RU" altLang="ru-RU" sz="2200" b="1">
                <a:latin typeface="Times New Roman" panose="02020603050405020304" pitchFamily="18" charset="0"/>
              </a:rPr>
              <a:t>Дўстлик шартнома</a:t>
            </a:r>
            <a:r>
              <a:rPr lang="ru-RU" altLang="ru-RU" sz="2200">
                <a:latin typeface="Times New Roman" panose="02020603050405020304" pitchFamily="18" charset="0"/>
              </a:rPr>
              <a:t>” си тузилди.</a:t>
            </a:r>
            <a:endParaRPr lang="ru-RU" altLang="ru-RU" sz="2200" b="1">
              <a:latin typeface="Times New Roman" panose="02020603050405020304" pitchFamily="18" charset="0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1052513"/>
            <a:ext cx="4356100" cy="5805487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00000">
                <a:srgbClr val="00003C"/>
              </a:gs>
            </a:gsLst>
            <a:lin ang="5400000" scaled="1"/>
          </a:gradFill>
          <a:ln w="57150" cmpd="thickThin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200">
                <a:latin typeface="Times New Roman" panose="02020603050405020304" pitchFamily="18" charset="0"/>
              </a:rPr>
              <a:t> </a:t>
            </a:r>
            <a:r>
              <a:rPr lang="ru-RU" altLang="ru-RU" sz="2100">
                <a:latin typeface="Times New Roman" panose="02020603050405020304" pitchFamily="18" charset="0"/>
              </a:rPr>
              <a:t>Ушбу шартномада Бухоро ва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>
                <a:latin typeface="Times New Roman" panose="02020603050405020304" pitchFamily="18" charset="0"/>
              </a:rPr>
              <a:t> Россия давлатларининг чегаралари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>
                <a:latin typeface="Times New Roman" panose="02020603050405020304" pitchFamily="18" charset="0"/>
              </a:rPr>
              <a:t> белгиланиб, қуйидагилар алоҳида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>
                <a:latin typeface="Times New Roman" panose="02020603050405020304" pitchFamily="18" charset="0"/>
              </a:rPr>
              <a:t> қайд этилган эди: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>
                <a:latin typeface="Times New Roman" panose="02020603050405020304" pitchFamily="18" charset="0"/>
              </a:rPr>
              <a:t>-Рус ва Бухоро кемаларининг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>
                <a:latin typeface="Times New Roman" panose="02020603050405020304" pitchFamily="18" charset="0"/>
              </a:rPr>
              <a:t>Амударё бўйича  ҳаракати  аниқлаб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>
                <a:latin typeface="Times New Roman" panose="02020603050405020304" pitchFamily="18" charset="0"/>
              </a:rPr>
              <a:t>қўйилди;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>
                <a:latin typeface="Times New Roman" panose="02020603050405020304" pitchFamily="18" charset="0"/>
              </a:rPr>
              <a:t>-Бухоро амирлигининг барча шаҳар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>
                <a:latin typeface="Times New Roman" panose="02020603050405020304" pitchFamily="18" charset="0"/>
              </a:rPr>
              <a:t>ва қишлоқларида рус  савдогарлари-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>
                <a:latin typeface="Times New Roman" panose="02020603050405020304" pitchFamily="18" charset="0"/>
              </a:rPr>
              <a:t>нинг эркин ва очиқ фаолият кўрсатиш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>
                <a:latin typeface="Times New Roman" panose="02020603050405020304" pitchFamily="18" charset="0"/>
              </a:rPr>
              <a:t>и, уларнинг хавфсизлигини таъмин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>
                <a:latin typeface="Times New Roman" panose="02020603050405020304" pitchFamily="18" charset="0"/>
              </a:rPr>
              <a:t>Лаш Бухоро ҳукумати зиммасига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>
                <a:latin typeface="Times New Roman" panose="02020603050405020304" pitchFamily="18" charset="0"/>
              </a:rPr>
              <a:t> юклатилди;</a:t>
            </a:r>
            <a:endParaRPr lang="ru-RU" altLang="ru-RU" sz="2100" b="1">
              <a:latin typeface="Times New Roman" panose="02020603050405020304" pitchFamily="18" charset="0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703763" y="1066800"/>
            <a:ext cx="4440237" cy="579120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00000">
                <a:srgbClr val="00003C"/>
              </a:gs>
            </a:gsLst>
            <a:lin ang="5400000" scaled="1"/>
          </a:gradFill>
          <a:ln w="57150" cmpd="thickThin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-Рус ва Бухоро амирлиги фуқаролари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нинг  Россия империяси ҳамда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 Бухоро ҳудудида уй, боғ, ер майдонлар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ини сотиб олиш ва сотиш ҳуқуқлари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белгиланди;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-Рус фуқароларининг Россия ҳукумати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 рухсати билан Бухоро амирлиги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ҳудудида юриши мумкинлиги, Бухоро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ҳукумати Россия империяси ҳудудида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жиноят содир этганларни дарҳол топ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шириши қайд этилди;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-Ўзаро алоқаларни сақлаб туриш учун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Бухоро ҳукумати ўз вакиллариниТошкент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да тайинлаши ва уни маблағ билан таъ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минлаши, шунингдек рус ҳукумати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 Бухорода ўз вакилини тайинлаши ва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 уни маблағ билан таъминлаб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туриши таъкидланди</a:t>
            </a:r>
            <a:endParaRPr lang="ru-RU" altLang="ru-RU" sz="2000" b="1">
              <a:latin typeface="Times New Roman" panose="02020603050405020304" pitchFamily="18" charset="0"/>
            </a:endParaRP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2268538" y="620713"/>
            <a:ext cx="2303462" cy="36036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4572000" y="620713"/>
            <a:ext cx="2305050" cy="36036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 animBg="1"/>
      <p:bldP spid="6759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1" name="Group 5"/>
          <p:cNvGrpSpPr>
            <a:grpSpLocks/>
          </p:cNvGrpSpPr>
          <p:nvPr/>
        </p:nvGrpSpPr>
        <p:grpSpPr bwMode="auto">
          <a:xfrm>
            <a:off x="0" y="1341438"/>
            <a:ext cx="9144000" cy="5643562"/>
            <a:chOff x="320" y="1051"/>
            <a:chExt cx="5100" cy="3055"/>
          </a:xfrm>
        </p:grpSpPr>
        <p:sp>
          <p:nvSpPr>
            <p:cNvPr id="31748" name="AutoShape 6"/>
            <p:cNvSpPr>
              <a:spLocks noChangeArrowheads="1"/>
            </p:cNvSpPr>
            <p:nvPr/>
          </p:nvSpPr>
          <p:spPr bwMode="auto">
            <a:xfrm>
              <a:off x="320" y="1051"/>
              <a:ext cx="5100" cy="2923"/>
            </a:xfrm>
            <a:prstGeom prst="plaque">
              <a:avLst>
                <a:gd name="adj" fmla="val 16667"/>
              </a:avLst>
            </a:prstGeom>
            <a:blipFill dpi="0" rotWithShape="1">
              <a:blip r:embed="rId2"/>
              <a:srcRect/>
              <a:tile tx="0" ty="0" sx="100000" sy="100000" flip="none" algn="tl"/>
            </a:blipFill>
            <a:ln w="57150" cmpd="thickThin">
              <a:solidFill>
                <a:srgbClr val="000000"/>
              </a:solidFill>
              <a:miter lim="800000"/>
              <a:headEnd/>
              <a:tailEnd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200">
                <a:latin typeface="Times New Roman" panose="02020603050405020304" pitchFamily="18" charset="0"/>
              </a:endParaRPr>
            </a:p>
          </p:txBody>
        </p:sp>
        <p:sp>
          <p:nvSpPr>
            <p:cNvPr id="31749" name="Text Box 7"/>
            <p:cNvSpPr txBox="1">
              <a:spLocks noChangeArrowheads="1"/>
            </p:cNvSpPr>
            <p:nvPr/>
          </p:nvSpPr>
          <p:spPr bwMode="auto">
            <a:xfrm>
              <a:off x="635" y="1491"/>
              <a:ext cx="4513" cy="2615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57150" cmpd="thickThin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" panose="02020603050405020304" pitchFamily="18" charset="0"/>
                </a:rPr>
                <a:t>қул савдоси таъқиқлаб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" panose="02020603050405020304" pitchFamily="18" charset="0"/>
                </a:rPr>
                <a:t>қўйилди, хориждан сотишга олиб келинган қуллар эгаларидан тортиб олиниб,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" panose="02020603050405020304" pitchFamily="18" charset="0"/>
                </a:rPr>
                <a:t>озод қилиниши белгилаб қўйилди. Бу шартгоманинг 1888 йил 23 июнда қабул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" panose="02020603050405020304" pitchFamily="18" charset="0"/>
                </a:rPr>
                <a:t>қилинган Қўшимча қоидалар Баённомасида кўрсатилишича, Рус фуқаролари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" panose="02020603050405020304" pitchFamily="18" charset="0"/>
                </a:rPr>
                <a:t>Бухоро ҳудудида ер, уй, боғ сотиб олиши Бухоро ҳудудида амал қилинган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" panose="02020603050405020304" pitchFamily="18" charset="0"/>
                </a:rPr>
                <a:t>қонунга кўра, аввал </a:t>
              </a:r>
              <a:r>
                <a:rPr lang="ru-RU" altLang="ru-RU" sz="2200" b="1">
                  <a:latin typeface="Times New Roman" panose="02020603050405020304" pitchFamily="18" charset="0"/>
                </a:rPr>
                <a:t>Қўшбеги </a:t>
              </a:r>
              <a:r>
                <a:rPr lang="ru-RU" altLang="ru-RU" sz="2200">
                  <a:latin typeface="Times New Roman" panose="02020603050405020304" pitchFamily="18" charset="0"/>
                </a:rPr>
                <a:t>томонидан сўнгра </a:t>
              </a:r>
              <a:r>
                <a:rPr lang="ru-RU" altLang="ru-RU" sz="2200" b="1">
                  <a:latin typeface="Times New Roman" panose="02020603050405020304" pitchFamily="18" charset="0"/>
                </a:rPr>
                <a:t>Сиёсий агент </a:t>
              </a:r>
              <a:r>
                <a:rPr lang="ru-RU" altLang="ru-RU" sz="2200">
                  <a:latin typeface="Times New Roman" panose="02020603050405020304" pitchFamily="18" charset="0"/>
                </a:rPr>
                <a:t>томонидан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" panose="02020603050405020304" pitchFamily="18" charset="0"/>
                </a:rPr>
                <a:t>тасдиқланиши лозим бўлган. Бу акт сиёсий агент тасдиғидан сўнггина кучга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" panose="02020603050405020304" pitchFamily="18" charset="0"/>
                </a:rPr>
                <a:t>кирган.</a:t>
              </a:r>
            </a:p>
          </p:txBody>
        </p:sp>
      </p:grpSp>
      <p:sp>
        <p:nvSpPr>
          <p:cNvPr id="70664" name="WordArt 8" descr="Почтовая бумага"/>
          <p:cNvSpPr>
            <a:spLocks noChangeArrowheads="1" noChangeShapeType="1"/>
          </p:cNvSpPr>
          <p:nvPr/>
        </p:nvSpPr>
        <p:spPr bwMode="auto">
          <a:xfrm>
            <a:off x="179388" y="-100013"/>
            <a:ext cx="8785225" cy="12239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ru-RU" kern="10">
                <a:cs typeface="Times New Roman" panose="02020603050405020304" pitchFamily="18" charset="0"/>
              </a:rPr>
              <a:t>Ушбу шартномага мувофиқ Бухоро ҳудудида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 bwMode="auto">
          <a:xfrm>
            <a:off x="611188" y="908050"/>
            <a:ext cx="8281987" cy="49688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2800" dirty="0">
                <a:solidFill>
                  <a:srgbClr val="C00000"/>
                </a:solidFill>
                <a:latin typeface="TimesNewRomanPSMT"/>
              </a:rPr>
              <a:t>Россия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империяси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босиб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олинган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ҳудудларда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</a:p>
          <a:p>
            <a:pPr algn="ctr">
              <a:defRPr/>
            </a:pP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ўз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ҳукмронлигини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ўрнатиш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ва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бошқариш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учун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</a:p>
          <a:p>
            <a:pPr algn="ctr">
              <a:defRPr/>
            </a:pP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мустамлакачиларнинг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манфаатларини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ҳимоя</a:t>
            </a:r>
            <a:endParaRPr lang="ru-RU" sz="2800" dirty="0">
              <a:solidFill>
                <a:srgbClr val="C00000"/>
              </a:solidFill>
              <a:latin typeface="TimesNewRomanPSMT"/>
            </a:endParaRPr>
          </a:p>
          <a:p>
            <a:pPr algn="ctr">
              <a:defRPr/>
            </a:pP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қиладиган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мустаҳкам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бошқарув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тартибларини</a:t>
            </a:r>
            <a:endParaRPr lang="ru-RU" sz="2800" dirty="0">
              <a:solidFill>
                <a:srgbClr val="C00000"/>
              </a:solidFill>
              <a:latin typeface="TimesNewRomanPSMT"/>
            </a:endParaRPr>
          </a:p>
          <a:p>
            <a:pPr algn="ctr">
              <a:defRPr/>
            </a:pP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жорий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этиш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учун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барча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чора-тадбирларни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кўр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-</a:t>
            </a:r>
          </a:p>
          <a:p>
            <a:pPr algn="ctr">
              <a:defRPr/>
            </a:pP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дилар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.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Чунки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бошқарув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тизими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Россия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ҳукумати</a:t>
            </a:r>
            <a:endParaRPr lang="ru-RU" sz="2800" dirty="0">
              <a:solidFill>
                <a:srgbClr val="C00000"/>
              </a:solidFill>
              <a:latin typeface="TimesNewRomanPSMT"/>
            </a:endParaRPr>
          </a:p>
          <a:p>
            <a:pPr algn="ctr">
              <a:defRPr/>
            </a:pP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учун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жуда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муҳим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бўлиб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,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босиб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олинганжойлар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-</a:t>
            </a:r>
          </a:p>
          <a:p>
            <a:pPr algn="ctr">
              <a:defRPr/>
            </a:pPr>
            <a:r>
              <a:rPr lang="ru-RU" sz="2800" dirty="0">
                <a:solidFill>
                  <a:srgbClr val="C00000"/>
                </a:solidFill>
                <a:latin typeface="TimesNewRomanPSMT"/>
              </a:rPr>
              <a:t>да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мустамлакачилик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сиёсатини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олиб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боришда</a:t>
            </a:r>
            <a:endParaRPr lang="ru-RU" sz="2800" dirty="0">
              <a:solidFill>
                <a:srgbClr val="C00000"/>
              </a:solidFill>
              <a:latin typeface="TimesNewRomanPSMT"/>
            </a:endParaRPr>
          </a:p>
          <a:p>
            <a:pPr algn="ctr">
              <a:defRPr/>
            </a:pP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асосий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таянч</a:t>
            </a:r>
            <a:r>
              <a:rPr lang="ru-RU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TimesNewRomanPSMT"/>
              </a:rPr>
              <a:t>ҳисобланган</a:t>
            </a:r>
            <a:r>
              <a:rPr lang="ru-RU" sz="2400" dirty="0">
                <a:solidFill>
                  <a:srgbClr val="C00000"/>
                </a:solidFill>
                <a:latin typeface="TimesNewRomanPSMT"/>
              </a:rPr>
              <a:t>.</a:t>
            </a:r>
          </a:p>
        </p:txBody>
      </p:sp>
    </p:spTree>
  </p:cSld>
  <p:clrMapOvr>
    <a:masterClrMapping/>
  </p:clrMapOvr>
  <p:transition>
    <p:wedg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66750" y="0"/>
            <a:ext cx="7937500" cy="90805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100000">
                <a:srgbClr val="2C4976"/>
              </a:gs>
            </a:gsLst>
            <a:lin ang="5400000" scaled="1"/>
          </a:gradFill>
          <a:ln w="57150" cmpd="thickThin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Бухоро амирлигининг давлат бошқаруви икки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қисмдан иборат бўлган.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.</a:t>
            </a: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0" y="1125538"/>
            <a:ext cx="4103688" cy="55880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ru-RU" b="1" dirty="0" err="1" smtClean="0">
                <a:solidFill>
                  <a:schemeClr val="accent3">
                    <a:lumMod val="25000"/>
                  </a:schemeClr>
                </a:solidFill>
              </a:rPr>
              <a:t>Биринчиси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амир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саройининг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</a:p>
          <a:p>
            <a:pPr algn="l">
              <a:defRPr/>
            </a:pP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хизмати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бўлса,</a:t>
            </a:r>
            <a:r>
              <a:rPr lang="ru-RU" b="1" dirty="0" err="1" smtClean="0">
                <a:solidFill>
                  <a:schemeClr val="accent3">
                    <a:lumMod val="25000"/>
                  </a:schemeClr>
                </a:solidFill>
              </a:rPr>
              <a:t>иккинчиси</a:t>
            </a:r>
            <a:endParaRPr lang="ru-RU" b="1" dirty="0" smtClean="0">
              <a:solidFill>
                <a:schemeClr val="accent3">
                  <a:lumMod val="25000"/>
                </a:schemeClr>
              </a:solidFill>
            </a:endParaRPr>
          </a:p>
          <a:p>
            <a:pPr algn="l">
              <a:defRPr/>
            </a:pPr>
            <a:r>
              <a:rPr lang="ru-RU" b="1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бевосита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давлатбошқаруви</a:t>
            </a:r>
            <a:endParaRPr lang="ru-RU" dirty="0" smtClean="0">
              <a:solidFill>
                <a:schemeClr val="accent3">
                  <a:lumMod val="25000"/>
                </a:schemeClr>
              </a:solidFill>
            </a:endParaRPr>
          </a:p>
          <a:p>
            <a:pPr algn="l">
              <a:defRPr/>
            </a:pP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ҳисобланган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.</a:t>
            </a:r>
          </a:p>
          <a:p>
            <a:pPr algn="l">
              <a:defRPr/>
            </a:pPr>
            <a:r>
              <a:rPr lang="ru-RU" dirty="0" smtClean="0"/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Саройда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қуйидаги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аниқ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вази</a:t>
            </a:r>
            <a:endParaRPr lang="ru-RU" dirty="0" smtClean="0">
              <a:solidFill>
                <a:schemeClr val="accent3">
                  <a:lumMod val="25000"/>
                </a:schemeClr>
              </a:solidFill>
            </a:endParaRPr>
          </a:p>
          <a:p>
            <a:pPr algn="l">
              <a:defRPr/>
            </a:pP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фалар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мавжуд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бўлган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:</a:t>
            </a:r>
          </a:p>
          <a:p>
            <a:pPr algn="l">
              <a:defRPr/>
            </a:pPr>
            <a:r>
              <a:rPr lang="ru-RU" b="1" dirty="0" err="1" smtClean="0">
                <a:solidFill>
                  <a:schemeClr val="accent3">
                    <a:lumMod val="25000"/>
                  </a:schemeClr>
                </a:solidFill>
              </a:rPr>
              <a:t>Удайчи</a:t>
            </a:r>
            <a:r>
              <a:rPr lang="ru-RU" b="1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–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уларнинг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вазифасига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</a:p>
          <a:p>
            <a:pPr algn="l">
              <a:defRPr/>
            </a:pP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доим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амирнинг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ёнида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бўлиш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,</a:t>
            </a:r>
          </a:p>
          <a:p>
            <a:pPr algn="l">
              <a:defRPr/>
            </a:pP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унга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иш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юзасидан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маълумотлар</a:t>
            </a:r>
            <a:endParaRPr lang="ru-RU" dirty="0" smtClean="0">
              <a:solidFill>
                <a:schemeClr val="accent3">
                  <a:lumMod val="25000"/>
                </a:schemeClr>
              </a:solidFill>
            </a:endParaRPr>
          </a:p>
          <a:p>
            <a:pPr algn="l">
              <a:defRPr/>
            </a:pP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бериб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туриш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шунингдек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, Петер</a:t>
            </a:r>
          </a:p>
          <a:p>
            <a:pPr algn="l">
              <a:defRPr/>
            </a:pP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бург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ва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Туркистон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генерал-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губер</a:t>
            </a:r>
            <a:endParaRPr lang="ru-RU" dirty="0" smtClean="0">
              <a:solidFill>
                <a:schemeClr val="accent3">
                  <a:lumMod val="25000"/>
                </a:schemeClr>
              </a:solidFill>
            </a:endParaRPr>
          </a:p>
          <a:p>
            <a:pPr algn="l">
              <a:defRPr/>
            </a:pP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натори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қошидаги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элчихоналарда</a:t>
            </a:r>
            <a:endParaRPr lang="ru-RU" dirty="0" smtClean="0">
              <a:solidFill>
                <a:schemeClr val="accent3">
                  <a:lumMod val="25000"/>
                </a:schemeClr>
              </a:solidFill>
            </a:endParaRPr>
          </a:p>
          <a:p>
            <a:pPr algn="l">
              <a:defRPr/>
            </a:pP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алоҳида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топшириқларни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бажариш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</a:p>
          <a:p>
            <a:pPr algn="l">
              <a:defRPr/>
            </a:pP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кирган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;</a:t>
            </a:r>
          </a:p>
          <a:p>
            <a:pPr algn="l">
              <a:defRPr/>
            </a:pPr>
            <a:r>
              <a:rPr lang="ru-RU" b="1" dirty="0" err="1" smtClean="0">
                <a:solidFill>
                  <a:schemeClr val="accent3">
                    <a:lumMod val="25000"/>
                  </a:schemeClr>
                </a:solidFill>
              </a:rPr>
              <a:t>Шиғовул</a:t>
            </a:r>
            <a:r>
              <a:rPr lang="ru-RU" b="1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–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шахсий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адютантлар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;</a:t>
            </a: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4419600" y="1125538"/>
            <a:ext cx="4724400" cy="554355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ru-RU" sz="2000" b="1" dirty="0" err="1" smtClean="0">
                <a:solidFill>
                  <a:schemeClr val="accent3">
                    <a:lumMod val="25000"/>
                  </a:schemeClr>
                </a:solidFill>
              </a:rPr>
              <a:t>Мирзо</a:t>
            </a:r>
            <a:r>
              <a:rPr lang="ru-RU" sz="2000" b="1" dirty="0" smtClean="0">
                <a:solidFill>
                  <a:schemeClr val="accent3">
                    <a:lumMod val="25000"/>
                  </a:schemeClr>
                </a:solidFill>
              </a:rPr>
              <a:t>- </a:t>
            </a:r>
            <a:r>
              <a:rPr lang="ru-RU" sz="2000" b="1" dirty="0" err="1" smtClean="0">
                <a:solidFill>
                  <a:schemeClr val="accent3">
                    <a:lumMod val="25000"/>
                  </a:schemeClr>
                </a:solidFill>
              </a:rPr>
              <a:t>мушриф</a:t>
            </a:r>
            <a:r>
              <a:rPr lang="ru-RU" sz="2000" b="1" dirty="0" smtClean="0">
                <a:solidFill>
                  <a:schemeClr val="accent3">
                    <a:lumMod val="25000"/>
                  </a:schemeClr>
                </a:solidFill>
              </a:rPr>
              <a:t> –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амирнинг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</a:p>
          <a:p>
            <a:pPr algn="l">
              <a:defRPr/>
            </a:pP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иккинчи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даражали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котиблари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;</a:t>
            </a:r>
          </a:p>
          <a:p>
            <a:pPr algn="l">
              <a:defRPr/>
            </a:pPr>
            <a:r>
              <a:rPr lang="ru-RU" sz="2000" b="1" dirty="0" err="1" smtClean="0">
                <a:solidFill>
                  <a:schemeClr val="accent3">
                    <a:lumMod val="25000"/>
                  </a:schemeClr>
                </a:solidFill>
              </a:rPr>
              <a:t>Меҳмонхона</a:t>
            </a:r>
            <a:r>
              <a:rPr lang="ru-RU" sz="2000" b="1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b="1" dirty="0" err="1" smtClean="0">
                <a:solidFill>
                  <a:schemeClr val="accent3">
                    <a:lumMod val="25000"/>
                  </a:schemeClr>
                </a:solidFill>
              </a:rPr>
              <a:t>амалдори</a:t>
            </a:r>
            <a:r>
              <a:rPr lang="ru-RU" sz="2000" b="1" dirty="0" smtClean="0">
                <a:solidFill>
                  <a:schemeClr val="accent3">
                    <a:lumMod val="25000"/>
                  </a:schemeClr>
                </a:solidFill>
              </a:rPr>
              <a:t> (</a:t>
            </a:r>
            <a:r>
              <a:rPr lang="ru-RU" sz="2000" b="1" dirty="0" err="1" smtClean="0">
                <a:solidFill>
                  <a:schemeClr val="accent3">
                    <a:lumMod val="25000"/>
                  </a:schemeClr>
                </a:solidFill>
              </a:rPr>
              <a:t>меҳмонхудой</a:t>
            </a:r>
            <a:r>
              <a:rPr lang="ru-RU" sz="2000" b="1" dirty="0" smtClean="0">
                <a:solidFill>
                  <a:schemeClr val="accent3">
                    <a:lumMod val="25000"/>
                  </a:schemeClr>
                </a:solidFill>
              </a:rPr>
              <a:t>) –</a:t>
            </a:r>
          </a:p>
          <a:p>
            <a:pPr algn="l">
              <a:defRPr/>
            </a:pPr>
            <a:r>
              <a:rPr lang="ru-RU" sz="2000" b="1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амир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меҳмонхонаси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ходими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;</a:t>
            </a:r>
          </a:p>
          <a:p>
            <a:pPr algn="l">
              <a:defRPr/>
            </a:pPr>
            <a:r>
              <a:rPr lang="ru-RU" sz="2000" b="1" dirty="0" err="1" smtClean="0">
                <a:solidFill>
                  <a:schemeClr val="accent3">
                    <a:lumMod val="25000"/>
                  </a:schemeClr>
                </a:solidFill>
              </a:rPr>
              <a:t>Девонбеги</a:t>
            </a:r>
            <a:r>
              <a:rPr lang="ru-RU" sz="2000" b="1" dirty="0" smtClean="0">
                <a:solidFill>
                  <a:schemeClr val="accent3">
                    <a:lumMod val="25000"/>
                  </a:schemeClr>
                </a:solidFill>
              </a:rPr>
              <a:t> –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даромад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,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харажат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ва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хўжалик</a:t>
            </a:r>
            <a:endParaRPr lang="ru-RU" sz="2000" dirty="0" smtClean="0">
              <a:solidFill>
                <a:schemeClr val="accent3">
                  <a:lumMod val="25000"/>
                </a:schemeClr>
              </a:solidFill>
            </a:endParaRPr>
          </a:p>
          <a:p>
            <a:pPr algn="l">
              <a:defRPr/>
            </a:pP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ни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бошқарувчи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мансабдор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шахс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;</a:t>
            </a:r>
          </a:p>
          <a:p>
            <a:pPr algn="l">
              <a:defRPr/>
            </a:pPr>
            <a:r>
              <a:rPr lang="ru-RU" sz="2000" b="1" dirty="0" err="1" smtClean="0">
                <a:solidFill>
                  <a:schemeClr val="accent3">
                    <a:lumMod val="25000"/>
                  </a:schemeClr>
                </a:solidFill>
              </a:rPr>
              <a:t>Мирохурбоши</a:t>
            </a:r>
            <a:r>
              <a:rPr lang="ru-RU" sz="2000" b="1" dirty="0" smtClean="0">
                <a:solidFill>
                  <a:schemeClr val="accent3">
                    <a:lumMod val="25000"/>
                  </a:schemeClr>
                </a:solidFill>
              </a:rPr>
              <a:t> –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отлар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,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анжом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ва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ҳаракат</a:t>
            </a:r>
            <a:endParaRPr lang="ru-RU" sz="2000" dirty="0" smtClean="0">
              <a:solidFill>
                <a:schemeClr val="accent3">
                  <a:lumMod val="25000"/>
                </a:schemeClr>
              </a:solidFill>
            </a:endParaRPr>
          </a:p>
          <a:p>
            <a:pPr algn="l">
              <a:defRPr/>
            </a:pP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ланиш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қисмларини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бошқарувчи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шахс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;</a:t>
            </a:r>
          </a:p>
          <a:p>
            <a:pPr algn="l">
              <a:defRPr/>
            </a:pPr>
            <a:r>
              <a:rPr lang="ru-RU" sz="2000" b="1" dirty="0" err="1" smtClean="0">
                <a:solidFill>
                  <a:schemeClr val="accent3">
                    <a:lumMod val="25000"/>
                  </a:schemeClr>
                </a:solidFill>
              </a:rPr>
              <a:t>Миршаббоши</a:t>
            </a:r>
            <a:r>
              <a:rPr lang="ru-RU" sz="2000" b="1" dirty="0" smtClean="0">
                <a:solidFill>
                  <a:schemeClr val="accent3">
                    <a:lumMod val="25000"/>
                  </a:schemeClr>
                </a:solidFill>
              </a:rPr>
              <a:t> – 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полиция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қисмини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бош</a:t>
            </a:r>
          </a:p>
          <a:p>
            <a:pPr algn="l">
              <a:defRPr/>
            </a:pP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қарувчи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шахс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;</a:t>
            </a:r>
          </a:p>
          <a:p>
            <a:pPr algn="l">
              <a:defRPr/>
            </a:pPr>
            <a:r>
              <a:rPr lang="ru-RU" sz="2000" b="1" dirty="0" err="1" smtClean="0">
                <a:solidFill>
                  <a:schemeClr val="accent3">
                    <a:lumMod val="25000"/>
                  </a:schemeClr>
                </a:solidFill>
              </a:rPr>
              <a:t>Жамоат</a:t>
            </a:r>
            <a:r>
              <a:rPr lang="ru-RU" sz="2000" b="1" dirty="0" smtClean="0">
                <a:solidFill>
                  <a:schemeClr val="accent3">
                    <a:lumMod val="25000"/>
                  </a:schemeClr>
                </a:solidFill>
              </a:rPr>
              <a:t> –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меҳмон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кутиш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ва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йиғилишлар</a:t>
            </a:r>
            <a:endParaRPr lang="ru-RU" sz="2000" dirty="0" smtClean="0">
              <a:solidFill>
                <a:schemeClr val="accent3">
                  <a:lumMod val="25000"/>
                </a:schemeClr>
              </a:solidFill>
            </a:endParaRPr>
          </a:p>
          <a:p>
            <a:pPr algn="l">
              <a:defRPr/>
            </a:pP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да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иштирок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этувчи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шахслар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;</a:t>
            </a:r>
          </a:p>
          <a:p>
            <a:pPr algn="l">
              <a:defRPr/>
            </a:pPr>
            <a:r>
              <a:rPr lang="ru-RU" sz="2000" b="1" dirty="0" err="1" smtClean="0">
                <a:solidFill>
                  <a:schemeClr val="accent3">
                    <a:lumMod val="25000"/>
                  </a:schemeClr>
                </a:solidFill>
              </a:rPr>
              <a:t>Юртчи</a:t>
            </a:r>
            <a:r>
              <a:rPr lang="ru-RU" sz="2000" b="1" dirty="0" smtClean="0">
                <a:solidFill>
                  <a:schemeClr val="accent3">
                    <a:lumMod val="25000"/>
                  </a:schemeClr>
                </a:solidFill>
              </a:rPr>
              <a:t> –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амирнинг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чиқишларида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олдинга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</a:p>
          <a:p>
            <a:pPr algn="l">
              <a:defRPr/>
            </a:pP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чиқиб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йўл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очиб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борувчи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шахс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;</a:t>
            </a:r>
          </a:p>
          <a:p>
            <a:pPr algn="l">
              <a:defRPr/>
            </a:pPr>
            <a:r>
              <a:rPr lang="ru-RU" sz="2000" b="1" dirty="0" err="1" smtClean="0">
                <a:solidFill>
                  <a:schemeClr val="accent3">
                    <a:lumMod val="25000"/>
                  </a:schemeClr>
                </a:solidFill>
              </a:rPr>
              <a:t>Шогирд</a:t>
            </a:r>
            <a:r>
              <a:rPr lang="ru-RU" sz="2000" b="1" dirty="0" smtClean="0">
                <a:solidFill>
                  <a:schemeClr val="accent3">
                    <a:lumMod val="25000"/>
                  </a:schemeClr>
                </a:solidFill>
              </a:rPr>
              <a:t>-пеша 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–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амирнинг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махсус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фармон</a:t>
            </a:r>
            <a:endParaRPr lang="ru-RU" sz="2000" dirty="0" smtClean="0">
              <a:solidFill>
                <a:schemeClr val="accent3">
                  <a:lumMod val="25000"/>
                </a:schemeClr>
              </a:solidFill>
            </a:endParaRPr>
          </a:p>
          <a:p>
            <a:pPr algn="l">
              <a:defRPr/>
            </a:pP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лари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битилган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почтани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етказиб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бериш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</a:p>
          <a:p>
            <a:pPr algn="l">
              <a:defRPr/>
            </a:pP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билан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шуғулланганлар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ва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алоҳида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топшир</a:t>
            </a:r>
            <a:endParaRPr lang="ru-RU" sz="2000" dirty="0" smtClean="0">
              <a:solidFill>
                <a:schemeClr val="accent3">
                  <a:lumMod val="25000"/>
                </a:schemeClr>
              </a:solidFill>
            </a:endParaRPr>
          </a:p>
          <a:p>
            <a:pPr algn="l">
              <a:defRPr/>
            </a:pP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иқларни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бажариб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3">
                    <a:lumMod val="25000"/>
                  </a:schemeClr>
                </a:solidFill>
              </a:rPr>
              <a:t>турганлар</a:t>
            </a:r>
            <a:r>
              <a:rPr lang="ru-RU" sz="2000" dirty="0" smtClean="0">
                <a:solidFill>
                  <a:schemeClr val="accent3">
                    <a:lumMod val="25000"/>
                  </a:schemeClr>
                </a:solidFill>
              </a:rPr>
              <a:t>;</a:t>
            </a:r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 flipH="1">
            <a:off x="395288" y="476250"/>
            <a:ext cx="0" cy="576263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8604250" y="476250"/>
            <a:ext cx="0" cy="576263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 flipH="1">
            <a:off x="3132138" y="692150"/>
            <a:ext cx="0" cy="433388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5364163" y="692150"/>
            <a:ext cx="0" cy="433388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>
            <a:off x="395288" y="476250"/>
            <a:ext cx="720725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7885113" y="476250"/>
            <a:ext cx="719137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  <p:bldP spid="68614" grpId="0" animBg="1"/>
      <p:bldP spid="686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6" name="Oval 14"/>
          <p:cNvSpPr>
            <a:spLocks noChangeArrowheads="1"/>
          </p:cNvSpPr>
          <p:nvPr/>
        </p:nvSpPr>
        <p:spPr bwMode="auto">
          <a:xfrm>
            <a:off x="250825" y="260350"/>
            <a:ext cx="3168650" cy="2016125"/>
          </a:xfrm>
          <a:prstGeom prst="ellipse">
            <a:avLst/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57150" cmpd="thinThick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>
                <a:latin typeface="Times New Roman" panose="02020603050405020304" pitchFamily="18" charset="0"/>
              </a:rPr>
              <a:t>давлат девонхонаси</a:t>
            </a:r>
            <a:endParaRPr lang="ru-RU" altLang="ru-RU" sz="2800" b="1">
              <a:latin typeface="Times New Roman" panose="02020603050405020304" pitchFamily="18" charset="0"/>
            </a:endParaRPr>
          </a:p>
        </p:txBody>
      </p:sp>
      <p:sp>
        <p:nvSpPr>
          <p:cNvPr id="69647" name="Oval 15"/>
          <p:cNvSpPr>
            <a:spLocks noChangeArrowheads="1"/>
          </p:cNvSpPr>
          <p:nvPr/>
        </p:nvSpPr>
        <p:spPr bwMode="auto">
          <a:xfrm>
            <a:off x="292100" y="4471988"/>
            <a:ext cx="3168650" cy="2016125"/>
          </a:xfrm>
          <a:prstGeom prst="ellipse">
            <a:avLst/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57150" cmpd="thinThick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>
                <a:latin typeface="Times New Roman" panose="02020603050405020304" pitchFamily="18" charset="0"/>
              </a:rPr>
              <a:t>диний суд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>
                <a:latin typeface="Times New Roman" panose="02020603050405020304" pitchFamily="18" charset="0"/>
              </a:rPr>
              <a:t>органи</a:t>
            </a:r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5724525" y="260350"/>
            <a:ext cx="3168650" cy="2016125"/>
          </a:xfrm>
          <a:prstGeom prst="ellipse">
            <a:avLst/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57150" cmpd="thinThick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>
                <a:latin typeface="Times New Roman" panose="02020603050405020304" pitchFamily="18" charset="0"/>
              </a:rPr>
              <a:t>молия-солиқ органи</a:t>
            </a:r>
          </a:p>
        </p:txBody>
      </p:sp>
      <p:sp>
        <p:nvSpPr>
          <p:cNvPr id="69649" name="Oval 17"/>
          <p:cNvSpPr>
            <a:spLocks noChangeArrowheads="1"/>
          </p:cNvSpPr>
          <p:nvPr/>
        </p:nvSpPr>
        <p:spPr bwMode="auto">
          <a:xfrm>
            <a:off x="5724525" y="4581525"/>
            <a:ext cx="3168650" cy="2016125"/>
          </a:xfrm>
          <a:prstGeom prst="ellipse">
            <a:avLst/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57150" cmpd="thinThick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>
                <a:latin typeface="Times New Roman" panose="02020603050405020304" pitchFamily="18" charset="0"/>
              </a:rPr>
              <a:t>назорат органи</a:t>
            </a:r>
          </a:p>
        </p:txBody>
      </p:sp>
      <p:sp>
        <p:nvSpPr>
          <p:cNvPr id="69659" name="Oval 27"/>
          <p:cNvSpPr>
            <a:spLocks noChangeArrowheads="1"/>
          </p:cNvSpPr>
          <p:nvPr/>
        </p:nvSpPr>
        <p:spPr bwMode="auto">
          <a:xfrm>
            <a:off x="1835150" y="1881188"/>
            <a:ext cx="5545138" cy="2590800"/>
          </a:xfrm>
          <a:prstGeom prst="ellipse">
            <a:avLst/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57150" cmpd="thinThick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latin typeface="Times New Roman" panose="02020603050405020304" pitchFamily="18" charset="0"/>
              </a:rPr>
              <a:t>Маъмурий бошқарувни </a:t>
            </a:r>
            <a:r>
              <a:rPr lang="ru-RU" altLang="ru-RU" sz="2200">
                <a:latin typeface="Times New Roman" panose="02020603050405020304" pitchFamily="18" charset="0"/>
              </a:rPr>
              <a:t>махсус ташкил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этилган қуйидаги тўртта марказий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" panose="02020603050405020304" pitchFamily="18" charset="0"/>
              </a:rPr>
              <a:t>орган амалга оширган:</a:t>
            </a:r>
            <a:endParaRPr lang="ru-RU" altLang="ru-RU" sz="2400" b="1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60" name="Line 28"/>
          <p:cNvSpPr>
            <a:spLocks noChangeShapeType="1"/>
          </p:cNvSpPr>
          <p:nvPr/>
        </p:nvSpPr>
        <p:spPr bwMode="auto">
          <a:xfrm flipH="1" flipV="1">
            <a:off x="3276600" y="1773238"/>
            <a:ext cx="287338" cy="6477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>
            <a:off x="5580063" y="4221163"/>
            <a:ext cx="287337" cy="792162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9665" name="Line 33"/>
          <p:cNvSpPr>
            <a:spLocks noChangeShapeType="1"/>
          </p:cNvSpPr>
          <p:nvPr/>
        </p:nvSpPr>
        <p:spPr bwMode="auto">
          <a:xfrm flipH="1">
            <a:off x="3276600" y="4292600"/>
            <a:ext cx="287338" cy="720725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9670" name="Line 38"/>
          <p:cNvSpPr>
            <a:spLocks noChangeShapeType="1"/>
          </p:cNvSpPr>
          <p:nvPr/>
        </p:nvSpPr>
        <p:spPr bwMode="auto">
          <a:xfrm flipV="1">
            <a:off x="5580063" y="1773238"/>
            <a:ext cx="287337" cy="6477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6" grpId="0" animBg="1"/>
      <p:bldP spid="69647" grpId="0" animBg="1"/>
      <p:bldP spid="69648" grpId="0" animBg="1"/>
      <p:bldP spid="69649" grpId="0" animBg="1"/>
      <p:bldP spid="696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Скругленный прямоугольник 1"/>
          <p:cNvSpPr>
            <a:spLocks noChangeArrowheads="1"/>
          </p:cNvSpPr>
          <p:nvPr/>
        </p:nvSpPr>
        <p:spPr bwMode="auto">
          <a:xfrm>
            <a:off x="0" y="620713"/>
            <a:ext cx="8964613" cy="525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0082"/>
              </a:gs>
              <a:gs pos="100000">
                <a:srgbClr val="00003C"/>
              </a:gs>
            </a:gsLst>
            <a:lin ang="5400000" scaled="1"/>
          </a:gradFill>
          <a:ln w="76200" cmpd="tri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 девонхонаси </a:t>
            </a:r>
            <a:r>
              <a:rPr lang="ru-RU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бошқарув органи сифатида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амалдорлар таркибини тўлдириш, уларни алмаштириш,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Россия сиёсий агенти ва маҳаллий (жойлардаги) амалдор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лар билан ёзишмалар олиб бориш, чет эл маҳсулотлари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дан солиқ йиғиш ишларини бошқариш билан шуғулланган.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Девонхонани мамлакатнинг бош вазири </a:t>
            </a:r>
            <a:r>
              <a:rPr lang="ru-RU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Қўшбеги </a:t>
            </a:r>
            <a:r>
              <a:rPr lang="ru-RU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ган. Амир мамлакатда бўлмаган пайтларда давлат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бошқаруви унинг қўлида бўлган.</a:t>
            </a:r>
          </a:p>
        </p:txBody>
      </p:sp>
    </p:spTree>
  </p:cSld>
  <p:clrMapOvr>
    <a:masterClrMapping/>
  </p:clrMapOvr>
  <p:transition>
    <p:wedg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Скругленный прямоугольник 2"/>
          <p:cNvSpPr>
            <a:spLocks noChangeArrowheads="1"/>
          </p:cNvSpPr>
          <p:nvPr/>
        </p:nvSpPr>
        <p:spPr bwMode="auto">
          <a:xfrm>
            <a:off x="395288" y="908050"/>
            <a:ext cx="8497887" cy="496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0082"/>
              </a:gs>
              <a:gs pos="100000">
                <a:srgbClr val="00003C"/>
              </a:gs>
            </a:gsLst>
            <a:lin ang="5400000" scaled="1"/>
          </a:gradFill>
          <a:ln w="76200" cmpd="tri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Иккинчи бошқарув </a:t>
            </a:r>
            <a:r>
              <a:rPr lang="ru-RU" altLang="ru-RU" sz="2400" b="1">
                <a:latin typeface="TimesNewRomanPS-BoldMT"/>
              </a:rPr>
              <a:t>молия-солиқ органи </a:t>
            </a:r>
            <a:r>
              <a:rPr lang="ru-RU" altLang="ru-RU" sz="2400">
                <a:latin typeface="TimesNewRomanPSMT"/>
              </a:rPr>
              <a:t>бўлиб,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маъмурий бошқарув органи ҳисобланган ва уни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</a:t>
            </a:r>
            <a:r>
              <a:rPr lang="ru-RU" altLang="ru-RU" sz="2400" b="1">
                <a:latin typeface="TimesNewRomanPS-BoldMT"/>
              </a:rPr>
              <a:t>Девонбеги </a:t>
            </a:r>
            <a:r>
              <a:rPr lang="ru-RU" altLang="ru-RU" sz="2400">
                <a:latin typeface="TimesNewRomanPSMT"/>
              </a:rPr>
              <a:t>бошқарган. Девонбеги лавозими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Қўшбегидан кейин иккинчи ўринда турган. Бу орган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мамлакатда солиқ йиғиш, хазинанинг даромад ва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харажатларини ҳисоблаш билан шуғулланган. Унинг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қошида мирзолар, шогирдпешалар, меҳмонхона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амалдорлари, закотчилар,мирохурбоши, шарбатдор,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маҳрамлар, навкарлар (300 нафарга яқин) ва қуйи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хизматчилар бўлган. Барча амалдорлар Девонбеги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томонидан лавозимига тайинланган ва амир томони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дан унвон берилган.</a:t>
            </a:r>
            <a:endParaRPr lang="ru-RU" altLang="ru-RU" sz="2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Скругленный прямоугольник 1"/>
          <p:cNvSpPr>
            <a:spLocks noChangeArrowheads="1"/>
          </p:cNvSpPr>
          <p:nvPr/>
        </p:nvSpPr>
        <p:spPr bwMode="auto">
          <a:xfrm>
            <a:off x="755650" y="692150"/>
            <a:ext cx="7777163" cy="5473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0082"/>
              </a:gs>
              <a:gs pos="100000">
                <a:srgbClr val="00003C"/>
              </a:gs>
            </a:gsLst>
            <a:lin ang="5400000" scaled="1"/>
          </a:gradFill>
          <a:ln w="76200" cmpd="tri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200">
              <a:latin typeface="Times New Roman" panose="02020603050405020304" pitchFamily="18" charset="0"/>
            </a:endParaRPr>
          </a:p>
        </p:txBody>
      </p:sp>
      <p:sp>
        <p:nvSpPr>
          <p:cNvPr id="36867" name="Скругленный прямоугольник 2"/>
          <p:cNvSpPr>
            <a:spLocks noChangeArrowheads="1"/>
          </p:cNvSpPr>
          <p:nvPr/>
        </p:nvSpPr>
        <p:spPr bwMode="auto">
          <a:xfrm>
            <a:off x="611188" y="620713"/>
            <a:ext cx="8137525" cy="5545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0082"/>
              </a:gs>
              <a:gs pos="100000">
                <a:srgbClr val="00003C"/>
              </a:gs>
            </a:gsLst>
            <a:lin ang="5400000" scaled="1"/>
          </a:gradFill>
          <a:ln w="76200" cmpd="tri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</a:rPr>
              <a:t>Учинчи маъмурий бошқарув </a:t>
            </a:r>
            <a:r>
              <a:rPr lang="ru-RU" altLang="ru-RU" sz="2400" b="1">
                <a:latin typeface="Times New Roman" panose="02020603050405020304" pitchFamily="18" charset="0"/>
              </a:rPr>
              <a:t>диний суд органи </a:t>
            </a:r>
            <a:r>
              <a:rPr lang="ru-RU" altLang="ru-RU" sz="2400">
                <a:latin typeface="Times New Roman" panose="02020603050405020304" pitchFamily="18" charset="0"/>
              </a:rPr>
              <a:t>ҳисобланиб,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</a:rPr>
              <a:t> уни амирнинг бош дин пешвоси </a:t>
            </a:r>
            <a:r>
              <a:rPr lang="ru-RU" altLang="ru-RU" sz="2400" b="1">
                <a:latin typeface="Times New Roman" panose="02020603050405020304" pitchFamily="18" charset="0"/>
              </a:rPr>
              <a:t>Қозикалон </a:t>
            </a:r>
            <a:r>
              <a:rPr lang="ru-RU" altLang="ru-RU" sz="2400">
                <a:latin typeface="Times New Roman" panose="02020603050405020304" pitchFamily="18" charset="0"/>
              </a:rPr>
              <a:t>бошқарган.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</a:rPr>
              <a:t>Бу орган суд ишлари, нотариал вазифалар, дин вешволарига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</a:rPr>
              <a:t> боғлиқ масалаларни ҳал қилиш ва ўқув муассасаларининг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</a:rPr>
              <a:t> фаолиятига раҳбарлик қилган. Унинг қошида мирзолар (иш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</a:rPr>
              <a:t>юритувчилар), қозилар, муллаи азимлар (тергов ишларида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</a:rPr>
              <a:t>жалб этиладиган вакиллар), девонбеги (хўжалик юритувчи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</a:rPr>
              <a:t>шахс), мирохурбоши, маҳрамлар ҳамда қуйи хизматчилар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</a:rPr>
              <a:t>фаолият кўрсатган. Мазкур мансабдорларни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</a:rPr>
              <a:t>Қозикалон тайинлаган ва вазифасидан озод қилган.</a:t>
            </a:r>
          </a:p>
        </p:txBody>
      </p:sp>
    </p:spTree>
  </p:cSld>
  <p:clrMapOvr>
    <a:masterClrMapping/>
  </p:clrMapOvr>
  <p:transition>
    <p:wedg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Скругленный прямоугольник 1"/>
          <p:cNvSpPr>
            <a:spLocks noChangeArrowheads="1"/>
          </p:cNvSpPr>
          <p:nvPr/>
        </p:nvSpPr>
        <p:spPr bwMode="auto">
          <a:xfrm>
            <a:off x="684213" y="836613"/>
            <a:ext cx="7920037" cy="5184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0082"/>
              </a:gs>
              <a:gs pos="100000">
                <a:srgbClr val="00003C"/>
              </a:gs>
            </a:gsLst>
            <a:lin ang="5400000" scaled="1"/>
          </a:gradFill>
          <a:ln w="76200" cmpd="tri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Тўртинчи маъмурий назорат органи </a:t>
            </a:r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Раис 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қарамоғида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бўлиб, унинг ваколатига қонунларнинг бажарилиши,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ахлоқий софлик, диний эътиқодни ҳимоя қилиш ҳамда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бозорларда тош-тарози ва ўлчов бирликларининг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аниқлиги устидан назорат қилиш кирган. Унинг қошида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мирзалар, раислар(топшириқларнинг бажарилишига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мутасадди амалдор), маҳрамлар, девонбеги (хўжалик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бошқарувчиси), мирохурбоши ва қуйи хизмат вакиллари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Фаолият кўрсатган. Барча амалдорларни Бош Раиснинг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ўзи тайинлаган.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Бош Раис бевосита амир ва Қози калон олдида жавоб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берган</a:t>
            </a:r>
            <a:r>
              <a:rPr lang="ru-RU" altLang="ru-RU" sz="220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edg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Скругленный прямоугольник 1"/>
          <p:cNvSpPr>
            <a:spLocks noChangeArrowheads="1"/>
          </p:cNvSpPr>
          <p:nvPr/>
        </p:nvSpPr>
        <p:spPr bwMode="auto">
          <a:xfrm>
            <a:off x="395288" y="908050"/>
            <a:ext cx="8424862" cy="5616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0082"/>
              </a:gs>
              <a:gs pos="100000">
                <a:srgbClr val="00003C"/>
              </a:gs>
            </a:gsLst>
            <a:lin ang="5400000" scaled="1"/>
          </a:gradFill>
          <a:ln w="76200" cmpd="tri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Х1Х асрнинг II ярмидан бошлаб Хива хонлиги устидан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Россия ҳукмронлиги ўрнатилди. Бу “Россия ва Хива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ўртасидаги 1873 йил 12 февралда тузилган Дўстлик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шартномаси” асосида тартибга солинди.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Давлат бошлиғи хон ҳисобланган. У мерос тариқасида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қолдирилган.Россия қўшинларининг Хивада бўлган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вақтида хонга фақат суд ҳокимиятигина бўйсинган.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Ҳокимият эса етти кишидан иборат махсус девонга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топширилган. Уларнинг тўрт нафари генерал-губернатор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Томонидан тайинланган. Шартномага биноан Хива хони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қўшни давлатлар билан ҳар қандай ташқи алоқаларни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ўрнатиш, шартномалар тузиш ва ҳарбий ҳаракатлар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олиб боришга ҳақли бўлмаган. У Туркистон генерал-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губернатори билан фақат Амударё бўлими орқали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алоқа қилиши мумкин бўлган.</a:t>
            </a:r>
            <a:endParaRPr lang="ru-RU" altLang="ru-RU" sz="2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Скругленный прямоугольник 1"/>
          <p:cNvSpPr>
            <a:spLocks noChangeArrowheads="1"/>
          </p:cNvSpPr>
          <p:nvPr/>
        </p:nvSpPr>
        <p:spPr bwMode="auto">
          <a:xfrm>
            <a:off x="0" y="336550"/>
            <a:ext cx="9144000" cy="64944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0082"/>
              </a:gs>
              <a:gs pos="100000">
                <a:srgbClr val="00003C"/>
              </a:gs>
            </a:gsLst>
            <a:lin ang="5400000" scaled="1"/>
          </a:gradFill>
          <a:ln w="76200" cmpd="tri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Давлатда хондан кейинги муҳим мансаб </a:t>
            </a:r>
            <a:r>
              <a:rPr lang="ru-RU" altLang="ru-RU" sz="2400" b="1">
                <a:latin typeface="TimesNewRomanPS-BoldMT"/>
              </a:rPr>
              <a:t>қўшбеги </a:t>
            </a:r>
            <a:r>
              <a:rPr lang="ru-RU" altLang="ru-RU" sz="2400">
                <a:latin typeface="TimesNewRomanPSMT"/>
              </a:rPr>
              <a:t>ва </a:t>
            </a:r>
            <a:r>
              <a:rPr lang="ru-RU" altLang="ru-RU" sz="2400" b="1">
                <a:latin typeface="TimesNewRomanPS-BoldMT"/>
              </a:rPr>
              <a:t>меҳтар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TimesNewRomanPS-BoldMT"/>
              </a:rPr>
              <a:t> </a:t>
            </a:r>
            <a:r>
              <a:rPr lang="ru-RU" altLang="ru-RU" sz="2400">
                <a:latin typeface="TimesNewRomanPSMT"/>
              </a:rPr>
              <a:t>ҳисобланган.Қўшбеги мамлакатнинг жанубий қисмидан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солиқ йиғиш  билан шуғулланса ва бошқарса, меҳтар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мамлакатнинг  шимолий қисмига мутасадди бўлган ва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асосан молия ишлари билан шуғулланган.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Девонбеги – давлат девонхонасини (канцеляриясини)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бошқарган.Мансабдорларга вазифаларнинг бўлиб берилиши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шартли равишда мавжуд бўлиб, аслида эса хоннинг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хохишига боғлиқ бўлган. Масалан: Бош вазир лавозимини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гоҳ қўшбеги, гоҳ меҳтар ва гоҳ девонбеги эгаллаган.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Маъмурий-ҳудудий жиҳатдан Хива хонлиги йигирмата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бекликка ва иккита ноибликка бўлинган. Бекликларни ҳоким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лар, ноибликларни ноиблар бошқарганлар.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Хонликнинг пойтахти Хива ва унинг атрофидаги туманлар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Алоҳида округни ташкил қилган ва уларни хоннинг ўзи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бошқарган. Суд ҳокимияти бутунлай мусулмон руҳоний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лари қўлида бўлган.</a:t>
            </a:r>
            <a:endParaRPr lang="ru-RU" altLang="ru-RU" sz="2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5616575" y="6470650"/>
            <a:ext cx="3492500" cy="342900"/>
          </a:xfrm>
          <a:prstGeom prst="rect">
            <a:avLst/>
          </a:pr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1800" b="1" i="1">
                <a:solidFill>
                  <a:schemeClr val="bg2"/>
                </a:solidFill>
                <a:latin typeface="Times New Roman" panose="02020603050405020304" pitchFamily="18" charset="0"/>
              </a:rPr>
              <a:t>“Ақлий ҳужум”   </a:t>
            </a:r>
            <a:r>
              <a:rPr lang="ru-RU" altLang="ru-RU" sz="1800" b="1" i="1">
                <a:solidFill>
                  <a:schemeClr val="bg2"/>
                </a:solidFill>
                <a:latin typeface="Times New Roman" panose="02020603050405020304" pitchFamily="18" charset="0"/>
              </a:rPr>
              <a:t>технологияси</a:t>
            </a:r>
          </a:p>
        </p:txBody>
      </p:sp>
      <p:grpSp>
        <p:nvGrpSpPr>
          <p:cNvPr id="96259" name="Group 3"/>
          <p:cNvGrpSpPr>
            <a:grpSpLocks/>
          </p:cNvGrpSpPr>
          <p:nvPr/>
        </p:nvGrpSpPr>
        <p:grpSpPr bwMode="auto">
          <a:xfrm>
            <a:off x="468313" y="149225"/>
            <a:ext cx="8353425" cy="6303963"/>
            <a:chOff x="295" y="94"/>
            <a:chExt cx="5262" cy="3971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1230" y="1393"/>
              <a:ext cx="332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200">
                <a:latin typeface="Times New Roman" panose="02020603050405020304" pitchFamily="18" charset="0"/>
              </a:endParaRPr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1230" y="1393"/>
              <a:ext cx="332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200">
                <a:latin typeface="Times New Roman" panose="02020603050405020304" pitchFamily="18" charset="0"/>
              </a:endParaRPr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1230" y="1393"/>
              <a:ext cx="332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200">
                <a:latin typeface="Times New Roman" panose="02020603050405020304" pitchFamily="18" charset="0"/>
              </a:endParaRPr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1230" y="1393"/>
              <a:ext cx="332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200">
                <a:latin typeface="Times New Roman" panose="02020603050405020304" pitchFamily="18" charset="0"/>
              </a:endParaRPr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295" y="94"/>
              <a:ext cx="5262" cy="941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uz-Cyrl-UZ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Нима учун Россия подшолиги осонлик билан хонликларни босиб олди?</a:t>
              </a:r>
              <a:endParaRPr lang="en-US" altLang="ru-RU" sz="18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_______________________________________________________________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_______________________________________________________________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_______________________________________________________________</a:t>
              </a:r>
              <a:endParaRPr lang="ru-RU" altLang="ru-RU" sz="18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295" y="1046"/>
              <a:ext cx="5262" cy="941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uz-Cyrl-UZ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Туркистон генерал-губернаторлиги Туркистонда қандай сиёсат олиб борди?</a:t>
              </a:r>
              <a:endParaRPr lang="en-US" altLang="ru-RU" sz="18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_______________________________________________________________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_______________________________________________________________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_______________________________________________________________</a:t>
              </a:r>
              <a:endParaRPr lang="ru-RU" altLang="ru-RU" sz="18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295" y="1999"/>
              <a:ext cx="5262" cy="941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uz-Cyrl-UZ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Сиёсий, иқтисодий ва маънавий зулмларни </a:t>
              </a:r>
              <a:r>
                <a:rPr lang="ru-RU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тавсифлаб беринг</a:t>
              </a:r>
              <a:r>
                <a:rPr lang="uz-Cyrl-UZ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?</a:t>
              </a:r>
              <a:r>
                <a:rPr lang="ru-RU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 </a:t>
              </a:r>
              <a:endParaRPr lang="en-US" altLang="ru-RU" sz="18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_______________________________________________________________</a:t>
              </a:r>
              <a:endParaRPr lang="ru-RU" altLang="ru-RU" sz="18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_______________________________________________________________</a:t>
              </a:r>
              <a:endParaRPr lang="ru-RU" altLang="ru-RU" sz="18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_______________________________________________________________</a:t>
              </a:r>
              <a:endParaRPr lang="ru-RU" altLang="ru-RU" sz="18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295" y="2951"/>
              <a:ext cx="5262" cy="1114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Нима учун </a:t>
              </a:r>
              <a:r>
                <a:rPr lang="en-US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XIX</a:t>
              </a:r>
              <a:r>
                <a:rPr lang="ru-RU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 асрнинг охирида Туркистонда миллий озодлик курашлари кучайган?</a:t>
              </a:r>
              <a:endParaRPr lang="en-US" altLang="ru-RU" sz="18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_______________________________________________________________</a:t>
              </a:r>
              <a:endParaRPr lang="ru-RU" altLang="ru-RU" sz="18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_______________________________________________________________</a:t>
              </a:r>
              <a:endParaRPr lang="ru-RU" altLang="ru-RU" sz="18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_______________________________________________________________</a:t>
              </a:r>
              <a:endParaRPr lang="ru-RU" altLang="ru-RU" sz="18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 bwMode="auto">
          <a:xfrm>
            <a:off x="179388" y="692150"/>
            <a:ext cx="8856662" cy="5400675"/>
          </a:xfrm>
          <a:prstGeom prst="roundRect">
            <a:avLst/>
          </a:prstGeom>
          <a:gradFill rotWithShape="1">
            <a:gsLst>
              <a:gs pos="0">
                <a:srgbClr val="000082"/>
              </a:gs>
              <a:gs pos="100000">
                <a:srgbClr val="000082">
                  <a:gamma/>
                  <a:shade val="46275"/>
                  <a:invGamma/>
                </a:srgbClr>
              </a:gs>
            </a:gsLst>
            <a:lin ang="5400000" scaled="1"/>
          </a:gradFill>
          <a:ln w="76200" cap="flat" cmpd="tri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ru-RU" sz="2800" dirty="0" err="1">
                <a:latin typeface="TimesNewRomanPSMT"/>
              </a:rPr>
              <a:t>Тадқиқотчиларнинг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эътироф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этишларича</a:t>
            </a:r>
            <a:r>
              <a:rPr lang="ru-RU" sz="2800" dirty="0">
                <a:latin typeface="TimesNewRomanPSMT"/>
              </a:rPr>
              <a:t>, </a:t>
            </a:r>
          </a:p>
          <a:p>
            <a:pPr>
              <a:defRPr/>
            </a:pPr>
            <a:r>
              <a:rPr lang="ru-RU" sz="2800" dirty="0" err="1">
                <a:latin typeface="TimesNewRomanPSMT"/>
              </a:rPr>
              <a:t>Туркистон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маъмурияти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империянинг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бошқа</a:t>
            </a:r>
            <a:r>
              <a:rPr lang="ru-RU" sz="2800" dirty="0">
                <a:latin typeface="TimesNewRomanPSMT"/>
              </a:rPr>
              <a:t> </a:t>
            </a:r>
          </a:p>
          <a:p>
            <a:pPr>
              <a:defRPr/>
            </a:pPr>
            <a:r>
              <a:rPr lang="ru-RU" sz="2800" dirty="0" err="1">
                <a:latin typeface="TimesNewRomanPSMT"/>
              </a:rPr>
              <a:t>ўлкалари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бошқарувидан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ўзининг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кескин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ҳарбий</a:t>
            </a:r>
            <a:r>
              <a:rPr lang="ru-RU" sz="2800" dirty="0">
                <a:latin typeface="TimesNewRomanPSMT"/>
              </a:rPr>
              <a:t>-</a:t>
            </a:r>
          </a:p>
          <a:p>
            <a:pPr>
              <a:defRPr/>
            </a:pPr>
            <a:r>
              <a:rPr lang="ru-RU" sz="2800" dirty="0" err="1">
                <a:latin typeface="TimesNewRomanPSMT"/>
              </a:rPr>
              <a:t>Лашгани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билан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алоҳида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ажралиб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туради</a:t>
            </a:r>
            <a:r>
              <a:rPr lang="ru-RU" sz="2800" dirty="0">
                <a:latin typeface="TimesNewRomanPSMT"/>
              </a:rPr>
              <a:t>. Россия</a:t>
            </a:r>
          </a:p>
          <a:p>
            <a:pPr>
              <a:defRPr/>
            </a:pP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ҳукуматининг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Туркистон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ўлкаси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учун</a:t>
            </a:r>
            <a:r>
              <a:rPr lang="ru-RU" sz="2800" dirty="0">
                <a:latin typeface="TimesNewRomanPSMT"/>
              </a:rPr>
              <a:t> 1865-1916 </a:t>
            </a:r>
          </a:p>
          <a:p>
            <a:pPr>
              <a:defRPr/>
            </a:pPr>
            <a:r>
              <a:rPr lang="ru-RU" sz="2800" dirty="0" err="1">
                <a:latin typeface="TimesNewRomanPSMT"/>
              </a:rPr>
              <a:t>йиллар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оралиғида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ишлаб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чиққан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ҳамда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амалга</a:t>
            </a:r>
            <a:r>
              <a:rPr lang="ru-RU" sz="2800" dirty="0">
                <a:latin typeface="TimesNewRomanPSMT"/>
              </a:rPr>
              <a:t> </a:t>
            </a:r>
          </a:p>
          <a:p>
            <a:pPr>
              <a:defRPr/>
            </a:pPr>
            <a:r>
              <a:rPr lang="ru-RU" sz="2800" dirty="0" err="1">
                <a:latin typeface="TimesNewRomanPSMT"/>
              </a:rPr>
              <a:t>тадбиқ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этилган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ўнтақонун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лойиҳалари</a:t>
            </a:r>
            <a:r>
              <a:rPr lang="ru-RU" sz="2800" dirty="0">
                <a:latin typeface="TimesNewRomanPSMT"/>
              </a:rPr>
              <a:t> (1865, 1867</a:t>
            </a:r>
          </a:p>
          <a:p>
            <a:pPr>
              <a:defRPr/>
            </a:pPr>
            <a:r>
              <a:rPr lang="ru-RU" sz="2800" dirty="0">
                <a:latin typeface="TimesNewRomanPSMT"/>
              </a:rPr>
              <a:t>, 1871, 1873, 1882, 1884, 1886, 1908, 1912, 1916</a:t>
            </a:r>
          </a:p>
          <a:p>
            <a:pPr>
              <a:defRPr/>
            </a:pPr>
            <a:r>
              <a:rPr lang="ru-RU" sz="2800" dirty="0" err="1">
                <a:latin typeface="TimesNewRomanPSMT"/>
              </a:rPr>
              <a:t>йиллар</a:t>
            </a:r>
            <a:r>
              <a:rPr lang="ru-RU" sz="2800" dirty="0">
                <a:latin typeface="TimesNewRomanPSMT"/>
              </a:rPr>
              <a:t>) да </a:t>
            </a:r>
            <a:r>
              <a:rPr lang="ru-RU" sz="2800" dirty="0" err="1">
                <a:latin typeface="TimesNewRomanPSMT"/>
              </a:rPr>
              <a:t>ва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уларнинг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моддаларига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адлия</a:t>
            </a:r>
            <a:r>
              <a:rPr lang="ru-RU" sz="2800" dirty="0">
                <a:latin typeface="TimesNewRomanPSMT"/>
              </a:rPr>
              <a:t>, </a:t>
            </a:r>
            <a:r>
              <a:rPr lang="ru-RU" sz="2800" dirty="0" err="1">
                <a:latin typeface="TimesNewRomanPSMT"/>
              </a:rPr>
              <a:t>молия</a:t>
            </a:r>
            <a:r>
              <a:rPr lang="ru-RU" sz="2800" dirty="0">
                <a:latin typeface="TimesNewRomanPSMT"/>
              </a:rPr>
              <a:t>, </a:t>
            </a:r>
            <a:r>
              <a:rPr lang="ru-RU" sz="2800" dirty="0" err="1">
                <a:latin typeface="TimesNewRomanPSMT"/>
              </a:rPr>
              <a:t>ҳарбий</a:t>
            </a:r>
            <a:r>
              <a:rPr lang="ru-RU" sz="2800" dirty="0">
                <a:latin typeface="TimesNewRomanPSMT"/>
              </a:rPr>
              <a:t>, </a:t>
            </a:r>
            <a:r>
              <a:rPr lang="ru-RU" sz="2800" dirty="0" err="1">
                <a:latin typeface="TimesNewRomanPSMT"/>
              </a:rPr>
              <a:t>ички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ишлар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ва</a:t>
            </a:r>
            <a:endParaRPr lang="ru-RU" sz="2800" dirty="0">
              <a:latin typeface="TimesNewRomanPSMT"/>
            </a:endParaRPr>
          </a:p>
          <a:p>
            <a:pPr>
              <a:defRPr/>
            </a:pPr>
            <a:r>
              <a:rPr lang="ru-RU" sz="2800" dirty="0" err="1">
                <a:latin typeface="TimesNewRomanPSMT"/>
              </a:rPr>
              <a:t>бошқа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вазирликлар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киритган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ўзгаришларда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ана</a:t>
            </a:r>
            <a:r>
              <a:rPr lang="ru-RU" sz="2800" dirty="0">
                <a:latin typeface="TimesNewRomanPSMT"/>
              </a:rPr>
              <a:t> </a:t>
            </a:r>
          </a:p>
          <a:p>
            <a:pPr>
              <a:defRPr/>
            </a:pPr>
            <a:r>
              <a:rPr lang="ru-RU" sz="2800" dirty="0">
                <a:latin typeface="TimesNewRomanPSMT"/>
              </a:rPr>
              <a:t>шу </a:t>
            </a:r>
            <a:r>
              <a:rPr lang="ru-RU" sz="2800" dirty="0" err="1">
                <a:latin typeface="TimesNewRomanPSMT"/>
              </a:rPr>
              <a:t>ҳолат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ўз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аксини</a:t>
            </a:r>
            <a:r>
              <a:rPr lang="ru-RU" sz="2800" dirty="0">
                <a:latin typeface="TimesNewRomanPSMT"/>
              </a:rPr>
              <a:t> </a:t>
            </a:r>
            <a:r>
              <a:rPr lang="ru-RU" sz="2800" dirty="0" err="1">
                <a:latin typeface="TimesNewRomanPSMT"/>
              </a:rPr>
              <a:t>топган</a:t>
            </a:r>
            <a:r>
              <a:rPr lang="ru-RU" sz="2800" dirty="0">
                <a:latin typeface="TimesNewRomanPSMT"/>
              </a:rPr>
              <a:t>.</a:t>
            </a:r>
            <a:endParaRPr lang="ru-RU" sz="2800" dirty="0"/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Скругленный прямоугольник 1"/>
          <p:cNvSpPr>
            <a:spLocks noChangeArrowheads="1"/>
          </p:cNvSpPr>
          <p:nvPr/>
        </p:nvSpPr>
        <p:spPr bwMode="auto">
          <a:xfrm>
            <a:off x="107950" y="188913"/>
            <a:ext cx="9217025" cy="6480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0082"/>
              </a:gs>
              <a:gs pos="100000">
                <a:srgbClr val="00003C"/>
              </a:gs>
            </a:gsLst>
            <a:lin ang="5400000" scaled="1"/>
          </a:gradFill>
          <a:ln w="76200" cmpd="tri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1865- йилда босиб олинган ҳудудларда Оренбург генерал-губернатор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лиги таркибида (1865 й.)ҳарбийлашган маъмурий бошқарув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тартибларига асосланган </a:t>
            </a:r>
            <a:r>
              <a:rPr lang="ru-RU" altLang="ru-RU" sz="2400" b="1">
                <a:latin typeface="TimesNewRomanPS-BoldMT"/>
              </a:rPr>
              <a:t>Туркистон вилояти </a:t>
            </a:r>
            <a:r>
              <a:rPr lang="ru-RU" altLang="ru-RU" sz="2400">
                <a:latin typeface="TimesNewRomanPSMT"/>
              </a:rPr>
              <a:t>ташкил этил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иб, унга генерал-майор М.Г.Черняев губернатор этибтайин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-ланади. Туркистон вилоятини бошқариш учун 1865 йил 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августда “Туркистон вилоятини бошқариш тўғрисидаги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Муваққат Низом” қабул қилиниб, унга мувофиқ ҳарбий ва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фуқаролик ҳокимияти ҳарбий губернатор қўлида бўлимлар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га бўлиниб, уларни бўлим бошлиқлари бошқарган. Бўлим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бошлиғи бир вақтнинг ўзида бўлим ҳарбий коменданти ҳам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ҳисобланган.Бўлим бошлиқларига маҳаллий аҳоли устидан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назорат қилувчи ва рус амалдорларидан тайинланадиган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бошқарувчилар бўйсунган. Шунингдек, бу“Низом” га кўра,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Туркистон вилояти губернатори, “бий, оқсақол, раис ва қози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лавозимидаги туб жой аҳоли вакилларини эгаллаб турган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лавозимига тасдиқлаш, бўшатиш, алмаштириш ваколатига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эга бўлган”.</a:t>
            </a:r>
            <a:endParaRPr lang="ru-RU" altLang="ru-RU" sz="2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Скругленный прямоугольник 1"/>
          <p:cNvSpPr>
            <a:spLocks noChangeArrowheads="1"/>
          </p:cNvSpPr>
          <p:nvPr/>
        </p:nvSpPr>
        <p:spPr bwMode="auto">
          <a:xfrm>
            <a:off x="20638" y="692150"/>
            <a:ext cx="8943975" cy="5329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0082"/>
              </a:gs>
              <a:gs pos="100000">
                <a:srgbClr val="00003C"/>
              </a:gs>
            </a:gsLst>
            <a:lin ang="5400000" scaled="1"/>
          </a:gradFill>
          <a:ln w="76200" cmpd="tri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1867 йилги “Низом” лойиҳасида Туркистон ўлкасининг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Россия ҳарбий вазирлиги таркибида бўлиши, ўлка ҳарбий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ҳокимият орқали бошқарилиши,генерал-губернатор ўлка-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да жойлашган қўшинга қўмондонлик қилиши,бошқарувнинг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қуйи бўғинига ерлик аҳоли вакиллари сайлов орқали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сайланиши, ўлка бошқарувини Россия империясидаги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мавжуд бошқарув тизимига яқинлаштириб, кейинчалик ўлка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ни империянинг ажралмас бир қисмига айлантириш, ўлка-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нинг маъмурий – ҳудудий бўлинишида эса империянинг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сиёсий, иқтисодий ва стратегик мақсадларидан келиб чиқиб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иш тутилиши кўрсатиб ўтилган.</a:t>
            </a:r>
            <a:endParaRPr lang="ru-RU" altLang="ru-RU" sz="2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Скругленный прямоугольник 1"/>
          <p:cNvSpPr>
            <a:spLocks noChangeArrowheads="1"/>
          </p:cNvSpPr>
          <p:nvPr/>
        </p:nvSpPr>
        <p:spPr bwMode="auto">
          <a:xfrm>
            <a:off x="250825" y="620713"/>
            <a:ext cx="8497888" cy="57610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0082"/>
              </a:gs>
              <a:gs pos="100000">
                <a:srgbClr val="00003C"/>
              </a:gs>
            </a:gsLst>
            <a:lin ang="5400000" scaled="1"/>
          </a:gradFill>
          <a:ln w="76200" cmpd="tri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Туркистон генерал-губернаторлигини бошқариш бўйи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ча дастурий ҳужжатлар ишлаб чиқишда “ҳарбий вазият”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омили ҳал қилувчи бўлган.Бундай ҳужжатлар чоризм-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нинг Ўрта Осиё хонликларининг янгидан-янгиҳудудлар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ини босиб олиши муносабати билан вужудга келган ва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айнан шунинг учун ҳам доимо “муваққат” ёки “вақтин-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чалик” характерга эга бўлган. Мисол учун, “Сирдарё ва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Еттисув вилоятларини бошқариш тўғрисидаги Низом”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(1867 й) “тажриба тариқасида” уч йил муддатга жорий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 қилинган бўлиб, 20 йил давомида амал қилган.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“Зарафшон округини бошқаришнинг вақтинчалик қоида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лари” (1868 й), “Амударё бўлимини бошқаришнинг вақт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Инчалик қоидалари” (1874 й) ва “Фарғона вилоятини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бошқариш бўйича вақтинчалик Низом” (1876 й) тўғри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NewRomanPSMT"/>
              </a:rPr>
              <a:t>сида ҳам шундай дейиш мумкин (Н.Абдурахимова).</a:t>
            </a:r>
          </a:p>
        </p:txBody>
      </p:sp>
    </p:spTree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WordArt 2" descr="Почтовая бумага"/>
          <p:cNvSpPr>
            <a:spLocks noChangeArrowheads="1" noChangeShapeType="1"/>
          </p:cNvSpPr>
          <p:nvPr/>
        </p:nvSpPr>
        <p:spPr bwMode="auto">
          <a:xfrm>
            <a:off x="0" y="-26988"/>
            <a:ext cx="9144000" cy="981076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ru-RU" sz="32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2.Туркистон генерал-губернаторининг ваколатлари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250825" y="919163"/>
            <a:ext cx="8642350" cy="593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Clr>
                <a:srgbClr val="0033CC"/>
              </a:buClr>
              <a:buSzPct val="75000"/>
            </a:pPr>
            <a:r>
              <a:rPr lang="uz-Cyrl-UZ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Туркистон генерал-губернатори ўз қўлида ҳарбий ва фуқаро ҳокимиятини бирлаштирган</a:t>
            </a:r>
            <a:r>
              <a:rPr lang="ru-RU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buClr>
                <a:srgbClr val="0033CC"/>
              </a:buClr>
              <a:buSzPct val="75000"/>
            </a:pPr>
            <a:r>
              <a:rPr lang="uz-Cyrl-UZ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Бир вақтнинг ўзида у </a:t>
            </a:r>
            <a:r>
              <a:rPr lang="ru-RU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П</a:t>
            </a:r>
            <a:r>
              <a:rPr lang="uz-Cyrl-UZ" altLang="ru-RU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одшо ноиби, ҳарбий округ кўшинлари қўмондони, Еттисув казак қўшинлари қўмондони, бош миршаб, бош прокурор </a:t>
            </a:r>
            <a:r>
              <a:rPr lang="uz-Cyrl-UZ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вазифаларини ҳам ўтаган</a:t>
            </a:r>
            <a:r>
              <a:rPr lang="ru-RU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  <a:r>
              <a:rPr lang="uz-Cyrl-UZ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endParaRPr lang="ru-RU" altLang="ru-RU" sz="1800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33CC"/>
              </a:buClr>
              <a:buSzPct val="75000"/>
            </a:pPr>
            <a:r>
              <a:rPr lang="uz-Cyrl-UZ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Унга Бухоро амири ва Хива хони ҳам бўйсунган</a:t>
            </a:r>
            <a:r>
              <a:rPr lang="ru-RU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buClr>
                <a:srgbClr val="0033CC"/>
              </a:buClr>
              <a:buSzPct val="75000"/>
            </a:pPr>
            <a:r>
              <a:rPr lang="uz-Cyrl-UZ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Генерал-гуернатор амир фаолиятини </a:t>
            </a:r>
            <a:r>
              <a:rPr lang="uz-Cyrl-UZ" altLang="ru-RU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Россия </a:t>
            </a:r>
            <a:r>
              <a:rPr lang="ru-RU" altLang="ru-RU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и</a:t>
            </a:r>
            <a:r>
              <a:rPr lang="uz-Cyrl-UZ" altLang="ru-RU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мператор сиёсий агентлиги орқали </a:t>
            </a:r>
            <a:r>
              <a:rPr lang="uz-Cyrl-UZ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(1885-1917), Хива хонини эса </a:t>
            </a:r>
            <a:r>
              <a:rPr lang="uz-Cyrl-UZ" altLang="ru-RU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Амударё бўлими </a:t>
            </a:r>
            <a:r>
              <a:rPr lang="uz-Cyrl-UZ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(1873—1918) бошлиғи орқали назорат қилган</a:t>
            </a:r>
            <a:r>
              <a:rPr lang="ru-RU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buClr>
                <a:srgbClr val="0033CC"/>
              </a:buClr>
              <a:buSzPct val="75000"/>
            </a:pPr>
            <a:r>
              <a:rPr lang="uz-Cyrl-UZ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1882—1884 йилларда Туркистон ўлкасидаги бошқарувни атрофлича тафтиш қилган </a:t>
            </a:r>
            <a:r>
              <a:rPr lang="uz-Cyrl-UZ" altLang="ru-RU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Марказ вак</a:t>
            </a:r>
            <a:r>
              <a:rPr lang="ru-RU" altLang="ru-RU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ил</a:t>
            </a:r>
            <a:r>
              <a:rPr lang="uz-Cyrl-UZ" altLang="ru-RU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и </a:t>
            </a:r>
            <a:r>
              <a:rPr lang="uz-Cyrl-UZ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— императорнииг махфий маслаҳатчиси генерал-губернатор Ф.Гирс Россиядаги губернаторлардан фарқли ўлароқ, </a:t>
            </a:r>
            <a:r>
              <a:rPr lang="uz-Cyrl-UZ" altLang="ru-RU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Туркистонда мустабид ҳоким </a:t>
            </a:r>
            <a:r>
              <a:rPr lang="uz-Cyrl-UZ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— ярим подшо бўлгани, империя қонунчилигига мутлақ риоя қилмай, ўзича қонунлар чиқаргани ва ўзбошимча ҳукмдор бўлганини эътироф қилган эди</a:t>
            </a:r>
            <a:r>
              <a:rPr lang="ru-RU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buClr>
                <a:srgbClr val="0033CC"/>
              </a:buClr>
              <a:buSzPct val="75000"/>
            </a:pPr>
            <a:r>
              <a:rPr lang="uz-Cyrl-UZ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Кауфманнинг ташаббуси билан тузилган </a:t>
            </a:r>
            <a:r>
              <a:rPr lang="uz-Cyrl-UZ" altLang="ru-RU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генерал-губернаторлик Кенгаши ҳ</a:t>
            </a:r>
            <a:r>
              <a:rPr lang="uz-Cyrl-UZ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ам бутун империяда ўхшаши йўқ ташкилот эди</a:t>
            </a:r>
            <a:r>
              <a:rPr lang="ru-RU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  <a:r>
              <a:rPr lang="uz-Cyrl-UZ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  <a:buClr>
                <a:srgbClr val="0033CC"/>
              </a:buClr>
              <a:buSzPct val="75000"/>
            </a:pPr>
            <a:r>
              <a:rPr lang="uz-Cyrl-UZ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1886 йилда император Александр III (1881—1894) тасдиқлаган </a:t>
            </a:r>
            <a:r>
              <a:rPr lang="uz-Cyrl-UZ" altLang="ru-RU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"Туркистон ўлкасини бошқариш ҳақидаги Низом" </a:t>
            </a:r>
            <a:r>
              <a:rPr lang="uz-Cyrl-UZ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бўйича Кенгаш Россиядаги губернатор муассасаси  сифатида белгиланган бўлса ҳам, аслида у катта ваколатга, ҳал қилувчи кучга эга ташкилот эди</a:t>
            </a:r>
            <a:r>
              <a:rPr lang="ru-RU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  <a:r>
              <a:rPr lang="uz-Cyrl-UZ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endParaRPr lang="ru-RU" altLang="ru-RU" sz="1800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33CC"/>
              </a:buClr>
              <a:buSzPct val="75000"/>
            </a:pPr>
            <a:r>
              <a:rPr lang="uz-Cyrl-UZ" altLang="ru-RU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Ҳарбий губернатор, суд палатаси раиси, прокурор, округ штаби бошлиғи, генерал-губернатор ёрдамчиси </a:t>
            </a:r>
            <a:r>
              <a:rPr lang="uz-Cyrl-UZ" altLang="ru-RU" sz="1800" b="1">
                <a:solidFill>
                  <a:srgbClr val="0033CC"/>
                </a:solidFill>
                <a:latin typeface="Times New Roman" panose="02020603050405020304" pitchFamily="18" charset="0"/>
              </a:rPr>
              <a:t>аъзоларидан иборат бўлган генерал-губернаторлик Кенгаши ўлка бошқарувининг энг долзарб масалаларини ҳал қилган. </a:t>
            </a:r>
            <a:endParaRPr lang="ru-RU" altLang="ru-RU" sz="18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1692275" y="1485900"/>
            <a:ext cx="5905500" cy="503238"/>
          </a:xfrm>
          <a:prstGeom prst="flowChartAlternateProcess">
            <a:avLst/>
          </a:prstGeom>
          <a:solidFill>
            <a:srgbClr val="CCFFFF"/>
          </a:solidFill>
          <a:ln w="76200" cmpd="tri">
            <a:solidFill>
              <a:srgbClr val="0000CC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2000" b="1">
                <a:solidFill>
                  <a:srgbClr val="000066"/>
                </a:solidFill>
              </a:rPr>
              <a:t>Генерал-губернатор</a:t>
            </a:r>
            <a:endParaRPr lang="ru-RU" altLang="ru-RU" sz="2000" b="1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900113" y="2420938"/>
            <a:ext cx="7488237" cy="863600"/>
          </a:xfrm>
          <a:prstGeom prst="flowChartAlternateProcess">
            <a:avLst/>
          </a:prstGeom>
          <a:solidFill>
            <a:srgbClr val="CCFFFF"/>
          </a:solidFill>
          <a:ln w="76200" cmpd="tri">
            <a:solidFill>
              <a:srgbClr val="0000CC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b="1">
                <a:solidFill>
                  <a:srgbClr val="000066"/>
                </a:solidFill>
                <a:latin typeface="Times New Roman" panose="02020603050405020304" pitchFamily="18" charset="0"/>
              </a:rPr>
              <a:t>Вилоятларни ҳарбий губернаторлар бошқарган, улар  подшо тарафидан тайинланган</a:t>
            </a:r>
          </a:p>
        </p:txBody>
      </p:sp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900113" y="3716338"/>
            <a:ext cx="7488237" cy="576262"/>
          </a:xfrm>
          <a:prstGeom prst="flowChartAlternateProcess">
            <a:avLst/>
          </a:prstGeom>
          <a:solidFill>
            <a:srgbClr val="CCFFFF"/>
          </a:solidFill>
          <a:ln w="76200" cmpd="tri">
            <a:solidFill>
              <a:srgbClr val="0000CC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b="1">
                <a:solidFill>
                  <a:srgbClr val="000066"/>
                </a:solidFill>
                <a:latin typeface="Times New Roman" panose="02020603050405020304" pitchFamily="18" charset="0"/>
              </a:rPr>
              <a:t>Уезд бошқаруви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900113" y="4795838"/>
            <a:ext cx="7488237" cy="649287"/>
          </a:xfrm>
          <a:prstGeom prst="flowChartAlternateProcess">
            <a:avLst/>
          </a:prstGeom>
          <a:solidFill>
            <a:srgbClr val="CCFFFF"/>
          </a:solidFill>
          <a:ln w="76200" cmpd="tri">
            <a:solidFill>
              <a:srgbClr val="0000CC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b="1">
                <a:solidFill>
                  <a:srgbClr val="000066"/>
                </a:solidFill>
                <a:latin typeface="Times New Roman" panose="02020603050405020304" pitchFamily="18" charset="0"/>
              </a:rPr>
              <a:t>Волост (бўлис)</a:t>
            </a:r>
          </a:p>
        </p:txBody>
      </p:sp>
      <p:sp>
        <p:nvSpPr>
          <p:cNvPr id="50185" name="AutoShape 9"/>
          <p:cNvSpPr>
            <a:spLocks noChangeArrowheads="1"/>
          </p:cNvSpPr>
          <p:nvPr/>
        </p:nvSpPr>
        <p:spPr bwMode="auto">
          <a:xfrm>
            <a:off x="900113" y="5876925"/>
            <a:ext cx="7488237" cy="647700"/>
          </a:xfrm>
          <a:prstGeom prst="flowChartAlternateProcess">
            <a:avLst/>
          </a:prstGeom>
          <a:solidFill>
            <a:srgbClr val="CCFFFF"/>
          </a:solidFill>
          <a:ln w="76200" cmpd="tri">
            <a:solidFill>
              <a:srgbClr val="0000CC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b="1">
                <a:solidFill>
                  <a:srgbClr val="000066"/>
                </a:solidFill>
                <a:latin typeface="Times New Roman" panose="02020603050405020304" pitchFamily="18" charset="0"/>
              </a:rPr>
              <a:t>Участка</a:t>
            </a:r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4643438" y="2060575"/>
            <a:ext cx="0" cy="288925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4643438" y="3355975"/>
            <a:ext cx="0" cy="288925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4643438" y="4364038"/>
            <a:ext cx="0" cy="288925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4643438" y="5516563"/>
            <a:ext cx="0" cy="288925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0191" name="WordArt 15" descr="Почтовая бумага"/>
          <p:cNvSpPr>
            <a:spLocks noChangeArrowheads="1" noChangeShapeType="1"/>
          </p:cNvSpPr>
          <p:nvPr/>
        </p:nvSpPr>
        <p:spPr bwMode="auto">
          <a:xfrm>
            <a:off x="395288" y="-26988"/>
            <a:ext cx="8497887" cy="981076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ru-RU" sz="32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Туркистон  генерал – </a:t>
            </a:r>
          </a:p>
          <a:p>
            <a:pPr algn="ctr"/>
            <a:r>
              <a:rPr lang="ru-RU" sz="32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губернаторлигининг бошқарув тизими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10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10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10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10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  <p:bldP spid="50182" grpId="0" animBg="1"/>
      <p:bldP spid="50183" grpId="0" animBg="1"/>
      <p:bldP spid="50184" grpId="0" animBg="1"/>
      <p:bldP spid="50185" grpId="0" animBg="1"/>
    </p:bld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1876</TotalTime>
  <Words>2703</Words>
  <Application>Microsoft Office PowerPoint</Application>
  <PresentationFormat>Экран (4:3)</PresentationFormat>
  <Paragraphs>499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uy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Ulug</dc:creator>
  <cp:lastModifiedBy>Baxtiyor</cp:lastModifiedBy>
  <cp:revision>117</cp:revision>
  <dcterms:created xsi:type="dcterms:W3CDTF">2009-03-03T12:03:15Z</dcterms:created>
  <dcterms:modified xsi:type="dcterms:W3CDTF">2021-03-08T16:02:52Z</dcterms:modified>
</cp:coreProperties>
</file>