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1" r:id="rId2"/>
  </p:sldMasterIdLst>
  <p:sldIdLst>
    <p:sldId id="256" r:id="rId3"/>
    <p:sldId id="257" r:id="rId4"/>
    <p:sldId id="258" r:id="rId5"/>
    <p:sldId id="259" r:id="rId6"/>
    <p:sldId id="285" r:id="rId7"/>
    <p:sldId id="260" r:id="rId8"/>
    <p:sldId id="281" r:id="rId9"/>
    <p:sldId id="261" r:id="rId10"/>
    <p:sldId id="287" r:id="rId11"/>
    <p:sldId id="262" r:id="rId12"/>
    <p:sldId id="286" r:id="rId13"/>
    <p:sldId id="263" r:id="rId14"/>
    <p:sldId id="288" r:id="rId15"/>
    <p:sldId id="264" r:id="rId16"/>
    <p:sldId id="265" r:id="rId17"/>
    <p:sldId id="289" r:id="rId18"/>
    <p:sldId id="266" r:id="rId19"/>
    <p:sldId id="283" r:id="rId20"/>
    <p:sldId id="267" r:id="rId21"/>
    <p:sldId id="284" r:id="rId22"/>
    <p:sldId id="282" r:id="rId23"/>
    <p:sldId id="268" r:id="rId24"/>
    <p:sldId id="269" r:id="rId25"/>
    <p:sldId id="270" r:id="rId26"/>
    <p:sldId id="271" r:id="rId27"/>
    <p:sldId id="272" r:id="rId28"/>
    <p:sldId id="273" r:id="rId29"/>
    <p:sldId id="274" r:id="rId30"/>
    <p:sldId id="275"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A50021"/>
    <a:srgbClr val="00CC66"/>
    <a:srgbClr val="99FFCC"/>
    <a:srgbClr val="FF99FF"/>
    <a:srgbClr val="FF66CC"/>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defRPr/>
            </a:pPr>
            <a:endParaRPr lang="ru-RU" altLang="ru-RU"/>
          </a:p>
        </p:txBody>
      </p:sp>
      <p:sp>
        <p:nvSpPr>
          <p:cNvPr id="5" name="Footer Placeholder 4"/>
          <p:cNvSpPr>
            <a:spLocks noGrp="1"/>
          </p:cNvSpPr>
          <p:nvPr>
            <p:ph type="ftr" sz="quarter" idx="11"/>
          </p:nvPr>
        </p:nvSpPr>
        <p:spPr/>
        <p:txBody>
          <a:bodyPr/>
          <a:lstStyle/>
          <a:p>
            <a:pPr>
              <a:defRPr/>
            </a:pPr>
            <a:endParaRPr lang="ru-RU" altLang="ru-RU"/>
          </a:p>
        </p:txBody>
      </p:sp>
      <p:sp>
        <p:nvSpPr>
          <p:cNvPr id="6" name="Slide Number Placeholder 5"/>
          <p:cNvSpPr>
            <a:spLocks noGrp="1"/>
          </p:cNvSpPr>
          <p:nvPr>
            <p:ph type="sldNum" sz="quarter" idx="12"/>
          </p:nvPr>
        </p:nvSpPr>
        <p:spPr/>
        <p:txBody>
          <a:bodyPr/>
          <a:lstStyle/>
          <a:p>
            <a:pPr>
              <a:defRPr/>
            </a:pPr>
            <a:fld id="{D567FB81-584C-43FD-B9FA-FD36AEAA7BC9}" type="slidenum">
              <a:rPr lang="ru-RU" altLang="ru-RU" smtClean="0"/>
              <a:pPr>
                <a:defRPr/>
              </a:pPr>
              <a:t>‹#›</a:t>
            </a:fld>
            <a:endParaRPr lang="ru-RU" alt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pPr>
              <a:defRPr/>
            </a:pPr>
            <a:endParaRPr lang="ru-RU" altLang="ru-RU"/>
          </a:p>
        </p:txBody>
      </p:sp>
      <p:sp>
        <p:nvSpPr>
          <p:cNvPr id="5" name="Footer Placeholder 4"/>
          <p:cNvSpPr>
            <a:spLocks noGrp="1"/>
          </p:cNvSpPr>
          <p:nvPr>
            <p:ph type="ftr" sz="quarter" idx="11"/>
          </p:nvPr>
        </p:nvSpPr>
        <p:spPr/>
        <p:txBody>
          <a:bodyPr/>
          <a:lstStyle/>
          <a:p>
            <a:pPr>
              <a:defRPr/>
            </a:pPr>
            <a:endParaRPr lang="ru-RU" altLang="ru-RU"/>
          </a:p>
        </p:txBody>
      </p:sp>
      <p:sp>
        <p:nvSpPr>
          <p:cNvPr id="6" name="Slide Number Placeholder 5"/>
          <p:cNvSpPr>
            <a:spLocks noGrp="1"/>
          </p:cNvSpPr>
          <p:nvPr>
            <p:ph type="sldNum" sz="quarter" idx="12"/>
          </p:nvPr>
        </p:nvSpPr>
        <p:spPr/>
        <p:txBody>
          <a:bodyPr/>
          <a:lstStyle/>
          <a:p>
            <a:pPr>
              <a:defRPr/>
            </a:pPr>
            <a:fld id="{8BF14A04-DF51-496A-BAAA-364F8A4744AD}"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ltLang="ru-RU"/>
          </a:p>
        </p:txBody>
      </p:sp>
      <p:sp>
        <p:nvSpPr>
          <p:cNvPr id="5" name="Footer Placeholder 4"/>
          <p:cNvSpPr>
            <a:spLocks noGrp="1"/>
          </p:cNvSpPr>
          <p:nvPr>
            <p:ph type="ftr" sz="quarter" idx="11"/>
          </p:nvPr>
        </p:nvSpPr>
        <p:spPr/>
        <p:txBody>
          <a:bodyPr/>
          <a:lstStyle/>
          <a:p>
            <a:pPr>
              <a:defRPr/>
            </a:pPr>
            <a:endParaRPr lang="ru-RU" altLang="ru-RU"/>
          </a:p>
        </p:txBody>
      </p:sp>
      <p:sp>
        <p:nvSpPr>
          <p:cNvPr id="6" name="Slide Number Placeholder 5"/>
          <p:cNvSpPr>
            <a:spLocks noGrp="1"/>
          </p:cNvSpPr>
          <p:nvPr>
            <p:ph type="sldNum" sz="quarter" idx="12"/>
          </p:nvPr>
        </p:nvSpPr>
        <p:spPr/>
        <p:txBody>
          <a:bodyPr/>
          <a:lstStyle/>
          <a:p>
            <a:pPr>
              <a:defRPr/>
            </a:pPr>
            <a:fld id="{7341EB52-6CD9-4D8A-93D7-D052ABCD8191}"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en-US">
              <a:solidFill>
                <a:srgbClr val="575F6D"/>
              </a:solidFill>
            </a:endParaRPr>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9" name="Номер слайда 28"/>
          <p:cNvSpPr>
            <a:spLocks noGrp="1"/>
          </p:cNvSpPr>
          <p:nvPr>
            <p:ph type="sldNum" sz="quarter" idx="12"/>
          </p:nvPr>
        </p:nvSpPr>
        <p:spPr bwMode="auto">
          <a:xfrm>
            <a:off x="1325544" y="4928702"/>
            <a:ext cx="609600" cy="517524"/>
          </a:xfrm>
        </p:spPr>
        <p:txBody>
          <a:bodyPr/>
          <a:lstStyle/>
          <a:p>
            <a:fld id="{A5EB2ECC-79AA-440D-807E-51737780E0B2}" type="slidenum">
              <a:rPr lang="en-US" smtClean="0"/>
              <a:pPr/>
              <a:t>‹#›</a:t>
            </a:fld>
            <a:endParaRPr lang="en-US"/>
          </a:p>
        </p:txBody>
      </p:sp>
    </p:spTree>
    <p:extLst>
      <p:ext uri="{BB962C8B-B14F-4D97-AF65-F5344CB8AC3E}">
        <p14:creationId xmlns:p14="http://schemas.microsoft.com/office/powerpoint/2010/main" val="3830716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3A09D7C4-0F84-43EB-8905-C0602B77C873}" type="datetimeFigureOut">
              <a:rPr lang="en-US" smtClean="0">
                <a:solidFill>
                  <a:srgbClr val="575F6D"/>
                </a:solidFill>
              </a:rPr>
              <a:pPr/>
              <a:t>3/22/2021</a:t>
            </a:fld>
            <a:endParaRPr lang="en-US">
              <a:solidFill>
                <a:srgbClr val="575F6D"/>
              </a:solidFill>
            </a:endParaRPr>
          </a:p>
        </p:txBody>
      </p:sp>
      <p:sp>
        <p:nvSpPr>
          <p:cNvPr id="9" name="Номер слайда 8"/>
          <p:cNvSpPr>
            <a:spLocks noGrp="1"/>
          </p:cNvSpPr>
          <p:nvPr>
            <p:ph type="sldNum" sz="quarter" idx="15"/>
          </p:nvPr>
        </p:nvSpPr>
        <p:spPr/>
        <p:txBody>
          <a:bodyPr rtlCol="0"/>
          <a:lstStyle/>
          <a:p>
            <a:fld id="{A5EB2ECC-79AA-440D-807E-51737780E0B2}" type="slidenum">
              <a:rPr lang="en-US" smtClean="0"/>
              <a:pPr/>
              <a:t>‹#›</a:t>
            </a:fld>
            <a:endParaRPr lang="en-US"/>
          </a:p>
        </p:txBody>
      </p:sp>
      <p:sp>
        <p:nvSpPr>
          <p:cNvPr id="10" name="Нижний колонтитул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340553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3A09D7C4-0F84-43EB-8905-C0602B77C873}" type="datetimeFigureOut">
              <a:rPr lang="en-US" smtClean="0">
                <a:solidFill>
                  <a:srgbClr val="FFF39D"/>
                </a:solidFill>
              </a:rPr>
              <a:pPr/>
              <a:t>3/22/2021</a:t>
            </a:fld>
            <a:endParaRPr lang="en-US">
              <a:solidFill>
                <a:srgbClr val="FFF39D"/>
              </a:solidFill>
            </a:endParaRPr>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en-US">
              <a:solidFill>
                <a:srgbClr val="FFF39D"/>
              </a:solidFill>
            </a:endParaRPr>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white"/>
              </a:solidFill>
              <a:latin typeface="Century Schoolbook"/>
            </a:endParaRPr>
          </a:p>
        </p:txBody>
      </p:sp>
      <p:sp>
        <p:nvSpPr>
          <p:cNvPr id="6" name="Номер слайда 5"/>
          <p:cNvSpPr>
            <a:spLocks noGrp="1"/>
          </p:cNvSpPr>
          <p:nvPr>
            <p:ph type="sldNum" sz="quarter" idx="12"/>
          </p:nvPr>
        </p:nvSpPr>
        <p:spPr bwMode="auto">
          <a:xfrm>
            <a:off x="1340616" y="4928702"/>
            <a:ext cx="609600" cy="517524"/>
          </a:xfrm>
        </p:spPr>
        <p:txBody>
          <a:bodyPr/>
          <a:lstStyle/>
          <a:p>
            <a:fld id="{A5EB2ECC-79AA-440D-807E-51737780E0B2}" type="slidenum">
              <a:rPr lang="en-US" smtClean="0"/>
              <a:pPr/>
              <a:t>‹#›</a:t>
            </a:fld>
            <a:endParaRPr lang="en-US"/>
          </a:p>
        </p:txBody>
      </p:sp>
    </p:spTree>
    <p:extLst>
      <p:ext uri="{BB962C8B-B14F-4D97-AF65-F5344CB8AC3E}">
        <p14:creationId xmlns:p14="http://schemas.microsoft.com/office/powerpoint/2010/main" val="334615341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6" name="Нижний колонтитул 5"/>
          <p:cNvSpPr>
            <a:spLocks noGrp="1"/>
          </p:cNvSpPr>
          <p:nvPr>
            <p:ph type="ftr" sz="quarter" idx="11"/>
          </p:nvPr>
        </p:nvSpPr>
        <p:spPr/>
        <p:txBody>
          <a:bodyPr/>
          <a:lstStyle/>
          <a:p>
            <a:endParaRPr lang="en-US">
              <a:solidFill>
                <a:srgbClr val="575F6D"/>
              </a:solidFill>
            </a:endParaRPr>
          </a:p>
        </p:txBody>
      </p:sp>
      <p:sp>
        <p:nvSpPr>
          <p:cNvPr id="7" name="Номер слайда 6"/>
          <p:cNvSpPr>
            <a:spLocks noGrp="1"/>
          </p:cNvSpPr>
          <p:nvPr>
            <p:ph type="sldNum" sz="quarter" idx="12"/>
          </p:nvPr>
        </p:nvSpPr>
        <p:spPr/>
        <p:txBody>
          <a:bodyPr/>
          <a:lstStyle/>
          <a:p>
            <a:fld id="{A5EB2ECC-79AA-440D-807E-51737780E0B2}" type="slidenum">
              <a:rPr lang="en-US" smtClean="0"/>
              <a:pPr/>
              <a:t>‹#›</a:t>
            </a:fld>
            <a:endParaRPr lang="en-US"/>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extLst>
      <p:ext uri="{BB962C8B-B14F-4D97-AF65-F5344CB8AC3E}">
        <p14:creationId xmlns:p14="http://schemas.microsoft.com/office/powerpoint/2010/main" val="3800249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8" name="Нижний колонтитул 7"/>
          <p:cNvSpPr>
            <a:spLocks noGrp="1"/>
          </p:cNvSpPr>
          <p:nvPr>
            <p:ph type="ftr" sz="quarter" idx="11"/>
          </p:nvPr>
        </p:nvSpPr>
        <p:spPr/>
        <p:txBody>
          <a:bodyPr/>
          <a:lstStyle/>
          <a:p>
            <a:endParaRPr lang="en-US">
              <a:solidFill>
                <a:srgbClr val="575F6D"/>
              </a:solidFill>
            </a:endParaRPr>
          </a:p>
        </p:txBody>
      </p:sp>
      <p:sp>
        <p:nvSpPr>
          <p:cNvPr id="9" name="Номер слайда 8"/>
          <p:cNvSpPr>
            <a:spLocks noGrp="1"/>
          </p:cNvSpPr>
          <p:nvPr>
            <p:ph type="sldNum" sz="quarter" idx="12"/>
          </p:nvPr>
        </p:nvSpPr>
        <p:spPr/>
        <p:txBody>
          <a:bodyPr/>
          <a:lstStyle/>
          <a:p>
            <a:fld id="{A5EB2ECC-79AA-440D-807E-51737780E0B2}" type="slidenum">
              <a:rPr lang="en-US" smtClean="0"/>
              <a:pPr/>
              <a:t>‹#›</a:t>
            </a:fld>
            <a:endParaRPr lang="en-US"/>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extLst>
      <p:ext uri="{BB962C8B-B14F-4D97-AF65-F5344CB8AC3E}">
        <p14:creationId xmlns:p14="http://schemas.microsoft.com/office/powerpoint/2010/main" val="254698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3A09D7C4-0F84-43EB-8905-C0602B77C873}" type="datetimeFigureOut">
              <a:rPr lang="en-US" smtClean="0">
                <a:solidFill>
                  <a:srgbClr val="575F6D"/>
                </a:solidFill>
              </a:rPr>
              <a:pPr/>
              <a:t>3/22/2021</a:t>
            </a:fld>
            <a:endParaRPr lang="en-US">
              <a:solidFill>
                <a:srgbClr val="575F6D"/>
              </a:solidFill>
            </a:endParaRPr>
          </a:p>
        </p:txBody>
      </p:sp>
      <p:sp>
        <p:nvSpPr>
          <p:cNvPr id="7" name="Номер слайда 6"/>
          <p:cNvSpPr>
            <a:spLocks noGrp="1"/>
          </p:cNvSpPr>
          <p:nvPr>
            <p:ph type="sldNum" sz="quarter" idx="11"/>
          </p:nvPr>
        </p:nvSpPr>
        <p:spPr/>
        <p:txBody>
          <a:bodyPr rtlCol="0"/>
          <a:lstStyle/>
          <a:p>
            <a:fld id="{A5EB2ECC-79AA-440D-807E-51737780E0B2}" type="slidenum">
              <a:rPr lang="en-US" smtClean="0"/>
              <a:pPr/>
              <a:t>‹#›</a:t>
            </a:fld>
            <a:endParaRPr lang="en-US"/>
          </a:p>
        </p:txBody>
      </p:sp>
      <p:sp>
        <p:nvSpPr>
          <p:cNvPr id="8" name="Нижний колонтитул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658846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3" name="Нижний колонтитул 2"/>
          <p:cNvSpPr>
            <a:spLocks noGrp="1"/>
          </p:cNvSpPr>
          <p:nvPr>
            <p:ph type="ftr" sz="quarter" idx="11"/>
          </p:nvPr>
        </p:nvSpPr>
        <p:spPr/>
        <p:txBody>
          <a:bodyPr/>
          <a:lstStyle/>
          <a:p>
            <a:endParaRPr lang="en-US">
              <a:solidFill>
                <a:srgbClr val="575F6D"/>
              </a:solidFill>
            </a:endParaRPr>
          </a:p>
        </p:txBody>
      </p:sp>
      <p:sp>
        <p:nvSpPr>
          <p:cNvPr id="4" name="Номер слайда 3"/>
          <p:cNvSpPr>
            <a:spLocks noGrp="1"/>
          </p:cNvSpPr>
          <p:nvPr>
            <p:ph type="sldNum" sz="quarter" idx="12"/>
          </p:nvPr>
        </p:nvSpPr>
        <p:spPr/>
        <p:txBody>
          <a:bodyPr/>
          <a:lstStyle/>
          <a:p>
            <a:fld id="{A5EB2ECC-79AA-440D-807E-51737780E0B2}" type="slidenum">
              <a:rPr lang="en-US" smtClean="0"/>
              <a:pPr/>
              <a:t>‹#›</a:t>
            </a:fld>
            <a:endParaRPr lang="en-US"/>
          </a:p>
        </p:txBody>
      </p:sp>
    </p:spTree>
    <p:extLst>
      <p:ext uri="{BB962C8B-B14F-4D97-AF65-F5344CB8AC3E}">
        <p14:creationId xmlns:p14="http://schemas.microsoft.com/office/powerpoint/2010/main" val="2794830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3A09D7C4-0F84-43EB-8905-C0602B77C873}" type="datetimeFigureOut">
              <a:rPr lang="en-US" smtClean="0">
                <a:solidFill>
                  <a:srgbClr val="575F6D"/>
                </a:solidFill>
              </a:rPr>
              <a:pPr/>
              <a:t>3/22/2021</a:t>
            </a:fld>
            <a:endParaRPr lang="en-US">
              <a:solidFill>
                <a:srgbClr val="575F6D"/>
              </a:solidFill>
            </a:endParaRPr>
          </a:p>
        </p:txBody>
      </p:sp>
      <p:sp>
        <p:nvSpPr>
          <p:cNvPr id="22" name="Номер слайда 21"/>
          <p:cNvSpPr>
            <a:spLocks noGrp="1"/>
          </p:cNvSpPr>
          <p:nvPr>
            <p:ph type="sldNum" sz="quarter" idx="15"/>
          </p:nvPr>
        </p:nvSpPr>
        <p:spPr/>
        <p:txBody>
          <a:bodyPr rtlCol="0"/>
          <a:lstStyle/>
          <a:p>
            <a:fld id="{A5EB2ECC-79AA-440D-807E-51737780E0B2}" type="slidenum">
              <a:rPr lang="en-US" smtClean="0"/>
              <a:pPr/>
              <a:t>‹#›</a:t>
            </a:fld>
            <a:endParaRPr lang="en-US"/>
          </a:p>
        </p:txBody>
      </p:sp>
      <p:sp>
        <p:nvSpPr>
          <p:cNvPr id="23" name="Нижний колонтитул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32338404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ru-RU" altLang="ru-RU"/>
          </a:p>
        </p:txBody>
      </p:sp>
      <p:sp>
        <p:nvSpPr>
          <p:cNvPr id="5" name="Footer Placeholder 4"/>
          <p:cNvSpPr>
            <a:spLocks noGrp="1"/>
          </p:cNvSpPr>
          <p:nvPr>
            <p:ph type="ftr" sz="quarter" idx="11"/>
          </p:nvPr>
        </p:nvSpPr>
        <p:spPr/>
        <p:txBody>
          <a:bodyPr/>
          <a:lstStyle/>
          <a:p>
            <a:pPr>
              <a:defRPr/>
            </a:pPr>
            <a:endParaRPr lang="ru-RU" altLang="ru-RU"/>
          </a:p>
        </p:txBody>
      </p:sp>
      <p:sp>
        <p:nvSpPr>
          <p:cNvPr id="6" name="Slide Number Placeholder 5"/>
          <p:cNvSpPr>
            <a:spLocks noGrp="1"/>
          </p:cNvSpPr>
          <p:nvPr>
            <p:ph type="sldNum" sz="quarter" idx="12"/>
          </p:nvPr>
        </p:nvSpPr>
        <p:spPr/>
        <p:txBody>
          <a:bodyPr/>
          <a:lstStyle/>
          <a:p>
            <a:pPr>
              <a:defRPr/>
            </a:pPr>
            <a:fld id="{D1B619F2-7E31-476D-87A5-9D7C8B2C1A9D}" type="slidenum">
              <a:rPr lang="ru-RU" altLang="ru-RU" smtClean="0"/>
              <a:pPr>
                <a:defRPr/>
              </a:pPr>
              <a:t>‹#›</a:t>
            </a:fld>
            <a:endParaRPr lang="ru-RU" alt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17" name="Дата 16"/>
          <p:cNvSpPr>
            <a:spLocks noGrp="1"/>
          </p:cNvSpPr>
          <p:nvPr>
            <p:ph type="dt" sz="half" idx="10"/>
          </p:nvPr>
        </p:nvSpPr>
        <p:spPr/>
        <p:txBody>
          <a:bodyPr rtlCol="0"/>
          <a:lstStyle/>
          <a:p>
            <a:fld id="{3A09D7C4-0F84-43EB-8905-C0602B77C873}" type="datetimeFigureOut">
              <a:rPr lang="en-US" smtClean="0">
                <a:solidFill>
                  <a:srgbClr val="575F6D"/>
                </a:solidFill>
              </a:rPr>
              <a:pPr/>
              <a:t>3/22/2021</a:t>
            </a:fld>
            <a:endParaRPr lang="en-US">
              <a:solidFill>
                <a:srgbClr val="575F6D"/>
              </a:solidFill>
            </a:endParaRPr>
          </a:p>
        </p:txBody>
      </p:sp>
      <p:sp>
        <p:nvSpPr>
          <p:cNvPr id="18" name="Номер слайда 17"/>
          <p:cNvSpPr>
            <a:spLocks noGrp="1"/>
          </p:cNvSpPr>
          <p:nvPr>
            <p:ph type="sldNum" sz="quarter" idx="11"/>
          </p:nvPr>
        </p:nvSpPr>
        <p:spPr/>
        <p:txBody>
          <a:bodyPr rtlCol="0"/>
          <a:lstStyle/>
          <a:p>
            <a:fld id="{A5EB2ECC-79AA-440D-807E-51737780E0B2}" type="slidenum">
              <a:rPr lang="en-US" smtClean="0"/>
              <a:pPr/>
              <a:t>‹#›</a:t>
            </a:fld>
            <a:endParaRPr lang="en-US"/>
          </a:p>
        </p:txBody>
      </p:sp>
      <p:sp>
        <p:nvSpPr>
          <p:cNvPr id="21" name="Нижний колонтитул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1989763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5" name="Нижний колонтитул 4"/>
          <p:cNvSpPr>
            <a:spLocks noGrp="1"/>
          </p:cNvSpPr>
          <p:nvPr>
            <p:ph type="ftr" sz="quarter" idx="11"/>
          </p:nvPr>
        </p:nvSpPr>
        <p:spPr/>
        <p:txBody>
          <a:bodyPr/>
          <a:lstStyle/>
          <a:p>
            <a:endParaRPr lang="en-US">
              <a:solidFill>
                <a:srgbClr val="575F6D"/>
              </a:solidFill>
            </a:endParaRPr>
          </a:p>
        </p:txBody>
      </p:sp>
      <p:sp>
        <p:nvSpPr>
          <p:cNvPr id="6" name="Номер слайда 5"/>
          <p:cNvSpPr>
            <a:spLocks noGrp="1"/>
          </p:cNvSpPr>
          <p:nvPr>
            <p:ph type="sldNum" sz="quarter" idx="12"/>
          </p:nvPr>
        </p:nvSpPr>
        <p:spPr/>
        <p:txBody>
          <a:bodyPr/>
          <a:lstStyle/>
          <a:p>
            <a:fld id="{A5EB2ECC-79AA-440D-807E-51737780E0B2}" type="slidenum">
              <a:rPr lang="en-US" smtClean="0"/>
              <a:pPr/>
              <a:t>‹#›</a:t>
            </a:fld>
            <a:endParaRPr lang="en-US"/>
          </a:p>
        </p:txBody>
      </p:sp>
    </p:spTree>
    <p:extLst>
      <p:ext uri="{BB962C8B-B14F-4D97-AF65-F5344CB8AC3E}">
        <p14:creationId xmlns:p14="http://schemas.microsoft.com/office/powerpoint/2010/main" val="1120983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09D7C4-0F84-43EB-8905-C0602B77C873}" type="datetimeFigureOut">
              <a:rPr lang="en-US" smtClean="0">
                <a:solidFill>
                  <a:srgbClr val="575F6D"/>
                </a:solidFill>
              </a:rPr>
              <a:pPr/>
              <a:t>3/22/2021</a:t>
            </a:fld>
            <a:endParaRPr lang="en-US">
              <a:solidFill>
                <a:srgbClr val="575F6D"/>
              </a:solidFill>
            </a:endParaRPr>
          </a:p>
        </p:txBody>
      </p:sp>
      <p:sp>
        <p:nvSpPr>
          <p:cNvPr id="5" name="Нижний колонтитул 4"/>
          <p:cNvSpPr>
            <a:spLocks noGrp="1"/>
          </p:cNvSpPr>
          <p:nvPr>
            <p:ph type="ftr" sz="quarter" idx="11"/>
          </p:nvPr>
        </p:nvSpPr>
        <p:spPr/>
        <p:txBody>
          <a:bodyPr/>
          <a:lstStyle/>
          <a:p>
            <a:endParaRPr lang="en-US">
              <a:solidFill>
                <a:srgbClr val="575F6D"/>
              </a:solidFill>
            </a:endParaRPr>
          </a:p>
        </p:txBody>
      </p:sp>
      <p:sp>
        <p:nvSpPr>
          <p:cNvPr id="6" name="Номер слайда 5"/>
          <p:cNvSpPr>
            <a:spLocks noGrp="1"/>
          </p:cNvSpPr>
          <p:nvPr>
            <p:ph type="sldNum" sz="quarter" idx="12"/>
          </p:nvPr>
        </p:nvSpPr>
        <p:spPr/>
        <p:txBody>
          <a:bodyPr/>
          <a:lstStyle/>
          <a:p>
            <a:fld id="{A5EB2ECC-79AA-440D-807E-51737780E0B2}" type="slidenum">
              <a:rPr lang="en-US" smtClean="0"/>
              <a:pPr/>
              <a:t>‹#›</a:t>
            </a:fld>
            <a:endParaRPr lang="en-US"/>
          </a:p>
        </p:txBody>
      </p:sp>
    </p:spTree>
    <p:extLst>
      <p:ext uri="{BB962C8B-B14F-4D97-AF65-F5344CB8AC3E}">
        <p14:creationId xmlns:p14="http://schemas.microsoft.com/office/powerpoint/2010/main" val="34960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endParaRPr lang="ru-RU" altLang="ru-RU"/>
          </a:p>
        </p:txBody>
      </p:sp>
      <p:sp>
        <p:nvSpPr>
          <p:cNvPr id="5" name="Footer Placeholder 4"/>
          <p:cNvSpPr>
            <a:spLocks noGrp="1"/>
          </p:cNvSpPr>
          <p:nvPr>
            <p:ph type="ftr" sz="quarter" idx="11"/>
          </p:nvPr>
        </p:nvSpPr>
        <p:spPr/>
        <p:txBody>
          <a:bodyPr/>
          <a:lstStyle/>
          <a:p>
            <a:pPr>
              <a:defRPr/>
            </a:pPr>
            <a:endParaRPr lang="ru-RU" altLang="ru-RU"/>
          </a:p>
        </p:txBody>
      </p:sp>
      <p:sp>
        <p:nvSpPr>
          <p:cNvPr id="6" name="Slide Number Placeholder 5"/>
          <p:cNvSpPr>
            <a:spLocks noGrp="1"/>
          </p:cNvSpPr>
          <p:nvPr>
            <p:ph type="sldNum" sz="quarter" idx="12"/>
          </p:nvPr>
        </p:nvSpPr>
        <p:spPr/>
        <p:txBody>
          <a:bodyPr/>
          <a:lstStyle/>
          <a:p>
            <a:pPr>
              <a:defRPr/>
            </a:pPr>
            <a:fld id="{3B6D2481-36FB-4B58-BA83-6E65CC96DFE7}"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ru-RU" altLang="ru-RU"/>
          </a:p>
        </p:txBody>
      </p:sp>
      <p:sp>
        <p:nvSpPr>
          <p:cNvPr id="6" name="Footer Placeholder 5"/>
          <p:cNvSpPr>
            <a:spLocks noGrp="1"/>
          </p:cNvSpPr>
          <p:nvPr>
            <p:ph type="ftr" sz="quarter" idx="11"/>
          </p:nvPr>
        </p:nvSpPr>
        <p:spPr/>
        <p:txBody>
          <a:bodyPr/>
          <a:lstStyle/>
          <a:p>
            <a:pPr>
              <a:defRPr/>
            </a:pPr>
            <a:endParaRPr lang="ru-RU" altLang="ru-RU"/>
          </a:p>
        </p:txBody>
      </p:sp>
      <p:sp>
        <p:nvSpPr>
          <p:cNvPr id="7" name="Slide Number Placeholder 6"/>
          <p:cNvSpPr>
            <a:spLocks noGrp="1"/>
          </p:cNvSpPr>
          <p:nvPr>
            <p:ph type="sldNum" sz="quarter" idx="12"/>
          </p:nvPr>
        </p:nvSpPr>
        <p:spPr/>
        <p:txBody>
          <a:bodyPr/>
          <a:lstStyle/>
          <a:p>
            <a:pPr>
              <a:defRPr/>
            </a:pPr>
            <a:fld id="{C10BDE53-D577-471F-9785-54012472D4A3}" type="slidenum">
              <a:rPr lang="ru-RU" altLang="ru-RU" smtClean="0"/>
              <a:pPr>
                <a:defRPr/>
              </a:pPr>
              <a:t>‹#›</a:t>
            </a:fld>
            <a:endParaRPr lang="ru-RU" alt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endParaRPr lang="ru-RU" altLang="ru-RU"/>
          </a:p>
        </p:txBody>
      </p:sp>
      <p:sp>
        <p:nvSpPr>
          <p:cNvPr id="8" name="Footer Placeholder 7"/>
          <p:cNvSpPr>
            <a:spLocks noGrp="1"/>
          </p:cNvSpPr>
          <p:nvPr>
            <p:ph type="ftr" sz="quarter" idx="11"/>
          </p:nvPr>
        </p:nvSpPr>
        <p:spPr/>
        <p:txBody>
          <a:bodyPr/>
          <a:lstStyle/>
          <a:p>
            <a:pPr>
              <a:defRPr/>
            </a:pPr>
            <a:endParaRPr lang="ru-RU" altLang="ru-RU"/>
          </a:p>
        </p:txBody>
      </p:sp>
      <p:sp>
        <p:nvSpPr>
          <p:cNvPr id="9" name="Slide Number Placeholder 8"/>
          <p:cNvSpPr>
            <a:spLocks noGrp="1"/>
          </p:cNvSpPr>
          <p:nvPr>
            <p:ph type="sldNum" sz="quarter" idx="12"/>
          </p:nvPr>
        </p:nvSpPr>
        <p:spPr/>
        <p:txBody>
          <a:bodyPr/>
          <a:lstStyle/>
          <a:p>
            <a:pPr>
              <a:defRPr/>
            </a:pPr>
            <a:fld id="{B10D26B7-DC20-4487-8E6C-A5245592A4D5}" type="slidenum">
              <a:rPr lang="ru-RU" altLang="ru-RU" smtClean="0"/>
              <a:pPr>
                <a:defRPr/>
              </a:pPr>
              <a:t>‹#›</a:t>
            </a:fld>
            <a:endParaRPr lang="ru-RU" alt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endParaRPr lang="ru-RU" altLang="ru-RU"/>
          </a:p>
        </p:txBody>
      </p:sp>
      <p:sp>
        <p:nvSpPr>
          <p:cNvPr id="4" name="Footer Placeholder 3"/>
          <p:cNvSpPr>
            <a:spLocks noGrp="1"/>
          </p:cNvSpPr>
          <p:nvPr>
            <p:ph type="ftr" sz="quarter" idx="11"/>
          </p:nvPr>
        </p:nvSpPr>
        <p:spPr/>
        <p:txBody>
          <a:bodyPr/>
          <a:lstStyle/>
          <a:p>
            <a:pPr>
              <a:defRPr/>
            </a:pPr>
            <a:endParaRPr lang="ru-RU" altLang="ru-RU"/>
          </a:p>
        </p:txBody>
      </p:sp>
      <p:sp>
        <p:nvSpPr>
          <p:cNvPr id="5" name="Slide Number Placeholder 4"/>
          <p:cNvSpPr>
            <a:spLocks noGrp="1"/>
          </p:cNvSpPr>
          <p:nvPr>
            <p:ph type="sldNum" sz="quarter" idx="12"/>
          </p:nvPr>
        </p:nvSpPr>
        <p:spPr/>
        <p:txBody>
          <a:bodyPr/>
          <a:lstStyle/>
          <a:p>
            <a:pPr>
              <a:defRPr/>
            </a:pPr>
            <a:fld id="{FBCF468D-6439-4E2F-8AD6-D6BC4589DDB3}"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ltLang="ru-RU"/>
          </a:p>
        </p:txBody>
      </p:sp>
      <p:sp>
        <p:nvSpPr>
          <p:cNvPr id="3" name="Footer Placeholder 2"/>
          <p:cNvSpPr>
            <a:spLocks noGrp="1"/>
          </p:cNvSpPr>
          <p:nvPr>
            <p:ph type="ftr" sz="quarter" idx="11"/>
          </p:nvPr>
        </p:nvSpPr>
        <p:spPr/>
        <p:txBody>
          <a:bodyPr/>
          <a:lstStyle/>
          <a:p>
            <a:pPr>
              <a:defRPr/>
            </a:pPr>
            <a:endParaRPr lang="ru-RU" altLang="ru-RU"/>
          </a:p>
        </p:txBody>
      </p:sp>
      <p:sp>
        <p:nvSpPr>
          <p:cNvPr id="4" name="Slide Number Placeholder 3"/>
          <p:cNvSpPr>
            <a:spLocks noGrp="1"/>
          </p:cNvSpPr>
          <p:nvPr>
            <p:ph type="sldNum" sz="quarter" idx="12"/>
          </p:nvPr>
        </p:nvSpPr>
        <p:spPr/>
        <p:txBody>
          <a:bodyPr/>
          <a:lstStyle/>
          <a:p>
            <a:pPr>
              <a:defRPr/>
            </a:pPr>
            <a:fld id="{827BB2D9-90F4-4266-BC8F-B58A478CB349}"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ltLang="ru-RU"/>
          </a:p>
        </p:txBody>
      </p:sp>
      <p:sp>
        <p:nvSpPr>
          <p:cNvPr id="6" name="Footer Placeholder 5"/>
          <p:cNvSpPr>
            <a:spLocks noGrp="1"/>
          </p:cNvSpPr>
          <p:nvPr>
            <p:ph type="ftr" sz="quarter" idx="11"/>
          </p:nvPr>
        </p:nvSpPr>
        <p:spPr/>
        <p:txBody>
          <a:bodyPr/>
          <a:lstStyle/>
          <a:p>
            <a:pPr>
              <a:defRPr/>
            </a:pPr>
            <a:endParaRPr lang="ru-RU" altLang="ru-RU"/>
          </a:p>
        </p:txBody>
      </p:sp>
      <p:sp>
        <p:nvSpPr>
          <p:cNvPr id="7" name="Slide Number Placeholder 6"/>
          <p:cNvSpPr>
            <a:spLocks noGrp="1"/>
          </p:cNvSpPr>
          <p:nvPr>
            <p:ph type="sldNum" sz="quarter" idx="12"/>
          </p:nvPr>
        </p:nvSpPr>
        <p:spPr/>
        <p:txBody>
          <a:bodyPr/>
          <a:lstStyle/>
          <a:p>
            <a:pPr>
              <a:defRPr/>
            </a:pPr>
            <a:fld id="{F411AD2D-6983-4195-B5B4-F9370B0F3D72}" type="slidenum">
              <a:rPr lang="ru-RU" altLang="ru-RU" smtClean="0"/>
              <a:pPr>
                <a:defRPr/>
              </a:pPr>
              <a:t>‹#›</a:t>
            </a:fld>
            <a:endParaRPr lang="ru-RU" alt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ltLang="ru-RU"/>
          </a:p>
        </p:txBody>
      </p:sp>
      <p:sp>
        <p:nvSpPr>
          <p:cNvPr id="6" name="Footer Placeholder 5"/>
          <p:cNvSpPr>
            <a:spLocks noGrp="1"/>
          </p:cNvSpPr>
          <p:nvPr>
            <p:ph type="ftr" sz="quarter" idx="11"/>
          </p:nvPr>
        </p:nvSpPr>
        <p:spPr/>
        <p:txBody>
          <a:bodyPr/>
          <a:lstStyle/>
          <a:p>
            <a:pPr>
              <a:defRPr/>
            </a:pPr>
            <a:endParaRPr lang="ru-RU" altLang="ru-RU"/>
          </a:p>
        </p:txBody>
      </p:sp>
      <p:sp>
        <p:nvSpPr>
          <p:cNvPr id="7" name="Slide Number Placeholder 6"/>
          <p:cNvSpPr>
            <a:spLocks noGrp="1"/>
          </p:cNvSpPr>
          <p:nvPr>
            <p:ph type="sldNum" sz="quarter" idx="12"/>
          </p:nvPr>
        </p:nvSpPr>
        <p:spPr/>
        <p:txBody>
          <a:bodyPr/>
          <a:lstStyle/>
          <a:p>
            <a:pPr>
              <a:defRPr/>
            </a:pPr>
            <a:fld id="{5EA002C0-99CD-4C8B-AF96-D70ED2FFC1EE}" type="slidenum">
              <a:rPr lang="ru-RU" altLang="ru-RU" smtClean="0"/>
              <a:pPr>
                <a:defRPr/>
              </a:pPr>
              <a:t>‹#›</a:t>
            </a:fld>
            <a:endParaRPr lang="ru-RU" alt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a:defRPr/>
            </a:pPr>
            <a:endParaRPr lang="ru-RU" alt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defRPr/>
            </a:pPr>
            <a:endParaRPr lang="ru-RU" alt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defRPr/>
            </a:pPr>
            <a:fld id="{75C397A0-7437-479B-AB24-1EC840F2506D}" type="slidenum">
              <a:rPr lang="ru-RU" altLang="ru-RU" smtClean="0"/>
              <a:pPr>
                <a:defRPr/>
              </a:pPr>
              <a:t>‹#›</a:t>
            </a:fld>
            <a:endParaRPr lang="ru-RU" altLang="ru-RU"/>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dirty="0">
              <a:solidFill>
                <a:prstClr val="black"/>
              </a:solidFill>
              <a:latin typeface="Century Schoolbook"/>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fontAlgn="auto">
              <a:spcBef>
                <a:spcPts val="0"/>
              </a:spcBef>
              <a:spcAft>
                <a:spcPts val="0"/>
              </a:spcAft>
            </a:pPr>
            <a:fld id="{3A09D7C4-0F84-43EB-8905-C0602B77C873}" type="datetimeFigureOut">
              <a:rPr lang="en-US" smtClean="0">
                <a:solidFill>
                  <a:srgbClr val="575F6D"/>
                </a:solidFill>
                <a:latin typeface="Century Schoolbook"/>
              </a:rPr>
              <a:pPr fontAlgn="auto">
                <a:spcBef>
                  <a:spcPts val="0"/>
                </a:spcBef>
                <a:spcAft>
                  <a:spcPts val="0"/>
                </a:spcAft>
              </a:pPr>
              <a:t>3/22/2021</a:t>
            </a:fld>
            <a:endParaRPr lang="en-US">
              <a:solidFill>
                <a:srgbClr val="575F6D"/>
              </a:solidFill>
              <a:latin typeface="Century Schoolbook"/>
            </a:endParaRPr>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fontAlgn="auto">
              <a:spcBef>
                <a:spcPts val="0"/>
              </a:spcBef>
              <a:spcAft>
                <a:spcPts val="0"/>
              </a:spcAft>
            </a:pPr>
            <a:endParaRPr lang="en-US">
              <a:solidFill>
                <a:srgbClr val="575F6D"/>
              </a:solidFill>
              <a:latin typeface="Century Schoolbook"/>
            </a:endParaRPr>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1" fontAlgn="auto" hangingPunct="1">
              <a:spcBef>
                <a:spcPts val="0"/>
              </a:spcBef>
              <a:spcAft>
                <a:spcPts val="0"/>
              </a:spcAft>
            </a:pPr>
            <a:endParaRPr lang="en-US">
              <a:solidFill>
                <a:prstClr val="black"/>
              </a:solidFill>
              <a:latin typeface="Century Schoolbook"/>
            </a:endParaRPr>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dirty="0">
              <a:solidFill>
                <a:prstClr val="white"/>
              </a:solidFill>
            </a:endParaRPr>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fontAlgn="auto">
              <a:spcBef>
                <a:spcPts val="0"/>
              </a:spcBef>
              <a:spcAft>
                <a:spcPts val="0"/>
              </a:spcAft>
            </a:pPr>
            <a:fld id="{A5EB2ECC-79AA-440D-807E-51737780E0B2}" type="slidenum">
              <a:rPr lang="en-US" smtClean="0">
                <a:latin typeface="Century Schoolbook"/>
              </a:rPr>
              <a:pPr fontAlgn="auto">
                <a:spcBef>
                  <a:spcPts val="0"/>
                </a:spcBef>
                <a:spcAft>
                  <a:spcPts val="0"/>
                </a:spcAft>
              </a:pPr>
              <a:t>‹#›</a:t>
            </a:fld>
            <a:endParaRPr lang="en-US">
              <a:latin typeface="Century Schoolbook"/>
            </a:endParaRPr>
          </a:p>
        </p:txBody>
      </p:sp>
    </p:spTree>
    <p:extLst>
      <p:ext uri="{BB962C8B-B14F-4D97-AF65-F5344CB8AC3E}">
        <p14:creationId xmlns:p14="http://schemas.microsoft.com/office/powerpoint/2010/main" val="114796050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95288" y="2420938"/>
            <a:ext cx="8353425" cy="4176712"/>
          </a:xfrm>
        </p:spPr>
        <p:txBody>
          <a:bodyPr>
            <a:normAutofit lnSpcReduction="10000"/>
          </a:bodyPr>
          <a:lstStyle/>
          <a:p>
            <a:pPr marL="357188" indent="-357188" algn="ctr" eaLnBrk="1" hangingPunct="1">
              <a:lnSpc>
                <a:spcPct val="80000"/>
              </a:lnSpc>
              <a:buClr>
                <a:srgbClr val="000066"/>
              </a:buClr>
              <a:buSzTx/>
              <a:defRPr/>
            </a:pPr>
            <a:r>
              <a:rPr lang="uz-Cyrl-UZ" altLang="ru-RU" sz="2400" b="1" dirty="0" smtClean="0">
                <a:solidFill>
                  <a:srgbClr val="000066"/>
                </a:solidFill>
              </a:rPr>
              <a:t>Р е ж а :</a:t>
            </a:r>
            <a:endParaRPr lang="en-US" altLang="ru-RU" sz="2400" b="1" dirty="0" smtClean="0">
              <a:solidFill>
                <a:srgbClr val="000066"/>
              </a:solidFill>
            </a:endParaRPr>
          </a:p>
          <a:p>
            <a:pPr marL="357188" indent="-357188" eaLnBrk="1" hangingPunct="1">
              <a:lnSpc>
                <a:spcPct val="80000"/>
              </a:lnSpc>
              <a:buClr>
                <a:srgbClr val="000066"/>
              </a:buClr>
              <a:buSzTx/>
              <a:defRPr/>
            </a:pPr>
            <a:endParaRPr lang="uz-Cyrl-UZ" altLang="ru-RU" sz="1600" b="1" dirty="0" smtClean="0">
              <a:solidFill>
                <a:srgbClr val="000066"/>
              </a:solidFill>
            </a:endParaRP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sz="2800" b="1" dirty="0" smtClean="0">
                <a:solidFill>
                  <a:srgbClr val="000066"/>
                </a:solidFill>
                <a:latin typeface="Times New Roman" panose="02020603050405020304" pitchFamily="18" charset="0"/>
                <a:cs typeface="Times New Roman" panose="02020603050405020304" pitchFamily="18" charset="0"/>
              </a:rPr>
              <a:t>Россиядаги 1917 йил февраль буржуа-демократик инқилоби, унинг Туркистонга таъсири.</a:t>
            </a: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sz="2800" b="1" dirty="0" smtClean="0">
                <a:solidFill>
                  <a:srgbClr val="000066"/>
                </a:solidFill>
                <a:latin typeface="Times New Roman" panose="02020603050405020304" pitchFamily="18" charset="0"/>
                <a:cs typeface="Times New Roman" panose="02020603050405020304" pitchFamily="18" charset="0"/>
              </a:rPr>
              <a:t>Туркистонда совет ҳокимиятининг ўрнатилиши. </a:t>
            </a: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sz="2800" b="1" dirty="0" smtClean="0">
                <a:solidFill>
                  <a:srgbClr val="000066"/>
                </a:solidFill>
                <a:latin typeface="Times New Roman" panose="02020603050405020304" pitchFamily="18" charset="0"/>
                <a:cs typeface="Times New Roman" panose="02020603050405020304" pitchFamily="18" charset="0"/>
              </a:rPr>
              <a:t>Туркистон мухториятининг ташкил топиши.</a:t>
            </a:r>
          </a:p>
          <a:p>
            <a:pPr marL="357188" indent="-357188" algn="just" eaLnBrk="1" hangingPunct="1">
              <a:lnSpc>
                <a:spcPct val="80000"/>
              </a:lnSpc>
              <a:buClr>
                <a:srgbClr val="000066"/>
              </a:buClr>
              <a:buSzTx/>
              <a:buFont typeface="Wingdings" panose="05000000000000000000" pitchFamily="2" charset="2"/>
              <a:buAutoNum type="arabicPeriod"/>
              <a:defRPr/>
            </a:pPr>
            <a:r>
              <a:rPr lang="uz-Cyrl-UZ" altLang="ru-RU" sz="2800" b="1" dirty="0" smtClean="0">
                <a:solidFill>
                  <a:srgbClr val="000066"/>
                </a:solidFill>
                <a:latin typeface="Times New Roman" panose="02020603050405020304" pitchFamily="18" charset="0"/>
                <a:cs typeface="Times New Roman" panose="02020603050405020304" pitchFamily="18" charset="0"/>
              </a:rPr>
              <a:t>Туркистонда совет тузумига қарши  ҳаракатининг бошланиши, унинг моҳияти, ҳаракатлантирувчи кучлари, босқичлари. </a:t>
            </a:r>
          </a:p>
        </p:txBody>
      </p:sp>
      <p:sp>
        <p:nvSpPr>
          <p:cNvPr id="2050" name="Rectangle 2"/>
          <p:cNvSpPr>
            <a:spLocks noGrp="1" noChangeArrowheads="1"/>
          </p:cNvSpPr>
          <p:nvPr>
            <p:ph type="ctrTitle"/>
          </p:nvPr>
        </p:nvSpPr>
        <p:spPr>
          <a:xfrm>
            <a:off x="193675" y="26988"/>
            <a:ext cx="8929688" cy="2205037"/>
          </a:xfrm>
        </p:spPr>
        <p:txBody>
          <a:bodyPr/>
          <a:lstStyle/>
          <a:p>
            <a:pPr eaLnBrk="1" hangingPunct="1">
              <a:defRPr/>
            </a:pPr>
            <a:r>
              <a:rPr lang="en-US" altLang="ru-RU" sz="3200" b="1" dirty="0" smtClean="0">
                <a:solidFill>
                  <a:srgbClr val="A50021"/>
                </a:solidFill>
                <a:latin typeface="Times New Roman" panose="02020603050405020304" pitchFamily="18" charset="0"/>
                <a:cs typeface="Times New Roman" panose="02020603050405020304" pitchFamily="18" charset="0"/>
              </a:rPr>
              <a:t>9.1</a:t>
            </a:r>
            <a:r>
              <a:rPr lang="uz-Cyrl-UZ" altLang="ru-RU" sz="3200" b="1" dirty="0" smtClean="0">
                <a:solidFill>
                  <a:srgbClr val="A50021"/>
                </a:solidFill>
                <a:latin typeface="Times New Roman" panose="02020603050405020304" pitchFamily="18" charset="0"/>
                <a:cs typeface="Times New Roman" panose="02020603050405020304" pitchFamily="18" charset="0"/>
              </a:rPr>
              <a:t>-маъруза. 1917 йил сиёсий жараёнларида Туркистон.Туркистон Мухторияти миллий демократик давлатчиликнинг дастлабки тажрибаси.</a:t>
            </a:r>
            <a:endParaRPr lang="ru-RU" altLang="ru-RU" sz="3200" b="1" dirty="0" smtClean="0">
              <a:solidFill>
                <a:srgbClr val="A5002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2000"/>
                                        <p:tgtEl>
                                          <p:spTgt spid="205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51">
                                            <p:txEl>
                                              <p:pRg st="0" end="0"/>
                                            </p:txEl>
                                          </p:spTgt>
                                        </p:tgtEl>
                                        <p:attrNameLst>
                                          <p:attrName>style.visibility</p:attrName>
                                        </p:attrNameLst>
                                      </p:cBhvr>
                                      <p:to>
                                        <p:strVal val="visible"/>
                                      </p:to>
                                    </p:set>
                                    <p:animEffect transition="in" filter="box(in)">
                                      <p:cBhvr>
                                        <p:cTn id="10" dur="2000"/>
                                        <p:tgtEl>
                                          <p:spTgt spid="2051">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box(in)">
                                      <p:cBhvr>
                                        <p:cTn id="13" dur="2000"/>
                                        <p:tgtEl>
                                          <p:spTgt spid="2051">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51">
                                            <p:txEl>
                                              <p:pRg st="3" end="3"/>
                                            </p:txEl>
                                          </p:spTgt>
                                        </p:tgtEl>
                                        <p:attrNameLst>
                                          <p:attrName>style.visibility</p:attrName>
                                        </p:attrNameLst>
                                      </p:cBhvr>
                                      <p:to>
                                        <p:strVal val="visible"/>
                                      </p:to>
                                    </p:set>
                                    <p:animEffect transition="in" filter="box(in)">
                                      <p:cBhvr>
                                        <p:cTn id="16" dur="2000"/>
                                        <p:tgtEl>
                                          <p:spTgt spid="2051">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animEffect transition="in" filter="box(in)">
                                      <p:cBhvr>
                                        <p:cTn id="19" dur="2000"/>
                                        <p:tgtEl>
                                          <p:spTgt spid="2051">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51">
                                            <p:txEl>
                                              <p:pRg st="5" end="5"/>
                                            </p:txEl>
                                          </p:spTgt>
                                        </p:tgtEl>
                                        <p:attrNameLst>
                                          <p:attrName>style.visibility</p:attrName>
                                        </p:attrNameLst>
                                      </p:cBhvr>
                                      <p:to>
                                        <p:strVal val="visible"/>
                                      </p:to>
                                    </p:set>
                                    <p:animEffect transition="in" filter="box(in)">
                                      <p:cBhvr>
                                        <p:cTn id="22" dur="2000"/>
                                        <p:tgtEl>
                                          <p:spTgt spid="2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7" name="Rectangle 3"/>
          <p:cNvSpPr>
            <a:spLocks noGrp="1" noChangeArrowheads="1"/>
          </p:cNvSpPr>
          <p:nvPr>
            <p:ph sz="quarter" idx="13"/>
          </p:nvPr>
        </p:nvSpPr>
        <p:spPr>
          <a:xfrm>
            <a:off x="34925" y="804863"/>
            <a:ext cx="8928100" cy="4495800"/>
          </a:xfrm>
        </p:spPr>
        <p:txBody>
          <a:bodyPr>
            <a:noAutofit/>
          </a:bodyPr>
          <a:lstStyle/>
          <a:p>
            <a:pPr algn="just" eaLnBrk="1" hangingPunct="1">
              <a:lnSpc>
                <a:spcPct val="80000"/>
              </a:lnSpc>
              <a:defRPr/>
            </a:pPr>
            <a:r>
              <a:rPr lang="uz-Cyrl-UZ" altLang="ru-RU" sz="2800" b="1" dirty="0" smtClean="0">
                <a:solidFill>
                  <a:srgbClr val="000066"/>
                </a:solidFill>
                <a:latin typeface="Times New Roman" panose="02020603050405020304" pitchFamily="18" charset="0"/>
              </a:rPr>
              <a:t>1917 йил 17-20-сентябрда Тошкентда Туркистон ва Қозоғистон мусулмонларининг қурултойи </a:t>
            </a:r>
            <a:r>
              <a:rPr lang="ru-RU" altLang="ru-RU" sz="2800" b="1" dirty="0" err="1" smtClean="0">
                <a:solidFill>
                  <a:srgbClr val="000066"/>
                </a:solidFill>
                <a:latin typeface="Times New Roman" panose="02020603050405020304" pitchFamily="18" charset="0"/>
              </a:rPr>
              <a:t>бўлиб</a:t>
            </a:r>
            <a:r>
              <a:rPr lang="ru-RU" altLang="ru-RU" sz="2800" b="1" dirty="0" smtClean="0">
                <a:solidFill>
                  <a:srgbClr val="000066"/>
                </a:solidFill>
                <a:latin typeface="Times New Roman" panose="02020603050405020304" pitchFamily="18" charset="0"/>
              </a:rPr>
              <a:t> </a:t>
            </a:r>
            <a:r>
              <a:rPr lang="ru-RU" altLang="ru-RU" sz="2800" b="1" dirty="0" err="1" smtClean="0">
                <a:solidFill>
                  <a:srgbClr val="000066"/>
                </a:solidFill>
                <a:latin typeface="Times New Roman" panose="02020603050405020304" pitchFamily="18" charset="0"/>
              </a:rPr>
              <a:t>ўтди</a:t>
            </a:r>
            <a:r>
              <a:rPr lang="ru-RU" altLang="ru-RU" sz="2800" b="1" dirty="0" smtClean="0">
                <a:solidFill>
                  <a:srgbClr val="000066"/>
                </a:solidFill>
                <a:latin typeface="Times New Roman" panose="02020603050405020304" pitchFamily="18" charset="0"/>
              </a:rPr>
              <a:t>;</a:t>
            </a:r>
            <a:endParaRPr lang="uz-Cyrl-UZ" altLang="ru-RU" sz="2800" b="1" dirty="0" smtClean="0">
              <a:solidFill>
                <a:srgbClr val="000066"/>
              </a:solidFill>
              <a:latin typeface="Times New Roman" panose="02020603050405020304" pitchFamily="18" charset="0"/>
            </a:endParaRPr>
          </a:p>
          <a:p>
            <a:pPr algn="just" eaLnBrk="1" hangingPunct="1">
              <a:lnSpc>
                <a:spcPct val="80000"/>
              </a:lnSpc>
              <a:defRPr/>
            </a:pPr>
            <a:r>
              <a:rPr lang="uz-Cyrl-UZ" altLang="ru-RU" sz="2800" b="1" dirty="0" smtClean="0">
                <a:solidFill>
                  <a:srgbClr val="000066"/>
                </a:solidFill>
                <a:latin typeface="Times New Roman" panose="02020603050405020304" pitchFamily="18" charset="0"/>
              </a:rPr>
              <a:t>Қурултойда Туркистоннинг бўлажак сиёсий тузумини белгилаш</a:t>
            </a:r>
            <a:r>
              <a:rPr lang="ru-RU" altLang="ru-RU" sz="2800" b="1" dirty="0" smtClean="0">
                <a:solidFill>
                  <a:srgbClr val="000066"/>
                </a:solidFill>
                <a:latin typeface="Times New Roman" panose="02020603050405020304" pitchFamily="18" charset="0"/>
              </a:rPr>
              <a:t> </a:t>
            </a:r>
            <a:r>
              <a:rPr lang="ru-RU" altLang="ru-RU" sz="2800" b="1" dirty="0" err="1" smtClean="0">
                <a:solidFill>
                  <a:srgbClr val="000066"/>
                </a:solidFill>
                <a:latin typeface="Times New Roman" panose="02020603050405020304" pitchFamily="18" charset="0"/>
              </a:rPr>
              <a:t>масаласи</a:t>
            </a:r>
            <a:r>
              <a:rPr lang="ru-RU" altLang="ru-RU" sz="2800" b="1" dirty="0" smtClean="0">
                <a:solidFill>
                  <a:srgbClr val="000066"/>
                </a:solidFill>
                <a:latin typeface="Times New Roman" panose="02020603050405020304" pitchFamily="18" charset="0"/>
              </a:rPr>
              <a:t> к</a:t>
            </a:r>
            <a:r>
              <a:rPr lang="uz-Cyrl-UZ" altLang="ru-RU" sz="2800" b="1" dirty="0" smtClean="0">
                <a:solidFill>
                  <a:srgbClr val="000066"/>
                </a:solidFill>
                <a:latin typeface="Times New Roman" panose="02020603050405020304" pitchFamily="18" charset="0"/>
              </a:rPr>
              <a:t>ў</a:t>
            </a:r>
            <a:r>
              <a:rPr lang="ru-RU" altLang="ru-RU" sz="2800" b="1" dirty="0" err="1" smtClean="0">
                <a:solidFill>
                  <a:srgbClr val="000066"/>
                </a:solidFill>
                <a:latin typeface="Times New Roman" panose="02020603050405020304" pitchFamily="18" charset="0"/>
              </a:rPr>
              <a:t>рилди</a:t>
            </a:r>
            <a:r>
              <a:rPr lang="ru-RU" altLang="ru-RU" sz="2800" b="1" dirty="0" smtClean="0">
                <a:solidFill>
                  <a:srgbClr val="000066"/>
                </a:solidFill>
                <a:latin typeface="Times New Roman" panose="02020603050405020304" pitchFamily="18" charset="0"/>
              </a:rPr>
              <a:t>;</a:t>
            </a:r>
            <a:endParaRPr lang="uz-Cyrl-UZ" altLang="ru-RU" sz="2800" b="1" dirty="0" smtClean="0">
              <a:solidFill>
                <a:srgbClr val="000066"/>
              </a:solidFill>
              <a:latin typeface="Times New Roman" panose="02020603050405020304" pitchFamily="18" charset="0"/>
            </a:endParaRPr>
          </a:p>
          <a:p>
            <a:pPr algn="just" eaLnBrk="1" hangingPunct="1">
              <a:lnSpc>
                <a:spcPct val="80000"/>
              </a:lnSpc>
              <a:defRPr/>
            </a:pPr>
            <a:r>
              <a:rPr lang="uz-Cyrl-UZ" altLang="ru-RU" sz="2800" b="1" dirty="0" smtClean="0">
                <a:solidFill>
                  <a:srgbClr val="000066"/>
                </a:solidFill>
                <a:latin typeface="Times New Roman" panose="02020603050405020304" pitchFamily="18" charset="0"/>
              </a:rPr>
              <a:t> Қурултой мухториятни «Туркистон Федератив Республикаси» номлаб, парламент республикаси асосида тузилажак давлат тузумнинг бош тамойилини белгилади.</a:t>
            </a:r>
          </a:p>
          <a:p>
            <a:pPr algn="just" eaLnBrk="1" hangingPunct="1">
              <a:lnSpc>
                <a:spcPct val="80000"/>
              </a:lnSpc>
              <a:defRPr/>
            </a:pPr>
            <a:r>
              <a:rPr lang="uz-Cyrl-UZ" altLang="ru-RU" sz="2800" b="1" dirty="0" smtClean="0">
                <a:solidFill>
                  <a:srgbClr val="000066"/>
                </a:solidFill>
                <a:latin typeface="Times New Roman" panose="02020603050405020304" pitchFamily="18" charset="0"/>
              </a:rPr>
              <a:t>1917 йил октябр-ноябрда Тошкент ва Қўқонда юз берган воқеалар миллий-озодлик ҳаракатини бутунлай бошқа йўналишдан кетишга мажбур қилди. </a:t>
            </a:r>
          </a:p>
          <a:p>
            <a:pPr algn="just" eaLnBrk="1" hangingPunct="1">
              <a:lnSpc>
                <a:spcPct val="80000"/>
              </a:lnSpc>
              <a:defRPr/>
            </a:pPr>
            <a:r>
              <a:rPr lang="uz-Cyrl-UZ" altLang="ru-RU" sz="2800" b="1" dirty="0" smtClean="0">
                <a:solidFill>
                  <a:srgbClr val="000066"/>
                </a:solidFill>
                <a:latin typeface="Times New Roman" panose="02020603050405020304" pitchFamily="18" charset="0"/>
              </a:rPr>
              <a:t>1917 йил 26-28 - ноябрда (янги ҳисоб б-н 9-11 декабрда) Қўқонда Туркистон ўлка мусулмонларининг фавқулодда 4 қурултойи бўлди</a:t>
            </a:r>
            <a:r>
              <a:rPr lang="uz-Cyrl-UZ" altLang="ru-RU" sz="2800" b="1" dirty="0" smtClean="0">
                <a:solidFill>
                  <a:srgbClr val="000066"/>
                </a:solidFill>
                <a:latin typeface="Times New Roman" panose="02020603050405020304" pitchFamily="18" charset="0"/>
              </a:rPr>
              <a:t>.</a:t>
            </a:r>
            <a:endParaRPr lang="uz-Cyrl-UZ" altLang="ru-RU" sz="2800" b="1" dirty="0" smtClean="0">
              <a:solidFill>
                <a:srgbClr val="000066"/>
              </a:solidFill>
              <a:latin typeface="Times New Roman" panose="02020603050405020304" pitchFamily="18" charset="0"/>
            </a:endParaRPr>
          </a:p>
        </p:txBody>
      </p:sp>
      <p:sp>
        <p:nvSpPr>
          <p:cNvPr id="5" name="Rectangle 2"/>
          <p:cNvSpPr txBox="1">
            <a:spLocks noChangeArrowheads="1"/>
          </p:cNvSpPr>
          <p:nvPr/>
        </p:nvSpPr>
        <p:spPr>
          <a:xfrm>
            <a:off x="0" y="9810"/>
            <a:ext cx="9251951" cy="567606"/>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fontAlgn="auto">
              <a:spcAft>
                <a:spcPts val="0"/>
              </a:spcAft>
              <a:buFont typeface="Georgia" pitchFamily="18" charset="0"/>
              <a:buNone/>
              <a:defRPr/>
            </a:pPr>
            <a:r>
              <a:rPr lang="uz-Cyrl-UZ" altLang="ru-RU" sz="3000" smtClean="0">
                <a:solidFill>
                  <a:srgbClr val="A50021"/>
                </a:solidFill>
              </a:rPr>
              <a:t>Туркистон Мухториятини</a:t>
            </a:r>
            <a:r>
              <a:rPr lang="ru-RU" altLang="ru-RU" sz="3000" smtClean="0">
                <a:solidFill>
                  <a:srgbClr val="A50021"/>
                </a:solidFill>
              </a:rPr>
              <a:t>нг ташкил топиши</a:t>
            </a:r>
            <a:endParaRPr lang="ru-RU" altLang="ru-RU" sz="3000" dirty="0" smtClean="0">
              <a:solidFill>
                <a:srgbClr val="A50021"/>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stCondLst>
                                            <p:cond delay="0"/>
                                          </p:stCondLst>
                                        </p:cTn>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2000">
                                          <p:stCondLst>
                                            <p:cond delay="0"/>
                                          </p:stCondLst>
                                        </p:cTn>
                                        <p:tgtEl>
                                          <p:spTgt spid="163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2000">
                                          <p:stCondLst>
                                            <p:cond delay="0"/>
                                          </p:stCondLst>
                                        </p:cTn>
                                        <p:tgtEl>
                                          <p:spTgt spid="163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fade">
                                      <p:cBhvr>
                                        <p:cTn id="16" dur="2000">
                                          <p:stCondLst>
                                            <p:cond delay="0"/>
                                          </p:stCondLst>
                                        </p:cTn>
                                        <p:tgtEl>
                                          <p:spTgt spid="1638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fade">
                                      <p:cBhvr>
                                        <p:cTn id="19" dur="2000">
                                          <p:stCondLst>
                                            <p:cond delay="0"/>
                                          </p:stCondLst>
                                        </p:cTn>
                                        <p:tgtEl>
                                          <p:spTgt spid="16387">
                                            <p:txEl>
                                              <p:pRg st="4" end="4"/>
                                            </p:txEl>
                                          </p:spTgt>
                                        </p:tgtEl>
                                      </p:cBhvr>
                                    </p:animEffect>
                                  </p:childTnLst>
                                </p:cTn>
                              </p:par>
                              <p:par>
                                <p:cTn id="20" presetID="15" presetClass="entr" presetSubtype="0" fill="hold" grpId="1" nodeType="withEffect">
                                  <p:stCondLst>
                                    <p:cond delay="0"/>
                                  </p:stCondLst>
                                  <p:childTnLst>
                                    <p:set>
                                      <p:cBhvr>
                                        <p:cTn id="21" dur="1" fill="hold">
                                          <p:stCondLst>
                                            <p:cond delay="0"/>
                                          </p:stCondLst>
                                        </p:cTn>
                                        <p:tgtEl>
                                          <p:spTgt spid="16387">
                                            <p:txEl>
                                              <p:pRg st="0" end="0"/>
                                            </p:txEl>
                                          </p:spTgt>
                                        </p:tgtEl>
                                        <p:attrNameLst>
                                          <p:attrName>style.visibility</p:attrName>
                                        </p:attrNameLst>
                                      </p:cBhvr>
                                      <p:to>
                                        <p:strVal val="visible"/>
                                      </p:to>
                                    </p:set>
                                    <p:anim calcmode="lin" valueType="num">
                                      <p:cBhvr>
                                        <p:cTn id="22" dur="10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1638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1638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638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grpId="1" nodeType="clickEffect">
                                  <p:stCondLst>
                                    <p:cond delay="0"/>
                                  </p:stCondLst>
                                  <p:childTnLst>
                                    <p:set>
                                      <p:cBhvr>
                                        <p:cTn id="29" dur="1" fill="hold">
                                          <p:stCondLst>
                                            <p:cond delay="0"/>
                                          </p:stCondLst>
                                        </p:cTn>
                                        <p:tgtEl>
                                          <p:spTgt spid="16387">
                                            <p:txEl>
                                              <p:pRg st="1" end="1"/>
                                            </p:txEl>
                                          </p:spTgt>
                                        </p:tgtEl>
                                        <p:attrNameLst>
                                          <p:attrName>style.visibility</p:attrName>
                                        </p:attrNameLst>
                                      </p:cBhvr>
                                      <p:to>
                                        <p:strVal val="visible"/>
                                      </p:to>
                                    </p:set>
                                    <p:anim calcmode="lin" valueType="num">
                                      <p:cBhvr>
                                        <p:cTn id="30" dur="10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1638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1638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638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1" nodeType="clickEffect">
                                  <p:stCondLst>
                                    <p:cond delay="0"/>
                                  </p:stCondLst>
                                  <p:childTnLst>
                                    <p:set>
                                      <p:cBhvr>
                                        <p:cTn id="37" dur="1" fill="hold">
                                          <p:stCondLst>
                                            <p:cond delay="0"/>
                                          </p:stCondLst>
                                        </p:cTn>
                                        <p:tgtEl>
                                          <p:spTgt spid="16387">
                                            <p:txEl>
                                              <p:pRg st="2" end="2"/>
                                            </p:txEl>
                                          </p:spTgt>
                                        </p:tgtEl>
                                        <p:attrNameLst>
                                          <p:attrName>style.visibility</p:attrName>
                                        </p:attrNameLst>
                                      </p:cBhvr>
                                      <p:to>
                                        <p:strVal val="visible"/>
                                      </p:to>
                                    </p:set>
                                    <p:anim calcmode="lin" valueType="num">
                                      <p:cBhvr>
                                        <p:cTn id="38" dur="10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1638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1638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638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1" nodeType="clickEffect">
                                  <p:stCondLst>
                                    <p:cond delay="0"/>
                                  </p:stCondLst>
                                  <p:childTnLst>
                                    <p:set>
                                      <p:cBhvr>
                                        <p:cTn id="45" dur="1" fill="hold">
                                          <p:stCondLst>
                                            <p:cond delay="0"/>
                                          </p:stCondLst>
                                        </p:cTn>
                                        <p:tgtEl>
                                          <p:spTgt spid="16387">
                                            <p:txEl>
                                              <p:pRg st="3" end="3"/>
                                            </p:txEl>
                                          </p:spTgt>
                                        </p:tgtEl>
                                        <p:attrNameLst>
                                          <p:attrName>style.visibility</p:attrName>
                                        </p:attrNameLst>
                                      </p:cBhvr>
                                      <p:to>
                                        <p:strVal val="visible"/>
                                      </p:to>
                                    </p:set>
                                    <p:anim calcmode="lin" valueType="num">
                                      <p:cBhvr>
                                        <p:cTn id="46" dur="10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47" dur="1000" fill="hold"/>
                                        <p:tgtEl>
                                          <p:spTgt spid="16387">
                                            <p:txEl>
                                              <p:pRg st="3" end="3"/>
                                            </p:txEl>
                                          </p:spTgt>
                                        </p:tgtEl>
                                        <p:attrNameLst>
                                          <p:attrName>ppt_h</p:attrName>
                                        </p:attrNameLst>
                                      </p:cBhvr>
                                      <p:tavLst>
                                        <p:tav tm="0">
                                          <p:val>
                                            <p:fltVal val="0"/>
                                          </p:val>
                                        </p:tav>
                                        <p:tav tm="100000">
                                          <p:val>
                                            <p:strVal val="#ppt_h"/>
                                          </p:val>
                                        </p:tav>
                                      </p:tavLst>
                                    </p:anim>
                                    <p:anim calcmode="lin" valueType="num">
                                      <p:cBhvr>
                                        <p:cTn id="48" dur="1000" fill="hold"/>
                                        <p:tgtEl>
                                          <p:spTgt spid="1638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638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5" presetClass="entr" presetSubtype="0" fill="hold" grpId="1" nodeType="clickEffect">
                                  <p:stCondLst>
                                    <p:cond delay="0"/>
                                  </p:stCondLst>
                                  <p:childTnLst>
                                    <p:set>
                                      <p:cBhvr>
                                        <p:cTn id="53" dur="1" fill="hold">
                                          <p:stCondLst>
                                            <p:cond delay="0"/>
                                          </p:stCondLst>
                                        </p:cTn>
                                        <p:tgtEl>
                                          <p:spTgt spid="16387">
                                            <p:txEl>
                                              <p:pRg st="4" end="4"/>
                                            </p:txEl>
                                          </p:spTgt>
                                        </p:tgtEl>
                                        <p:attrNameLst>
                                          <p:attrName>style.visibility</p:attrName>
                                        </p:attrNameLst>
                                      </p:cBhvr>
                                      <p:to>
                                        <p:strVal val="visible"/>
                                      </p:to>
                                    </p:set>
                                    <p:anim calcmode="lin" valueType="num">
                                      <p:cBhvr>
                                        <p:cTn id="54" dur="10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16387">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1638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638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 calcmode="lin" valueType="num">
                                      <p:cBhvr>
                                        <p:cTn id="6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7" grpI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9810"/>
            <a:ext cx="9251951" cy="567606"/>
          </a:xfrm>
        </p:spPr>
        <p:txBody>
          <a:bodyPr/>
          <a:lstStyle/>
          <a:p>
            <a:pPr marL="0" indent="0" algn="ctr" eaLnBrk="1" hangingPunct="1">
              <a:buNone/>
              <a:defRPr/>
            </a:pPr>
            <a:r>
              <a:rPr lang="uz-Cyrl-UZ" altLang="ru-RU" sz="3000" b="1" dirty="0" smtClean="0">
                <a:solidFill>
                  <a:srgbClr val="A50021"/>
                </a:solidFill>
              </a:rPr>
              <a:t>Туркистон Мухториятини</a:t>
            </a:r>
            <a:r>
              <a:rPr lang="ru-RU" altLang="ru-RU" sz="3000" b="1" dirty="0" err="1" smtClean="0">
                <a:solidFill>
                  <a:srgbClr val="A50021"/>
                </a:solidFill>
              </a:rPr>
              <a:t>нг</a:t>
            </a:r>
            <a:r>
              <a:rPr lang="ru-RU" altLang="ru-RU" sz="3000" b="1" dirty="0" smtClean="0">
                <a:solidFill>
                  <a:srgbClr val="A50021"/>
                </a:solidFill>
              </a:rPr>
              <a:t> </a:t>
            </a:r>
            <a:r>
              <a:rPr lang="ru-RU" altLang="ru-RU" sz="3000" b="1" dirty="0" err="1" smtClean="0">
                <a:solidFill>
                  <a:srgbClr val="A50021"/>
                </a:solidFill>
              </a:rPr>
              <a:t>ташкил</a:t>
            </a:r>
            <a:r>
              <a:rPr lang="ru-RU" altLang="ru-RU" sz="3000" b="1" dirty="0" smtClean="0">
                <a:solidFill>
                  <a:srgbClr val="A50021"/>
                </a:solidFill>
              </a:rPr>
              <a:t> </a:t>
            </a:r>
            <a:r>
              <a:rPr lang="ru-RU" altLang="ru-RU" sz="3000" b="1" dirty="0" err="1" smtClean="0">
                <a:solidFill>
                  <a:srgbClr val="A50021"/>
                </a:solidFill>
              </a:rPr>
              <a:t>топиши</a:t>
            </a:r>
            <a:endParaRPr lang="ru-RU" altLang="ru-RU" sz="3000" b="1" dirty="0" smtClean="0">
              <a:solidFill>
                <a:srgbClr val="A50021"/>
              </a:solidFill>
            </a:endParaRPr>
          </a:p>
        </p:txBody>
      </p:sp>
      <p:sp>
        <p:nvSpPr>
          <p:cNvPr id="16387" name="Rectangle 3"/>
          <p:cNvSpPr>
            <a:spLocks noGrp="1" noChangeArrowheads="1"/>
          </p:cNvSpPr>
          <p:nvPr>
            <p:ph sz="quarter" idx="13"/>
          </p:nvPr>
        </p:nvSpPr>
        <p:spPr>
          <a:xfrm>
            <a:off x="34925" y="804863"/>
            <a:ext cx="8928100" cy="4495800"/>
          </a:xfrm>
        </p:spPr>
        <p:txBody>
          <a:bodyPr>
            <a:noAutofit/>
          </a:bodyPr>
          <a:lstStyle/>
          <a:p>
            <a:pPr algn="just" eaLnBrk="1" hangingPunct="1">
              <a:lnSpc>
                <a:spcPct val="80000"/>
              </a:lnSpc>
              <a:defRPr/>
            </a:pPr>
            <a:r>
              <a:rPr lang="uz-Cyrl-UZ" altLang="ru-RU" sz="2100" b="1" dirty="0" smtClean="0">
                <a:solidFill>
                  <a:srgbClr val="000066"/>
                </a:solidFill>
                <a:latin typeface="Times New Roman" panose="02020603050405020304" pitchFamily="18" charset="0"/>
              </a:rPr>
              <a:t>Қурултойда </a:t>
            </a:r>
            <a:r>
              <a:rPr lang="uz-Cyrl-UZ" altLang="ru-RU" sz="2100" b="1" dirty="0" smtClean="0">
                <a:solidFill>
                  <a:srgbClr val="000066"/>
                </a:solidFill>
                <a:latin typeface="Times New Roman" panose="02020603050405020304" pitchFamily="18" charset="0"/>
              </a:rPr>
              <a:t>1917 йил 27 ноябр (янги ҳисоб б-н 10 декабр) да қабул қилинган қарорда шундай дейилади: «Туркистонда яшаб турган турли миллатга мансуб аҳоли Россия инқилоби даъват этган халқларнинг ўз ҳуқуқларини ўзлари белгилаш  хусусидаги иродасини намоён этиб, Туркистонни Федератив Россия Республикаси таркибида ҳудудий жиҳатдан мухтор деб эълон қилади, шу билан бирга мухториятнинг қарор топиш шаклларини Таъсис мажлисига: ҳавола этади". </a:t>
            </a:r>
          </a:p>
          <a:p>
            <a:pPr algn="just" eaLnBrk="1" hangingPunct="1">
              <a:lnSpc>
                <a:spcPct val="80000"/>
              </a:lnSpc>
              <a:defRPr/>
            </a:pPr>
            <a:r>
              <a:rPr lang="uz-Cyrl-UZ" altLang="ru-RU" sz="2100" b="1" dirty="0" smtClean="0">
                <a:solidFill>
                  <a:srgbClr val="000066"/>
                </a:solidFill>
                <a:latin typeface="Times New Roman" panose="02020603050405020304" pitchFamily="18" charset="0"/>
              </a:rPr>
              <a:t>Қурултой Туркистондаги миллий озчилик ҳуқуқлари ҳимоя қилишини эълон қилди. 28-ноябр (11 декабр) да таркиб топаётган мазкур давлатнинг номи ТУРКИСТОН МУХТОРИЯТИ деб аталди.</a:t>
            </a:r>
            <a:endParaRPr lang="ru-RU" altLang="ru-RU" sz="2100" b="1" dirty="0" smtClean="0">
              <a:solidFill>
                <a:srgbClr val="000066"/>
              </a:solidFill>
              <a:latin typeface="Times New Roman" panose="02020603050405020304" pitchFamily="18" charset="0"/>
            </a:endParaRPr>
          </a:p>
          <a:p>
            <a:pPr algn="just" eaLnBrk="1" hangingPunct="1">
              <a:lnSpc>
                <a:spcPct val="80000"/>
              </a:lnSpc>
              <a:defRPr/>
            </a:pPr>
            <a:r>
              <a:rPr lang="ru-RU" altLang="ru-RU" sz="2100" b="1" dirty="0" smtClean="0">
                <a:solidFill>
                  <a:srgbClr val="000066"/>
                </a:solidFill>
                <a:latin typeface="Times New Roman" panose="02020603050405020304" pitchFamily="18" charset="0"/>
              </a:rPr>
              <a:t>1917 </a:t>
            </a:r>
            <a:r>
              <a:rPr lang="ru-RU" altLang="ru-RU" sz="2100" b="1" dirty="0" err="1" smtClean="0">
                <a:solidFill>
                  <a:srgbClr val="000066"/>
                </a:solidFill>
                <a:latin typeface="Times New Roman" panose="02020603050405020304" pitchFamily="18" charset="0"/>
              </a:rPr>
              <a:t>йилнинг</a:t>
            </a:r>
            <a:r>
              <a:rPr lang="ru-RU" altLang="ru-RU" sz="2100" b="1" dirty="0" smtClean="0">
                <a:solidFill>
                  <a:srgbClr val="000066"/>
                </a:solidFill>
                <a:latin typeface="Times New Roman" panose="02020603050405020304" pitchFamily="18" charset="0"/>
              </a:rPr>
              <a:t> </a:t>
            </a:r>
            <a:r>
              <a:rPr lang="uz-Cyrl-UZ" altLang="ru-RU" sz="2100" b="1" dirty="0" smtClean="0">
                <a:solidFill>
                  <a:srgbClr val="000066"/>
                </a:solidFill>
                <a:latin typeface="Times New Roman" panose="02020603050405020304" pitchFamily="18" charset="0"/>
              </a:rPr>
              <a:t>1 декабрда Туркистон Мухториятининг Муваққат ҳукумати аъзолари (8 киши) имзолаган махсус Мурожаатнома эълон қилинди. Бу Мурожаатномада Туркистондаги барча аҳоли: ирқи, миллати, дини, жинси, ёши ва сиёсий эътиқодларидан қатъий назар, ҳамжиҳатликка даъват этилган эди. </a:t>
            </a:r>
            <a:endParaRPr lang="ru-RU" altLang="ru-RU" sz="2100" b="1" dirty="0" smtClean="0">
              <a:solidFill>
                <a:srgbClr val="000066"/>
              </a:solidFill>
              <a:latin typeface="Times New Roman" panose="02020603050405020304" pitchFamily="18" charset="0"/>
            </a:endParaRPr>
          </a:p>
          <a:p>
            <a:pPr algn="just" eaLnBrk="1" hangingPunct="1">
              <a:lnSpc>
                <a:spcPct val="80000"/>
              </a:lnSpc>
              <a:defRPr/>
            </a:pPr>
            <a:r>
              <a:rPr lang="ru-RU" altLang="ru-RU" sz="2100" b="1" dirty="0" smtClean="0">
                <a:solidFill>
                  <a:srgbClr val="000066"/>
                </a:solidFill>
                <a:latin typeface="Times New Roman" panose="02020603050405020304" pitchFamily="18" charset="0"/>
              </a:rPr>
              <a:t>1918 </a:t>
            </a:r>
            <a:r>
              <a:rPr lang="ru-RU" altLang="ru-RU" sz="2100" b="1" dirty="0" err="1" smtClean="0">
                <a:solidFill>
                  <a:srgbClr val="000066"/>
                </a:solidFill>
                <a:latin typeface="Times New Roman" panose="02020603050405020304" pitchFamily="18" charset="0"/>
              </a:rPr>
              <a:t>йил</a:t>
            </a:r>
            <a:r>
              <a:rPr lang="ru-RU" altLang="ru-RU" sz="2100" b="1" dirty="0" smtClean="0">
                <a:solidFill>
                  <a:srgbClr val="000066"/>
                </a:solidFill>
                <a:latin typeface="Times New Roman" panose="02020603050405020304" pitchFamily="18" charset="0"/>
              </a:rPr>
              <a:t> 20 </a:t>
            </a:r>
            <a:r>
              <a:rPr lang="ru-RU" altLang="ru-RU" sz="2100" b="1" dirty="0" err="1" smtClean="0">
                <a:solidFill>
                  <a:srgbClr val="000066"/>
                </a:solidFill>
                <a:latin typeface="Times New Roman" panose="02020603050405020304" pitchFamily="18" charset="0"/>
              </a:rPr>
              <a:t>февралида</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Туркистон</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Мухторияти</a:t>
            </a:r>
            <a:r>
              <a:rPr lang="ru-RU" altLang="ru-RU" sz="2100" b="1" dirty="0" smtClean="0">
                <a:solidFill>
                  <a:srgbClr val="000066"/>
                </a:solidFill>
                <a:latin typeface="Times New Roman" panose="02020603050405020304" pitchFamily="18" charset="0"/>
              </a:rPr>
              <a:t> совет </a:t>
            </a:r>
            <a:r>
              <a:rPr lang="uz-Cyrl-UZ" altLang="ru-RU" sz="2100" b="1" dirty="0" smtClean="0">
                <a:solidFill>
                  <a:srgbClr val="000066"/>
                </a:solidFill>
                <a:latin typeface="Times New Roman" panose="02020603050405020304" pitchFamily="18" charset="0"/>
              </a:rPr>
              <a:t>ҳ</a:t>
            </a:r>
            <a:r>
              <a:rPr lang="ru-RU" altLang="ru-RU" sz="2100" b="1" dirty="0" err="1" smtClean="0">
                <a:solidFill>
                  <a:srgbClr val="000066"/>
                </a:solidFill>
                <a:latin typeface="Times New Roman" panose="02020603050405020304" pitchFamily="18" charset="0"/>
              </a:rPr>
              <a:t>укумати</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томонидан</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тугатилди</a:t>
            </a:r>
            <a:r>
              <a:rPr lang="ru-RU" altLang="ru-RU" sz="2100" b="1" dirty="0" smtClean="0">
                <a:solidFill>
                  <a:srgbClr val="000066"/>
                </a:solidFill>
                <a:latin typeface="Times New Roman" panose="02020603050405020304" pitchFamily="18" charset="0"/>
              </a:rPr>
              <a:t>, у </a:t>
            </a:r>
            <a:r>
              <a:rPr lang="ru-RU" altLang="ru-RU" sz="2100" b="1" dirty="0" err="1" smtClean="0">
                <a:solidFill>
                  <a:srgbClr val="000066"/>
                </a:solidFill>
                <a:latin typeface="Times New Roman" panose="02020603050405020304" pitchFamily="18" charset="0"/>
              </a:rPr>
              <a:t>жами</a:t>
            </a:r>
            <a:r>
              <a:rPr lang="ru-RU" altLang="ru-RU" sz="2100" b="1" dirty="0" smtClean="0">
                <a:solidFill>
                  <a:srgbClr val="000066"/>
                </a:solidFill>
                <a:latin typeface="Times New Roman" panose="02020603050405020304" pitchFamily="18" charset="0"/>
              </a:rPr>
              <a:t> 72 кун </a:t>
            </a:r>
            <a:r>
              <a:rPr lang="ru-RU" altLang="ru-RU" sz="2100" b="1" dirty="0" err="1" smtClean="0">
                <a:solidFill>
                  <a:srgbClr val="000066"/>
                </a:solidFill>
                <a:latin typeface="Times New Roman" panose="02020603050405020304" pitchFamily="18" charset="0"/>
              </a:rPr>
              <a:t>умр</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кўрди</a:t>
            </a:r>
            <a:r>
              <a:rPr lang="ru-RU" altLang="ru-RU" sz="2100" b="1" dirty="0" smtClean="0">
                <a:solidFill>
                  <a:srgbClr val="000066"/>
                </a:solidFill>
                <a:latin typeface="Times New Roman" panose="02020603050405020304" pitchFamily="18" charset="0"/>
              </a:rPr>
              <a:t>;</a:t>
            </a:r>
          </a:p>
          <a:p>
            <a:pPr algn="just" eaLnBrk="1" hangingPunct="1">
              <a:lnSpc>
                <a:spcPct val="80000"/>
              </a:lnSpc>
              <a:defRPr/>
            </a:pPr>
            <a:r>
              <a:rPr lang="ru-RU" altLang="ru-RU" sz="2100" b="1" dirty="0" err="1" smtClean="0">
                <a:solidFill>
                  <a:srgbClr val="000066"/>
                </a:solidFill>
                <a:latin typeface="Times New Roman" panose="02020603050405020304" pitchFamily="18" charset="0"/>
              </a:rPr>
              <a:t>Туркистон</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мухторияти</a:t>
            </a:r>
            <a:r>
              <a:rPr lang="ru-RU" altLang="ru-RU" sz="2100" b="1" dirty="0" smtClean="0">
                <a:solidFill>
                  <a:srgbClr val="000066"/>
                </a:solidFill>
                <a:latin typeface="Times New Roman" panose="02020603050405020304" pitchFamily="18" charset="0"/>
              </a:rPr>
              <a:t> 1917 </a:t>
            </a:r>
            <a:r>
              <a:rPr lang="ru-RU" altLang="ru-RU" sz="2100" b="1" dirty="0" err="1" smtClean="0">
                <a:solidFill>
                  <a:srgbClr val="000066"/>
                </a:solidFill>
                <a:latin typeface="Times New Roman" panose="02020603050405020304" pitchFamily="18" charset="0"/>
              </a:rPr>
              <a:t>йил</a:t>
            </a:r>
            <a:r>
              <a:rPr lang="ru-RU" altLang="ru-RU" sz="2100" b="1" dirty="0" smtClean="0">
                <a:solidFill>
                  <a:srgbClr val="000066"/>
                </a:solidFill>
                <a:latin typeface="Times New Roman" panose="02020603050405020304" pitchFamily="18" charset="0"/>
              </a:rPr>
              <a:t> 28 </a:t>
            </a:r>
            <a:r>
              <a:rPr lang="ru-RU" altLang="ru-RU" sz="2100" b="1" dirty="0" err="1" smtClean="0">
                <a:solidFill>
                  <a:srgbClr val="000066"/>
                </a:solidFill>
                <a:latin typeface="Times New Roman" panose="02020603050405020304" pitchFamily="18" charset="0"/>
              </a:rPr>
              <a:t>ноябрдан</a:t>
            </a:r>
            <a:r>
              <a:rPr lang="ru-RU" altLang="ru-RU" sz="2100" b="1" dirty="0" smtClean="0">
                <a:solidFill>
                  <a:srgbClr val="000066"/>
                </a:solidFill>
                <a:latin typeface="Times New Roman" panose="02020603050405020304" pitchFamily="18" charset="0"/>
              </a:rPr>
              <a:t> 1918 </a:t>
            </a:r>
            <a:r>
              <a:rPr lang="ru-RU" altLang="ru-RU" sz="2100" b="1" dirty="0" err="1" smtClean="0">
                <a:solidFill>
                  <a:srgbClr val="000066"/>
                </a:solidFill>
                <a:latin typeface="Times New Roman" panose="02020603050405020304" pitchFamily="18" charset="0"/>
              </a:rPr>
              <a:t>йил</a:t>
            </a:r>
            <a:r>
              <a:rPr lang="ru-RU" altLang="ru-RU" sz="2100" b="1" dirty="0" smtClean="0">
                <a:solidFill>
                  <a:srgbClr val="000066"/>
                </a:solidFill>
                <a:latin typeface="Times New Roman" panose="02020603050405020304" pitchFamily="18" charset="0"/>
              </a:rPr>
              <a:t> 20 </a:t>
            </a:r>
            <a:r>
              <a:rPr lang="ru-RU" altLang="ru-RU" sz="2100" b="1" dirty="0" err="1" smtClean="0">
                <a:solidFill>
                  <a:srgbClr val="000066"/>
                </a:solidFill>
                <a:latin typeface="Times New Roman" panose="02020603050405020304" pitchFamily="18" charset="0"/>
              </a:rPr>
              <a:t>февралгача</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фаолият</a:t>
            </a:r>
            <a:r>
              <a:rPr lang="ru-RU" altLang="ru-RU" sz="2100" b="1" dirty="0" smtClean="0">
                <a:solidFill>
                  <a:srgbClr val="000066"/>
                </a:solidFill>
                <a:latin typeface="Times New Roman" panose="02020603050405020304" pitchFamily="18" charset="0"/>
              </a:rPr>
              <a:t> </a:t>
            </a:r>
            <a:r>
              <a:rPr lang="ru-RU" altLang="ru-RU" sz="2100" b="1" dirty="0" err="1" smtClean="0">
                <a:solidFill>
                  <a:srgbClr val="000066"/>
                </a:solidFill>
                <a:latin typeface="Times New Roman" panose="02020603050405020304" pitchFamily="18" charset="0"/>
              </a:rPr>
              <a:t>кўрсатди</a:t>
            </a:r>
            <a:r>
              <a:rPr lang="ru-RU" altLang="ru-RU" sz="2100" b="1" dirty="0" smtClean="0">
                <a:solidFill>
                  <a:srgbClr val="000066"/>
                </a:solidFill>
                <a:latin typeface="Times New Roman" panose="02020603050405020304" pitchFamily="18" charset="0"/>
              </a:rPr>
              <a:t> </a:t>
            </a:r>
            <a:endParaRPr lang="uz-Cyrl-UZ" altLang="ru-RU" sz="2100" b="1" dirty="0" smtClean="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247755226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stCondLst>
                                            <p:cond delay="0"/>
                                          </p:stCondLst>
                                        </p:cTn>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2000">
                                          <p:stCondLst>
                                            <p:cond delay="0"/>
                                          </p:stCondLst>
                                        </p:cTn>
                                        <p:tgtEl>
                                          <p:spTgt spid="163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2000">
                                          <p:stCondLst>
                                            <p:cond delay="0"/>
                                          </p:stCondLst>
                                        </p:cTn>
                                        <p:tgtEl>
                                          <p:spTgt spid="163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fade">
                                      <p:cBhvr>
                                        <p:cTn id="16" dur="2000">
                                          <p:stCondLst>
                                            <p:cond delay="0"/>
                                          </p:stCondLst>
                                        </p:cTn>
                                        <p:tgtEl>
                                          <p:spTgt spid="1638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fade">
                                      <p:cBhvr>
                                        <p:cTn id="21" dur="2000">
                                          <p:stCondLst>
                                            <p:cond delay="0"/>
                                          </p:stCondLst>
                                        </p:cTn>
                                        <p:tgtEl>
                                          <p:spTgt spid="1638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6386"/>
                                        </p:tgtEl>
                                        <p:attrNameLst>
                                          <p:attrName>style.visibility</p:attrName>
                                        </p:attrNameLst>
                                      </p:cBhvr>
                                      <p:to>
                                        <p:strVal val="visible"/>
                                      </p:to>
                                    </p:set>
                                    <p:anim calcmode="lin" valueType="num">
                                      <p:cBhvr>
                                        <p:cTn id="26" dur="1000" fill="hold"/>
                                        <p:tgtEl>
                                          <p:spTgt spid="16386"/>
                                        </p:tgtEl>
                                        <p:attrNameLst>
                                          <p:attrName>ppt_w</p:attrName>
                                        </p:attrNameLst>
                                      </p:cBhvr>
                                      <p:tavLst>
                                        <p:tav tm="0">
                                          <p:val>
                                            <p:fltVal val="0"/>
                                          </p:val>
                                        </p:tav>
                                        <p:tav tm="100000">
                                          <p:val>
                                            <p:strVal val="#ppt_w"/>
                                          </p:val>
                                        </p:tav>
                                      </p:tavLst>
                                    </p:anim>
                                    <p:anim calcmode="lin" valueType="num">
                                      <p:cBhvr>
                                        <p:cTn id="27" dur="1000" fill="hold"/>
                                        <p:tgtEl>
                                          <p:spTgt spid="16386"/>
                                        </p:tgtEl>
                                        <p:attrNameLst>
                                          <p:attrName>ppt_h</p:attrName>
                                        </p:attrNameLst>
                                      </p:cBhvr>
                                      <p:tavLst>
                                        <p:tav tm="0">
                                          <p:val>
                                            <p:fltVal val="0"/>
                                          </p:val>
                                        </p:tav>
                                        <p:tav tm="100000">
                                          <p:val>
                                            <p:strVal val="#ppt_h"/>
                                          </p:val>
                                        </p:tav>
                                      </p:tavLst>
                                    </p:anim>
                                    <p:anim calcmode="lin" valueType="num">
                                      <p:cBhvr>
                                        <p:cTn id="28" dur="1000" fill="hold"/>
                                        <p:tgtEl>
                                          <p:spTgt spid="1638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6386"/>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1" nodeType="withEffect">
                                  <p:stCondLst>
                                    <p:cond delay="0"/>
                                  </p:stCondLst>
                                  <p:childTnLst>
                                    <p:set>
                                      <p:cBhvr>
                                        <p:cTn id="31" dur="1" fill="hold">
                                          <p:stCondLst>
                                            <p:cond delay="0"/>
                                          </p:stCondLst>
                                        </p:cTn>
                                        <p:tgtEl>
                                          <p:spTgt spid="16387">
                                            <p:txEl>
                                              <p:pRg st="0" end="0"/>
                                            </p:txEl>
                                          </p:spTgt>
                                        </p:tgtEl>
                                        <p:attrNameLst>
                                          <p:attrName>style.visibility</p:attrName>
                                        </p:attrNameLst>
                                      </p:cBhvr>
                                      <p:to>
                                        <p:strVal val="visible"/>
                                      </p:to>
                                    </p:set>
                                    <p:anim calcmode="lin" valueType="num">
                                      <p:cBhvr>
                                        <p:cTn id="32" dur="10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16387">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1638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638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1" nodeType="clickEffect">
                                  <p:stCondLst>
                                    <p:cond delay="0"/>
                                  </p:stCondLst>
                                  <p:childTnLst>
                                    <p:set>
                                      <p:cBhvr>
                                        <p:cTn id="39" dur="1" fill="hold">
                                          <p:stCondLst>
                                            <p:cond delay="0"/>
                                          </p:stCondLst>
                                        </p:cTn>
                                        <p:tgtEl>
                                          <p:spTgt spid="16387">
                                            <p:txEl>
                                              <p:pRg st="1" end="1"/>
                                            </p:txEl>
                                          </p:spTgt>
                                        </p:tgtEl>
                                        <p:attrNameLst>
                                          <p:attrName>style.visibility</p:attrName>
                                        </p:attrNameLst>
                                      </p:cBhvr>
                                      <p:to>
                                        <p:strVal val="visible"/>
                                      </p:to>
                                    </p:set>
                                    <p:anim calcmode="lin" valueType="num">
                                      <p:cBhvr>
                                        <p:cTn id="40" dur="10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16387">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1638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38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1" nodeType="clickEffect">
                                  <p:stCondLst>
                                    <p:cond delay="0"/>
                                  </p:stCondLst>
                                  <p:childTnLst>
                                    <p:set>
                                      <p:cBhvr>
                                        <p:cTn id="47" dur="1" fill="hold">
                                          <p:stCondLst>
                                            <p:cond delay="0"/>
                                          </p:stCondLst>
                                        </p:cTn>
                                        <p:tgtEl>
                                          <p:spTgt spid="16387">
                                            <p:txEl>
                                              <p:pRg st="2" end="2"/>
                                            </p:txEl>
                                          </p:spTgt>
                                        </p:tgtEl>
                                        <p:attrNameLst>
                                          <p:attrName>style.visibility</p:attrName>
                                        </p:attrNameLst>
                                      </p:cBhvr>
                                      <p:to>
                                        <p:strVal val="visible"/>
                                      </p:to>
                                    </p:set>
                                    <p:anim calcmode="lin" valueType="num">
                                      <p:cBhvr>
                                        <p:cTn id="48" dur="10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16387">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1638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638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1" nodeType="clickEffect">
                                  <p:stCondLst>
                                    <p:cond delay="0"/>
                                  </p:stCondLst>
                                  <p:childTnLst>
                                    <p:set>
                                      <p:cBhvr>
                                        <p:cTn id="55" dur="1" fill="hold">
                                          <p:stCondLst>
                                            <p:cond delay="0"/>
                                          </p:stCondLst>
                                        </p:cTn>
                                        <p:tgtEl>
                                          <p:spTgt spid="16387">
                                            <p:txEl>
                                              <p:pRg st="3" end="3"/>
                                            </p:txEl>
                                          </p:spTgt>
                                        </p:tgtEl>
                                        <p:attrNameLst>
                                          <p:attrName>style.visibility</p:attrName>
                                        </p:attrNameLst>
                                      </p:cBhvr>
                                      <p:to>
                                        <p:strVal val="visible"/>
                                      </p:to>
                                    </p:set>
                                    <p:anim calcmode="lin" valueType="num">
                                      <p:cBhvr>
                                        <p:cTn id="56" dur="10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57" dur="1000" fill="hold"/>
                                        <p:tgtEl>
                                          <p:spTgt spid="16387">
                                            <p:txEl>
                                              <p:pRg st="3" end="3"/>
                                            </p:txEl>
                                          </p:spTgt>
                                        </p:tgtEl>
                                        <p:attrNameLst>
                                          <p:attrName>ppt_h</p:attrName>
                                        </p:attrNameLst>
                                      </p:cBhvr>
                                      <p:tavLst>
                                        <p:tav tm="0">
                                          <p:val>
                                            <p:fltVal val="0"/>
                                          </p:val>
                                        </p:tav>
                                        <p:tav tm="100000">
                                          <p:val>
                                            <p:strVal val="#ppt_h"/>
                                          </p:val>
                                        </p:tav>
                                      </p:tavLst>
                                    </p:anim>
                                    <p:anim calcmode="lin" valueType="num">
                                      <p:cBhvr>
                                        <p:cTn id="58" dur="1000" fill="hold"/>
                                        <p:tgtEl>
                                          <p:spTgt spid="1638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638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5" presetClass="entr" presetSubtype="0" fill="hold" grpId="1" nodeType="clickEffect">
                                  <p:stCondLst>
                                    <p:cond delay="0"/>
                                  </p:stCondLst>
                                  <p:childTnLst>
                                    <p:set>
                                      <p:cBhvr>
                                        <p:cTn id="63" dur="1" fill="hold">
                                          <p:stCondLst>
                                            <p:cond delay="0"/>
                                          </p:stCondLst>
                                        </p:cTn>
                                        <p:tgtEl>
                                          <p:spTgt spid="16387">
                                            <p:txEl>
                                              <p:pRg st="4" end="4"/>
                                            </p:txEl>
                                          </p:spTgt>
                                        </p:tgtEl>
                                        <p:attrNameLst>
                                          <p:attrName>style.visibility</p:attrName>
                                        </p:attrNameLst>
                                      </p:cBhvr>
                                      <p:to>
                                        <p:strVal val="visible"/>
                                      </p:to>
                                    </p:set>
                                    <p:anim calcmode="lin" valueType="num">
                                      <p:cBhvr>
                                        <p:cTn id="64" dur="10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65" dur="1000" fill="hold"/>
                                        <p:tgtEl>
                                          <p:spTgt spid="16387">
                                            <p:txEl>
                                              <p:pRg st="4" end="4"/>
                                            </p:txEl>
                                          </p:spTgt>
                                        </p:tgtEl>
                                        <p:attrNameLst>
                                          <p:attrName>ppt_h</p:attrName>
                                        </p:attrNameLst>
                                      </p:cBhvr>
                                      <p:tavLst>
                                        <p:tav tm="0">
                                          <p:val>
                                            <p:fltVal val="0"/>
                                          </p:val>
                                        </p:tav>
                                        <p:tav tm="100000">
                                          <p:val>
                                            <p:strVal val="#ppt_h"/>
                                          </p:val>
                                        </p:tav>
                                      </p:tavLst>
                                    </p:anim>
                                    <p:anim calcmode="lin" valueType="num">
                                      <p:cBhvr>
                                        <p:cTn id="66" dur="1000" fill="hold"/>
                                        <p:tgtEl>
                                          <p:spTgt spid="1638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1638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P spid="16387" grpI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61925"/>
            <a:ext cx="8229600" cy="1143000"/>
          </a:xfrm>
        </p:spPr>
        <p:txBody>
          <a:bodyPr/>
          <a:lstStyle/>
          <a:p>
            <a:pPr marL="0" indent="0" eaLnBrk="1" hangingPunct="1">
              <a:buNone/>
              <a:defRPr/>
            </a:pPr>
            <a:r>
              <a:rPr lang="ru-RU" altLang="ru-RU" sz="3200" dirty="0" err="1" smtClean="0">
                <a:solidFill>
                  <a:srgbClr val="A50021"/>
                </a:solidFill>
                <a:latin typeface="Times New Roman" panose="02020603050405020304" pitchFamily="18" charset="0"/>
              </a:rPr>
              <a:t>Туркистон</a:t>
            </a:r>
            <a:r>
              <a:rPr lang="ru-RU" altLang="ru-RU" sz="3200" dirty="0" smtClean="0">
                <a:solidFill>
                  <a:srgbClr val="A50021"/>
                </a:solidFill>
                <a:latin typeface="Times New Roman" panose="02020603050405020304" pitchFamily="18" charset="0"/>
              </a:rPr>
              <a:t> </a:t>
            </a:r>
            <a:r>
              <a:rPr lang="ru-RU" altLang="ru-RU" sz="3200" dirty="0" err="1" smtClean="0">
                <a:solidFill>
                  <a:srgbClr val="A50021"/>
                </a:solidFill>
                <a:latin typeface="Times New Roman" panose="02020603050405020304" pitchFamily="18" charset="0"/>
              </a:rPr>
              <a:t>Мухториятининг</a:t>
            </a:r>
            <a:r>
              <a:rPr lang="ru-RU" altLang="ru-RU" sz="3200" dirty="0" smtClean="0">
                <a:solidFill>
                  <a:srgbClr val="A50021"/>
                </a:solidFill>
                <a:latin typeface="Times New Roman" panose="02020603050405020304" pitchFamily="18" charset="0"/>
              </a:rPr>
              <a:t> </a:t>
            </a:r>
            <a:r>
              <a:rPr lang="ru-RU" altLang="ru-RU" sz="3200" dirty="0" err="1" smtClean="0">
                <a:solidFill>
                  <a:srgbClr val="A50021"/>
                </a:solidFill>
                <a:latin typeface="Times New Roman" panose="02020603050405020304" pitchFamily="18" charset="0"/>
              </a:rPr>
              <a:t>фаолияти</a:t>
            </a:r>
            <a:endParaRPr lang="ru-RU" altLang="ru-RU" sz="3200" dirty="0" smtClean="0">
              <a:solidFill>
                <a:srgbClr val="A50021"/>
              </a:solidFill>
              <a:latin typeface="Times New Roman" panose="02020603050405020304" pitchFamily="18" charset="0"/>
            </a:endParaRPr>
          </a:p>
        </p:txBody>
      </p:sp>
      <p:sp>
        <p:nvSpPr>
          <p:cNvPr id="17411" name="Rectangle 3"/>
          <p:cNvSpPr>
            <a:spLocks noGrp="1" noChangeArrowheads="1"/>
          </p:cNvSpPr>
          <p:nvPr>
            <p:ph sz="quarter" idx="13"/>
          </p:nvPr>
        </p:nvSpPr>
        <p:spPr>
          <a:xfrm>
            <a:off x="250825" y="692150"/>
            <a:ext cx="8713788" cy="4032250"/>
          </a:xfrm>
        </p:spPr>
        <p:txBody>
          <a:bodyPr>
            <a:noAutofit/>
          </a:bodyPr>
          <a:lstStyle/>
          <a:p>
            <a:pPr algn="just" eaLnBrk="1" hangingPunct="1">
              <a:lnSpc>
                <a:spcPct val="80000"/>
              </a:lnSpc>
              <a:defRPr/>
            </a:pPr>
            <a:r>
              <a:rPr lang="uz-Cyrl-UZ" altLang="ru-RU" sz="2800" dirty="0" smtClean="0">
                <a:solidFill>
                  <a:srgbClr val="000066"/>
                </a:solidFill>
                <a:latin typeface="Times New Roman" panose="02020603050405020304" pitchFamily="18" charset="0"/>
              </a:rPr>
              <a:t>Миллат Мажлиси томонидан тасдиқланган қонунлар эълон қилинди, янги ҳукумат мамлакат Конститу</a:t>
            </a:r>
            <a:r>
              <a:rPr lang="ru-RU" altLang="ru-RU" sz="2800" dirty="0" smtClean="0">
                <a:solidFill>
                  <a:srgbClr val="000066"/>
                </a:solidFill>
                <a:latin typeface="Times New Roman" panose="02020603050405020304" pitchFamily="18" charset="0"/>
              </a:rPr>
              <a:t>ц</a:t>
            </a:r>
            <a:r>
              <a:rPr lang="uz-Cyrl-UZ" altLang="ru-RU" sz="2800" dirty="0" smtClean="0">
                <a:solidFill>
                  <a:srgbClr val="000066"/>
                </a:solidFill>
                <a:latin typeface="Times New Roman" panose="02020603050405020304" pitchFamily="18" charset="0"/>
              </a:rPr>
              <a:t>иясини тайёрлаш у</a:t>
            </a:r>
            <a:r>
              <a:rPr lang="ru-RU" altLang="ru-RU" sz="2800" dirty="0" smtClean="0">
                <a:solidFill>
                  <a:srgbClr val="000066"/>
                </a:solidFill>
                <a:latin typeface="Times New Roman" panose="02020603050405020304" pitchFamily="18" charset="0"/>
              </a:rPr>
              <a:t>чу</a:t>
            </a:r>
            <a:r>
              <a:rPr lang="uz-Cyrl-UZ" altLang="ru-RU" sz="2800" dirty="0" smtClean="0">
                <a:solidFill>
                  <a:srgbClr val="000066"/>
                </a:solidFill>
                <a:latin typeface="Times New Roman" panose="02020603050405020304" pitchFamily="18" charset="0"/>
              </a:rPr>
              <a:t>н ҳуқуқшуносларни жалб қилди. 1917 йил 26 декабрда Туркистон Миллий байроғи қабул қилинди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a:p>
            <a:pPr algn="just" eaLnBrk="1" hangingPunct="1">
              <a:lnSpc>
                <a:spcPct val="80000"/>
              </a:lnSpc>
              <a:defRPr/>
            </a:pPr>
            <a:r>
              <a:rPr lang="uz-Cyrl-UZ" altLang="ru-RU" sz="2800" dirty="0" smtClean="0">
                <a:solidFill>
                  <a:srgbClr val="000066"/>
                </a:solidFill>
                <a:latin typeface="Times New Roman" panose="02020603050405020304" pitchFamily="18" charset="0"/>
              </a:rPr>
              <a:t> «Эл байроғи», «Бирлик туғи", «Свободний Туркестан», «Известия временного...» каби ҳукумат газеталари ўзбек, қозоқ ва рус тилларида нашр қилина бошланди</a:t>
            </a:r>
            <a:r>
              <a:rPr lang="ru-RU" altLang="ru-RU" sz="2800" dirty="0" smtClean="0">
                <a:solidFill>
                  <a:srgbClr val="000066"/>
                </a:solidFill>
                <a:latin typeface="Times New Roman" panose="02020603050405020304" pitchFamily="18" charset="0"/>
              </a:rPr>
              <a:t>;</a:t>
            </a:r>
            <a:r>
              <a:rPr lang="uz-Cyrl-UZ" altLang="ru-RU" sz="2800" dirty="0" smtClean="0">
                <a:solidFill>
                  <a:srgbClr val="000066"/>
                </a:solidFill>
                <a:latin typeface="Times New Roman" panose="02020603050405020304" pitchFamily="18" charset="0"/>
              </a:rPr>
              <a:t> </a:t>
            </a:r>
          </a:p>
          <a:p>
            <a:pPr algn="just" eaLnBrk="1" hangingPunct="1">
              <a:lnSpc>
                <a:spcPct val="80000"/>
              </a:lnSpc>
              <a:defRPr/>
            </a:pPr>
            <a:r>
              <a:rPr lang="uz-Cyrl-UZ" altLang="ru-RU" sz="2800" dirty="0" smtClean="0">
                <a:solidFill>
                  <a:srgbClr val="000066"/>
                </a:solidFill>
                <a:latin typeface="Times New Roman" panose="02020603050405020304" pitchFamily="18" charset="0"/>
              </a:rPr>
              <a:t>Ҳарбий вазир Убайдулла Хўжаев иштирокида ўтказилган кўрик-парад вақтида аскарлар сони 2000 кишига етган</a:t>
            </a:r>
            <a:r>
              <a:rPr lang="ru-RU" altLang="ru-RU" sz="2800" dirty="0" smtClean="0">
                <a:solidFill>
                  <a:srgbClr val="000066"/>
                </a:solidFill>
                <a:latin typeface="Times New Roman" panose="02020603050405020304" pitchFamily="18" charset="0"/>
              </a:rPr>
              <a:t>;</a:t>
            </a:r>
          </a:p>
          <a:p>
            <a:pPr algn="just" eaLnBrk="1" hangingPunct="1">
              <a:lnSpc>
                <a:spcPct val="80000"/>
              </a:lnSpc>
              <a:defRPr/>
            </a:pPr>
            <a:r>
              <a:rPr lang="ru-RU" altLang="ru-RU" sz="2800" dirty="0" err="1" smtClean="0">
                <a:solidFill>
                  <a:srgbClr val="000066"/>
                </a:solidFill>
                <a:latin typeface="Times New Roman" panose="02020603050405020304" pitchFamily="18" charset="0"/>
              </a:rPr>
              <a:t>Миршаблик</a:t>
            </a:r>
            <a:r>
              <a:rPr lang="ru-RU" altLang="ru-RU" sz="2800" dirty="0" smtClean="0">
                <a:solidFill>
                  <a:srgbClr val="000066"/>
                </a:solidFill>
                <a:latin typeface="Times New Roman" panose="02020603050405020304" pitchFamily="18" charset="0"/>
              </a:rPr>
              <a:t> </a:t>
            </a:r>
            <a:r>
              <a:rPr lang="ru-RU" altLang="ru-RU" sz="2800" dirty="0" err="1" smtClean="0">
                <a:solidFill>
                  <a:srgbClr val="000066"/>
                </a:solidFill>
                <a:latin typeface="Times New Roman" panose="02020603050405020304" pitchFamily="18" charset="0"/>
              </a:rPr>
              <a:t>тизими</a:t>
            </a:r>
            <a:r>
              <a:rPr lang="ru-RU" altLang="ru-RU" sz="2800" dirty="0" smtClean="0">
                <a:solidFill>
                  <a:srgbClr val="000066"/>
                </a:solidFill>
                <a:latin typeface="Times New Roman" panose="02020603050405020304" pitchFamily="18" charset="0"/>
              </a:rPr>
              <a:t> </a:t>
            </a:r>
            <a:r>
              <a:rPr lang="ru-RU" altLang="ru-RU" sz="2800" dirty="0" err="1" smtClean="0">
                <a:solidFill>
                  <a:srgbClr val="000066"/>
                </a:solidFill>
                <a:latin typeface="Times New Roman" panose="02020603050405020304" pitchFamily="18" charset="0"/>
              </a:rPr>
              <a:t>шакллантирилди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2000" fill="hold">
                                          <p:stCondLst>
                                            <p:cond delay="0"/>
                                          </p:stCondLst>
                                        </p:cTn>
                                        <p:tgtEl>
                                          <p:spTgt spid="17410"/>
                                        </p:tgtEl>
                                        <p:attrNameLst>
                                          <p:attrName>style.rotation</p:attrName>
                                        </p:attrNameLst>
                                      </p:cBhvr>
                                      <p:tavLst>
                                        <p:tav tm="0">
                                          <p:val>
                                            <p:fltVal val="-90"/>
                                          </p:val>
                                        </p:tav>
                                        <p:tav tm="100000">
                                          <p:val>
                                            <p:fltVal val="0"/>
                                          </p:val>
                                        </p:tav>
                                      </p:tavLst>
                                    </p:anim>
                                    <p:anim calcmode="lin" valueType="num">
                                      <p:cBhvr>
                                        <p:cTn id="8" dur="2000" fill="hold">
                                          <p:stCondLst>
                                            <p:cond delay="0"/>
                                          </p:stCondLst>
                                        </p:cTn>
                                        <p:tgtEl>
                                          <p:spTgt spid="17410"/>
                                        </p:tgtEl>
                                        <p:attrNameLst>
                                          <p:attrName>ppt_w</p:attrName>
                                        </p:attrNameLst>
                                      </p:cBhvr>
                                      <p:tavLst>
                                        <p:tav tm="0">
                                          <p:val>
                                            <p:strVal val="#ppt_w-.5"/>
                                          </p:val>
                                        </p:tav>
                                        <p:tav tm="50000">
                                          <p:val>
                                            <p:strVal val="#ppt_w-.5"/>
                                          </p:val>
                                        </p:tav>
                                        <p:tav tm="100000">
                                          <p:val>
                                            <p:strVal val="#ppt_w"/>
                                          </p:val>
                                        </p:tav>
                                      </p:tavLst>
                                    </p:anim>
                                    <p:anim calcmode="lin" valueType="num">
                                      <p:cBhvr>
                                        <p:cTn id="9" dur="2000" fill="hold">
                                          <p:stCondLst>
                                            <p:cond delay="0"/>
                                          </p:stCondLst>
                                        </p:cTn>
                                        <p:tgtEl>
                                          <p:spTgt spid="17410"/>
                                        </p:tgtEl>
                                        <p:attrNameLst>
                                          <p:attrName>ppt_h</p:attrName>
                                        </p:attrNameLst>
                                      </p:cBhvr>
                                      <p:tavLst>
                                        <p:tav tm="0">
                                          <p:val>
                                            <p:strVal val="#ppt_h"/>
                                          </p:val>
                                        </p:tav>
                                        <p:tav tm="100000">
                                          <p:val>
                                            <p:strVal val="#ppt_h"/>
                                          </p:val>
                                        </p:tav>
                                      </p:tavLst>
                                    </p:anim>
                                    <p:anim calcmode="lin" valueType="num">
                                      <p:cBhvr>
                                        <p:cTn id="10" dur="2000" fill="hold">
                                          <p:stCondLst>
                                            <p:cond delay="0"/>
                                          </p:stCondLst>
                                        </p:cTn>
                                        <p:tgtEl>
                                          <p:spTgt spid="17410"/>
                                        </p:tgtEl>
                                        <p:attrNameLst>
                                          <p:attrName>ppt_x</p:attrName>
                                        </p:attrNameLst>
                                      </p:cBhvr>
                                      <p:tavLst>
                                        <p:tav tm="0">
                                          <p:val>
                                            <p:strVal val="#ppt_x+.4"/>
                                          </p:val>
                                        </p:tav>
                                        <p:tav tm="100000">
                                          <p:val>
                                            <p:strVal val="#ppt_x"/>
                                          </p:val>
                                        </p:tav>
                                      </p:tavLst>
                                    </p:anim>
                                    <p:anim calcmode="lin" valueType="num">
                                      <p:cBhvr>
                                        <p:cTn id="11" dur="2000" fill="hold">
                                          <p:stCondLst>
                                            <p:cond delay="0"/>
                                          </p:stCondLst>
                                        </p:cTn>
                                        <p:tgtEl>
                                          <p:spTgt spid="17410"/>
                                        </p:tgtEl>
                                        <p:attrNameLst>
                                          <p:attrName>ppt_y</p:attrName>
                                        </p:attrNameLst>
                                      </p:cBhvr>
                                      <p:tavLst>
                                        <p:tav tm="0">
                                          <p:val>
                                            <p:strVal val="#ppt_y-.2"/>
                                          </p:val>
                                        </p:tav>
                                        <p:tav tm="50000">
                                          <p:val>
                                            <p:strVal val="#ppt_y+.1"/>
                                          </p:val>
                                        </p:tav>
                                        <p:tav tm="100000">
                                          <p:val>
                                            <p:strVal val="#ppt_y"/>
                                          </p:val>
                                        </p:tav>
                                      </p:tavLst>
                                    </p:anim>
                                  </p:childTnLst>
                                </p:cTn>
                              </p:par>
                              <p:par>
                                <p:cTn id="12" presetID="54" presetClass="entr" presetSubtype="0" accel="100000" fill="hold" grpId="0" nodeType="with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2000" fill="hold"/>
                                        <p:tgtEl>
                                          <p:spTgt spid="17411">
                                            <p:txEl>
                                              <p:pRg st="0" end="0"/>
                                            </p:txEl>
                                          </p:spTgt>
                                        </p:tgtEl>
                                        <p:attrNameLst>
                                          <p:attrName>ppt_w</p:attrName>
                                        </p:attrNameLst>
                                      </p:cBhvr>
                                      <p:tavLst>
                                        <p:tav tm="0">
                                          <p:val>
                                            <p:strVal val="#ppt_w*0.05"/>
                                          </p:val>
                                        </p:tav>
                                        <p:tav tm="100000">
                                          <p:val>
                                            <p:strVal val="#ppt_w"/>
                                          </p:val>
                                        </p:tav>
                                      </p:tavLst>
                                    </p:anim>
                                    <p:anim calcmode="lin" valueType="num">
                                      <p:cBhvr>
                                        <p:cTn id="15" dur="2000" fill="hold"/>
                                        <p:tgtEl>
                                          <p:spTgt spid="17411">
                                            <p:txEl>
                                              <p:pRg st="0" end="0"/>
                                            </p:txEl>
                                          </p:spTgt>
                                        </p:tgtEl>
                                        <p:attrNameLst>
                                          <p:attrName>ppt_h</p:attrName>
                                        </p:attrNameLst>
                                      </p:cBhvr>
                                      <p:tavLst>
                                        <p:tav tm="0">
                                          <p:val>
                                            <p:strVal val="#ppt_h"/>
                                          </p:val>
                                        </p:tav>
                                        <p:tav tm="100000">
                                          <p:val>
                                            <p:strVal val="#ppt_h"/>
                                          </p:val>
                                        </p:tav>
                                      </p:tavLst>
                                    </p:anim>
                                    <p:anim calcmode="lin" valueType="num">
                                      <p:cBhvr>
                                        <p:cTn id="16" dur="2000" fill="hold"/>
                                        <p:tgtEl>
                                          <p:spTgt spid="17411">
                                            <p:txEl>
                                              <p:pRg st="0" end="0"/>
                                            </p:txEl>
                                          </p:spTgt>
                                        </p:tgtEl>
                                        <p:attrNameLst>
                                          <p:attrName>ppt_x</p:attrName>
                                        </p:attrNameLst>
                                      </p:cBhvr>
                                      <p:tavLst>
                                        <p:tav tm="0">
                                          <p:val>
                                            <p:strVal val="#ppt_x-.2"/>
                                          </p:val>
                                        </p:tav>
                                        <p:tav tm="100000">
                                          <p:val>
                                            <p:strVal val="#ppt_x"/>
                                          </p:val>
                                        </p:tav>
                                      </p:tavLst>
                                    </p:anim>
                                    <p:anim calcmode="lin" valueType="num">
                                      <p:cBhvr>
                                        <p:cTn id="17" dur="2000" fill="hold"/>
                                        <p:tgtEl>
                                          <p:spTgt spid="17411">
                                            <p:txEl>
                                              <p:pRg st="0" end="0"/>
                                            </p:txEl>
                                          </p:spTgt>
                                        </p:tgtEl>
                                        <p:attrNameLst>
                                          <p:attrName>ppt_y</p:attrName>
                                        </p:attrNameLst>
                                      </p:cBhvr>
                                      <p:tavLst>
                                        <p:tav tm="0">
                                          <p:val>
                                            <p:strVal val="#ppt_y"/>
                                          </p:val>
                                        </p:tav>
                                        <p:tav tm="100000">
                                          <p:val>
                                            <p:strVal val="#ppt_y"/>
                                          </p:val>
                                        </p:tav>
                                      </p:tavLst>
                                    </p:anim>
                                    <p:animEffect transition="in" filter="fade">
                                      <p:cBhvr>
                                        <p:cTn id="18" dur="2000"/>
                                        <p:tgtEl>
                                          <p:spTgt spid="17411">
                                            <p:txEl>
                                              <p:pRg st="0" end="0"/>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7411">
                                            <p:txEl>
                                              <p:pRg st="1" end="1"/>
                                            </p:txEl>
                                          </p:spTgt>
                                        </p:tgtEl>
                                        <p:attrNameLst>
                                          <p:attrName>style.visibility</p:attrName>
                                        </p:attrNameLst>
                                      </p:cBhvr>
                                      <p:to>
                                        <p:strVal val="visible"/>
                                      </p:to>
                                    </p:set>
                                    <p:anim calcmode="lin" valueType="num">
                                      <p:cBhvr>
                                        <p:cTn id="21" dur="2000" fill="hold"/>
                                        <p:tgtEl>
                                          <p:spTgt spid="17411">
                                            <p:txEl>
                                              <p:pRg st="1" end="1"/>
                                            </p:txEl>
                                          </p:spTgt>
                                        </p:tgtEl>
                                        <p:attrNameLst>
                                          <p:attrName>ppt_w</p:attrName>
                                        </p:attrNameLst>
                                      </p:cBhvr>
                                      <p:tavLst>
                                        <p:tav tm="0">
                                          <p:val>
                                            <p:strVal val="#ppt_w*0.05"/>
                                          </p:val>
                                        </p:tav>
                                        <p:tav tm="100000">
                                          <p:val>
                                            <p:strVal val="#ppt_w"/>
                                          </p:val>
                                        </p:tav>
                                      </p:tavLst>
                                    </p:anim>
                                    <p:anim calcmode="lin" valueType="num">
                                      <p:cBhvr>
                                        <p:cTn id="22" dur="2000" fill="hold"/>
                                        <p:tgtEl>
                                          <p:spTgt spid="17411">
                                            <p:txEl>
                                              <p:pRg st="1" end="1"/>
                                            </p:txEl>
                                          </p:spTgt>
                                        </p:tgtEl>
                                        <p:attrNameLst>
                                          <p:attrName>ppt_h</p:attrName>
                                        </p:attrNameLst>
                                      </p:cBhvr>
                                      <p:tavLst>
                                        <p:tav tm="0">
                                          <p:val>
                                            <p:strVal val="#ppt_h"/>
                                          </p:val>
                                        </p:tav>
                                        <p:tav tm="100000">
                                          <p:val>
                                            <p:strVal val="#ppt_h"/>
                                          </p:val>
                                        </p:tav>
                                      </p:tavLst>
                                    </p:anim>
                                    <p:anim calcmode="lin" valueType="num">
                                      <p:cBhvr>
                                        <p:cTn id="23" dur="2000" fill="hold"/>
                                        <p:tgtEl>
                                          <p:spTgt spid="17411">
                                            <p:txEl>
                                              <p:pRg st="1" end="1"/>
                                            </p:txEl>
                                          </p:spTgt>
                                        </p:tgtEl>
                                        <p:attrNameLst>
                                          <p:attrName>ppt_x</p:attrName>
                                        </p:attrNameLst>
                                      </p:cBhvr>
                                      <p:tavLst>
                                        <p:tav tm="0">
                                          <p:val>
                                            <p:strVal val="#ppt_x-.2"/>
                                          </p:val>
                                        </p:tav>
                                        <p:tav tm="100000">
                                          <p:val>
                                            <p:strVal val="#ppt_x"/>
                                          </p:val>
                                        </p:tav>
                                      </p:tavLst>
                                    </p:anim>
                                    <p:anim calcmode="lin" valueType="num">
                                      <p:cBhvr>
                                        <p:cTn id="24" dur="2000" fill="hold"/>
                                        <p:tgtEl>
                                          <p:spTgt spid="17411">
                                            <p:txEl>
                                              <p:pRg st="1" end="1"/>
                                            </p:txEl>
                                          </p:spTgt>
                                        </p:tgtEl>
                                        <p:attrNameLst>
                                          <p:attrName>ppt_y</p:attrName>
                                        </p:attrNameLst>
                                      </p:cBhvr>
                                      <p:tavLst>
                                        <p:tav tm="0">
                                          <p:val>
                                            <p:strVal val="#ppt_y"/>
                                          </p:val>
                                        </p:tav>
                                        <p:tav tm="100000">
                                          <p:val>
                                            <p:strVal val="#ppt_y"/>
                                          </p:val>
                                        </p:tav>
                                      </p:tavLst>
                                    </p:anim>
                                    <p:animEffect transition="in" filter="fade">
                                      <p:cBhvr>
                                        <p:cTn id="25" dur="2000"/>
                                        <p:tgtEl>
                                          <p:spTgt spid="17411">
                                            <p:txEl>
                                              <p:pRg st="1" end="1"/>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7411">
                                            <p:txEl>
                                              <p:pRg st="2" end="2"/>
                                            </p:txEl>
                                          </p:spTgt>
                                        </p:tgtEl>
                                        <p:attrNameLst>
                                          <p:attrName>style.visibility</p:attrName>
                                        </p:attrNameLst>
                                      </p:cBhvr>
                                      <p:to>
                                        <p:strVal val="visible"/>
                                      </p:to>
                                    </p:set>
                                    <p:anim calcmode="lin" valueType="num">
                                      <p:cBhvr>
                                        <p:cTn id="28" dur="2000" fill="hold"/>
                                        <p:tgtEl>
                                          <p:spTgt spid="17411">
                                            <p:txEl>
                                              <p:pRg st="2" end="2"/>
                                            </p:txEl>
                                          </p:spTgt>
                                        </p:tgtEl>
                                        <p:attrNameLst>
                                          <p:attrName>ppt_w</p:attrName>
                                        </p:attrNameLst>
                                      </p:cBhvr>
                                      <p:tavLst>
                                        <p:tav tm="0">
                                          <p:val>
                                            <p:strVal val="#ppt_w*0.05"/>
                                          </p:val>
                                        </p:tav>
                                        <p:tav tm="100000">
                                          <p:val>
                                            <p:strVal val="#ppt_w"/>
                                          </p:val>
                                        </p:tav>
                                      </p:tavLst>
                                    </p:anim>
                                    <p:anim calcmode="lin" valueType="num">
                                      <p:cBhvr>
                                        <p:cTn id="29" dur="2000" fill="hold"/>
                                        <p:tgtEl>
                                          <p:spTgt spid="17411">
                                            <p:txEl>
                                              <p:pRg st="2" end="2"/>
                                            </p:txEl>
                                          </p:spTgt>
                                        </p:tgtEl>
                                        <p:attrNameLst>
                                          <p:attrName>ppt_h</p:attrName>
                                        </p:attrNameLst>
                                      </p:cBhvr>
                                      <p:tavLst>
                                        <p:tav tm="0">
                                          <p:val>
                                            <p:strVal val="#ppt_h"/>
                                          </p:val>
                                        </p:tav>
                                        <p:tav tm="100000">
                                          <p:val>
                                            <p:strVal val="#ppt_h"/>
                                          </p:val>
                                        </p:tav>
                                      </p:tavLst>
                                    </p:anim>
                                    <p:anim calcmode="lin" valueType="num">
                                      <p:cBhvr>
                                        <p:cTn id="30" dur="2000" fill="hold"/>
                                        <p:tgtEl>
                                          <p:spTgt spid="17411">
                                            <p:txEl>
                                              <p:pRg st="2" end="2"/>
                                            </p:txEl>
                                          </p:spTgt>
                                        </p:tgtEl>
                                        <p:attrNameLst>
                                          <p:attrName>ppt_x</p:attrName>
                                        </p:attrNameLst>
                                      </p:cBhvr>
                                      <p:tavLst>
                                        <p:tav tm="0">
                                          <p:val>
                                            <p:strVal val="#ppt_x-.2"/>
                                          </p:val>
                                        </p:tav>
                                        <p:tav tm="100000">
                                          <p:val>
                                            <p:strVal val="#ppt_x"/>
                                          </p:val>
                                        </p:tav>
                                      </p:tavLst>
                                    </p:anim>
                                    <p:anim calcmode="lin" valueType="num">
                                      <p:cBhvr>
                                        <p:cTn id="31" dur="2000" fill="hold"/>
                                        <p:tgtEl>
                                          <p:spTgt spid="17411">
                                            <p:txEl>
                                              <p:pRg st="2" end="2"/>
                                            </p:txEl>
                                          </p:spTgt>
                                        </p:tgtEl>
                                        <p:attrNameLst>
                                          <p:attrName>ppt_y</p:attrName>
                                        </p:attrNameLst>
                                      </p:cBhvr>
                                      <p:tavLst>
                                        <p:tav tm="0">
                                          <p:val>
                                            <p:strVal val="#ppt_y"/>
                                          </p:val>
                                        </p:tav>
                                        <p:tav tm="100000">
                                          <p:val>
                                            <p:strVal val="#ppt_y"/>
                                          </p:val>
                                        </p:tav>
                                      </p:tavLst>
                                    </p:anim>
                                    <p:animEffect transition="in" filter="fade">
                                      <p:cBhvr>
                                        <p:cTn id="32" dur="2000"/>
                                        <p:tgtEl>
                                          <p:spTgt spid="17411">
                                            <p:txEl>
                                              <p:pRg st="2" end="2"/>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17411">
                                            <p:txEl>
                                              <p:pRg st="3" end="3"/>
                                            </p:txEl>
                                          </p:spTgt>
                                        </p:tgtEl>
                                        <p:attrNameLst>
                                          <p:attrName>style.visibility</p:attrName>
                                        </p:attrNameLst>
                                      </p:cBhvr>
                                      <p:to>
                                        <p:strVal val="visible"/>
                                      </p:to>
                                    </p:set>
                                    <p:anim calcmode="lin" valueType="num">
                                      <p:cBhvr>
                                        <p:cTn id="35" dur="2000" fill="hold"/>
                                        <p:tgtEl>
                                          <p:spTgt spid="17411">
                                            <p:txEl>
                                              <p:pRg st="3" end="3"/>
                                            </p:txEl>
                                          </p:spTgt>
                                        </p:tgtEl>
                                        <p:attrNameLst>
                                          <p:attrName>ppt_w</p:attrName>
                                        </p:attrNameLst>
                                      </p:cBhvr>
                                      <p:tavLst>
                                        <p:tav tm="0">
                                          <p:val>
                                            <p:strVal val="#ppt_w*0.05"/>
                                          </p:val>
                                        </p:tav>
                                        <p:tav tm="100000">
                                          <p:val>
                                            <p:strVal val="#ppt_w"/>
                                          </p:val>
                                        </p:tav>
                                      </p:tavLst>
                                    </p:anim>
                                    <p:anim calcmode="lin" valueType="num">
                                      <p:cBhvr>
                                        <p:cTn id="36" dur="2000" fill="hold"/>
                                        <p:tgtEl>
                                          <p:spTgt spid="17411">
                                            <p:txEl>
                                              <p:pRg st="3" end="3"/>
                                            </p:txEl>
                                          </p:spTgt>
                                        </p:tgtEl>
                                        <p:attrNameLst>
                                          <p:attrName>ppt_h</p:attrName>
                                        </p:attrNameLst>
                                      </p:cBhvr>
                                      <p:tavLst>
                                        <p:tav tm="0">
                                          <p:val>
                                            <p:strVal val="#ppt_h"/>
                                          </p:val>
                                        </p:tav>
                                        <p:tav tm="100000">
                                          <p:val>
                                            <p:strVal val="#ppt_h"/>
                                          </p:val>
                                        </p:tav>
                                      </p:tavLst>
                                    </p:anim>
                                    <p:anim calcmode="lin" valueType="num">
                                      <p:cBhvr>
                                        <p:cTn id="37" dur="2000" fill="hold"/>
                                        <p:tgtEl>
                                          <p:spTgt spid="17411">
                                            <p:txEl>
                                              <p:pRg st="3" end="3"/>
                                            </p:txEl>
                                          </p:spTgt>
                                        </p:tgtEl>
                                        <p:attrNameLst>
                                          <p:attrName>ppt_x</p:attrName>
                                        </p:attrNameLst>
                                      </p:cBhvr>
                                      <p:tavLst>
                                        <p:tav tm="0">
                                          <p:val>
                                            <p:strVal val="#ppt_x-.2"/>
                                          </p:val>
                                        </p:tav>
                                        <p:tav tm="100000">
                                          <p:val>
                                            <p:strVal val="#ppt_x"/>
                                          </p:val>
                                        </p:tav>
                                      </p:tavLst>
                                    </p:anim>
                                    <p:anim calcmode="lin" valueType="num">
                                      <p:cBhvr>
                                        <p:cTn id="38" dur="2000" fill="hold"/>
                                        <p:tgtEl>
                                          <p:spTgt spid="17411">
                                            <p:txEl>
                                              <p:pRg st="3" end="3"/>
                                            </p:txEl>
                                          </p:spTgt>
                                        </p:tgtEl>
                                        <p:attrNameLst>
                                          <p:attrName>ppt_y</p:attrName>
                                        </p:attrNameLst>
                                      </p:cBhvr>
                                      <p:tavLst>
                                        <p:tav tm="0">
                                          <p:val>
                                            <p:strVal val="#ppt_y"/>
                                          </p:val>
                                        </p:tav>
                                        <p:tav tm="100000">
                                          <p:val>
                                            <p:strVal val="#ppt_y"/>
                                          </p:val>
                                        </p:tav>
                                      </p:tavLst>
                                    </p:anim>
                                    <p:animEffect transition="in" filter="fade">
                                      <p:cBhvr>
                                        <p:cTn id="39" dur="20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61925"/>
            <a:ext cx="8229600" cy="1143000"/>
          </a:xfrm>
        </p:spPr>
        <p:txBody>
          <a:bodyPr/>
          <a:lstStyle/>
          <a:p>
            <a:pPr marL="0" indent="0" algn="ctr" eaLnBrk="1" hangingPunct="1">
              <a:buNone/>
              <a:defRPr/>
            </a:pPr>
            <a:r>
              <a:rPr lang="ru-RU" altLang="ru-RU" sz="3200" dirty="0" err="1" smtClean="0">
                <a:solidFill>
                  <a:srgbClr val="A50021"/>
                </a:solidFill>
                <a:latin typeface="Times New Roman" panose="02020603050405020304" pitchFamily="18" charset="0"/>
              </a:rPr>
              <a:t>Туркистон</a:t>
            </a:r>
            <a:r>
              <a:rPr lang="ru-RU" altLang="ru-RU" sz="3200" dirty="0" smtClean="0">
                <a:solidFill>
                  <a:srgbClr val="A50021"/>
                </a:solidFill>
                <a:latin typeface="Times New Roman" panose="02020603050405020304" pitchFamily="18" charset="0"/>
              </a:rPr>
              <a:t> </a:t>
            </a:r>
            <a:r>
              <a:rPr lang="ru-RU" altLang="ru-RU" sz="3200" dirty="0" err="1" smtClean="0">
                <a:solidFill>
                  <a:srgbClr val="A50021"/>
                </a:solidFill>
                <a:latin typeface="Times New Roman" panose="02020603050405020304" pitchFamily="18" charset="0"/>
              </a:rPr>
              <a:t>Мухториятининг</a:t>
            </a:r>
            <a:r>
              <a:rPr lang="ru-RU" altLang="ru-RU" sz="3200" dirty="0" smtClean="0">
                <a:solidFill>
                  <a:srgbClr val="A50021"/>
                </a:solidFill>
                <a:latin typeface="Times New Roman" panose="02020603050405020304" pitchFamily="18" charset="0"/>
              </a:rPr>
              <a:t> </a:t>
            </a:r>
            <a:r>
              <a:rPr lang="ru-RU" altLang="ru-RU" sz="3200" dirty="0" err="1" smtClean="0">
                <a:solidFill>
                  <a:srgbClr val="A50021"/>
                </a:solidFill>
                <a:latin typeface="Times New Roman" panose="02020603050405020304" pitchFamily="18" charset="0"/>
              </a:rPr>
              <a:t>фаолияти</a:t>
            </a:r>
            <a:endParaRPr lang="ru-RU" altLang="ru-RU" sz="3200" dirty="0" smtClean="0">
              <a:solidFill>
                <a:srgbClr val="A50021"/>
              </a:solidFill>
              <a:latin typeface="Times New Roman" panose="02020603050405020304" pitchFamily="18" charset="0"/>
            </a:endParaRPr>
          </a:p>
        </p:txBody>
      </p:sp>
      <p:sp>
        <p:nvSpPr>
          <p:cNvPr id="17411" name="Rectangle 3"/>
          <p:cNvSpPr>
            <a:spLocks noGrp="1" noChangeArrowheads="1"/>
          </p:cNvSpPr>
          <p:nvPr>
            <p:ph sz="quarter" idx="13"/>
          </p:nvPr>
        </p:nvSpPr>
        <p:spPr>
          <a:xfrm>
            <a:off x="251520" y="476672"/>
            <a:ext cx="8713788" cy="4032250"/>
          </a:xfrm>
        </p:spPr>
        <p:txBody>
          <a:bodyPr>
            <a:noAutofit/>
          </a:bodyPr>
          <a:lstStyle/>
          <a:p>
            <a:pPr algn="just" eaLnBrk="1" hangingPunct="1">
              <a:lnSpc>
                <a:spcPct val="80000"/>
              </a:lnSpc>
              <a:defRPr/>
            </a:pPr>
            <a:r>
              <a:rPr lang="uz-Cyrl-UZ" altLang="ru-RU" dirty="0" smtClean="0">
                <a:solidFill>
                  <a:srgbClr val="000066"/>
                </a:solidFill>
                <a:latin typeface="Times New Roman" panose="02020603050405020304" pitchFamily="18" charset="0"/>
              </a:rPr>
              <a:t>Ҳукумат </a:t>
            </a:r>
            <a:r>
              <a:rPr lang="uz-Cyrl-UZ" altLang="ru-RU" dirty="0" smtClean="0">
                <a:solidFill>
                  <a:srgbClr val="000066"/>
                </a:solidFill>
                <a:latin typeface="Times New Roman" panose="02020603050405020304" pitchFamily="18" charset="0"/>
              </a:rPr>
              <a:t>иқтисодий соҳада 30 миллион сўм миқдорида ички заём чиқаришни йўлга қўйди. Чунки газеталар, мухторият қўшинларининг таъминоти ва ҳукуматнинг ички харажатлари у</a:t>
            </a:r>
            <a:r>
              <a:rPr lang="ru-RU" altLang="ru-RU" dirty="0" smtClean="0">
                <a:solidFill>
                  <a:srgbClr val="000066"/>
                </a:solidFill>
                <a:latin typeface="Times New Roman" panose="02020603050405020304" pitchFamily="18" charset="0"/>
              </a:rPr>
              <a:t>чу</a:t>
            </a:r>
            <a:r>
              <a:rPr lang="uz-Cyrl-UZ" altLang="ru-RU" dirty="0" smtClean="0">
                <a:solidFill>
                  <a:srgbClr val="000066"/>
                </a:solidFill>
                <a:latin typeface="Times New Roman" panose="02020603050405020304" pitchFamily="18" charset="0"/>
              </a:rPr>
              <a:t>н маблағ зарур эди. Ҳукумат Туркистонга Оренбург орқали ғалла келтириш муаммосини ҳал қилиш учун ҳам амалий қадамлар ташлади. Туркистон Мухторияти қисқа вақтда халқ ўртасида катта эътибор қозонди</a:t>
            </a:r>
            <a:r>
              <a:rPr lang="ru-RU" altLang="ru-RU" dirty="0" smtClean="0">
                <a:solidFill>
                  <a:srgbClr val="000066"/>
                </a:solidFill>
                <a:latin typeface="Times New Roman" panose="02020603050405020304" pitchFamily="18" charset="0"/>
              </a:rPr>
              <a:t>;</a:t>
            </a:r>
            <a:endParaRPr lang="uz-Cyrl-UZ" altLang="ru-RU" dirty="0" smtClean="0">
              <a:solidFill>
                <a:srgbClr val="000066"/>
              </a:solidFill>
              <a:latin typeface="Times New Roman" panose="02020603050405020304" pitchFamily="18" charset="0"/>
            </a:endParaRPr>
          </a:p>
          <a:p>
            <a:pPr algn="just" eaLnBrk="1" hangingPunct="1">
              <a:lnSpc>
                <a:spcPct val="80000"/>
              </a:lnSpc>
              <a:defRPr/>
            </a:pPr>
            <a:r>
              <a:rPr lang="uz-Cyrl-UZ" altLang="ru-RU" dirty="0" smtClean="0">
                <a:solidFill>
                  <a:srgbClr val="000066"/>
                </a:solidFill>
                <a:latin typeface="Times New Roman" panose="02020603050405020304" pitchFamily="18" charset="0"/>
              </a:rPr>
              <a:t>Фитрат, Чўлпон, Ҳамза Мухториятни алқаб шеърлар битишди. Фитрат Мухторият эълон қилинган 27-ноябр (10 декабр) тунини «Миллий Лайлатулқадримиз» деди</a:t>
            </a:r>
            <a:r>
              <a:rPr lang="ru-RU" altLang="ru-RU" dirty="0" smtClean="0">
                <a:solidFill>
                  <a:srgbClr val="000066"/>
                </a:solidFill>
                <a:latin typeface="Times New Roman" panose="02020603050405020304" pitchFamily="18" charset="0"/>
              </a:rPr>
              <a:t>;</a:t>
            </a:r>
            <a:endParaRPr lang="uz-Cyrl-UZ" altLang="ru-RU" dirty="0" smtClean="0">
              <a:solidFill>
                <a:srgbClr val="000066"/>
              </a:solidFill>
              <a:latin typeface="Times New Roman" panose="02020603050405020304" pitchFamily="18" charset="0"/>
            </a:endParaRPr>
          </a:p>
          <a:p>
            <a:pPr algn="just" eaLnBrk="1" hangingPunct="1">
              <a:lnSpc>
                <a:spcPct val="80000"/>
              </a:lnSpc>
              <a:defRPr/>
            </a:pPr>
            <a:r>
              <a:rPr lang="uz-Cyrl-UZ" altLang="ru-RU" dirty="0" smtClean="0">
                <a:solidFill>
                  <a:srgbClr val="000066"/>
                </a:solidFill>
                <a:latin typeface="Times New Roman" panose="02020603050405020304" pitchFamily="18" charset="0"/>
              </a:rPr>
              <a:t>Туркистон Мухториятига муносабат 1917 йил 26-30 декабрда (1918 йил </a:t>
            </a:r>
            <a:r>
              <a:rPr lang="uz-Cyrl-UZ" altLang="ru-RU" dirty="0" smtClean="0">
                <a:solidFill>
                  <a:srgbClr val="000066"/>
                </a:solidFill>
                <a:latin typeface="Times New Roman" panose="02020603050405020304" pitchFamily="18" charset="0"/>
              </a:rPr>
              <a:t>8-12 </a:t>
            </a:r>
            <a:r>
              <a:rPr lang="uz-Cyrl-UZ" altLang="ru-RU" dirty="0" smtClean="0">
                <a:solidFill>
                  <a:srgbClr val="000066"/>
                </a:solidFill>
                <a:latin typeface="Times New Roman" panose="02020603050405020304" pitchFamily="18" charset="0"/>
              </a:rPr>
              <a:t>январда) Қўқон шаҳрида ўтган ишчи, аскар ва деҳқон депутатлари 1- фавқулодда қурултойининг эътиборида бўлди</a:t>
            </a:r>
            <a:r>
              <a:rPr lang="ru-RU" altLang="ru-RU" dirty="0" smtClean="0">
                <a:solidFill>
                  <a:srgbClr val="000066"/>
                </a:solidFill>
                <a:latin typeface="Times New Roman" panose="02020603050405020304" pitchFamily="18" charset="0"/>
              </a:rPr>
              <a:t>;</a:t>
            </a:r>
            <a:endParaRPr lang="uz-Cyrl-UZ" altLang="ru-RU" dirty="0" smtClean="0">
              <a:solidFill>
                <a:srgbClr val="000066"/>
              </a:solidFill>
              <a:latin typeface="Times New Roman" panose="02020603050405020304" pitchFamily="18" charset="0"/>
            </a:endParaRPr>
          </a:p>
          <a:p>
            <a:pPr algn="just" eaLnBrk="1" hangingPunct="1">
              <a:lnSpc>
                <a:spcPct val="80000"/>
              </a:lnSpc>
              <a:defRPr/>
            </a:pPr>
            <a:r>
              <a:rPr lang="uz-Cyrl-UZ" altLang="ru-RU" dirty="0" smtClean="0">
                <a:solidFill>
                  <a:srgbClr val="000066"/>
                </a:solidFill>
                <a:latin typeface="Times New Roman" panose="02020603050405020304" pitchFamily="18" charset="0"/>
              </a:rPr>
              <a:t>1918 йил 19-26 январ (8-феврал) да Тошкентда бўлган Туркистон ишчи, солдат ва деҳқон депутатлари Советларининг фавқулодда 4 қурултойида мухторият масаласи асосий ўринда турди</a:t>
            </a:r>
            <a:r>
              <a:rPr lang="ru-RU" altLang="ru-RU" dirty="0" smtClean="0">
                <a:solidFill>
                  <a:srgbClr val="000066"/>
                </a:solidFill>
                <a:latin typeface="Times New Roman" panose="02020603050405020304" pitchFamily="18" charset="0"/>
              </a:rPr>
              <a:t>;</a:t>
            </a:r>
            <a:r>
              <a:rPr lang="uz-Cyrl-UZ" altLang="ru-RU" dirty="0" smtClean="0">
                <a:solidFill>
                  <a:srgbClr val="000066"/>
                </a:solidFill>
                <a:latin typeface="Times New Roman" panose="02020603050405020304" pitchFamily="18" charset="0"/>
              </a:rPr>
              <a:t> </a:t>
            </a:r>
          </a:p>
          <a:p>
            <a:pPr algn="just" eaLnBrk="1" hangingPunct="1">
              <a:lnSpc>
                <a:spcPct val="80000"/>
              </a:lnSpc>
              <a:defRPr/>
            </a:pPr>
            <a:r>
              <a:rPr lang="uz-Cyrl-UZ" altLang="ru-RU" dirty="0" smtClean="0">
                <a:solidFill>
                  <a:srgbClr val="000066"/>
                </a:solidFill>
                <a:latin typeface="Times New Roman" panose="02020603050405020304" pitchFamily="18" charset="0"/>
              </a:rPr>
              <a:t>Қурултой Туркистон Мухторияти ва унинг аъзоларини қонундан ташқари ҳолатда деб, ҳукумат аъзоларини қамоққа олиш тўғрисида қарор чиқарди. 3 кун ўтгач, 30 январ (12-феврал)да Туркистон ХКС Мухторият ҳукуматини тугатиш учун ҳарбий ҳаракатларни бошлади. </a:t>
            </a:r>
            <a:endParaRPr lang="ru-RU" altLang="ru-RU" dirty="0" smtClean="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17550416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2000" fill="hold">
                                          <p:stCondLst>
                                            <p:cond delay="0"/>
                                          </p:stCondLst>
                                        </p:cTn>
                                        <p:tgtEl>
                                          <p:spTgt spid="17410"/>
                                        </p:tgtEl>
                                        <p:attrNameLst>
                                          <p:attrName>style.rotation</p:attrName>
                                        </p:attrNameLst>
                                      </p:cBhvr>
                                      <p:tavLst>
                                        <p:tav tm="0">
                                          <p:val>
                                            <p:fltVal val="-90"/>
                                          </p:val>
                                        </p:tav>
                                        <p:tav tm="100000">
                                          <p:val>
                                            <p:fltVal val="0"/>
                                          </p:val>
                                        </p:tav>
                                      </p:tavLst>
                                    </p:anim>
                                    <p:anim calcmode="lin" valueType="num">
                                      <p:cBhvr>
                                        <p:cTn id="8" dur="2000" fill="hold">
                                          <p:stCondLst>
                                            <p:cond delay="0"/>
                                          </p:stCondLst>
                                        </p:cTn>
                                        <p:tgtEl>
                                          <p:spTgt spid="17410"/>
                                        </p:tgtEl>
                                        <p:attrNameLst>
                                          <p:attrName>ppt_w</p:attrName>
                                        </p:attrNameLst>
                                      </p:cBhvr>
                                      <p:tavLst>
                                        <p:tav tm="0">
                                          <p:val>
                                            <p:strVal val="#ppt_w-.5"/>
                                          </p:val>
                                        </p:tav>
                                        <p:tav tm="50000">
                                          <p:val>
                                            <p:strVal val="#ppt_w-.5"/>
                                          </p:val>
                                        </p:tav>
                                        <p:tav tm="100000">
                                          <p:val>
                                            <p:strVal val="#ppt_w"/>
                                          </p:val>
                                        </p:tav>
                                      </p:tavLst>
                                    </p:anim>
                                    <p:anim calcmode="lin" valueType="num">
                                      <p:cBhvr>
                                        <p:cTn id="9" dur="2000" fill="hold">
                                          <p:stCondLst>
                                            <p:cond delay="0"/>
                                          </p:stCondLst>
                                        </p:cTn>
                                        <p:tgtEl>
                                          <p:spTgt spid="17410"/>
                                        </p:tgtEl>
                                        <p:attrNameLst>
                                          <p:attrName>ppt_h</p:attrName>
                                        </p:attrNameLst>
                                      </p:cBhvr>
                                      <p:tavLst>
                                        <p:tav tm="0">
                                          <p:val>
                                            <p:strVal val="#ppt_h"/>
                                          </p:val>
                                        </p:tav>
                                        <p:tav tm="100000">
                                          <p:val>
                                            <p:strVal val="#ppt_h"/>
                                          </p:val>
                                        </p:tav>
                                      </p:tavLst>
                                    </p:anim>
                                    <p:anim calcmode="lin" valueType="num">
                                      <p:cBhvr>
                                        <p:cTn id="10" dur="2000" fill="hold">
                                          <p:stCondLst>
                                            <p:cond delay="0"/>
                                          </p:stCondLst>
                                        </p:cTn>
                                        <p:tgtEl>
                                          <p:spTgt spid="17410"/>
                                        </p:tgtEl>
                                        <p:attrNameLst>
                                          <p:attrName>ppt_x</p:attrName>
                                        </p:attrNameLst>
                                      </p:cBhvr>
                                      <p:tavLst>
                                        <p:tav tm="0">
                                          <p:val>
                                            <p:strVal val="#ppt_x+.4"/>
                                          </p:val>
                                        </p:tav>
                                        <p:tav tm="100000">
                                          <p:val>
                                            <p:strVal val="#ppt_x"/>
                                          </p:val>
                                        </p:tav>
                                      </p:tavLst>
                                    </p:anim>
                                    <p:anim calcmode="lin" valueType="num">
                                      <p:cBhvr>
                                        <p:cTn id="11" dur="2000" fill="hold">
                                          <p:stCondLst>
                                            <p:cond delay="0"/>
                                          </p:stCondLst>
                                        </p:cTn>
                                        <p:tgtEl>
                                          <p:spTgt spid="17410"/>
                                        </p:tgtEl>
                                        <p:attrNameLst>
                                          <p:attrName>ppt_y</p:attrName>
                                        </p:attrNameLst>
                                      </p:cBhvr>
                                      <p:tavLst>
                                        <p:tav tm="0">
                                          <p:val>
                                            <p:strVal val="#ppt_y-.2"/>
                                          </p:val>
                                        </p:tav>
                                        <p:tav tm="50000">
                                          <p:val>
                                            <p:strVal val="#ppt_y+.1"/>
                                          </p:val>
                                        </p:tav>
                                        <p:tav tm="100000">
                                          <p:val>
                                            <p:strVal val="#ppt_y"/>
                                          </p:val>
                                        </p:tav>
                                      </p:tavLst>
                                    </p:anim>
                                  </p:childTnLst>
                                </p:cTn>
                              </p:par>
                              <p:par>
                                <p:cTn id="12" presetID="54" presetClass="entr" presetSubtype="0" accel="100000" fill="hold" grpId="0" nodeType="with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2000" fill="hold"/>
                                        <p:tgtEl>
                                          <p:spTgt spid="17411">
                                            <p:txEl>
                                              <p:pRg st="0" end="0"/>
                                            </p:txEl>
                                          </p:spTgt>
                                        </p:tgtEl>
                                        <p:attrNameLst>
                                          <p:attrName>ppt_w</p:attrName>
                                        </p:attrNameLst>
                                      </p:cBhvr>
                                      <p:tavLst>
                                        <p:tav tm="0">
                                          <p:val>
                                            <p:strVal val="#ppt_w*0.05"/>
                                          </p:val>
                                        </p:tav>
                                        <p:tav tm="100000">
                                          <p:val>
                                            <p:strVal val="#ppt_w"/>
                                          </p:val>
                                        </p:tav>
                                      </p:tavLst>
                                    </p:anim>
                                    <p:anim calcmode="lin" valueType="num">
                                      <p:cBhvr>
                                        <p:cTn id="15" dur="2000" fill="hold"/>
                                        <p:tgtEl>
                                          <p:spTgt spid="17411">
                                            <p:txEl>
                                              <p:pRg st="0" end="0"/>
                                            </p:txEl>
                                          </p:spTgt>
                                        </p:tgtEl>
                                        <p:attrNameLst>
                                          <p:attrName>ppt_h</p:attrName>
                                        </p:attrNameLst>
                                      </p:cBhvr>
                                      <p:tavLst>
                                        <p:tav tm="0">
                                          <p:val>
                                            <p:strVal val="#ppt_h"/>
                                          </p:val>
                                        </p:tav>
                                        <p:tav tm="100000">
                                          <p:val>
                                            <p:strVal val="#ppt_h"/>
                                          </p:val>
                                        </p:tav>
                                      </p:tavLst>
                                    </p:anim>
                                    <p:anim calcmode="lin" valueType="num">
                                      <p:cBhvr>
                                        <p:cTn id="16" dur="2000" fill="hold"/>
                                        <p:tgtEl>
                                          <p:spTgt spid="17411">
                                            <p:txEl>
                                              <p:pRg st="0" end="0"/>
                                            </p:txEl>
                                          </p:spTgt>
                                        </p:tgtEl>
                                        <p:attrNameLst>
                                          <p:attrName>ppt_x</p:attrName>
                                        </p:attrNameLst>
                                      </p:cBhvr>
                                      <p:tavLst>
                                        <p:tav tm="0">
                                          <p:val>
                                            <p:strVal val="#ppt_x-.2"/>
                                          </p:val>
                                        </p:tav>
                                        <p:tav tm="100000">
                                          <p:val>
                                            <p:strVal val="#ppt_x"/>
                                          </p:val>
                                        </p:tav>
                                      </p:tavLst>
                                    </p:anim>
                                    <p:anim calcmode="lin" valueType="num">
                                      <p:cBhvr>
                                        <p:cTn id="17" dur="2000" fill="hold"/>
                                        <p:tgtEl>
                                          <p:spTgt spid="17411">
                                            <p:txEl>
                                              <p:pRg st="0" end="0"/>
                                            </p:txEl>
                                          </p:spTgt>
                                        </p:tgtEl>
                                        <p:attrNameLst>
                                          <p:attrName>ppt_y</p:attrName>
                                        </p:attrNameLst>
                                      </p:cBhvr>
                                      <p:tavLst>
                                        <p:tav tm="0">
                                          <p:val>
                                            <p:strVal val="#ppt_y"/>
                                          </p:val>
                                        </p:tav>
                                        <p:tav tm="100000">
                                          <p:val>
                                            <p:strVal val="#ppt_y"/>
                                          </p:val>
                                        </p:tav>
                                      </p:tavLst>
                                    </p:anim>
                                    <p:animEffect transition="in" filter="fade">
                                      <p:cBhvr>
                                        <p:cTn id="18" dur="2000"/>
                                        <p:tgtEl>
                                          <p:spTgt spid="17411">
                                            <p:txEl>
                                              <p:pRg st="0" end="0"/>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7411">
                                            <p:txEl>
                                              <p:pRg st="1" end="1"/>
                                            </p:txEl>
                                          </p:spTgt>
                                        </p:tgtEl>
                                        <p:attrNameLst>
                                          <p:attrName>style.visibility</p:attrName>
                                        </p:attrNameLst>
                                      </p:cBhvr>
                                      <p:to>
                                        <p:strVal val="visible"/>
                                      </p:to>
                                    </p:set>
                                    <p:anim calcmode="lin" valueType="num">
                                      <p:cBhvr>
                                        <p:cTn id="21" dur="2000" fill="hold"/>
                                        <p:tgtEl>
                                          <p:spTgt spid="17411">
                                            <p:txEl>
                                              <p:pRg st="1" end="1"/>
                                            </p:txEl>
                                          </p:spTgt>
                                        </p:tgtEl>
                                        <p:attrNameLst>
                                          <p:attrName>ppt_w</p:attrName>
                                        </p:attrNameLst>
                                      </p:cBhvr>
                                      <p:tavLst>
                                        <p:tav tm="0">
                                          <p:val>
                                            <p:strVal val="#ppt_w*0.05"/>
                                          </p:val>
                                        </p:tav>
                                        <p:tav tm="100000">
                                          <p:val>
                                            <p:strVal val="#ppt_w"/>
                                          </p:val>
                                        </p:tav>
                                      </p:tavLst>
                                    </p:anim>
                                    <p:anim calcmode="lin" valueType="num">
                                      <p:cBhvr>
                                        <p:cTn id="22" dur="2000" fill="hold"/>
                                        <p:tgtEl>
                                          <p:spTgt spid="17411">
                                            <p:txEl>
                                              <p:pRg st="1" end="1"/>
                                            </p:txEl>
                                          </p:spTgt>
                                        </p:tgtEl>
                                        <p:attrNameLst>
                                          <p:attrName>ppt_h</p:attrName>
                                        </p:attrNameLst>
                                      </p:cBhvr>
                                      <p:tavLst>
                                        <p:tav tm="0">
                                          <p:val>
                                            <p:strVal val="#ppt_h"/>
                                          </p:val>
                                        </p:tav>
                                        <p:tav tm="100000">
                                          <p:val>
                                            <p:strVal val="#ppt_h"/>
                                          </p:val>
                                        </p:tav>
                                      </p:tavLst>
                                    </p:anim>
                                    <p:anim calcmode="lin" valueType="num">
                                      <p:cBhvr>
                                        <p:cTn id="23" dur="2000" fill="hold"/>
                                        <p:tgtEl>
                                          <p:spTgt spid="17411">
                                            <p:txEl>
                                              <p:pRg st="1" end="1"/>
                                            </p:txEl>
                                          </p:spTgt>
                                        </p:tgtEl>
                                        <p:attrNameLst>
                                          <p:attrName>ppt_x</p:attrName>
                                        </p:attrNameLst>
                                      </p:cBhvr>
                                      <p:tavLst>
                                        <p:tav tm="0">
                                          <p:val>
                                            <p:strVal val="#ppt_x-.2"/>
                                          </p:val>
                                        </p:tav>
                                        <p:tav tm="100000">
                                          <p:val>
                                            <p:strVal val="#ppt_x"/>
                                          </p:val>
                                        </p:tav>
                                      </p:tavLst>
                                    </p:anim>
                                    <p:anim calcmode="lin" valueType="num">
                                      <p:cBhvr>
                                        <p:cTn id="24" dur="2000" fill="hold"/>
                                        <p:tgtEl>
                                          <p:spTgt spid="17411">
                                            <p:txEl>
                                              <p:pRg st="1" end="1"/>
                                            </p:txEl>
                                          </p:spTgt>
                                        </p:tgtEl>
                                        <p:attrNameLst>
                                          <p:attrName>ppt_y</p:attrName>
                                        </p:attrNameLst>
                                      </p:cBhvr>
                                      <p:tavLst>
                                        <p:tav tm="0">
                                          <p:val>
                                            <p:strVal val="#ppt_y"/>
                                          </p:val>
                                        </p:tav>
                                        <p:tav tm="100000">
                                          <p:val>
                                            <p:strVal val="#ppt_y"/>
                                          </p:val>
                                        </p:tav>
                                      </p:tavLst>
                                    </p:anim>
                                    <p:animEffect transition="in" filter="fade">
                                      <p:cBhvr>
                                        <p:cTn id="25" dur="2000"/>
                                        <p:tgtEl>
                                          <p:spTgt spid="17411">
                                            <p:txEl>
                                              <p:pRg st="1" end="1"/>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7411">
                                            <p:txEl>
                                              <p:pRg st="2" end="2"/>
                                            </p:txEl>
                                          </p:spTgt>
                                        </p:tgtEl>
                                        <p:attrNameLst>
                                          <p:attrName>style.visibility</p:attrName>
                                        </p:attrNameLst>
                                      </p:cBhvr>
                                      <p:to>
                                        <p:strVal val="visible"/>
                                      </p:to>
                                    </p:set>
                                    <p:anim calcmode="lin" valueType="num">
                                      <p:cBhvr>
                                        <p:cTn id="28" dur="2000" fill="hold"/>
                                        <p:tgtEl>
                                          <p:spTgt spid="17411">
                                            <p:txEl>
                                              <p:pRg st="2" end="2"/>
                                            </p:txEl>
                                          </p:spTgt>
                                        </p:tgtEl>
                                        <p:attrNameLst>
                                          <p:attrName>ppt_w</p:attrName>
                                        </p:attrNameLst>
                                      </p:cBhvr>
                                      <p:tavLst>
                                        <p:tav tm="0">
                                          <p:val>
                                            <p:strVal val="#ppt_w*0.05"/>
                                          </p:val>
                                        </p:tav>
                                        <p:tav tm="100000">
                                          <p:val>
                                            <p:strVal val="#ppt_w"/>
                                          </p:val>
                                        </p:tav>
                                      </p:tavLst>
                                    </p:anim>
                                    <p:anim calcmode="lin" valueType="num">
                                      <p:cBhvr>
                                        <p:cTn id="29" dur="2000" fill="hold"/>
                                        <p:tgtEl>
                                          <p:spTgt spid="17411">
                                            <p:txEl>
                                              <p:pRg st="2" end="2"/>
                                            </p:txEl>
                                          </p:spTgt>
                                        </p:tgtEl>
                                        <p:attrNameLst>
                                          <p:attrName>ppt_h</p:attrName>
                                        </p:attrNameLst>
                                      </p:cBhvr>
                                      <p:tavLst>
                                        <p:tav tm="0">
                                          <p:val>
                                            <p:strVal val="#ppt_h"/>
                                          </p:val>
                                        </p:tav>
                                        <p:tav tm="100000">
                                          <p:val>
                                            <p:strVal val="#ppt_h"/>
                                          </p:val>
                                        </p:tav>
                                      </p:tavLst>
                                    </p:anim>
                                    <p:anim calcmode="lin" valueType="num">
                                      <p:cBhvr>
                                        <p:cTn id="30" dur="2000" fill="hold"/>
                                        <p:tgtEl>
                                          <p:spTgt spid="17411">
                                            <p:txEl>
                                              <p:pRg st="2" end="2"/>
                                            </p:txEl>
                                          </p:spTgt>
                                        </p:tgtEl>
                                        <p:attrNameLst>
                                          <p:attrName>ppt_x</p:attrName>
                                        </p:attrNameLst>
                                      </p:cBhvr>
                                      <p:tavLst>
                                        <p:tav tm="0">
                                          <p:val>
                                            <p:strVal val="#ppt_x-.2"/>
                                          </p:val>
                                        </p:tav>
                                        <p:tav tm="100000">
                                          <p:val>
                                            <p:strVal val="#ppt_x"/>
                                          </p:val>
                                        </p:tav>
                                      </p:tavLst>
                                    </p:anim>
                                    <p:anim calcmode="lin" valueType="num">
                                      <p:cBhvr>
                                        <p:cTn id="31" dur="2000" fill="hold"/>
                                        <p:tgtEl>
                                          <p:spTgt spid="17411">
                                            <p:txEl>
                                              <p:pRg st="2" end="2"/>
                                            </p:txEl>
                                          </p:spTgt>
                                        </p:tgtEl>
                                        <p:attrNameLst>
                                          <p:attrName>ppt_y</p:attrName>
                                        </p:attrNameLst>
                                      </p:cBhvr>
                                      <p:tavLst>
                                        <p:tav tm="0">
                                          <p:val>
                                            <p:strVal val="#ppt_y"/>
                                          </p:val>
                                        </p:tav>
                                        <p:tav tm="100000">
                                          <p:val>
                                            <p:strVal val="#ppt_y"/>
                                          </p:val>
                                        </p:tav>
                                      </p:tavLst>
                                    </p:anim>
                                    <p:animEffect transition="in" filter="fade">
                                      <p:cBhvr>
                                        <p:cTn id="32" dur="2000"/>
                                        <p:tgtEl>
                                          <p:spTgt spid="17411">
                                            <p:txEl>
                                              <p:pRg st="2" end="2"/>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17411">
                                            <p:txEl>
                                              <p:pRg st="3" end="3"/>
                                            </p:txEl>
                                          </p:spTgt>
                                        </p:tgtEl>
                                        <p:attrNameLst>
                                          <p:attrName>style.visibility</p:attrName>
                                        </p:attrNameLst>
                                      </p:cBhvr>
                                      <p:to>
                                        <p:strVal val="visible"/>
                                      </p:to>
                                    </p:set>
                                    <p:anim calcmode="lin" valueType="num">
                                      <p:cBhvr>
                                        <p:cTn id="35" dur="2000" fill="hold"/>
                                        <p:tgtEl>
                                          <p:spTgt spid="17411">
                                            <p:txEl>
                                              <p:pRg st="3" end="3"/>
                                            </p:txEl>
                                          </p:spTgt>
                                        </p:tgtEl>
                                        <p:attrNameLst>
                                          <p:attrName>ppt_w</p:attrName>
                                        </p:attrNameLst>
                                      </p:cBhvr>
                                      <p:tavLst>
                                        <p:tav tm="0">
                                          <p:val>
                                            <p:strVal val="#ppt_w*0.05"/>
                                          </p:val>
                                        </p:tav>
                                        <p:tav tm="100000">
                                          <p:val>
                                            <p:strVal val="#ppt_w"/>
                                          </p:val>
                                        </p:tav>
                                      </p:tavLst>
                                    </p:anim>
                                    <p:anim calcmode="lin" valueType="num">
                                      <p:cBhvr>
                                        <p:cTn id="36" dur="2000" fill="hold"/>
                                        <p:tgtEl>
                                          <p:spTgt spid="17411">
                                            <p:txEl>
                                              <p:pRg st="3" end="3"/>
                                            </p:txEl>
                                          </p:spTgt>
                                        </p:tgtEl>
                                        <p:attrNameLst>
                                          <p:attrName>ppt_h</p:attrName>
                                        </p:attrNameLst>
                                      </p:cBhvr>
                                      <p:tavLst>
                                        <p:tav tm="0">
                                          <p:val>
                                            <p:strVal val="#ppt_h"/>
                                          </p:val>
                                        </p:tav>
                                        <p:tav tm="100000">
                                          <p:val>
                                            <p:strVal val="#ppt_h"/>
                                          </p:val>
                                        </p:tav>
                                      </p:tavLst>
                                    </p:anim>
                                    <p:anim calcmode="lin" valueType="num">
                                      <p:cBhvr>
                                        <p:cTn id="37" dur="2000" fill="hold"/>
                                        <p:tgtEl>
                                          <p:spTgt spid="17411">
                                            <p:txEl>
                                              <p:pRg st="3" end="3"/>
                                            </p:txEl>
                                          </p:spTgt>
                                        </p:tgtEl>
                                        <p:attrNameLst>
                                          <p:attrName>ppt_x</p:attrName>
                                        </p:attrNameLst>
                                      </p:cBhvr>
                                      <p:tavLst>
                                        <p:tav tm="0">
                                          <p:val>
                                            <p:strVal val="#ppt_x-.2"/>
                                          </p:val>
                                        </p:tav>
                                        <p:tav tm="100000">
                                          <p:val>
                                            <p:strVal val="#ppt_x"/>
                                          </p:val>
                                        </p:tav>
                                      </p:tavLst>
                                    </p:anim>
                                    <p:anim calcmode="lin" valueType="num">
                                      <p:cBhvr>
                                        <p:cTn id="38" dur="2000" fill="hold"/>
                                        <p:tgtEl>
                                          <p:spTgt spid="17411">
                                            <p:txEl>
                                              <p:pRg st="3" end="3"/>
                                            </p:txEl>
                                          </p:spTgt>
                                        </p:tgtEl>
                                        <p:attrNameLst>
                                          <p:attrName>ppt_y</p:attrName>
                                        </p:attrNameLst>
                                      </p:cBhvr>
                                      <p:tavLst>
                                        <p:tav tm="0">
                                          <p:val>
                                            <p:strVal val="#ppt_y"/>
                                          </p:val>
                                        </p:tav>
                                        <p:tav tm="100000">
                                          <p:val>
                                            <p:strVal val="#ppt_y"/>
                                          </p:val>
                                        </p:tav>
                                      </p:tavLst>
                                    </p:anim>
                                    <p:animEffect transition="in" filter="fade">
                                      <p:cBhvr>
                                        <p:cTn id="39" dur="2000"/>
                                        <p:tgtEl>
                                          <p:spTgt spid="17411">
                                            <p:txEl>
                                              <p:pRg st="3" end="3"/>
                                            </p:txEl>
                                          </p:spTgt>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17411">
                                            <p:txEl>
                                              <p:pRg st="4" end="4"/>
                                            </p:txEl>
                                          </p:spTgt>
                                        </p:tgtEl>
                                        <p:attrNameLst>
                                          <p:attrName>style.visibility</p:attrName>
                                        </p:attrNameLst>
                                      </p:cBhvr>
                                      <p:to>
                                        <p:strVal val="visible"/>
                                      </p:to>
                                    </p:set>
                                    <p:anim calcmode="lin" valueType="num">
                                      <p:cBhvr>
                                        <p:cTn id="42" dur="2000" fill="hold"/>
                                        <p:tgtEl>
                                          <p:spTgt spid="17411">
                                            <p:txEl>
                                              <p:pRg st="4" end="4"/>
                                            </p:txEl>
                                          </p:spTgt>
                                        </p:tgtEl>
                                        <p:attrNameLst>
                                          <p:attrName>ppt_w</p:attrName>
                                        </p:attrNameLst>
                                      </p:cBhvr>
                                      <p:tavLst>
                                        <p:tav tm="0">
                                          <p:val>
                                            <p:strVal val="#ppt_w*0.05"/>
                                          </p:val>
                                        </p:tav>
                                        <p:tav tm="100000">
                                          <p:val>
                                            <p:strVal val="#ppt_w"/>
                                          </p:val>
                                        </p:tav>
                                      </p:tavLst>
                                    </p:anim>
                                    <p:anim calcmode="lin" valueType="num">
                                      <p:cBhvr>
                                        <p:cTn id="43" dur="2000" fill="hold"/>
                                        <p:tgtEl>
                                          <p:spTgt spid="17411">
                                            <p:txEl>
                                              <p:pRg st="4" end="4"/>
                                            </p:txEl>
                                          </p:spTgt>
                                        </p:tgtEl>
                                        <p:attrNameLst>
                                          <p:attrName>ppt_h</p:attrName>
                                        </p:attrNameLst>
                                      </p:cBhvr>
                                      <p:tavLst>
                                        <p:tav tm="0">
                                          <p:val>
                                            <p:strVal val="#ppt_h"/>
                                          </p:val>
                                        </p:tav>
                                        <p:tav tm="100000">
                                          <p:val>
                                            <p:strVal val="#ppt_h"/>
                                          </p:val>
                                        </p:tav>
                                      </p:tavLst>
                                    </p:anim>
                                    <p:anim calcmode="lin" valueType="num">
                                      <p:cBhvr>
                                        <p:cTn id="44" dur="2000" fill="hold"/>
                                        <p:tgtEl>
                                          <p:spTgt spid="17411">
                                            <p:txEl>
                                              <p:pRg st="4" end="4"/>
                                            </p:txEl>
                                          </p:spTgt>
                                        </p:tgtEl>
                                        <p:attrNameLst>
                                          <p:attrName>ppt_x</p:attrName>
                                        </p:attrNameLst>
                                      </p:cBhvr>
                                      <p:tavLst>
                                        <p:tav tm="0">
                                          <p:val>
                                            <p:strVal val="#ppt_x-.2"/>
                                          </p:val>
                                        </p:tav>
                                        <p:tav tm="100000">
                                          <p:val>
                                            <p:strVal val="#ppt_x"/>
                                          </p:val>
                                        </p:tav>
                                      </p:tavLst>
                                    </p:anim>
                                    <p:anim calcmode="lin" valueType="num">
                                      <p:cBhvr>
                                        <p:cTn id="45" dur="2000" fill="hold"/>
                                        <p:tgtEl>
                                          <p:spTgt spid="17411">
                                            <p:txEl>
                                              <p:pRg st="4" end="4"/>
                                            </p:txEl>
                                          </p:spTgt>
                                        </p:tgtEl>
                                        <p:attrNameLst>
                                          <p:attrName>ppt_y</p:attrName>
                                        </p:attrNameLst>
                                      </p:cBhvr>
                                      <p:tavLst>
                                        <p:tav tm="0">
                                          <p:val>
                                            <p:strVal val="#ppt_y"/>
                                          </p:val>
                                        </p:tav>
                                        <p:tav tm="100000">
                                          <p:val>
                                            <p:strVal val="#ppt_y"/>
                                          </p:val>
                                        </p:tav>
                                      </p:tavLst>
                                    </p:anim>
                                    <p:animEffect transition="in" filter="fade">
                                      <p:cBhvr>
                                        <p:cTn id="46" dur="20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306388"/>
            <a:ext cx="8686800" cy="1143001"/>
          </a:xfrm>
        </p:spPr>
        <p:txBody>
          <a:bodyPr/>
          <a:lstStyle/>
          <a:p>
            <a:pPr eaLnBrk="1" hangingPunct="1">
              <a:defRPr/>
            </a:pPr>
            <a:r>
              <a:rPr lang="ru-RU" altLang="ru-RU" sz="3200" b="1" smtClean="0">
                <a:solidFill>
                  <a:schemeClr val="bg1"/>
                </a:solidFill>
                <a:latin typeface="Times New Roman" panose="02020603050405020304" pitchFamily="18" charset="0"/>
              </a:rPr>
              <a:t>Туркистон Мухторияти марказий бош</a:t>
            </a:r>
            <a:r>
              <a:rPr lang="uz-Cyrl-UZ" altLang="ru-RU" sz="3200" b="1" smtClean="0">
                <a:solidFill>
                  <a:schemeClr val="bg1"/>
                </a:solidFill>
                <a:effectLst/>
                <a:latin typeface="Times New Roman" panose="02020603050405020304" pitchFamily="18" charset="0"/>
              </a:rPr>
              <a:t>қ</a:t>
            </a:r>
            <a:r>
              <a:rPr lang="ru-RU" altLang="ru-RU" sz="3200" b="1" smtClean="0">
                <a:solidFill>
                  <a:schemeClr val="bg1"/>
                </a:solidFill>
                <a:latin typeface="Times New Roman" panose="02020603050405020304" pitchFamily="18" charset="0"/>
              </a:rPr>
              <a:t>аруви</a:t>
            </a:r>
          </a:p>
        </p:txBody>
      </p:sp>
      <p:grpSp>
        <p:nvGrpSpPr>
          <p:cNvPr id="18476" name="Group 44"/>
          <p:cNvGrpSpPr>
            <a:grpSpLocks/>
          </p:cNvGrpSpPr>
          <p:nvPr/>
        </p:nvGrpSpPr>
        <p:grpSpPr bwMode="auto">
          <a:xfrm>
            <a:off x="71438" y="674688"/>
            <a:ext cx="8964612" cy="6138862"/>
            <a:chOff x="45" y="335"/>
            <a:chExt cx="5647" cy="3867"/>
          </a:xfrm>
        </p:grpSpPr>
        <p:grpSp>
          <p:nvGrpSpPr>
            <p:cNvPr id="12292" name="Group 43"/>
            <p:cNvGrpSpPr>
              <a:grpSpLocks/>
            </p:cNvGrpSpPr>
            <p:nvPr/>
          </p:nvGrpSpPr>
          <p:grpSpPr bwMode="auto">
            <a:xfrm>
              <a:off x="45" y="790"/>
              <a:ext cx="5647" cy="3412"/>
              <a:chOff x="22" y="517"/>
              <a:chExt cx="5647" cy="3685"/>
            </a:xfrm>
          </p:grpSpPr>
          <p:sp>
            <p:nvSpPr>
              <p:cNvPr id="12295" name="Oval 5"/>
              <p:cNvSpPr>
                <a:spLocks noChangeArrowheads="1"/>
              </p:cNvSpPr>
              <p:nvPr/>
            </p:nvSpPr>
            <p:spPr bwMode="auto">
              <a:xfrm>
                <a:off x="2018" y="1889"/>
                <a:ext cx="1815" cy="127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296" name="Text Box 6"/>
              <p:cNvSpPr txBox="1">
                <a:spLocks noChangeArrowheads="1"/>
              </p:cNvSpPr>
              <p:nvPr/>
            </p:nvSpPr>
            <p:spPr bwMode="auto">
              <a:xfrm>
                <a:off x="2013" y="2025"/>
                <a:ext cx="1638" cy="1210"/>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a:solidFill>
                      <a:srgbClr val="000000"/>
                    </a:solidFill>
                  </a:rPr>
                  <a:t>Бош вазир ва</a:t>
                </a:r>
                <a:endParaRPr lang="ru-RU" altLang="ru-RU" sz="1600">
                  <a:solidFill>
                    <a:srgbClr val="000000"/>
                  </a:solidFill>
                </a:endParaRPr>
              </a:p>
              <a:p>
                <a:pPr lvl="1" algn="ctr" eaLnBrk="1" hangingPunct="1">
                  <a:spcBef>
                    <a:spcPts val="300"/>
                  </a:spcBef>
                  <a:buClrTx/>
                  <a:buFontTx/>
                  <a:buNone/>
                </a:pPr>
                <a:r>
                  <a:rPr lang="uz-Cyrl-UZ" altLang="ru-RU" sz="1600">
                    <a:solidFill>
                      <a:srgbClr val="000000"/>
                    </a:solidFill>
                  </a:rPr>
                  <a:t>ички ишлар вазири</a:t>
                </a:r>
                <a:r>
                  <a:rPr lang="ru-RU" altLang="ru-RU" sz="1600">
                    <a:solidFill>
                      <a:srgbClr val="000000"/>
                    </a:solidFill>
                  </a:rPr>
                  <a:t> -</a:t>
                </a:r>
              </a:p>
              <a:p>
                <a:pPr lvl="1" algn="ctr" eaLnBrk="1" hangingPunct="1">
                  <a:spcBef>
                    <a:spcPts val="300"/>
                  </a:spcBef>
                  <a:buClrTx/>
                  <a:buFontTx/>
                  <a:buNone/>
                </a:pPr>
                <a:r>
                  <a:rPr lang="uz-Cyrl-UZ" altLang="ru-RU" sz="1600" b="1">
                    <a:solidFill>
                      <a:srgbClr val="000000"/>
                    </a:solidFill>
                  </a:rPr>
                  <a:t>М. Тинишбоев</a:t>
                </a:r>
                <a:r>
                  <a:rPr lang="ru-RU" altLang="ru-RU" sz="1600" b="1">
                    <a:solidFill>
                      <a:srgbClr val="000000"/>
                    </a:solidFill>
                  </a:rPr>
                  <a:t>, </a:t>
                </a:r>
              </a:p>
              <a:p>
                <a:pPr lvl="1" algn="ctr" eaLnBrk="1" hangingPunct="1">
                  <a:spcBef>
                    <a:spcPts val="300"/>
                  </a:spcBef>
                  <a:buClrTx/>
                  <a:buFontTx/>
                  <a:buNone/>
                </a:pPr>
                <a:r>
                  <a:rPr lang="ru-RU" altLang="ru-RU" sz="1600">
                    <a:solidFill>
                      <a:srgbClr val="000000"/>
                    </a:solidFill>
                  </a:rPr>
                  <a:t>Кейинчалик</a:t>
                </a:r>
              </a:p>
              <a:p>
                <a:pPr lvl="1" algn="ctr" eaLnBrk="1" hangingPunct="1">
                  <a:spcBef>
                    <a:spcPts val="300"/>
                  </a:spcBef>
                  <a:buClrTx/>
                  <a:buFontTx/>
                  <a:buNone/>
                </a:pPr>
                <a:r>
                  <a:rPr lang="ru-RU" altLang="ru-RU" sz="1600">
                    <a:solidFill>
                      <a:srgbClr val="000000"/>
                    </a:solidFill>
                  </a:rPr>
                  <a:t>М. </a:t>
                </a:r>
                <a:r>
                  <a:rPr lang="uz-Cyrl-UZ" altLang="ru-RU" sz="1800" b="1">
                    <a:solidFill>
                      <a:srgbClr val="000000"/>
                    </a:solidFill>
                  </a:rPr>
                  <a:t>Чўқаев</a:t>
                </a:r>
                <a:endParaRPr lang="ru-RU" altLang="ru-RU" sz="1600">
                  <a:solidFill>
                    <a:srgbClr val="000000"/>
                  </a:solidFill>
                </a:endParaRPr>
              </a:p>
              <a:p>
                <a:pPr lvl="1" algn="ctr" eaLnBrk="1" hangingPunct="1">
                  <a:spcBef>
                    <a:spcPts val="300"/>
                  </a:spcBef>
                  <a:buClrTx/>
                  <a:buFontTx/>
                  <a:buNone/>
                </a:pPr>
                <a:endParaRPr lang="ru-RU" altLang="ru-RU" sz="1600">
                  <a:solidFill>
                    <a:srgbClr val="000000"/>
                  </a:solidFill>
                </a:endParaRPr>
              </a:p>
            </p:txBody>
          </p:sp>
          <p:sp>
            <p:nvSpPr>
              <p:cNvPr id="12297" name="Oval 8"/>
              <p:cNvSpPr>
                <a:spLocks noChangeArrowheads="1"/>
              </p:cNvSpPr>
              <p:nvPr/>
            </p:nvSpPr>
            <p:spPr bwMode="auto">
              <a:xfrm>
                <a:off x="1429" y="800"/>
                <a:ext cx="1777" cy="1019"/>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ru-RU" altLang="ru-RU" sz="1800">
                  <a:solidFill>
                    <a:srgbClr val="000000"/>
                  </a:solidFill>
                </a:endParaRPr>
              </a:p>
            </p:txBody>
          </p:sp>
          <p:sp>
            <p:nvSpPr>
              <p:cNvPr id="12298" name="Text Box 9"/>
              <p:cNvSpPr txBox="1">
                <a:spLocks noChangeArrowheads="1"/>
              </p:cNvSpPr>
              <p:nvPr/>
            </p:nvSpPr>
            <p:spPr bwMode="auto">
              <a:xfrm>
                <a:off x="1610" y="1072"/>
                <a:ext cx="1465" cy="562"/>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b="1">
                    <a:solidFill>
                      <a:srgbClr val="000000"/>
                    </a:solidFill>
                  </a:rPr>
                  <a:t>Ислом Султон ўғли</a:t>
                </a:r>
                <a:endParaRPr lang="ru-RU" altLang="ru-RU" sz="1600" b="1">
                  <a:solidFill>
                    <a:srgbClr val="000000"/>
                  </a:solidFill>
                </a:endParaRPr>
              </a:p>
              <a:p>
                <a:pPr algn="ctr" eaLnBrk="1" hangingPunct="1">
                  <a:spcBef>
                    <a:spcPct val="0"/>
                  </a:spcBef>
                  <a:buClrTx/>
                  <a:buSzTx/>
                  <a:buFontTx/>
                  <a:buNone/>
                </a:pPr>
                <a:r>
                  <a:rPr lang="uz-Cyrl-UZ" altLang="ru-RU" sz="1600" b="1">
                    <a:solidFill>
                      <a:srgbClr val="000000"/>
                    </a:solidFill>
                  </a:rPr>
                  <a:t>Шоаҳмедов</a:t>
                </a:r>
                <a:r>
                  <a:rPr lang="ru-RU" altLang="ru-RU" sz="1600" b="1">
                    <a:solidFill>
                      <a:srgbClr val="000000"/>
                    </a:solidFill>
                  </a:rPr>
                  <a:t> -</a:t>
                </a:r>
                <a:endParaRPr lang="ru-RU" altLang="ru-RU" sz="1600">
                  <a:solidFill>
                    <a:srgbClr val="000000"/>
                  </a:solidFill>
                </a:endParaRPr>
              </a:p>
              <a:p>
                <a:pPr algn="ctr" eaLnBrk="1" hangingPunct="1">
                  <a:spcBef>
                    <a:spcPct val="0"/>
                  </a:spcBef>
                  <a:buClrTx/>
                  <a:buSzTx/>
                  <a:buFontTx/>
                  <a:buNone/>
                </a:pPr>
                <a:r>
                  <a:rPr lang="uz-Cyrl-UZ" altLang="ru-RU" sz="1600">
                    <a:solidFill>
                      <a:srgbClr val="000000"/>
                    </a:solidFill>
                  </a:rPr>
                  <a:t>Бош вазир ўринбосари</a:t>
                </a:r>
                <a:endParaRPr lang="ru-RU" altLang="ru-RU" sz="1600">
                  <a:solidFill>
                    <a:srgbClr val="000000"/>
                  </a:solidFill>
                </a:endParaRPr>
              </a:p>
            </p:txBody>
          </p:sp>
          <p:sp>
            <p:nvSpPr>
              <p:cNvPr id="12299" name="Oval 11"/>
              <p:cNvSpPr>
                <a:spLocks noChangeArrowheads="1"/>
              </p:cNvSpPr>
              <p:nvPr/>
            </p:nvSpPr>
            <p:spPr bwMode="auto">
              <a:xfrm>
                <a:off x="3213" y="982"/>
                <a:ext cx="1663" cy="928"/>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00" name="Text Box 12"/>
              <p:cNvSpPr txBox="1">
                <a:spLocks noChangeArrowheads="1"/>
              </p:cNvSpPr>
              <p:nvPr/>
            </p:nvSpPr>
            <p:spPr bwMode="auto">
              <a:xfrm>
                <a:off x="3107" y="1254"/>
                <a:ext cx="1639" cy="587"/>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a:solidFill>
                      <a:srgbClr val="000000"/>
                    </a:solidFill>
                  </a:rPr>
                  <a:t>Мустафо Чўқаев</a:t>
                </a:r>
                <a:r>
                  <a:rPr lang="ru-RU" altLang="ru-RU" sz="1600" b="1">
                    <a:solidFill>
                      <a:srgbClr val="000000"/>
                    </a:solidFill>
                  </a:rPr>
                  <a:t> -</a:t>
                </a:r>
              </a:p>
              <a:p>
                <a:pPr lvl="1" algn="ctr" eaLnBrk="1" hangingPunct="1">
                  <a:spcBef>
                    <a:spcPts val="300"/>
                  </a:spcBef>
                  <a:buClrTx/>
                  <a:buFontTx/>
                  <a:buNone/>
                </a:pPr>
                <a:r>
                  <a:rPr lang="uz-Cyrl-UZ" altLang="ru-RU" sz="1600">
                    <a:solidFill>
                      <a:srgbClr val="000000"/>
                    </a:solidFill>
                  </a:rPr>
                  <a:t>ташқи ишлар вазири</a:t>
                </a:r>
                <a:endParaRPr lang="ru-RU" altLang="ru-RU" sz="1600">
                  <a:solidFill>
                    <a:srgbClr val="000000"/>
                  </a:solidFill>
                </a:endParaRPr>
              </a:p>
              <a:p>
                <a:pPr algn="ctr" eaLnBrk="1" hangingPunct="1">
                  <a:spcBef>
                    <a:spcPct val="0"/>
                  </a:spcBef>
                  <a:buClrTx/>
                  <a:buSzTx/>
                  <a:buFontTx/>
                  <a:buNone/>
                </a:pPr>
                <a:endParaRPr lang="ru-RU" altLang="ru-RU" sz="1600">
                  <a:solidFill>
                    <a:srgbClr val="000000"/>
                  </a:solidFill>
                </a:endParaRPr>
              </a:p>
            </p:txBody>
          </p:sp>
          <p:sp>
            <p:nvSpPr>
              <p:cNvPr id="12301" name="Oval 14"/>
              <p:cNvSpPr>
                <a:spLocks noChangeArrowheads="1"/>
              </p:cNvSpPr>
              <p:nvPr/>
            </p:nvSpPr>
            <p:spPr bwMode="auto">
              <a:xfrm>
                <a:off x="3923" y="1844"/>
                <a:ext cx="1701" cy="83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02" name="Text Box 15"/>
              <p:cNvSpPr txBox="1">
                <a:spLocks noChangeArrowheads="1"/>
              </p:cNvSpPr>
              <p:nvPr/>
            </p:nvSpPr>
            <p:spPr bwMode="auto">
              <a:xfrm>
                <a:off x="3878" y="2116"/>
                <a:ext cx="1769" cy="588"/>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a:solidFill>
                      <a:srgbClr val="000000"/>
                    </a:solidFill>
                  </a:rPr>
                  <a:t>Убайдулла Хўжаев</a:t>
                </a:r>
                <a:r>
                  <a:rPr lang="ru-RU" altLang="ru-RU" sz="1600" b="1">
                    <a:solidFill>
                      <a:srgbClr val="000000"/>
                    </a:solidFill>
                  </a:rPr>
                  <a:t> -</a:t>
                </a:r>
              </a:p>
              <a:p>
                <a:pPr lvl="1" algn="ctr" eaLnBrk="1" hangingPunct="1">
                  <a:spcBef>
                    <a:spcPts val="300"/>
                  </a:spcBef>
                  <a:buClrTx/>
                  <a:buFontTx/>
                  <a:buNone/>
                </a:pPr>
                <a:r>
                  <a:rPr lang="uz-Cyrl-UZ" altLang="ru-RU" sz="1600">
                    <a:solidFill>
                      <a:srgbClr val="000000"/>
                    </a:solidFill>
                  </a:rPr>
                  <a:t>ҳарбий вазир</a:t>
                </a:r>
                <a:endParaRPr lang="ru-RU" altLang="ru-RU" sz="1600">
                  <a:solidFill>
                    <a:srgbClr val="000000"/>
                  </a:solidFill>
                </a:endParaRPr>
              </a:p>
              <a:p>
                <a:pPr algn="ctr" eaLnBrk="1" hangingPunct="1">
                  <a:spcBef>
                    <a:spcPct val="0"/>
                  </a:spcBef>
                  <a:buClrTx/>
                  <a:buSzTx/>
                  <a:buFontTx/>
                  <a:buNone/>
                </a:pPr>
                <a:endParaRPr lang="ru-RU" altLang="ru-RU" sz="1600">
                  <a:solidFill>
                    <a:srgbClr val="000000"/>
                  </a:solidFill>
                </a:endParaRPr>
              </a:p>
            </p:txBody>
          </p:sp>
          <p:sp>
            <p:nvSpPr>
              <p:cNvPr id="12303" name="Oval 17"/>
              <p:cNvSpPr>
                <a:spLocks noChangeArrowheads="1"/>
              </p:cNvSpPr>
              <p:nvPr/>
            </p:nvSpPr>
            <p:spPr bwMode="auto">
              <a:xfrm>
                <a:off x="3531" y="2796"/>
                <a:ext cx="2025" cy="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04" name="Text Box 18"/>
              <p:cNvSpPr txBox="1">
                <a:spLocks noChangeArrowheads="1"/>
              </p:cNvSpPr>
              <p:nvPr/>
            </p:nvSpPr>
            <p:spPr bwMode="auto">
              <a:xfrm>
                <a:off x="3508" y="2936"/>
                <a:ext cx="1685" cy="780"/>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a:solidFill>
                      <a:srgbClr val="000000"/>
                    </a:solidFill>
                  </a:rPr>
                  <a:t>Ҳидоятбек Юрғули</a:t>
                </a:r>
                <a:endParaRPr lang="ru-RU" altLang="ru-RU" sz="1600" b="1">
                  <a:solidFill>
                    <a:srgbClr val="000000"/>
                  </a:solidFill>
                </a:endParaRPr>
              </a:p>
              <a:p>
                <a:pPr lvl="1" algn="ctr" eaLnBrk="1" hangingPunct="1">
                  <a:spcBef>
                    <a:spcPts val="300"/>
                  </a:spcBef>
                  <a:buClrTx/>
                  <a:buFontTx/>
                  <a:buNone/>
                </a:pPr>
                <a:r>
                  <a:rPr lang="uz-Cyrl-UZ" altLang="ru-RU" sz="1600" b="1">
                    <a:solidFill>
                      <a:srgbClr val="000000"/>
                    </a:solidFill>
                  </a:rPr>
                  <a:t>Агаев </a:t>
                </a:r>
                <a:r>
                  <a:rPr lang="ru-RU" altLang="ru-RU" sz="1600" b="1">
                    <a:solidFill>
                      <a:srgbClr val="000000"/>
                    </a:solidFill>
                  </a:rPr>
                  <a:t> - </a:t>
                </a:r>
                <a:r>
                  <a:rPr lang="uz-Cyrl-UZ" altLang="ru-RU" sz="1600">
                    <a:solidFill>
                      <a:srgbClr val="000000"/>
                    </a:solidFill>
                  </a:rPr>
                  <a:t>ер ва сув</a:t>
                </a:r>
                <a:endParaRPr lang="ru-RU" altLang="ru-RU" sz="1600">
                  <a:solidFill>
                    <a:srgbClr val="000000"/>
                  </a:solidFill>
                </a:endParaRPr>
              </a:p>
              <a:p>
                <a:pPr lvl="1" algn="ctr" eaLnBrk="1" hangingPunct="1">
                  <a:spcBef>
                    <a:spcPts val="300"/>
                  </a:spcBef>
                  <a:buClrTx/>
                  <a:buFontTx/>
                  <a:buNone/>
                </a:pPr>
                <a:r>
                  <a:rPr lang="uz-Cyrl-UZ" altLang="ru-RU" sz="1600">
                    <a:solidFill>
                      <a:srgbClr val="000000"/>
                    </a:solidFill>
                  </a:rPr>
                  <a:t>бойликлари вазири</a:t>
                </a:r>
                <a:endParaRPr lang="ru-RU" altLang="ru-RU" sz="1600">
                  <a:solidFill>
                    <a:srgbClr val="000000"/>
                  </a:solidFill>
                </a:endParaRPr>
              </a:p>
              <a:p>
                <a:pPr algn="ctr" eaLnBrk="1" hangingPunct="1">
                  <a:spcBef>
                    <a:spcPct val="0"/>
                  </a:spcBef>
                  <a:buClrTx/>
                  <a:buSzTx/>
                  <a:buFontTx/>
                  <a:buNone/>
                </a:pPr>
                <a:endParaRPr lang="ru-RU" altLang="ru-RU" sz="1600">
                  <a:solidFill>
                    <a:srgbClr val="000000"/>
                  </a:solidFill>
                </a:endParaRPr>
              </a:p>
            </p:txBody>
          </p:sp>
          <p:sp>
            <p:nvSpPr>
              <p:cNvPr id="12305" name="Oval 20"/>
              <p:cNvSpPr>
                <a:spLocks noChangeArrowheads="1"/>
              </p:cNvSpPr>
              <p:nvPr/>
            </p:nvSpPr>
            <p:spPr bwMode="auto">
              <a:xfrm>
                <a:off x="1920" y="3249"/>
                <a:ext cx="1731" cy="953"/>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06" name="Text Box 21"/>
              <p:cNvSpPr txBox="1">
                <a:spLocks noChangeArrowheads="1"/>
              </p:cNvSpPr>
              <p:nvPr/>
            </p:nvSpPr>
            <p:spPr bwMode="auto">
              <a:xfrm>
                <a:off x="1726" y="3476"/>
                <a:ext cx="1744" cy="588"/>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a:solidFill>
                      <a:srgbClr val="000000"/>
                    </a:solidFill>
                  </a:rPr>
                  <a:t>Обиджон Маҳмудов</a:t>
                </a:r>
                <a:endParaRPr lang="ru-RU" altLang="ru-RU" sz="1600" b="1">
                  <a:solidFill>
                    <a:srgbClr val="000000"/>
                  </a:solidFill>
                </a:endParaRPr>
              </a:p>
              <a:p>
                <a:pPr lvl="1" algn="ctr" eaLnBrk="1" hangingPunct="1">
                  <a:spcBef>
                    <a:spcPts val="300"/>
                  </a:spcBef>
                  <a:buClrTx/>
                  <a:buFontTx/>
                  <a:buNone/>
                </a:pPr>
                <a:r>
                  <a:rPr lang="ru-RU" altLang="ru-RU" sz="1600">
                    <a:solidFill>
                      <a:srgbClr val="000000"/>
                    </a:solidFill>
                  </a:rPr>
                  <a:t>- </a:t>
                </a:r>
                <a:r>
                  <a:rPr lang="uz-Cyrl-UZ" altLang="ru-RU" sz="1600">
                    <a:solidFill>
                      <a:srgbClr val="000000"/>
                    </a:solidFill>
                  </a:rPr>
                  <a:t>озиқ-овқат вазири</a:t>
                </a:r>
                <a:endParaRPr lang="ru-RU" altLang="ru-RU" sz="1600">
                  <a:solidFill>
                    <a:srgbClr val="000000"/>
                  </a:solidFill>
                </a:endParaRPr>
              </a:p>
              <a:p>
                <a:pPr algn="ctr" eaLnBrk="1" hangingPunct="1">
                  <a:spcBef>
                    <a:spcPct val="0"/>
                  </a:spcBef>
                  <a:buClrTx/>
                  <a:buSzTx/>
                  <a:buFontTx/>
                  <a:buNone/>
                </a:pPr>
                <a:endParaRPr lang="ru-RU" altLang="ru-RU" sz="1600">
                  <a:solidFill>
                    <a:srgbClr val="000000"/>
                  </a:solidFill>
                </a:endParaRPr>
              </a:p>
            </p:txBody>
          </p:sp>
          <p:sp>
            <p:nvSpPr>
              <p:cNvPr id="12307" name="Oval 23"/>
              <p:cNvSpPr>
                <a:spLocks noChangeArrowheads="1"/>
              </p:cNvSpPr>
              <p:nvPr/>
            </p:nvSpPr>
            <p:spPr bwMode="auto">
              <a:xfrm>
                <a:off x="150" y="1708"/>
                <a:ext cx="1914" cy="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08" name="Text Box 24"/>
              <p:cNvSpPr txBox="1">
                <a:spLocks noChangeArrowheads="1"/>
              </p:cNvSpPr>
              <p:nvPr/>
            </p:nvSpPr>
            <p:spPr bwMode="auto">
              <a:xfrm>
                <a:off x="22" y="1889"/>
                <a:ext cx="1808" cy="779"/>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a:solidFill>
                      <a:srgbClr val="000000"/>
                    </a:solidFill>
                  </a:rPr>
                  <a:t>Абдураҳмон Ўрозаев</a:t>
                </a:r>
                <a:endParaRPr lang="ru-RU" altLang="ru-RU" sz="1600" b="1">
                  <a:solidFill>
                    <a:srgbClr val="000000"/>
                  </a:solidFill>
                </a:endParaRPr>
              </a:p>
              <a:p>
                <a:pPr lvl="1" algn="ctr" eaLnBrk="1" hangingPunct="1">
                  <a:spcBef>
                    <a:spcPts val="300"/>
                  </a:spcBef>
                  <a:buClrTx/>
                  <a:buFontTx/>
                  <a:buNone/>
                </a:pPr>
                <a:r>
                  <a:rPr lang="ru-RU" altLang="ru-RU" sz="1600" b="1">
                    <a:solidFill>
                      <a:srgbClr val="000000"/>
                    </a:solidFill>
                  </a:rPr>
                  <a:t>- </a:t>
                </a:r>
                <a:r>
                  <a:rPr lang="uz-Cyrl-UZ" altLang="ru-RU" sz="1600">
                    <a:solidFill>
                      <a:srgbClr val="000000"/>
                    </a:solidFill>
                  </a:rPr>
                  <a:t>ички ишлар вазири</a:t>
                </a:r>
                <a:endParaRPr lang="ru-RU" altLang="ru-RU" sz="1600">
                  <a:solidFill>
                    <a:srgbClr val="000000"/>
                  </a:solidFill>
                </a:endParaRPr>
              </a:p>
              <a:p>
                <a:pPr lvl="1" algn="ctr" eaLnBrk="1" hangingPunct="1">
                  <a:spcBef>
                    <a:spcPts val="300"/>
                  </a:spcBef>
                  <a:buClrTx/>
                  <a:buFontTx/>
                  <a:buNone/>
                </a:pPr>
                <a:r>
                  <a:rPr lang="uz-Cyrl-UZ" altLang="ru-RU" sz="1600">
                    <a:solidFill>
                      <a:srgbClr val="000000"/>
                    </a:solidFill>
                  </a:rPr>
                  <a:t>ўринбосари</a:t>
                </a:r>
                <a:endParaRPr lang="ru-RU" altLang="ru-RU" sz="1600">
                  <a:solidFill>
                    <a:srgbClr val="000000"/>
                  </a:solidFill>
                </a:endParaRPr>
              </a:p>
              <a:p>
                <a:pPr algn="ctr" eaLnBrk="1" hangingPunct="1">
                  <a:spcBef>
                    <a:spcPct val="0"/>
                  </a:spcBef>
                  <a:buClrTx/>
                  <a:buSzTx/>
                  <a:buFontTx/>
                  <a:buNone/>
                </a:pPr>
                <a:endParaRPr lang="ru-RU" altLang="ru-RU" sz="1600">
                  <a:solidFill>
                    <a:srgbClr val="000000"/>
                  </a:solidFill>
                </a:endParaRPr>
              </a:p>
            </p:txBody>
          </p:sp>
          <p:sp>
            <p:nvSpPr>
              <p:cNvPr id="12309" name="Oval 26"/>
              <p:cNvSpPr>
                <a:spLocks noChangeArrowheads="1"/>
              </p:cNvSpPr>
              <p:nvPr/>
            </p:nvSpPr>
            <p:spPr bwMode="auto">
              <a:xfrm>
                <a:off x="238" y="2660"/>
                <a:ext cx="1826" cy="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12310" name="Text Box 27"/>
              <p:cNvSpPr txBox="1">
                <a:spLocks noChangeArrowheads="1"/>
              </p:cNvSpPr>
              <p:nvPr/>
            </p:nvSpPr>
            <p:spPr bwMode="auto">
              <a:xfrm>
                <a:off x="158" y="2841"/>
                <a:ext cx="1770" cy="780"/>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algn="ctr" eaLnBrk="1" hangingPunct="1">
                  <a:spcBef>
                    <a:spcPts val="300"/>
                  </a:spcBef>
                  <a:buClrTx/>
                  <a:buFontTx/>
                  <a:buNone/>
                </a:pPr>
                <a:r>
                  <a:rPr lang="uz-Cyrl-UZ" altLang="ru-RU" sz="1600" b="1" dirty="0">
                    <a:solidFill>
                      <a:srgbClr val="000000"/>
                    </a:solidFill>
                  </a:rPr>
                  <a:t>Соломон Абрамович</a:t>
                </a:r>
                <a:endParaRPr lang="ru-RU" altLang="ru-RU" sz="1600" b="1" dirty="0">
                  <a:solidFill>
                    <a:srgbClr val="000000"/>
                  </a:solidFill>
                </a:endParaRPr>
              </a:p>
              <a:p>
                <a:pPr lvl="1" algn="ctr" eaLnBrk="1" hangingPunct="1">
                  <a:spcBef>
                    <a:spcPts val="300"/>
                  </a:spcBef>
                  <a:buClrTx/>
                  <a:buFontTx/>
                  <a:buNone/>
                </a:pPr>
                <a:r>
                  <a:rPr lang="uz-Cyrl-UZ" altLang="ru-RU" sz="1600" b="1" dirty="0" smtClean="0">
                    <a:solidFill>
                      <a:srgbClr val="000000"/>
                    </a:solidFill>
                  </a:rPr>
                  <a:t>Герцфелд </a:t>
                </a:r>
                <a:r>
                  <a:rPr lang="uz-Cyrl-UZ" altLang="ru-RU" sz="1600" dirty="0">
                    <a:solidFill>
                      <a:srgbClr val="000000"/>
                    </a:solidFill>
                  </a:rPr>
                  <a:t>– молия</a:t>
                </a:r>
                <a:endParaRPr lang="ru-RU" altLang="ru-RU" sz="1600" dirty="0">
                  <a:solidFill>
                    <a:srgbClr val="000000"/>
                  </a:solidFill>
                </a:endParaRPr>
              </a:p>
              <a:p>
                <a:pPr lvl="1" algn="ctr" eaLnBrk="1" hangingPunct="1">
                  <a:spcBef>
                    <a:spcPts val="300"/>
                  </a:spcBef>
                  <a:buClrTx/>
                  <a:buFontTx/>
                  <a:buNone/>
                </a:pPr>
                <a:r>
                  <a:rPr lang="uz-Cyrl-UZ" altLang="ru-RU" sz="1600" dirty="0">
                    <a:solidFill>
                      <a:srgbClr val="000000"/>
                    </a:solidFill>
                  </a:rPr>
                  <a:t>вазири</a:t>
                </a:r>
                <a:endParaRPr lang="ru-RU" altLang="ru-RU" sz="1600" dirty="0">
                  <a:solidFill>
                    <a:srgbClr val="000000"/>
                  </a:solidFill>
                </a:endParaRPr>
              </a:p>
              <a:p>
                <a:pPr algn="ctr" eaLnBrk="1" hangingPunct="1">
                  <a:spcBef>
                    <a:spcPct val="0"/>
                  </a:spcBef>
                  <a:buClrTx/>
                  <a:buSzTx/>
                  <a:buFontTx/>
                  <a:buNone/>
                </a:pPr>
                <a:endParaRPr lang="ru-RU" altLang="ru-RU" sz="1600" dirty="0">
                  <a:solidFill>
                    <a:srgbClr val="000000"/>
                  </a:solidFill>
                </a:endParaRPr>
              </a:p>
            </p:txBody>
          </p:sp>
          <p:sp>
            <p:nvSpPr>
              <p:cNvPr id="12311" name="Line 28"/>
              <p:cNvSpPr>
                <a:spLocks noChangeShapeType="1"/>
              </p:cNvSpPr>
              <p:nvPr/>
            </p:nvSpPr>
            <p:spPr bwMode="auto">
              <a:xfrm flipH="1">
                <a:off x="2018" y="2887"/>
                <a:ext cx="136" cy="91"/>
              </a:xfrm>
              <a:prstGeom prst="line">
                <a:avLst/>
              </a:prstGeom>
              <a:ln>
                <a:headEnd/>
                <a:tailEnd type="triangle" w="med" len="me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2" name="Line 29"/>
              <p:cNvSpPr>
                <a:spLocks noChangeShapeType="1"/>
              </p:cNvSpPr>
              <p:nvPr/>
            </p:nvSpPr>
            <p:spPr bwMode="auto">
              <a:xfrm flipH="1" flipV="1">
                <a:off x="2517" y="1798"/>
                <a:ext cx="45" cy="136"/>
              </a:xfrm>
              <a:prstGeom prst="line">
                <a:avLst/>
              </a:prstGeom>
              <a:ln>
                <a:headEnd/>
                <a:tailEnd type="triangle" w="med" len="me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3" name="Line 30"/>
              <p:cNvSpPr>
                <a:spLocks noChangeShapeType="1"/>
              </p:cNvSpPr>
              <p:nvPr/>
            </p:nvSpPr>
            <p:spPr bwMode="auto">
              <a:xfrm flipH="1" flipV="1">
                <a:off x="1927" y="2252"/>
                <a:ext cx="136" cy="45"/>
              </a:xfrm>
              <a:prstGeom prst="line">
                <a:avLst/>
              </a:prstGeom>
              <a:ln>
                <a:headEnd/>
                <a:tailEnd type="triangle" w="med" len="me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4" name="Line 31"/>
              <p:cNvSpPr>
                <a:spLocks noChangeShapeType="1"/>
              </p:cNvSpPr>
              <p:nvPr/>
            </p:nvSpPr>
            <p:spPr bwMode="auto">
              <a:xfrm flipH="1">
                <a:off x="3787" y="2343"/>
                <a:ext cx="136" cy="45"/>
              </a:xfrm>
              <a:prstGeom prst="line">
                <a:avLst/>
              </a:prstGeom>
              <a:ln>
                <a:headEnd type="triangle" w="med" len="med"/>
                <a:tailEn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5" name="Line 32"/>
              <p:cNvSpPr>
                <a:spLocks noChangeShapeType="1"/>
              </p:cNvSpPr>
              <p:nvPr/>
            </p:nvSpPr>
            <p:spPr bwMode="auto">
              <a:xfrm flipH="1">
                <a:off x="3333" y="1798"/>
                <a:ext cx="91" cy="136"/>
              </a:xfrm>
              <a:prstGeom prst="line">
                <a:avLst/>
              </a:prstGeom>
              <a:ln>
                <a:headEnd type="triangle" w="med" len="med"/>
                <a:tailEn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6" name="Line 33"/>
              <p:cNvSpPr>
                <a:spLocks noChangeShapeType="1"/>
              </p:cNvSpPr>
              <p:nvPr/>
            </p:nvSpPr>
            <p:spPr bwMode="auto">
              <a:xfrm flipV="1">
                <a:off x="2879" y="3159"/>
                <a:ext cx="1" cy="136"/>
              </a:xfrm>
              <a:prstGeom prst="line">
                <a:avLst/>
              </a:prstGeom>
              <a:ln>
                <a:headEnd type="triangle" w="med" len="med"/>
                <a:tailEn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7" name="Line 34"/>
              <p:cNvSpPr>
                <a:spLocks noChangeShapeType="1"/>
              </p:cNvSpPr>
              <p:nvPr/>
            </p:nvSpPr>
            <p:spPr bwMode="auto">
              <a:xfrm flipH="1" flipV="1">
                <a:off x="3606" y="2932"/>
                <a:ext cx="90" cy="91"/>
              </a:xfrm>
              <a:prstGeom prst="line">
                <a:avLst/>
              </a:prstGeom>
              <a:ln>
                <a:headEnd type="triangle" w="med" len="med"/>
                <a:tailEnd/>
              </a:ln>
              <a:extLst/>
            </p:spPr>
            <p:style>
              <a:lnRef idx="2">
                <a:schemeClr val="accent2"/>
              </a:lnRef>
              <a:fillRef idx="1">
                <a:schemeClr val="lt1"/>
              </a:fillRef>
              <a:effectRef idx="0">
                <a:schemeClr val="accent2"/>
              </a:effectRef>
              <a:fontRef idx="minor">
                <a:schemeClr val="dk1"/>
              </a:fontRef>
            </p:style>
            <p:txBody>
              <a:bodyPr/>
              <a:lstStyle/>
              <a:p>
                <a:endParaRPr lang="ru-RU"/>
              </a:p>
            </p:txBody>
          </p:sp>
          <p:sp>
            <p:nvSpPr>
              <p:cNvPr id="12318" name="Rectangle 35"/>
              <p:cNvSpPr>
                <a:spLocks noChangeArrowheads="1"/>
              </p:cNvSpPr>
              <p:nvPr/>
            </p:nvSpPr>
            <p:spPr bwMode="auto">
              <a:xfrm>
                <a:off x="22" y="517"/>
                <a:ext cx="5647" cy="256"/>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a:solidFill>
                      <a:srgbClr val="000000"/>
                    </a:solidFill>
                  </a:rPr>
                  <a:t>Ижроия ҳокимият</a:t>
                </a:r>
              </a:p>
            </p:txBody>
          </p:sp>
        </p:grpSp>
        <p:sp>
          <p:nvSpPr>
            <p:cNvPr id="12293" name="Rectangle 36"/>
            <p:cNvSpPr>
              <a:spLocks noChangeArrowheads="1"/>
            </p:cNvSpPr>
            <p:nvPr/>
          </p:nvSpPr>
          <p:spPr bwMode="auto">
            <a:xfrm>
              <a:off x="45" y="562"/>
              <a:ext cx="5647" cy="237"/>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a:solidFill>
                    <a:srgbClr val="000000"/>
                  </a:solidFill>
                </a:rPr>
                <a:t>Миллат Мажлиси</a:t>
              </a:r>
              <a:r>
                <a:rPr lang="ru-RU" altLang="ru-RU" sz="1800" b="1">
                  <a:solidFill>
                    <a:srgbClr val="000000"/>
                  </a:solidFill>
                </a:rPr>
                <a:t> парламент</a:t>
              </a:r>
            </a:p>
          </p:txBody>
        </p:sp>
        <p:sp>
          <p:nvSpPr>
            <p:cNvPr id="12294" name="Rectangle 37"/>
            <p:cNvSpPr>
              <a:spLocks noChangeArrowheads="1"/>
            </p:cNvSpPr>
            <p:nvPr/>
          </p:nvSpPr>
          <p:spPr bwMode="auto">
            <a:xfrm>
              <a:off x="45" y="335"/>
              <a:ext cx="5647" cy="237"/>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a:solidFill>
                    <a:srgbClr val="000000"/>
                  </a:solidFill>
                </a:rPr>
                <a:t>Туркистон Муваққат Кенгаши</a:t>
              </a:r>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600" decel="100000"/>
                                        <p:tgtEl>
                                          <p:spTgt spid="18434"/>
                                        </p:tgtEl>
                                      </p:cBhvr>
                                    </p:animEffect>
                                    <p:anim calcmode="lin" valueType="num">
                                      <p:cBhvr>
                                        <p:cTn id="8" dur="1600" decel="100000" fill="hold"/>
                                        <p:tgtEl>
                                          <p:spTgt spid="18434"/>
                                        </p:tgtEl>
                                        <p:attrNameLst>
                                          <p:attrName>style.rotation</p:attrName>
                                        </p:attrNameLst>
                                      </p:cBhvr>
                                      <p:tavLst>
                                        <p:tav tm="0">
                                          <p:val>
                                            <p:fltVal val="-90"/>
                                          </p:val>
                                        </p:tav>
                                        <p:tav tm="100000">
                                          <p:val>
                                            <p:fltVal val="0"/>
                                          </p:val>
                                        </p:tav>
                                      </p:tavLst>
                                    </p:anim>
                                    <p:anim calcmode="lin" valueType="num">
                                      <p:cBhvr>
                                        <p:cTn id="9" dur="1600" decel="100000" fill="hold"/>
                                        <p:tgtEl>
                                          <p:spTgt spid="18434"/>
                                        </p:tgtEl>
                                        <p:attrNameLst>
                                          <p:attrName>ppt_x</p:attrName>
                                        </p:attrNameLst>
                                      </p:cBhvr>
                                      <p:tavLst>
                                        <p:tav tm="0">
                                          <p:val>
                                            <p:strVal val="#ppt_x+0.4"/>
                                          </p:val>
                                        </p:tav>
                                        <p:tav tm="100000">
                                          <p:val>
                                            <p:strVal val="#ppt_x-0.05"/>
                                          </p:val>
                                        </p:tav>
                                      </p:tavLst>
                                    </p:anim>
                                    <p:anim calcmode="lin" valueType="num">
                                      <p:cBhvr>
                                        <p:cTn id="10" dur="1600" decel="100000" fill="hold"/>
                                        <p:tgtEl>
                                          <p:spTgt spid="18434"/>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18434"/>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18434"/>
                                        </p:tgtEl>
                                        <p:attrNameLst>
                                          <p:attrName>ppt_y</p:attrName>
                                        </p:attrNameLst>
                                      </p:cBhvr>
                                      <p:tavLst>
                                        <p:tav tm="0">
                                          <p:val>
                                            <p:strVal val="#ppt_y+0.1"/>
                                          </p:val>
                                        </p:tav>
                                        <p:tav tm="100000">
                                          <p:val>
                                            <p:strVal val="#ppt_y"/>
                                          </p:val>
                                        </p:tav>
                                      </p:tavLst>
                                    </p:anim>
                                  </p:childTnLst>
                                </p:cTn>
                              </p:par>
                              <p:par>
                                <p:cTn id="13" presetID="4" presetClass="entr" presetSubtype="16" fill="hold" nodeType="withEffect">
                                  <p:stCondLst>
                                    <p:cond delay="0"/>
                                  </p:stCondLst>
                                  <p:childTnLst>
                                    <p:set>
                                      <p:cBhvr>
                                        <p:cTn id="14" dur="1" fill="hold">
                                          <p:stCondLst>
                                            <p:cond delay="0"/>
                                          </p:stCondLst>
                                        </p:cTn>
                                        <p:tgtEl>
                                          <p:spTgt spid="18476"/>
                                        </p:tgtEl>
                                        <p:attrNameLst>
                                          <p:attrName>style.visibility</p:attrName>
                                        </p:attrNameLst>
                                      </p:cBhvr>
                                      <p:to>
                                        <p:strVal val="visible"/>
                                      </p:to>
                                    </p:set>
                                    <p:animEffect transition="in" filter="box(in)">
                                      <p:cBhvr>
                                        <p:cTn id="15" dur="2000"/>
                                        <p:tgtEl>
                                          <p:spTgt spid="18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647552"/>
          </a:xfrm>
        </p:spPr>
        <p:txBody>
          <a:bodyPr/>
          <a:lstStyle/>
          <a:p>
            <a:pPr marL="0" indent="0" algn="ctr" eaLnBrk="1" hangingPunct="1">
              <a:buNone/>
              <a:defRPr/>
            </a:pPr>
            <a:r>
              <a:rPr lang="ru-RU" altLang="ru-RU" sz="2800" dirty="0" err="1" smtClean="0">
                <a:solidFill>
                  <a:srgbClr val="A50021"/>
                </a:solidFill>
              </a:rPr>
              <a:t>Туркистонда</a:t>
            </a:r>
            <a:r>
              <a:rPr lang="ru-RU" altLang="ru-RU" sz="2800" dirty="0" smtClean="0">
                <a:solidFill>
                  <a:srgbClr val="A50021"/>
                </a:solidFill>
              </a:rPr>
              <a:t> совет </a:t>
            </a:r>
            <a:r>
              <a:rPr lang="ru-RU" altLang="ru-RU" sz="2800" dirty="0" err="1" smtClean="0">
                <a:solidFill>
                  <a:srgbClr val="A50021"/>
                </a:solidFill>
              </a:rPr>
              <a:t>ҳокимиятининг</a:t>
            </a:r>
            <a:r>
              <a:rPr lang="ru-RU" altLang="ru-RU" sz="2800" dirty="0" smtClean="0">
                <a:solidFill>
                  <a:srgbClr val="A50021"/>
                </a:solidFill>
              </a:rPr>
              <a:t> </a:t>
            </a:r>
            <a:r>
              <a:rPr lang="ru-RU" altLang="ru-RU" sz="2800" dirty="0" err="1" smtClean="0">
                <a:solidFill>
                  <a:srgbClr val="A50021"/>
                </a:solidFill>
              </a:rPr>
              <a:t>ўрнатилиши</a:t>
            </a:r>
            <a:endParaRPr lang="ru-RU" altLang="ru-RU" sz="2800" dirty="0" smtClean="0">
              <a:solidFill>
                <a:srgbClr val="A50021"/>
              </a:solidFill>
            </a:endParaRPr>
          </a:p>
        </p:txBody>
      </p:sp>
      <p:sp>
        <p:nvSpPr>
          <p:cNvPr id="19459" name="Rectangle 3"/>
          <p:cNvSpPr>
            <a:spLocks noGrp="1" noChangeArrowheads="1"/>
          </p:cNvSpPr>
          <p:nvPr>
            <p:ph sz="quarter" idx="13"/>
          </p:nvPr>
        </p:nvSpPr>
        <p:spPr>
          <a:xfrm>
            <a:off x="323850" y="692150"/>
            <a:ext cx="8569325" cy="4495800"/>
          </a:xfrm>
        </p:spPr>
        <p:txBody>
          <a:bodyPr>
            <a:noAutofit/>
          </a:bodyPr>
          <a:lstStyle/>
          <a:p>
            <a:pPr algn="just" eaLnBrk="1" hangingPunct="1">
              <a:lnSpc>
                <a:spcPct val="80000"/>
              </a:lnSpc>
              <a:defRPr/>
            </a:pPr>
            <a:r>
              <a:rPr lang="uz-Cyrl-UZ" altLang="ru-RU" sz="2800" dirty="0" smtClean="0">
                <a:solidFill>
                  <a:srgbClr val="000066"/>
                </a:solidFill>
                <a:latin typeface="Times New Roman" panose="02020603050405020304" pitchFamily="18" charset="0"/>
              </a:rPr>
              <a:t>Туркистон Халқ Комиссарлари Советига кирган 15 та комиссарлик ўлканинг бошқарув ишларини бутунлай қамраб олди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a:p>
            <a:pPr algn="just" eaLnBrk="1" hangingPunct="1">
              <a:lnSpc>
                <a:spcPct val="80000"/>
              </a:lnSpc>
              <a:defRPr/>
            </a:pPr>
            <a:r>
              <a:rPr lang="uz-Cyrl-UZ" altLang="ru-RU" sz="2800" dirty="0" smtClean="0">
                <a:solidFill>
                  <a:srgbClr val="000066"/>
                </a:solidFill>
                <a:latin typeface="Times New Roman" panose="02020603050405020304" pitchFamily="18" charset="0"/>
              </a:rPr>
              <a:t>Туркистон ХКС ўз фаолиятининг 1-кунидан бошлаб совет сиёсатини амалга оширишга, Туркистонда совет режимини мустаҳкамлашга киришди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a:p>
            <a:pPr algn="just" eaLnBrk="1" hangingPunct="1">
              <a:lnSpc>
                <a:spcPct val="80000"/>
              </a:lnSpc>
              <a:defRPr/>
            </a:pPr>
            <a:r>
              <a:rPr lang="uz-Cyrl-UZ" altLang="ru-RU" sz="2800" dirty="0" smtClean="0">
                <a:solidFill>
                  <a:srgbClr val="000066"/>
                </a:solidFill>
                <a:latin typeface="Times New Roman" panose="02020603050405020304" pitchFamily="18" charset="0"/>
              </a:rPr>
              <a:t>Лениннинг буйруғи билан большевик П.А.Кобозев Туркистоннинг фавқулодда комиссари қилиб жўнатилди. 1918 йил 10-апрелдан бошлаб у Туркистоннинг амалдаги хўжайинига айланди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a:p>
            <a:pPr algn="just" eaLnBrk="1" hangingPunct="1">
              <a:lnSpc>
                <a:spcPct val="80000"/>
              </a:lnSpc>
              <a:defRPr/>
            </a:pPr>
            <a:r>
              <a:rPr lang="uz-Cyrl-UZ" altLang="ru-RU" sz="2800" dirty="0" smtClean="0">
                <a:solidFill>
                  <a:srgbClr val="000066"/>
                </a:solidFill>
                <a:latin typeface="Times New Roman" panose="02020603050405020304" pitchFamily="18" charset="0"/>
              </a:rPr>
              <a:t>1918 йил 20-апрел - майда Тошкентда Туркистон советларининг 5 съезди бўлиб ўтди</a:t>
            </a:r>
            <a:r>
              <a:rPr lang="ru-RU" altLang="ru-RU" sz="2800" dirty="0" smtClean="0">
                <a:solidFill>
                  <a:srgbClr val="000066"/>
                </a:solidFill>
                <a:latin typeface="Times New Roman" panose="02020603050405020304" pitchFamily="18" charset="0"/>
              </a:rPr>
              <a:t>;</a:t>
            </a:r>
            <a:endParaRPr lang="uz-Cyrl-UZ" altLang="ru-RU" sz="2800" dirty="0" smtClean="0">
              <a:solidFill>
                <a:srgbClr val="000066"/>
              </a:solidFill>
              <a:latin typeface="Times New Roman" panose="02020603050405020304" pitchFamily="18" charset="0"/>
            </a:endParaRPr>
          </a:p>
          <a:p>
            <a:pPr algn="just" eaLnBrk="1" hangingPunct="1">
              <a:lnSpc>
                <a:spcPct val="80000"/>
              </a:lnSpc>
              <a:defRPr/>
            </a:pPr>
            <a:r>
              <a:rPr lang="uz-Cyrl-UZ" altLang="ru-RU" sz="2800" dirty="0" smtClean="0">
                <a:solidFill>
                  <a:srgbClr val="000066"/>
                </a:solidFill>
                <a:latin typeface="Times New Roman" panose="02020603050405020304" pitchFamily="18" charset="0"/>
              </a:rPr>
              <a:t>Съезд республиканинг қонун чиқарувчи олий органи-36 кишидан иборат (18 тадан большевик ва сўл эсерлар кирган) </a:t>
            </a:r>
            <a:r>
              <a:rPr lang="uz-Cyrl-UZ" altLang="ru-RU" sz="2800" i="1" dirty="0" smtClean="0">
                <a:solidFill>
                  <a:srgbClr val="000066"/>
                </a:solidFill>
                <a:latin typeface="Times New Roman" panose="02020603050405020304" pitchFamily="18" charset="0"/>
              </a:rPr>
              <a:t>Туркистон Марказий Ижроия Комитети </a:t>
            </a:r>
            <a:r>
              <a:rPr lang="uz-Cyrl-UZ" altLang="ru-RU" sz="2800" dirty="0" smtClean="0">
                <a:solidFill>
                  <a:srgbClr val="000066"/>
                </a:solidFill>
                <a:latin typeface="Times New Roman" panose="02020603050405020304" pitchFamily="18" charset="0"/>
              </a:rPr>
              <a:t>(МИК)ни сайлади</a:t>
            </a:r>
            <a:r>
              <a:rPr lang="ru-RU" altLang="ru-RU" sz="2800" dirty="0" smtClean="0">
                <a:solidFill>
                  <a:srgbClr val="000066"/>
                </a:solidFill>
                <a:latin typeface="Times New Roman" panose="02020603050405020304" pitchFamily="18" charset="0"/>
              </a:rPr>
              <a:t>;</a:t>
            </a:r>
            <a:r>
              <a:rPr lang="uz-Cyrl-UZ" altLang="ru-RU" sz="2800" dirty="0" smtClean="0">
                <a:solidFill>
                  <a:srgbClr val="000066"/>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plus(in)">
                                      <p:cBhvr>
                                        <p:cTn id="7" dur="2000"/>
                                        <p:tgtEl>
                                          <p:spTgt spid="19459">
                                            <p:txEl>
                                              <p:pRg st="0" end="0"/>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plus(in)">
                                      <p:cBhvr>
                                        <p:cTn id="10" dur="2000"/>
                                        <p:tgtEl>
                                          <p:spTgt spid="19459">
                                            <p:txEl>
                                              <p:pRg st="1" end="1"/>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plus(in)">
                                      <p:cBhvr>
                                        <p:cTn id="13" dur="2000"/>
                                        <p:tgtEl>
                                          <p:spTgt spid="19459">
                                            <p:txEl>
                                              <p:pRg st="2" end="2"/>
                                            </p:txEl>
                                          </p:spTgt>
                                        </p:tgtEl>
                                      </p:cBhvr>
                                    </p:animEffect>
                                  </p:childTnLst>
                                </p:cTn>
                              </p:par>
                              <p:par>
                                <p:cTn id="14" presetID="13" presetClass="entr" presetSubtype="16"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plus(in)">
                                      <p:cBhvr>
                                        <p:cTn id="16" dur="2000"/>
                                        <p:tgtEl>
                                          <p:spTgt spid="19459">
                                            <p:txEl>
                                              <p:pRg st="3" end="3"/>
                                            </p:txEl>
                                          </p:spTgt>
                                        </p:tgtEl>
                                      </p:cBhvr>
                                    </p:animEffect>
                                  </p:childTnLst>
                                </p:cTn>
                              </p:par>
                              <p:par>
                                <p:cTn id="17" presetID="13" presetClass="entr" presetSubtype="16"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plus(in)">
                                      <p:cBhvr>
                                        <p:cTn id="19" dur="2000"/>
                                        <p:tgtEl>
                                          <p:spTgt spid="19459">
                                            <p:txEl>
                                              <p:pRg st="4" end="4"/>
                                            </p:txEl>
                                          </p:spTgt>
                                        </p:tgtEl>
                                      </p:cBhvr>
                                    </p:animEffect>
                                  </p:childTnLst>
                                </p:cTn>
                              </p:par>
                              <p:par>
                                <p:cTn id="20" presetID="13" presetClass="entr" presetSubtype="16" fill="hold" grpId="0" nodeType="withEffect">
                                  <p:stCondLst>
                                    <p:cond delay="0"/>
                                  </p:stCondLst>
                                  <p:childTnLst>
                                    <p:set>
                                      <p:cBhvr>
                                        <p:cTn id="21" dur="1" fill="hold">
                                          <p:stCondLst>
                                            <p:cond delay="0"/>
                                          </p:stCondLst>
                                        </p:cTn>
                                        <p:tgtEl>
                                          <p:spTgt spid="19458"/>
                                        </p:tgtEl>
                                        <p:attrNameLst>
                                          <p:attrName>style.visibility</p:attrName>
                                        </p:attrNameLst>
                                      </p:cBhvr>
                                      <p:to>
                                        <p:strVal val="visible"/>
                                      </p:to>
                                    </p:set>
                                    <p:animEffect transition="in" filter="plus(in)">
                                      <p:cBhvr>
                                        <p:cTn id="22"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16632"/>
            <a:ext cx="9144000" cy="503536"/>
          </a:xfrm>
        </p:spPr>
        <p:txBody>
          <a:bodyPr/>
          <a:lstStyle/>
          <a:p>
            <a:pPr marL="0" indent="0" algn="ctr" eaLnBrk="1" hangingPunct="1">
              <a:buNone/>
              <a:defRPr/>
            </a:pPr>
            <a:r>
              <a:rPr lang="ru-RU" altLang="ru-RU" sz="2800" dirty="0" err="1" smtClean="0">
                <a:solidFill>
                  <a:srgbClr val="A50021"/>
                </a:solidFill>
              </a:rPr>
              <a:t>Туркистонда</a:t>
            </a:r>
            <a:r>
              <a:rPr lang="ru-RU" altLang="ru-RU" sz="2800" dirty="0" smtClean="0">
                <a:solidFill>
                  <a:srgbClr val="A50021"/>
                </a:solidFill>
              </a:rPr>
              <a:t> совет </a:t>
            </a:r>
            <a:r>
              <a:rPr lang="ru-RU" altLang="ru-RU" sz="2800" dirty="0" err="1" smtClean="0">
                <a:solidFill>
                  <a:srgbClr val="A50021"/>
                </a:solidFill>
              </a:rPr>
              <a:t>ҳокимиятининг</a:t>
            </a:r>
            <a:r>
              <a:rPr lang="ru-RU" altLang="ru-RU" sz="2800" dirty="0" smtClean="0">
                <a:solidFill>
                  <a:srgbClr val="A50021"/>
                </a:solidFill>
              </a:rPr>
              <a:t> </a:t>
            </a:r>
            <a:r>
              <a:rPr lang="ru-RU" altLang="ru-RU" sz="2800" dirty="0" err="1" smtClean="0">
                <a:solidFill>
                  <a:srgbClr val="A50021"/>
                </a:solidFill>
              </a:rPr>
              <a:t>ўрнатилиши</a:t>
            </a:r>
            <a:endParaRPr lang="ru-RU" altLang="ru-RU" sz="2800" dirty="0" smtClean="0">
              <a:solidFill>
                <a:srgbClr val="A50021"/>
              </a:solidFill>
            </a:endParaRPr>
          </a:p>
        </p:txBody>
      </p:sp>
      <p:sp>
        <p:nvSpPr>
          <p:cNvPr id="19459" name="Rectangle 3"/>
          <p:cNvSpPr>
            <a:spLocks noGrp="1" noChangeArrowheads="1"/>
          </p:cNvSpPr>
          <p:nvPr>
            <p:ph sz="quarter" idx="13"/>
          </p:nvPr>
        </p:nvSpPr>
        <p:spPr>
          <a:xfrm>
            <a:off x="323528" y="764704"/>
            <a:ext cx="8569325" cy="4495800"/>
          </a:xfrm>
        </p:spPr>
        <p:txBody>
          <a:bodyPr>
            <a:noAutofit/>
          </a:bodyPr>
          <a:lstStyle/>
          <a:p>
            <a:pPr algn="just" eaLnBrk="1" hangingPunct="1">
              <a:lnSpc>
                <a:spcPct val="80000"/>
              </a:lnSpc>
              <a:defRPr/>
            </a:pPr>
            <a:r>
              <a:rPr lang="uz-Cyrl-UZ" altLang="ru-RU" sz="2400" dirty="0" smtClean="0">
                <a:solidFill>
                  <a:srgbClr val="000066"/>
                </a:solidFill>
                <a:latin typeface="Times New Roman" panose="02020603050405020304" pitchFamily="18" charset="0"/>
              </a:rPr>
              <a:t>Туркистон </a:t>
            </a:r>
            <a:r>
              <a:rPr lang="uz-Cyrl-UZ" altLang="ru-RU" sz="2400" dirty="0" smtClean="0">
                <a:solidFill>
                  <a:srgbClr val="000066"/>
                </a:solidFill>
                <a:latin typeface="Times New Roman" panose="02020603050405020304" pitchFamily="18" charset="0"/>
              </a:rPr>
              <a:t>МИК раиси қилиб фавқулодқа комиссар П.Кобозев, ҳамраис қилиб А.Солкин сайланди. Маҳаллий миллат вакилларидан 4 киши: </a:t>
            </a:r>
            <a:r>
              <a:rPr lang="uz-Cyrl-UZ" altLang="ru-RU" sz="2400" i="1" dirty="0" smtClean="0">
                <a:solidFill>
                  <a:srgbClr val="3333CC"/>
                </a:solidFill>
                <a:latin typeface="Times New Roman" panose="02020603050405020304" pitchFamily="18" charset="0"/>
              </a:rPr>
              <a:t>С.Жўрабоев, С.Юсупов, Ш.Остонбоев, С.Азимбоев </a:t>
            </a:r>
            <a:r>
              <a:rPr lang="uz-Cyrl-UZ" altLang="ru-RU" sz="2400" dirty="0" smtClean="0">
                <a:solidFill>
                  <a:srgbClr val="000066"/>
                </a:solidFill>
                <a:latin typeface="Times New Roman" panose="02020603050405020304" pitchFamily="18" charset="0"/>
              </a:rPr>
              <a:t>МИК аъзолигига сайланди</a:t>
            </a:r>
            <a:r>
              <a:rPr lang="ru-RU" altLang="ru-RU" sz="2400" dirty="0" smtClean="0">
                <a:solidFill>
                  <a:srgbClr val="000066"/>
                </a:solidFill>
                <a:latin typeface="Times New Roman" panose="02020603050405020304" pitchFamily="18" charset="0"/>
              </a:rPr>
              <a:t>;</a:t>
            </a:r>
            <a:endParaRPr lang="uz-Cyrl-UZ" altLang="ru-RU" sz="2400" dirty="0" smtClean="0">
              <a:solidFill>
                <a:srgbClr val="000066"/>
              </a:solidFill>
              <a:latin typeface="Times New Roman" panose="02020603050405020304" pitchFamily="18" charset="0"/>
            </a:endParaRPr>
          </a:p>
          <a:p>
            <a:pPr algn="just" eaLnBrk="1" hangingPunct="1">
              <a:lnSpc>
                <a:spcPct val="80000"/>
              </a:lnSpc>
              <a:defRPr/>
            </a:pPr>
            <a:r>
              <a:rPr lang="uz-Cyrl-UZ" altLang="ru-RU" sz="2400" dirty="0" smtClean="0">
                <a:solidFill>
                  <a:srgbClr val="000066"/>
                </a:solidFill>
                <a:latin typeface="Times New Roman" panose="02020603050405020304" pitchFamily="18" charset="0"/>
              </a:rPr>
              <a:t>1918 йил 17-25-июнда Тошкентда ўтган Туркистон большевикларинниг ўлка конференциясида ўлкадаги коммунистик гуруҳлар илк марта ташкилий жиҳатдан расмийлашиб, Туркистон Компартиясига (РКП(б) таркибида) бирлашдилар</a:t>
            </a:r>
            <a:r>
              <a:rPr lang="ru-RU" altLang="ru-RU" sz="2400" dirty="0" smtClean="0">
                <a:solidFill>
                  <a:srgbClr val="000066"/>
                </a:solidFill>
                <a:latin typeface="Times New Roman" panose="02020603050405020304" pitchFamily="18" charset="0"/>
              </a:rPr>
              <a:t>;</a:t>
            </a:r>
            <a:endParaRPr lang="uz-Cyrl-UZ" altLang="ru-RU" sz="2400" dirty="0" smtClean="0">
              <a:solidFill>
                <a:srgbClr val="000066"/>
              </a:solidFill>
              <a:latin typeface="Times New Roman" panose="02020603050405020304" pitchFamily="18" charset="0"/>
            </a:endParaRPr>
          </a:p>
          <a:p>
            <a:pPr algn="just" eaLnBrk="1" hangingPunct="1">
              <a:lnSpc>
                <a:spcPct val="80000"/>
              </a:lnSpc>
              <a:defRPr/>
            </a:pPr>
            <a:r>
              <a:rPr lang="uz-Cyrl-UZ" altLang="ru-RU" sz="2400" dirty="0" smtClean="0">
                <a:solidFill>
                  <a:srgbClr val="000066"/>
                </a:solidFill>
                <a:latin typeface="Times New Roman" panose="02020603050405020304" pitchFamily="18" charset="0"/>
              </a:rPr>
              <a:t>Съездда Л. Тоболин раислигида 7 кишидан иборат Марказий Комитет сайланди</a:t>
            </a:r>
            <a:r>
              <a:rPr lang="ru-RU" altLang="ru-RU" sz="2400" dirty="0" smtClean="0">
                <a:solidFill>
                  <a:srgbClr val="000066"/>
                </a:solidFill>
                <a:latin typeface="Times New Roman" panose="02020603050405020304" pitchFamily="18" charset="0"/>
              </a:rPr>
              <a:t>;</a:t>
            </a:r>
            <a:endParaRPr lang="uz-Cyrl-UZ" altLang="ru-RU" sz="2400" dirty="0" smtClean="0">
              <a:solidFill>
                <a:srgbClr val="000066"/>
              </a:solidFill>
              <a:latin typeface="Times New Roman" panose="02020603050405020304" pitchFamily="18" charset="0"/>
            </a:endParaRPr>
          </a:p>
          <a:p>
            <a:pPr algn="just" eaLnBrk="1" hangingPunct="1">
              <a:lnSpc>
                <a:spcPct val="80000"/>
              </a:lnSpc>
              <a:defRPr/>
            </a:pPr>
            <a:r>
              <a:rPr lang="uz-Cyrl-UZ" altLang="ru-RU" sz="2400" dirty="0" smtClean="0">
                <a:solidFill>
                  <a:srgbClr val="000066"/>
                </a:solidFill>
                <a:latin typeface="Times New Roman" panose="02020603050405020304" pitchFamily="18" charset="0"/>
              </a:rPr>
              <a:t>"Темир қонун», «пўлатдек кучли интизом», «диктаторлик ваколатлари» каби синфий хислатларни ўзида жамлаган Туркистон Компартияси РКП(б)га бўйсунарди</a:t>
            </a:r>
            <a:r>
              <a:rPr lang="ru-RU" altLang="ru-RU" sz="2400" dirty="0" smtClean="0">
                <a:solidFill>
                  <a:srgbClr val="000066"/>
                </a:solidFill>
                <a:latin typeface="Times New Roman" panose="02020603050405020304" pitchFamily="18" charset="0"/>
              </a:rPr>
              <a:t>;</a:t>
            </a:r>
            <a:endParaRPr lang="en-US" altLang="ru-RU" sz="2400" dirty="0" smtClean="0">
              <a:solidFill>
                <a:srgbClr val="000066"/>
              </a:solidFill>
              <a:latin typeface="Times New Roman" panose="02020603050405020304" pitchFamily="18" charset="0"/>
            </a:endParaRPr>
          </a:p>
          <a:p>
            <a:pPr algn="just" eaLnBrk="1" hangingPunct="1">
              <a:lnSpc>
                <a:spcPct val="80000"/>
              </a:lnSpc>
              <a:defRPr/>
            </a:pPr>
            <a:r>
              <a:rPr lang="uz-Cyrl-UZ" altLang="ru-RU" sz="2400" dirty="0" smtClean="0">
                <a:solidFill>
                  <a:srgbClr val="000066"/>
                </a:solidFill>
                <a:latin typeface="Times New Roman" panose="02020603050405020304" pitchFamily="18" charset="0"/>
              </a:rPr>
              <a:t>1919 йил мартда Т. Рисқулов (1894-1938) раислигида Туркистои Мусулмонлар бюроси (аъзолари - </a:t>
            </a:r>
            <a:r>
              <a:rPr lang="uz-Cyrl-UZ" altLang="ru-RU" sz="2400" i="1" dirty="0" smtClean="0">
                <a:solidFill>
                  <a:srgbClr val="3333CC"/>
                </a:solidFill>
                <a:latin typeface="Times New Roman" panose="02020603050405020304" pitchFamily="18" charset="0"/>
              </a:rPr>
              <a:t>Н. Хўжаев, А.Муҳитдинов, Й. Алиев, Афандизода)</a:t>
            </a:r>
            <a:r>
              <a:rPr lang="uz-Cyrl-UZ" altLang="ru-RU" sz="2400" i="1" dirty="0" smtClean="0">
                <a:solidFill>
                  <a:srgbClr val="000066"/>
                </a:solidFill>
                <a:latin typeface="Times New Roman" panose="02020603050405020304" pitchFamily="18" charset="0"/>
              </a:rPr>
              <a:t> </a:t>
            </a:r>
            <a:r>
              <a:rPr lang="uz-Cyrl-UZ" altLang="ru-RU" sz="2400" dirty="0" smtClean="0">
                <a:solidFill>
                  <a:srgbClr val="000066"/>
                </a:solidFill>
                <a:latin typeface="Times New Roman" panose="02020603050405020304" pitchFamily="18" charset="0"/>
              </a:rPr>
              <a:t>тузилди.</a:t>
            </a:r>
            <a:endParaRPr lang="ru-RU" altLang="ru-RU" sz="2400" dirty="0" smtClean="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1083584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plus(in)">
                                      <p:cBhvr>
                                        <p:cTn id="7" dur="2000"/>
                                        <p:tgtEl>
                                          <p:spTgt spid="19459">
                                            <p:txEl>
                                              <p:pRg st="0" end="0"/>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plus(in)">
                                      <p:cBhvr>
                                        <p:cTn id="10" dur="2000"/>
                                        <p:tgtEl>
                                          <p:spTgt spid="19459">
                                            <p:txEl>
                                              <p:pRg st="1" end="1"/>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plus(in)">
                                      <p:cBhvr>
                                        <p:cTn id="13" dur="2000"/>
                                        <p:tgtEl>
                                          <p:spTgt spid="19459">
                                            <p:txEl>
                                              <p:pRg st="2" end="2"/>
                                            </p:txEl>
                                          </p:spTgt>
                                        </p:tgtEl>
                                      </p:cBhvr>
                                    </p:animEffect>
                                  </p:childTnLst>
                                </p:cTn>
                              </p:par>
                              <p:par>
                                <p:cTn id="14" presetID="13" presetClass="entr" presetSubtype="16"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plus(in)">
                                      <p:cBhvr>
                                        <p:cTn id="16" dur="2000"/>
                                        <p:tgtEl>
                                          <p:spTgt spid="19459">
                                            <p:txEl>
                                              <p:pRg st="3" end="3"/>
                                            </p:txEl>
                                          </p:spTgt>
                                        </p:tgtEl>
                                      </p:cBhvr>
                                    </p:animEffect>
                                  </p:childTnLst>
                                </p:cTn>
                              </p:par>
                              <p:par>
                                <p:cTn id="17" presetID="13" presetClass="entr" presetSubtype="16"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plus(in)">
                                      <p:cBhvr>
                                        <p:cTn id="19" dur="2000"/>
                                        <p:tgtEl>
                                          <p:spTgt spid="19459">
                                            <p:txEl>
                                              <p:pRg st="4" end="4"/>
                                            </p:txEl>
                                          </p:spTgt>
                                        </p:tgtEl>
                                      </p:cBhvr>
                                    </p:animEffect>
                                  </p:childTnLst>
                                </p:cTn>
                              </p:par>
                              <p:par>
                                <p:cTn id="20" presetID="13" presetClass="entr" presetSubtype="16" fill="hold" grpId="0" nodeType="withEffect">
                                  <p:stCondLst>
                                    <p:cond delay="0"/>
                                  </p:stCondLst>
                                  <p:childTnLst>
                                    <p:set>
                                      <p:cBhvr>
                                        <p:cTn id="21" dur="1" fill="hold">
                                          <p:stCondLst>
                                            <p:cond delay="0"/>
                                          </p:stCondLst>
                                        </p:cTn>
                                        <p:tgtEl>
                                          <p:spTgt spid="19458"/>
                                        </p:tgtEl>
                                        <p:attrNameLst>
                                          <p:attrName>style.visibility</p:attrName>
                                        </p:attrNameLst>
                                      </p:cBhvr>
                                      <p:to>
                                        <p:strVal val="visible"/>
                                      </p:to>
                                    </p:set>
                                    <p:animEffect transition="in" filter="plus(in)">
                                      <p:cBhvr>
                                        <p:cTn id="22"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3" name="Rectangle 3"/>
          <p:cNvSpPr>
            <a:spLocks noGrp="1" noChangeArrowheads="1"/>
          </p:cNvSpPr>
          <p:nvPr>
            <p:ph sz="quarter" idx="13"/>
          </p:nvPr>
        </p:nvSpPr>
        <p:spPr>
          <a:xfrm>
            <a:off x="179512" y="332656"/>
            <a:ext cx="8723312" cy="4495800"/>
          </a:xfrm>
        </p:spPr>
        <p:txBody>
          <a:bodyPr>
            <a:noAutofit/>
          </a:bodyPr>
          <a:lstStyle/>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Мусбюро атиги 10 ой фаолият юритди. У туб халқлар манфаатларини ҳимоя қилишга киришган эди</a:t>
            </a:r>
            <a:r>
              <a:rPr lang="ru-RU" altLang="ru-RU" sz="2400" b="1" dirty="0" smtClean="0">
                <a:solidFill>
                  <a:srgbClr val="000066"/>
                </a:solidFill>
                <a:effectLst/>
                <a:latin typeface="Times New Roman" panose="02020603050405020304" pitchFamily="18" charset="0"/>
              </a:rPr>
              <a:t>;</a:t>
            </a:r>
            <a:r>
              <a:rPr lang="uz-Cyrl-UZ" altLang="ru-RU" sz="2400" b="1" dirty="0" smtClean="0">
                <a:solidFill>
                  <a:srgbClr val="000066"/>
                </a:solidFill>
                <a:effectLst/>
                <a:latin typeface="Times New Roman" panose="02020603050405020304" pitchFamily="18" charset="0"/>
              </a:rPr>
              <a:t> </a:t>
            </a: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1918 йил октябрда ўтган советларнинг фавқулодда 6 съездида РСФСР Конституцияси асосида Туркистон Конституцияси қабул қилинди</a:t>
            </a:r>
            <a:r>
              <a:rPr lang="ru-RU" altLang="ru-RU" sz="2400" b="1" dirty="0" smtClean="0">
                <a:solidFill>
                  <a:srgbClr val="000066"/>
                </a:solidFill>
                <a:effectLst/>
                <a:latin typeface="Times New Roman" panose="02020603050405020304" pitchFamily="18" charset="0"/>
              </a:rPr>
              <a:t>;</a:t>
            </a:r>
            <a:r>
              <a:rPr lang="uz-Cyrl-UZ" altLang="ru-RU" sz="2400" b="1" dirty="0" smtClean="0">
                <a:solidFill>
                  <a:srgbClr val="000066"/>
                </a:solidFill>
                <a:effectLst/>
                <a:latin typeface="Times New Roman" panose="02020603050405020304" pitchFamily="18" charset="0"/>
              </a:rPr>
              <a:t> </a:t>
            </a: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Конституцияга кўра </a:t>
            </a:r>
            <a:r>
              <a:rPr lang="uz-Cyrl-UZ" altLang="ru-RU" sz="2400" b="1" dirty="0" smtClean="0">
                <a:solidFill>
                  <a:srgbClr val="FF0000"/>
                </a:solidFill>
                <a:effectLst/>
                <a:latin typeface="Times New Roman" panose="02020603050405020304" pitchFamily="18" charset="0"/>
              </a:rPr>
              <a:t>мудофаа, ташқи алоқалар, почта телеграф, денгиз ишлари, темир йўллар, божхона, савдо-сотиқ, саноат ва молия масалалари </a:t>
            </a:r>
            <a:r>
              <a:rPr lang="uz-Cyrl-UZ" altLang="ru-RU" sz="2400" b="1" dirty="0" smtClean="0">
                <a:solidFill>
                  <a:srgbClr val="000066"/>
                </a:solidFill>
                <a:effectLst/>
                <a:latin typeface="Times New Roman" panose="02020603050405020304" pitchFamily="18" charset="0"/>
              </a:rPr>
              <a:t>Россия бошқарувида қолдирилди</a:t>
            </a:r>
            <a:r>
              <a:rPr lang="ru-RU" altLang="ru-RU" sz="2400" b="1" dirty="0" smtClean="0">
                <a:solidFill>
                  <a:srgbClr val="000066"/>
                </a:solidFill>
                <a:effectLst/>
                <a:latin typeface="Times New Roman" panose="02020603050405020304" pitchFamily="18" charset="0"/>
              </a:rPr>
              <a:t>;</a:t>
            </a:r>
            <a:endParaRPr lang="uz-Cyrl-UZ" altLang="ru-RU" sz="2400" b="1" dirty="0" smtClean="0">
              <a:solidFill>
                <a:srgbClr val="000066"/>
              </a:solidFill>
              <a:effectLst/>
              <a:latin typeface="Times New Roman" panose="02020603050405020304" pitchFamily="18" charset="0"/>
            </a:endParaRP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1919 йил 19 январда К.Осипов бошчилигида исён кўтарилди.</a:t>
            </a:r>
            <a:r>
              <a:rPr lang="ru-RU" altLang="ru-RU" sz="2400" b="1" dirty="0" smtClean="0">
                <a:solidFill>
                  <a:srgbClr val="000066"/>
                </a:solidFill>
                <a:effectLst/>
                <a:latin typeface="Times New Roman" panose="02020603050405020304" pitchFamily="18" charset="0"/>
              </a:rPr>
              <a:t> </a:t>
            </a:r>
            <a:r>
              <a:rPr lang="uz-Cyrl-UZ" altLang="ru-RU" sz="2400" b="1" dirty="0" smtClean="0">
                <a:solidFill>
                  <a:srgbClr val="000066"/>
                </a:solidFill>
                <a:effectLst/>
                <a:latin typeface="Times New Roman" panose="02020603050405020304" pitchFamily="18" charset="0"/>
              </a:rPr>
              <a:t>Улар 14 комиссарни отиб ташлашди. Исён Тошкент темир йўл устахоналари ишчилари томонидан бостирилди</a:t>
            </a:r>
            <a:r>
              <a:rPr lang="ru-RU" altLang="ru-RU" sz="2400" b="1" dirty="0" smtClean="0">
                <a:solidFill>
                  <a:srgbClr val="000066"/>
                </a:solidFill>
                <a:effectLst/>
                <a:latin typeface="Times New Roman" panose="02020603050405020304" pitchFamily="18" charset="0"/>
              </a:rPr>
              <a:t>;</a:t>
            </a:r>
            <a:r>
              <a:rPr lang="uz-Cyrl-UZ" altLang="ru-RU" sz="2400" b="1" dirty="0" smtClean="0">
                <a:solidFill>
                  <a:srgbClr val="000066"/>
                </a:solidFill>
                <a:effectLst/>
                <a:latin typeface="Times New Roman" panose="02020603050405020304" pitchFamily="18" charset="0"/>
              </a:rPr>
              <a:t> </a:t>
            </a: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Большевиклар 1919 йил март бошида сўл эсерларни ҳукуматдан сиқиб чиқардилар.</a:t>
            </a: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Туркистон МИК ва ХКС таркиби коммунистлардан иборат қилиб тузилди</a:t>
            </a:r>
            <a:r>
              <a:rPr lang="ru-RU" altLang="ru-RU" sz="2400" b="1" dirty="0" smtClean="0">
                <a:solidFill>
                  <a:srgbClr val="000066"/>
                </a:solidFill>
                <a:effectLst/>
                <a:latin typeface="Times New Roman" panose="02020603050405020304" pitchFamily="18" charset="0"/>
              </a:rPr>
              <a:t>;</a:t>
            </a:r>
            <a:endParaRPr lang="uz-Cyrl-UZ" altLang="ru-RU" sz="2400" b="1" dirty="0" smtClean="0">
              <a:solidFill>
                <a:srgbClr val="000066"/>
              </a:solidFill>
              <a:effectLst/>
              <a:latin typeface="Times New Roman" panose="02020603050405020304" pitchFamily="18" charset="0"/>
            </a:endParaRPr>
          </a:p>
          <a:p>
            <a:pPr algn="just" eaLnBrk="1" hangingPunct="1">
              <a:lnSpc>
                <a:spcPct val="80000"/>
              </a:lnSpc>
              <a:defRPr/>
            </a:pPr>
            <a:r>
              <a:rPr lang="uz-Cyrl-UZ" altLang="ru-RU" sz="2400" b="1" dirty="0" smtClean="0">
                <a:solidFill>
                  <a:srgbClr val="000066"/>
                </a:solidFill>
                <a:effectLst/>
                <a:latin typeface="Times New Roman" panose="02020603050405020304" pitchFamily="18" charset="0"/>
              </a:rPr>
              <a:t>1919 йил январ-апрелда Кремль ҳукумати бу ерга эмиссарлар юборишни мунтазам йўлга қўйди</a:t>
            </a:r>
            <a:r>
              <a:rPr lang="ru-RU" altLang="ru-RU" sz="2400" b="1" dirty="0" smtClean="0">
                <a:solidFill>
                  <a:srgbClr val="000066"/>
                </a:solidFill>
                <a:effectLst/>
                <a:latin typeface="Times New Roman" panose="02020603050405020304" pitchFamily="18" charset="0"/>
              </a:rPr>
              <a:t>;</a:t>
            </a:r>
            <a:endParaRPr lang="uz-Cyrl-UZ" altLang="ru-RU" sz="2400" b="1" dirty="0" smtClean="0">
              <a:solidFill>
                <a:srgbClr val="000066"/>
              </a:solidFill>
              <a:effectLst/>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20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048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2048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2048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p:cTn id="13" dur="20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2048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2048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2048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p:cTn id="19" dur="20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2048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2048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2048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p:cTn id="25" dur="20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2048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2048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2048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p:cTn id="31" dur="2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anim calcmode="lin" valueType="num">
                                      <p:cBhvr>
                                        <p:cTn id="37" dur="2000" fill="hold"/>
                                        <p:tgtEl>
                                          <p:spTgt spid="2048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2048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2048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20483">
                                            <p:txEl>
                                              <p:pRg st="5" end="5"/>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0483">
                                            <p:txEl>
                                              <p:pRg st="6" end="6"/>
                                            </p:txEl>
                                          </p:spTgt>
                                        </p:tgtEl>
                                        <p:attrNameLst>
                                          <p:attrName>style.visibility</p:attrName>
                                        </p:attrNameLst>
                                      </p:cBhvr>
                                      <p:to>
                                        <p:strVal val="visible"/>
                                      </p:to>
                                    </p:set>
                                    <p:anim calcmode="lin" valueType="num">
                                      <p:cBhvr>
                                        <p:cTn id="43" dur="2000" fill="hold"/>
                                        <p:tgtEl>
                                          <p:spTgt spid="20483">
                                            <p:txEl>
                                              <p:pRg st="6" end="6"/>
                                            </p:txEl>
                                          </p:spTgt>
                                        </p:tgtEl>
                                        <p:attrNameLst>
                                          <p:attrName>ppt_w</p:attrName>
                                        </p:attrNameLst>
                                      </p:cBhvr>
                                      <p:tavLst>
                                        <p:tav tm="0">
                                          <p:val>
                                            <p:fltVal val="0"/>
                                          </p:val>
                                        </p:tav>
                                        <p:tav tm="100000">
                                          <p:val>
                                            <p:strVal val="#ppt_w"/>
                                          </p:val>
                                        </p:tav>
                                      </p:tavLst>
                                    </p:anim>
                                    <p:anim calcmode="lin" valueType="num">
                                      <p:cBhvr>
                                        <p:cTn id="44" dur="2000" fill="hold"/>
                                        <p:tgtEl>
                                          <p:spTgt spid="20483">
                                            <p:txEl>
                                              <p:pRg st="6" end="6"/>
                                            </p:txEl>
                                          </p:spTgt>
                                        </p:tgtEl>
                                        <p:attrNameLst>
                                          <p:attrName>ppt_h</p:attrName>
                                        </p:attrNameLst>
                                      </p:cBhvr>
                                      <p:tavLst>
                                        <p:tav tm="0">
                                          <p:val>
                                            <p:fltVal val="0"/>
                                          </p:val>
                                        </p:tav>
                                        <p:tav tm="100000">
                                          <p:val>
                                            <p:strVal val="#ppt_h"/>
                                          </p:val>
                                        </p:tav>
                                      </p:tavLst>
                                    </p:anim>
                                    <p:anim calcmode="lin" valueType="num">
                                      <p:cBhvr>
                                        <p:cTn id="45" dur="2000" fill="hold"/>
                                        <p:tgtEl>
                                          <p:spTgt spid="2048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2048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3" name="Rectangle 3"/>
          <p:cNvSpPr>
            <a:spLocks noGrp="1" noChangeArrowheads="1"/>
          </p:cNvSpPr>
          <p:nvPr>
            <p:ph sz="quarter" idx="13"/>
          </p:nvPr>
        </p:nvSpPr>
        <p:spPr>
          <a:xfrm>
            <a:off x="179512" y="188640"/>
            <a:ext cx="8723312" cy="4495800"/>
          </a:xfrm>
        </p:spPr>
        <p:txBody>
          <a:bodyPr>
            <a:noAutofit/>
          </a:bodyPr>
          <a:lstStyle/>
          <a:p>
            <a:pPr algn="just" eaLnBrk="1" hangingPunct="1">
              <a:defRPr/>
            </a:pPr>
            <a:r>
              <a:rPr lang="uz-Cyrl-UZ" altLang="ru-RU" b="1" dirty="0" smtClean="0">
                <a:solidFill>
                  <a:srgbClr val="000066"/>
                </a:solidFill>
                <a:effectLst/>
                <a:latin typeface="Times New Roman" panose="02020603050405020304" pitchFamily="18" charset="0"/>
              </a:rPr>
              <a:t>1919 </a:t>
            </a:r>
            <a:r>
              <a:rPr lang="uz-Cyrl-UZ" altLang="ru-RU" b="1" dirty="0" smtClean="0">
                <a:solidFill>
                  <a:srgbClr val="000066"/>
                </a:solidFill>
                <a:effectLst/>
                <a:latin typeface="Times New Roman" panose="02020603050405020304" pitchFamily="18" charset="0"/>
              </a:rPr>
              <a:t>йил 12-февралда РКП(б) МК ва РСФСР ХКСнинг Туркистон ишлари билан шуғулланувчи алоҳида муваққат комиссияси (раиси - Ш. Элиава) тузилди. Комиссия аъзолари П.Кобозев бошчилигида 4 март куни Тошкентга келди</a:t>
            </a:r>
            <a:r>
              <a:rPr lang="ru-RU" altLang="ru-RU" b="1" dirty="0" smtClean="0">
                <a:solidFill>
                  <a:srgbClr val="000066"/>
                </a:solidFill>
                <a:effectLst/>
                <a:latin typeface="Times New Roman" panose="02020603050405020304" pitchFamily="18" charset="0"/>
              </a:rPr>
              <a:t>;</a:t>
            </a:r>
            <a:r>
              <a:rPr lang="uz-Cyrl-UZ" altLang="ru-RU" b="1" dirty="0" smtClean="0">
                <a:solidFill>
                  <a:srgbClr val="000066"/>
                </a:solidFill>
                <a:effectLst/>
                <a:latin typeface="Times New Roman" panose="02020603050405020304" pitchFamily="18" charset="0"/>
              </a:rPr>
              <a:t> </a:t>
            </a:r>
          </a:p>
          <a:p>
            <a:pPr algn="just" eaLnBrk="1" hangingPunct="1">
              <a:defRPr/>
            </a:pPr>
            <a:r>
              <a:rPr lang="uz-Cyrl-UZ" altLang="ru-RU" b="1" dirty="0" smtClean="0">
                <a:solidFill>
                  <a:srgbClr val="000066"/>
                </a:solidFill>
                <a:effectLst/>
                <a:latin typeface="Times New Roman" panose="02020603050405020304" pitchFamily="18" charset="0"/>
              </a:rPr>
              <a:t>А. Казаков бошчилигидаги Туркистон МИК раиси - П. Кобозев ўртасида ҳокимият учун курашда Кобозев ғолиб чиқди</a:t>
            </a:r>
            <a:r>
              <a:rPr lang="ru-RU" altLang="ru-RU" b="1" dirty="0" smtClean="0">
                <a:solidFill>
                  <a:srgbClr val="000066"/>
                </a:solidFill>
                <a:effectLst/>
                <a:latin typeface="Times New Roman" panose="02020603050405020304" pitchFamily="18" charset="0"/>
              </a:rPr>
              <a:t>;</a:t>
            </a:r>
            <a:endParaRPr lang="uz-Cyrl-UZ" altLang="ru-RU" b="1" dirty="0" smtClean="0">
              <a:solidFill>
                <a:srgbClr val="000066"/>
              </a:solidFill>
              <a:effectLst/>
              <a:latin typeface="Times New Roman" panose="02020603050405020304" pitchFamily="18" charset="0"/>
            </a:endParaRPr>
          </a:p>
          <a:p>
            <a:pPr algn="just" eaLnBrk="1" hangingPunct="1">
              <a:defRPr/>
            </a:pPr>
            <a:r>
              <a:rPr lang="uz-Cyrl-UZ" altLang="ru-RU" b="1" dirty="0" smtClean="0">
                <a:solidFill>
                  <a:srgbClr val="000066"/>
                </a:solidFill>
                <a:effectLst/>
                <a:latin typeface="Times New Roman" panose="02020603050405020304" pitchFamily="18" charset="0"/>
              </a:rPr>
              <a:t>А. Казаков ва ўринбосари Успенский лавозимларидан олинди. А. Кобозев Туркистон МИК нинг янги раиси И. Апинга мустамлакачиликни ўта нозиклик билан юритиш, туб халқлар манфаатларига ошкора қарши чиқмасликни уқтирди</a:t>
            </a:r>
            <a:r>
              <a:rPr lang="ru-RU" altLang="ru-RU" b="1" dirty="0" smtClean="0">
                <a:solidFill>
                  <a:srgbClr val="000066"/>
                </a:solidFill>
                <a:effectLst/>
                <a:latin typeface="Times New Roman" panose="02020603050405020304" pitchFamily="18" charset="0"/>
              </a:rPr>
              <a:t>;</a:t>
            </a:r>
            <a:r>
              <a:rPr lang="uz-Cyrl-UZ" altLang="ru-RU" b="1" dirty="0" smtClean="0">
                <a:solidFill>
                  <a:srgbClr val="000066"/>
                </a:solidFill>
                <a:effectLst/>
                <a:latin typeface="Times New Roman" panose="02020603050405020304" pitchFamily="18" charset="0"/>
              </a:rPr>
              <a:t> </a:t>
            </a:r>
          </a:p>
          <a:p>
            <a:pPr algn="just" eaLnBrk="1" hangingPunct="1">
              <a:defRPr/>
            </a:pPr>
            <a:r>
              <a:rPr lang="uz-Cyrl-UZ" altLang="ru-RU" b="1" dirty="0" smtClean="0">
                <a:solidFill>
                  <a:srgbClr val="000066"/>
                </a:solidFill>
                <a:effectLst/>
                <a:latin typeface="Times New Roman" panose="02020603050405020304" pitchFamily="18" charset="0"/>
              </a:rPr>
              <a:t>1919 йил 4-ноябрда </a:t>
            </a:r>
            <a:r>
              <a:rPr lang="uz-Cyrl-UZ" altLang="ru-RU" b="1" dirty="0" smtClean="0">
                <a:solidFill>
                  <a:srgbClr val="0070C0"/>
                </a:solidFill>
                <a:effectLst/>
                <a:latin typeface="Times New Roman" panose="02020603050405020304" pitchFamily="18" charset="0"/>
              </a:rPr>
              <a:t>Элиава, В.Куйбишев, Ф.Голошчекин, Я.Рудзутак </a:t>
            </a:r>
            <a:r>
              <a:rPr lang="ru-RU" altLang="ru-RU" b="1" dirty="0" err="1" smtClean="0">
                <a:solidFill>
                  <a:srgbClr val="0070C0"/>
                </a:solidFill>
                <a:effectLst/>
                <a:latin typeface="Times New Roman" panose="02020603050405020304" pitchFamily="18" charset="0"/>
              </a:rPr>
              <a:t>кейинро</a:t>
            </a:r>
            <a:r>
              <a:rPr lang="uz-Cyrl-UZ" altLang="ru-RU" b="1" dirty="0" smtClean="0">
                <a:solidFill>
                  <a:srgbClr val="0070C0"/>
                </a:solidFill>
                <a:effectLst/>
                <a:latin typeface="Times New Roman" panose="02020603050405020304" pitchFamily="18" charset="0"/>
              </a:rPr>
              <a:t>қ</a:t>
            </a:r>
            <a:r>
              <a:rPr lang="ru-RU" altLang="ru-RU" b="1" dirty="0" smtClean="0">
                <a:solidFill>
                  <a:srgbClr val="0070C0"/>
                </a:solidFill>
                <a:effectLst/>
                <a:latin typeface="Times New Roman" panose="02020603050405020304" pitchFamily="18" charset="0"/>
              </a:rPr>
              <a:t> </a:t>
            </a:r>
            <a:r>
              <a:rPr lang="uz-Cyrl-UZ" altLang="ru-RU" b="1" dirty="0" smtClean="0">
                <a:solidFill>
                  <a:srgbClr val="0070C0"/>
                </a:solidFill>
                <a:effectLst/>
                <a:latin typeface="Times New Roman" panose="02020603050405020304" pitchFamily="18" charset="0"/>
              </a:rPr>
              <a:t>М.Фрунзе ва Г.Боки</a:t>
            </a:r>
            <a:r>
              <a:rPr lang="uz-Cyrl-UZ" altLang="ru-RU" b="1" dirty="0" smtClean="0">
                <a:solidFill>
                  <a:srgbClr val="000066"/>
                </a:solidFill>
                <a:effectLst/>
                <a:latin typeface="Times New Roman" panose="02020603050405020304" pitchFamily="18" charset="0"/>
              </a:rPr>
              <a:t>й - Турккомиссия Тошкентга келди</a:t>
            </a:r>
            <a:r>
              <a:rPr lang="ru-RU" altLang="ru-RU" b="1" dirty="0" smtClean="0">
                <a:solidFill>
                  <a:srgbClr val="000066"/>
                </a:solidFill>
                <a:effectLst/>
                <a:latin typeface="Times New Roman" panose="02020603050405020304" pitchFamily="18" charset="0"/>
              </a:rPr>
              <a:t>;</a:t>
            </a:r>
            <a:r>
              <a:rPr lang="uz-Cyrl-UZ" altLang="ru-RU" b="1" dirty="0" smtClean="0">
                <a:solidFill>
                  <a:srgbClr val="000066"/>
                </a:solidFill>
                <a:effectLst/>
                <a:latin typeface="Times New Roman" panose="02020603050405020304" pitchFamily="18" charset="0"/>
              </a:rPr>
              <a:t> </a:t>
            </a:r>
          </a:p>
          <a:p>
            <a:pPr algn="just" eaLnBrk="1" hangingPunct="1">
              <a:defRPr/>
            </a:pPr>
            <a:r>
              <a:rPr lang="uz-Cyrl-UZ" altLang="ru-RU" b="1" dirty="0" smtClean="0">
                <a:solidFill>
                  <a:srgbClr val="000066"/>
                </a:solidFill>
                <a:effectLst/>
                <a:latin typeface="Times New Roman" panose="02020603050405020304" pitchFamily="18" charset="0"/>
              </a:rPr>
              <a:t>Турккомиссия амалда барча партия, совет, хўжалик ва ҳарбий ташкилотларга раҳбарлик қилди. Турккомиссия тазйиқи билан Турккомиссиянинг Тошкентга келиши билан Туркистонда большевистик диктатура ўрнатиш жараёни муайян маррага етди</a:t>
            </a:r>
            <a:r>
              <a:rPr lang="ru-RU" altLang="ru-RU" b="1" dirty="0" smtClean="0">
                <a:solidFill>
                  <a:srgbClr val="000066"/>
                </a:solidFill>
                <a:effectLst/>
                <a:latin typeface="Times New Roman" panose="02020603050405020304" pitchFamily="18" charset="0"/>
              </a:rPr>
              <a:t>.</a:t>
            </a:r>
          </a:p>
        </p:txBody>
      </p:sp>
    </p:spTree>
    <p:extLst>
      <p:ext uri="{BB962C8B-B14F-4D97-AF65-F5344CB8AC3E}">
        <p14:creationId xmlns:p14="http://schemas.microsoft.com/office/powerpoint/2010/main" val="300026901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20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048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2048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2048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p:cTn id="13" dur="20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2048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2048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2048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p:cTn id="19" dur="20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2048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2048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2048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p:cTn id="25" dur="20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2048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2048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2048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p:cTn id="31" dur="2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513" y="-315913"/>
            <a:ext cx="9144001" cy="1143001"/>
          </a:xfrm>
        </p:spPr>
        <p:txBody>
          <a:bodyPr/>
          <a:lstStyle/>
          <a:p>
            <a:pPr eaLnBrk="1" hangingPunct="1">
              <a:defRPr/>
            </a:pPr>
            <a:r>
              <a:rPr lang="uz-Cyrl-UZ" altLang="ru-RU" sz="3200" b="1" smtClean="0">
                <a:solidFill>
                  <a:schemeClr val="bg2"/>
                </a:solidFill>
              </a:rPr>
              <a:t>Туркистонда бошқарув тизими тузилиши</a:t>
            </a:r>
            <a:r>
              <a:rPr lang="ru-RU" altLang="ru-RU" sz="3200" smtClean="0">
                <a:solidFill>
                  <a:schemeClr val="bg2"/>
                </a:solidFill>
              </a:rPr>
              <a:t> </a:t>
            </a:r>
          </a:p>
        </p:txBody>
      </p:sp>
      <p:sp>
        <p:nvSpPr>
          <p:cNvPr id="21507" name="Rectangle 3"/>
          <p:cNvSpPr>
            <a:spLocks noGrp="1" noChangeArrowheads="1"/>
          </p:cNvSpPr>
          <p:nvPr>
            <p:ph sz="quarter" idx="13"/>
          </p:nvPr>
        </p:nvSpPr>
        <p:spPr>
          <a:xfrm>
            <a:off x="251520" y="188640"/>
            <a:ext cx="8642350" cy="4495800"/>
          </a:xfrm>
        </p:spPr>
        <p:txBody>
          <a:bodyPr>
            <a:noAutofit/>
          </a:bodyPr>
          <a:lstStyle/>
          <a:p>
            <a:pPr algn="just" eaLnBrk="1" hangingPunct="1">
              <a:lnSpc>
                <a:spcPct val="110000"/>
              </a:lnSpc>
              <a:defRPr/>
            </a:pPr>
            <a:r>
              <a:rPr lang="uz-Cyrl-UZ" altLang="ru-RU" sz="2400" b="1" dirty="0" smtClean="0">
                <a:solidFill>
                  <a:srgbClr val="FF0000"/>
                </a:solidFill>
                <a:effectLst/>
                <a:latin typeface="Times New Roman" panose="02020603050405020304" pitchFamily="18" charset="0"/>
              </a:rPr>
              <a:t>1918 йил баҳор-ёзидан </a:t>
            </a:r>
            <a:r>
              <a:rPr lang="uz-Cyrl-UZ" altLang="ru-RU" sz="2400" b="1" dirty="0" smtClean="0">
                <a:solidFill>
                  <a:srgbClr val="000066"/>
                </a:solidFill>
                <a:effectLst/>
                <a:latin typeface="Times New Roman" panose="02020603050405020304" pitchFamily="18" charset="0"/>
              </a:rPr>
              <a:t>Туркистон совет республикаси эълон қилингач, ҳукумат</a:t>
            </a:r>
            <a:r>
              <a:rPr lang="ru-RU" altLang="ru-RU" sz="2400" b="1" dirty="0" smtClean="0">
                <a:solidFill>
                  <a:srgbClr val="000066"/>
                </a:solidFill>
                <a:effectLst/>
                <a:latin typeface="Times New Roman" panose="02020603050405020304" pitchFamily="18" charset="0"/>
              </a:rPr>
              <a:t>да</a:t>
            </a:r>
            <a:r>
              <a:rPr lang="uz-Cyrl-UZ" altLang="ru-RU" sz="2400" b="1" dirty="0" smtClean="0">
                <a:solidFill>
                  <a:srgbClr val="000066"/>
                </a:solidFill>
                <a:effectLst/>
                <a:latin typeface="Times New Roman" panose="02020603050405020304" pitchFamily="18" charset="0"/>
              </a:rPr>
              <a:t>: </a:t>
            </a:r>
            <a:r>
              <a:rPr lang="uz-Cyrl-UZ" altLang="ru-RU" sz="2400" b="1" i="1" dirty="0" smtClean="0">
                <a:solidFill>
                  <a:srgbClr val="FF0000"/>
                </a:solidFill>
                <a:effectLst/>
                <a:latin typeface="Times New Roman" panose="02020603050405020304" pitchFamily="18" charset="0"/>
              </a:rPr>
              <a:t>ички ишлар, ер ишлари, маориф, миллатлар ишлари </a:t>
            </a:r>
            <a:r>
              <a:rPr lang="uz-Cyrl-UZ" altLang="ru-RU" sz="2400" b="1" dirty="0" smtClean="0">
                <a:solidFill>
                  <a:srgbClr val="000066"/>
                </a:solidFill>
                <a:effectLst/>
                <a:latin typeface="Times New Roman" panose="02020603050405020304" pitchFamily="18" charset="0"/>
              </a:rPr>
              <a:t>комиссарликлари тузилди. Совет душманлари билан курашувчи ЧК (Чрезвычайная комиссия) ўз фаолиятини бошлади</a:t>
            </a:r>
            <a:r>
              <a:rPr lang="ru-RU" altLang="ru-RU" sz="2400" b="1" dirty="0" smtClean="0">
                <a:solidFill>
                  <a:srgbClr val="000066"/>
                </a:solidFill>
                <a:effectLst/>
                <a:latin typeface="Times New Roman" panose="02020603050405020304" pitchFamily="18" charset="0"/>
              </a:rPr>
              <a:t>;</a:t>
            </a:r>
            <a:endParaRPr lang="uz-Cyrl-UZ" altLang="ru-RU" sz="2400" b="1" dirty="0" smtClean="0">
              <a:solidFill>
                <a:srgbClr val="000066"/>
              </a:solidFill>
              <a:effectLst/>
              <a:latin typeface="Times New Roman" panose="02020603050405020304" pitchFamily="18" charset="0"/>
            </a:endParaRPr>
          </a:p>
          <a:p>
            <a:pPr algn="just" eaLnBrk="1" hangingPunct="1">
              <a:lnSpc>
                <a:spcPct val="110000"/>
              </a:lnSpc>
              <a:defRPr/>
            </a:pPr>
            <a:r>
              <a:rPr lang="uz-Cyrl-UZ" altLang="ru-RU" sz="2400" b="1" dirty="0" smtClean="0">
                <a:solidFill>
                  <a:srgbClr val="000066"/>
                </a:solidFill>
                <a:effectLst/>
                <a:latin typeface="Times New Roman" panose="02020603050405020304" pitchFamily="18" charset="0"/>
              </a:rPr>
              <a:t>Фарғона, Сирдарё, Самарқанд вилоят бошқарув идоралари, комиссарликлар, Марказий маъмурий идоралар бўлимлари, уездлар ва волостлар маъмуриятлари ташкил этилди</a:t>
            </a:r>
            <a:r>
              <a:rPr lang="ru-RU" altLang="ru-RU" sz="2400" b="1" dirty="0" smtClean="0">
                <a:solidFill>
                  <a:srgbClr val="000066"/>
                </a:solidFill>
                <a:effectLst/>
                <a:latin typeface="Times New Roman" panose="02020603050405020304" pitchFamily="18" charset="0"/>
              </a:rPr>
              <a:t>;</a:t>
            </a:r>
            <a:endParaRPr lang="uz-Cyrl-UZ" altLang="ru-RU" sz="2400" b="1" dirty="0" smtClean="0">
              <a:solidFill>
                <a:srgbClr val="000066"/>
              </a:solidFill>
              <a:effectLst/>
              <a:latin typeface="Times New Roman" panose="02020603050405020304" pitchFamily="18" charset="0"/>
            </a:endParaRPr>
          </a:p>
          <a:p>
            <a:pPr algn="just" eaLnBrk="1" hangingPunct="1">
              <a:lnSpc>
                <a:spcPct val="110000"/>
              </a:lnSpc>
              <a:defRPr/>
            </a:pPr>
            <a:r>
              <a:rPr lang="uz-Cyrl-UZ" altLang="ru-RU" sz="2400" b="1" dirty="0" smtClean="0">
                <a:solidFill>
                  <a:srgbClr val="000066"/>
                </a:solidFill>
                <a:effectLst/>
                <a:latin typeface="Times New Roman" panose="02020603050405020304" pitchFamily="18" charset="0"/>
              </a:rPr>
              <a:t> Фарғонада инқилобий ҳокимиятнинг фавқулодда органи - инқилобий қўмита (ревком)лар ҳарбий шароит қоидалари бўйича ҳокимиятни бошқарганлар</a:t>
            </a:r>
            <a:r>
              <a:rPr lang="ru-RU" altLang="ru-RU" sz="2400" b="1" dirty="0" smtClean="0">
                <a:solidFill>
                  <a:srgbClr val="000066"/>
                </a:solidFill>
                <a:effectLst/>
                <a:latin typeface="Times New Roman" panose="02020603050405020304" pitchFamily="18" charset="0"/>
              </a:rPr>
              <a:t>;</a:t>
            </a:r>
            <a:r>
              <a:rPr lang="uz-Cyrl-UZ" altLang="ru-RU" sz="2400" b="1" dirty="0" smtClean="0">
                <a:solidFill>
                  <a:srgbClr val="000066"/>
                </a:solidFill>
                <a:effectLst/>
                <a:latin typeface="Times New Roman" panose="02020603050405020304" pitchFamily="18" charset="0"/>
              </a:rPr>
              <a:t> </a:t>
            </a:r>
          </a:p>
          <a:p>
            <a:pPr algn="just" eaLnBrk="1" hangingPunct="1">
              <a:lnSpc>
                <a:spcPct val="110000"/>
              </a:lnSpc>
              <a:defRPr/>
            </a:pPr>
            <a:r>
              <a:rPr lang="uz-Cyrl-UZ" altLang="ru-RU" sz="2400" b="1" dirty="0" smtClean="0">
                <a:solidFill>
                  <a:srgbClr val="000066"/>
                </a:solidFill>
                <a:effectLst/>
                <a:latin typeface="Times New Roman" panose="02020603050405020304" pitchFamily="18" charset="0"/>
              </a:rPr>
              <a:t>Советлар ҳукмронлиги бошланиши билан вақфнинг давлат ихтиёрига олиниши эълон қилинди. 1918-1920-йилларда бу </a:t>
            </a:r>
            <a:r>
              <a:rPr lang="ru-RU" altLang="ru-RU" sz="2400" b="1" dirty="0" err="1" smtClean="0">
                <a:solidFill>
                  <a:srgbClr val="000066"/>
                </a:solidFill>
                <a:effectLst/>
                <a:latin typeface="Times New Roman" panose="02020603050405020304" pitchFamily="18" charset="0"/>
              </a:rPr>
              <a:t>иш</a:t>
            </a:r>
            <a:r>
              <a:rPr lang="ru-RU" altLang="ru-RU" sz="2400" b="1" dirty="0" smtClean="0">
                <a:solidFill>
                  <a:srgbClr val="000066"/>
                </a:solidFill>
                <a:effectLst/>
                <a:latin typeface="Times New Roman" panose="02020603050405020304" pitchFamily="18" charset="0"/>
              </a:rPr>
              <a:t> </a:t>
            </a:r>
            <a:r>
              <a:rPr lang="uz-Cyrl-UZ" altLang="ru-RU" sz="2400" b="1" dirty="0" smtClean="0">
                <a:solidFill>
                  <a:srgbClr val="000066"/>
                </a:solidFill>
                <a:effectLst/>
                <a:latin typeface="Times New Roman" panose="02020603050405020304" pitchFamily="18" charset="0"/>
              </a:rPr>
              <a:t>амалга оширилди</a:t>
            </a:r>
            <a:r>
              <a:rPr lang="ru-RU" altLang="ru-RU" sz="2400" b="1" dirty="0" smtClean="0">
                <a:solidFill>
                  <a:srgbClr val="000066"/>
                </a:solidFill>
                <a:effectLst/>
                <a:latin typeface="Times New Roman" panose="02020603050405020304" pitchFamily="18" charset="0"/>
              </a:rPr>
              <a:t>;</a:t>
            </a:r>
            <a:r>
              <a:rPr lang="uz-Cyrl-UZ" altLang="ru-RU" sz="2400" b="1" dirty="0" smtClean="0">
                <a:solidFill>
                  <a:srgbClr val="000066"/>
                </a:solidFill>
                <a:effectLst/>
                <a:latin typeface="Times New Roman" panose="02020603050405020304" pitchFamily="18" charset="0"/>
              </a:rPr>
              <a:t> </a:t>
            </a:r>
            <a:endParaRPr lang="ru-RU" altLang="ru-RU" sz="2400" b="1" dirty="0" smtClean="0">
              <a:solidFill>
                <a:srgbClr val="000066"/>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diamond(out)">
                                      <p:cBhvr>
                                        <p:cTn id="7" dur="2000"/>
                                        <p:tgtEl>
                                          <p:spTgt spid="21507">
                                            <p:txEl>
                                              <p:pRg st="0" end="0"/>
                                            </p:txEl>
                                          </p:spTgt>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diamond(out)">
                                      <p:cBhvr>
                                        <p:cTn id="10" dur="2000"/>
                                        <p:tgtEl>
                                          <p:spTgt spid="21507">
                                            <p:txEl>
                                              <p:pRg st="1" end="1"/>
                                            </p:txEl>
                                          </p:spTgt>
                                        </p:tgtEl>
                                      </p:cBhvr>
                                    </p:animEffect>
                                  </p:childTnLst>
                                </p:cTn>
                              </p:par>
                              <p:par>
                                <p:cTn id="11" presetID="8" presetClass="entr" presetSubtype="32"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diamond(out)">
                                      <p:cBhvr>
                                        <p:cTn id="13" dur="2000"/>
                                        <p:tgtEl>
                                          <p:spTgt spid="21507">
                                            <p:txEl>
                                              <p:pRg st="2" end="2"/>
                                            </p:txEl>
                                          </p:spTgt>
                                        </p:tgtEl>
                                      </p:cBhvr>
                                    </p:animEffect>
                                  </p:childTnLst>
                                </p:cTn>
                              </p:par>
                              <p:par>
                                <p:cTn id="14" presetID="8" presetClass="entr" presetSubtype="32"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diamond(out)">
                                      <p:cBhvr>
                                        <p:cTn id="16" dur="2000"/>
                                        <p:tgtEl>
                                          <p:spTgt spid="21507">
                                            <p:txEl>
                                              <p:pRg st="3" end="3"/>
                                            </p:txEl>
                                          </p:spTgt>
                                        </p:tgtEl>
                                      </p:cBhvr>
                                    </p:animEffect>
                                  </p:childTnLst>
                                </p:cTn>
                              </p:par>
                              <p:par>
                                <p:cTn id="17" presetID="8" presetClass="entr" presetSubtype="32" fill="hold" grpId="0" nodeType="withEffect">
                                  <p:stCondLst>
                                    <p:cond delay="0"/>
                                  </p:stCondLst>
                                  <p:childTnLst>
                                    <p:set>
                                      <p:cBhvr>
                                        <p:cTn id="18" dur="1" fill="hold">
                                          <p:stCondLst>
                                            <p:cond delay="0"/>
                                          </p:stCondLst>
                                        </p:cTn>
                                        <p:tgtEl>
                                          <p:spTgt spid="21506"/>
                                        </p:tgtEl>
                                        <p:attrNameLst>
                                          <p:attrName>style.visibility</p:attrName>
                                        </p:attrNameLst>
                                      </p:cBhvr>
                                      <p:to>
                                        <p:strVal val="visible"/>
                                      </p:to>
                                    </p:set>
                                    <p:animEffect transition="in" filter="diamond(out)">
                                      <p:cBhvr>
                                        <p:cTn id="19" dur="2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29600" cy="1143001"/>
          </a:xfrm>
        </p:spPr>
        <p:txBody>
          <a:bodyPr/>
          <a:lstStyle/>
          <a:p>
            <a:pPr eaLnBrk="1" hangingPunct="1">
              <a:defRPr/>
            </a:pPr>
            <a:r>
              <a:rPr lang="uz-Cyrl-UZ" altLang="ru-RU" sz="3600" b="1" smtClean="0">
                <a:solidFill>
                  <a:srgbClr val="A50021"/>
                </a:solidFill>
                <a:latin typeface="Times New Roman" panose="02020603050405020304" pitchFamily="18" charset="0"/>
              </a:rPr>
              <a:t>Адабиётлар:</a:t>
            </a:r>
            <a:endParaRPr lang="ru-RU" altLang="ru-RU" sz="3600" b="1" smtClean="0">
              <a:solidFill>
                <a:srgbClr val="A50021"/>
              </a:solidFill>
              <a:latin typeface="Times New Roman" panose="02020603050405020304" pitchFamily="18" charset="0"/>
            </a:endParaRPr>
          </a:p>
        </p:txBody>
      </p:sp>
      <p:sp>
        <p:nvSpPr>
          <p:cNvPr id="11267" name="Rectangle 3"/>
          <p:cNvSpPr>
            <a:spLocks noGrp="1" noChangeArrowheads="1"/>
          </p:cNvSpPr>
          <p:nvPr>
            <p:ph sz="quarter" idx="13"/>
          </p:nvPr>
        </p:nvSpPr>
        <p:spPr>
          <a:xfrm>
            <a:off x="250825" y="446088"/>
            <a:ext cx="8580438" cy="4495800"/>
          </a:xfrm>
        </p:spPr>
        <p:txBody>
          <a:bodyPr>
            <a:normAutofit fontScale="85000" lnSpcReduction="10000"/>
          </a:bodyPr>
          <a:lstStyle/>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Каримов И.А. </a:t>
            </a:r>
            <a:r>
              <a:rPr lang="uz-Cyrl-UZ" altLang="ru-RU" sz="1700" b="1" smtClean="0">
                <a:solidFill>
                  <a:srgbClr val="000066"/>
                </a:solidFill>
                <a:latin typeface="Times New Roman" panose="02020603050405020304" pitchFamily="18" charset="0"/>
              </a:rPr>
              <a:t>Ўзбек халқи ҳеч қачон, ҳеч кимга қарам бўлмайди. Т.: 13</a:t>
            </a:r>
            <a:r>
              <a:rPr lang="ru-RU" altLang="ru-RU" sz="1700" b="1" smtClean="0">
                <a:solidFill>
                  <a:srgbClr val="000066"/>
                </a:solidFill>
                <a:latin typeface="Times New Roman" panose="02020603050405020304" pitchFamily="18" charset="0"/>
              </a:rPr>
              <a:t> – </a:t>
            </a:r>
            <a:r>
              <a:rPr lang="uz-Cyrl-UZ" altLang="ru-RU" sz="1700" b="1" smtClean="0">
                <a:solidFill>
                  <a:srgbClr val="000066"/>
                </a:solidFill>
                <a:latin typeface="Times New Roman" panose="02020603050405020304" pitchFamily="18" charset="0"/>
              </a:rPr>
              <a:t>“Ўзбекистон”, 2005.</a:t>
            </a:r>
            <a:endParaRPr lang="ru-RU" altLang="ru-RU" sz="1700" b="1" smtClean="0">
              <a:solidFill>
                <a:srgbClr val="000066"/>
              </a:solidFill>
              <a:latin typeface="Times New Roman" panose="02020603050405020304" pitchFamily="18" charset="0"/>
            </a:endParaRP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Каримов И.А. </a:t>
            </a:r>
            <a:r>
              <a:rPr lang="uz-Cyrl-UZ" altLang="ru-RU" sz="1700" b="1" smtClean="0">
                <a:solidFill>
                  <a:srgbClr val="000066"/>
                </a:solidFill>
                <a:latin typeface="Times New Roman" panose="02020603050405020304" pitchFamily="18" charset="0"/>
              </a:rPr>
              <a:t>Инсон, унинг ҳуқуқ ва эркинликлари -  олий қадрият.  Т.: 14 – “Ўзбекистон”, 2006.</a:t>
            </a:r>
            <a:endParaRPr lang="ru-RU" altLang="ru-RU" sz="1700" b="1" smtClean="0">
              <a:solidFill>
                <a:srgbClr val="000066"/>
              </a:solidFill>
              <a:latin typeface="Times New Roman" panose="02020603050405020304" pitchFamily="18" charset="0"/>
            </a:endParaRP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Каримов И.А. </a:t>
            </a:r>
            <a:r>
              <a:rPr lang="uz-Cyrl-UZ" altLang="ru-RU" sz="1700" b="1" smtClean="0">
                <a:solidFill>
                  <a:srgbClr val="000066"/>
                </a:solidFill>
                <a:latin typeface="Times New Roman" panose="02020603050405020304" pitchFamily="18" charset="0"/>
              </a:rPr>
              <a:t>Жамиятимизни эркинлаштириш, ислоҳотларни чуқурлаштириш, маънавиятимизни юксалтириш ва халқимизнинг ҳаёт даражасини ошириш  - барча ишларимизнинг мезони ва мақсадидир.  Т.: 15 – “Ўзбекистон”, 2007.</a:t>
            </a:r>
            <a:endParaRPr lang="ru-RU" altLang="ru-RU" sz="1700" b="1" smtClean="0">
              <a:solidFill>
                <a:srgbClr val="000066"/>
              </a:solidFill>
              <a:latin typeface="Times New Roman" panose="02020603050405020304" pitchFamily="18" charset="0"/>
            </a:endParaRP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Каримов И.А. </a:t>
            </a:r>
            <a:r>
              <a:rPr lang="uz-Cyrl-UZ" altLang="ru-RU" sz="1700" b="1" smtClean="0">
                <a:solidFill>
                  <a:srgbClr val="000066"/>
                </a:solidFill>
                <a:latin typeface="Times New Roman" panose="02020603050405020304" pitchFamily="18" charset="0"/>
              </a:rPr>
              <a:t>Мамлакатни модернизация қилиш ва иқтисодиётимизни барқарор ривожлантириш йўлида. Т.: 16 – “Ўзбекистон”, 2008.</a:t>
            </a:r>
            <a:endParaRPr lang="ru-RU" altLang="ru-RU" sz="1700" b="1" smtClean="0">
              <a:solidFill>
                <a:srgbClr val="000066"/>
              </a:solidFill>
              <a:latin typeface="Times New Roman" panose="02020603050405020304" pitchFamily="18" charset="0"/>
            </a:endParaRP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Ўзбекистон Совет мустамлакачилиги даврида. Тошкент: Шарқ, 2000. 688 б.</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Тарих шоҳидлиги ва сабоқлари: чоризм ва совет мустамлакачилиги даврида Ўзбекистон миллий бойликларининг ўзлаштирилиши. Тошкент: Шарқ, 2001. 464 б. </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Аъзамхўжаев С. Туркистон мухторияти. Миллий-демократик давлатчилик қурилиши тажрибаси. Тошкент: Маънавият, 2000.  166 б.</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Ражабов  Қ. Фарғона водийсидаги истиқлолчилик ҳаракати йўлбошчилари //Туркистон бирлиги ва мустақиллиги учун кураш саҳифаларидан. Т.: 1996. Б. 52-63.      </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Ражабов Қ. Ғолиб армиянинг қора ишлари. //Шарқ юлдузи. 1998. №6. Б. 163-203.                   </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Истиқлолимизнинг тарихий илдизларии: (Ўзбекистоннинг 1917 йил октябридаги давлат тўнтариши. “Босмачилик” миллий-озодлик ҳаракати, тарих фанининг “очилмаган қўриқ”лари ҳақида  давра суҳбати.) // Шарқ юлдузи.  1995.   № 11-12. 3-29 б.        </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Босмачилик: ҳақиқат ва уйдирма: халқ тарихи  халққа қандай етказилмоқда? (Давра суҳбати) // Шарқ юлдузи.  1991.  № 3.  165-189 б.                </a:t>
            </a:r>
          </a:p>
          <a:p>
            <a:pPr marL="357188" indent="-357188" algn="just" eaLnBrk="1" hangingPunct="1">
              <a:lnSpc>
                <a:spcPct val="80000"/>
              </a:lnSpc>
              <a:buClr>
                <a:srgbClr val="000066"/>
              </a:buClr>
              <a:buSzPct val="120000"/>
              <a:buFont typeface="Wingdings" panose="05000000000000000000" pitchFamily="2" charset="2"/>
              <a:buAutoNum type="arabicPeriod"/>
              <a:tabLst>
                <a:tab pos="447675" algn="l"/>
              </a:tabLst>
              <a:defRPr/>
            </a:pPr>
            <a:r>
              <a:rPr lang="ru-RU" altLang="ru-RU" sz="1700" b="1" smtClean="0">
                <a:solidFill>
                  <a:srgbClr val="000066"/>
                </a:solidFill>
                <a:latin typeface="Times New Roman" panose="02020603050405020304" pitchFamily="18" charset="0"/>
              </a:rPr>
              <a:t>Исоқов И. Қирғинни    ким  қилган-у, жадига қолган ким эди? (“Босмачилар” деб ном олган фуқаролар уруши.) // Шарқ юлдузи.  № 5.  158-166 б.</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11266"/>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11267">
                                            <p:txEl>
                                              <p:pRg st="0" end="0"/>
                                            </p:txEl>
                                          </p:spTgt>
                                        </p:tgtEl>
                                        <p:attrNameLst>
                                          <p:attrName>style.visibility</p:attrName>
                                        </p:attrNameLst>
                                      </p:cBhvr>
                                      <p:to>
                                        <p:strVal val="visible"/>
                                      </p:to>
                                    </p:set>
                                    <p:animEffect transition="in" filter="fade">
                                      <p:cBhvr>
                                        <p:cTn id="9" dur="2000">
                                          <p:stCondLst>
                                            <p:cond delay="0"/>
                                          </p:stCondLst>
                                        </p:cTn>
                                        <p:tgtEl>
                                          <p:spTgt spid="11267">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2000">
                                          <p:stCondLst>
                                            <p:cond delay="0"/>
                                          </p:stCondLst>
                                        </p:cTn>
                                        <p:tgtEl>
                                          <p:spTgt spid="112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2000">
                                          <p:stCondLst>
                                            <p:cond delay="0"/>
                                          </p:stCondLst>
                                        </p:cTn>
                                        <p:tgtEl>
                                          <p:spTgt spid="112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fade">
                                      <p:cBhvr>
                                        <p:cTn id="18" dur="2000">
                                          <p:stCondLst>
                                            <p:cond delay="0"/>
                                          </p:stCondLst>
                                        </p:cTn>
                                        <p:tgtEl>
                                          <p:spTgt spid="11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2000">
                                          <p:stCondLst>
                                            <p:cond delay="0"/>
                                          </p:stCondLst>
                                        </p:cTn>
                                        <p:tgtEl>
                                          <p:spTgt spid="11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Effect transition="in" filter="fade">
                                      <p:cBhvr>
                                        <p:cTn id="24" dur="2000">
                                          <p:stCondLst>
                                            <p:cond delay="0"/>
                                          </p:stCondLst>
                                        </p:cTn>
                                        <p:tgtEl>
                                          <p:spTgt spid="1126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animEffect transition="in" filter="fade">
                                      <p:cBhvr>
                                        <p:cTn id="27" dur="2000">
                                          <p:stCondLst>
                                            <p:cond delay="0"/>
                                          </p:stCondLst>
                                        </p:cTn>
                                        <p:tgtEl>
                                          <p:spTgt spid="112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267">
                                            <p:txEl>
                                              <p:pRg st="7" end="7"/>
                                            </p:txEl>
                                          </p:spTgt>
                                        </p:tgtEl>
                                        <p:attrNameLst>
                                          <p:attrName>style.visibility</p:attrName>
                                        </p:attrNameLst>
                                      </p:cBhvr>
                                      <p:to>
                                        <p:strVal val="visible"/>
                                      </p:to>
                                    </p:set>
                                    <p:animEffect transition="in" filter="fade">
                                      <p:cBhvr>
                                        <p:cTn id="30" dur="2000">
                                          <p:stCondLst>
                                            <p:cond delay="0"/>
                                          </p:stCondLst>
                                        </p:cTn>
                                        <p:tgtEl>
                                          <p:spTgt spid="1126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267">
                                            <p:txEl>
                                              <p:pRg st="8" end="8"/>
                                            </p:txEl>
                                          </p:spTgt>
                                        </p:tgtEl>
                                        <p:attrNameLst>
                                          <p:attrName>style.visibility</p:attrName>
                                        </p:attrNameLst>
                                      </p:cBhvr>
                                      <p:to>
                                        <p:strVal val="visible"/>
                                      </p:to>
                                    </p:set>
                                    <p:animEffect transition="in" filter="fade">
                                      <p:cBhvr>
                                        <p:cTn id="33" dur="2000">
                                          <p:stCondLst>
                                            <p:cond delay="0"/>
                                          </p:stCondLst>
                                        </p:cTn>
                                        <p:tgtEl>
                                          <p:spTgt spid="1126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267">
                                            <p:txEl>
                                              <p:pRg st="9" end="9"/>
                                            </p:txEl>
                                          </p:spTgt>
                                        </p:tgtEl>
                                        <p:attrNameLst>
                                          <p:attrName>style.visibility</p:attrName>
                                        </p:attrNameLst>
                                      </p:cBhvr>
                                      <p:to>
                                        <p:strVal val="visible"/>
                                      </p:to>
                                    </p:set>
                                    <p:animEffect transition="in" filter="fade">
                                      <p:cBhvr>
                                        <p:cTn id="36" dur="2000">
                                          <p:stCondLst>
                                            <p:cond delay="0"/>
                                          </p:stCondLst>
                                        </p:cTn>
                                        <p:tgtEl>
                                          <p:spTgt spid="1126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267">
                                            <p:txEl>
                                              <p:pRg st="10" end="10"/>
                                            </p:txEl>
                                          </p:spTgt>
                                        </p:tgtEl>
                                        <p:attrNameLst>
                                          <p:attrName>style.visibility</p:attrName>
                                        </p:attrNameLst>
                                      </p:cBhvr>
                                      <p:to>
                                        <p:strVal val="visible"/>
                                      </p:to>
                                    </p:set>
                                    <p:animEffect transition="in" filter="fade">
                                      <p:cBhvr>
                                        <p:cTn id="39" dur="2000">
                                          <p:stCondLst>
                                            <p:cond delay="0"/>
                                          </p:stCondLst>
                                        </p:cTn>
                                        <p:tgtEl>
                                          <p:spTgt spid="11267">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67">
                                            <p:txEl>
                                              <p:pRg st="11" end="11"/>
                                            </p:txEl>
                                          </p:spTgt>
                                        </p:tgtEl>
                                        <p:attrNameLst>
                                          <p:attrName>style.visibility</p:attrName>
                                        </p:attrNameLst>
                                      </p:cBhvr>
                                      <p:to>
                                        <p:strVal val="visible"/>
                                      </p:to>
                                    </p:set>
                                    <p:animEffect transition="in" filter="fade">
                                      <p:cBhvr>
                                        <p:cTn id="42" dur="2000">
                                          <p:stCondLst>
                                            <p:cond delay="0"/>
                                          </p:stCondLst>
                                        </p:cTn>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513" y="-315913"/>
            <a:ext cx="9144001" cy="1143001"/>
          </a:xfrm>
        </p:spPr>
        <p:txBody>
          <a:bodyPr/>
          <a:lstStyle/>
          <a:p>
            <a:pPr eaLnBrk="1" hangingPunct="1">
              <a:defRPr/>
            </a:pPr>
            <a:r>
              <a:rPr lang="uz-Cyrl-UZ" altLang="ru-RU" sz="3200" b="1" smtClean="0">
                <a:solidFill>
                  <a:schemeClr val="bg2"/>
                </a:solidFill>
              </a:rPr>
              <a:t>Туркистонда бошқарув тизими тузилиши</a:t>
            </a:r>
            <a:r>
              <a:rPr lang="ru-RU" altLang="ru-RU" sz="3200" smtClean="0">
                <a:solidFill>
                  <a:schemeClr val="bg2"/>
                </a:solidFill>
              </a:rPr>
              <a:t> </a:t>
            </a:r>
          </a:p>
        </p:txBody>
      </p:sp>
      <p:sp>
        <p:nvSpPr>
          <p:cNvPr id="21507" name="Rectangle 3"/>
          <p:cNvSpPr>
            <a:spLocks noGrp="1" noChangeArrowheads="1"/>
          </p:cNvSpPr>
          <p:nvPr>
            <p:ph sz="quarter" idx="13"/>
          </p:nvPr>
        </p:nvSpPr>
        <p:spPr>
          <a:xfrm>
            <a:off x="251520" y="116632"/>
            <a:ext cx="8642350" cy="4495800"/>
          </a:xfrm>
        </p:spPr>
        <p:txBody>
          <a:bodyPr>
            <a:noAutofit/>
          </a:bodyPr>
          <a:lstStyle/>
          <a:p>
            <a:pPr algn="just" eaLnBrk="1" hangingPunct="1">
              <a:lnSpc>
                <a:spcPct val="120000"/>
              </a:lnSpc>
              <a:defRPr/>
            </a:pPr>
            <a:r>
              <a:rPr lang="uz-Cyrl-UZ" altLang="ru-RU" sz="2000" b="1" dirty="0" smtClean="0">
                <a:solidFill>
                  <a:srgbClr val="FF0000"/>
                </a:solidFill>
                <a:effectLst/>
                <a:latin typeface="Times New Roman" panose="02020603050405020304" pitchFamily="18" charset="0"/>
              </a:rPr>
              <a:t>1919 </a:t>
            </a:r>
            <a:r>
              <a:rPr lang="uz-Cyrl-UZ" altLang="ru-RU" sz="2000" b="1" dirty="0" smtClean="0">
                <a:solidFill>
                  <a:srgbClr val="FF0000"/>
                </a:solidFill>
                <a:effectLst/>
                <a:latin typeface="Times New Roman" panose="02020603050405020304" pitchFamily="18" charset="0"/>
              </a:rPr>
              <a:t>йил июн </a:t>
            </a:r>
            <a:r>
              <a:rPr lang="uz-Cyrl-UZ" altLang="ru-RU" sz="2000" b="1" dirty="0" smtClean="0">
                <a:solidFill>
                  <a:srgbClr val="000066"/>
                </a:solidFill>
                <a:effectLst/>
                <a:latin typeface="Times New Roman" panose="02020603050405020304" pitchFamily="18" charset="0"/>
              </a:rPr>
              <a:t>ойида </a:t>
            </a:r>
            <a:r>
              <a:rPr lang="uz-Cyrl-UZ" altLang="ru-RU" sz="2000" b="1" dirty="0" smtClean="0">
                <a:solidFill>
                  <a:srgbClr val="3333CC"/>
                </a:solidFill>
                <a:effectLst/>
                <a:latin typeface="Times New Roman" panose="02020603050405020304" pitchFamily="18" charset="0"/>
              </a:rPr>
              <a:t>қозиликлар</a:t>
            </a:r>
            <a:r>
              <a:rPr lang="uz-Cyrl-UZ" altLang="ru-RU" sz="2000" b="1" dirty="0" smtClean="0">
                <a:solidFill>
                  <a:srgbClr val="000066"/>
                </a:solidFill>
                <a:effectLst/>
                <a:latin typeface="Times New Roman" panose="02020603050405020304" pitchFamily="18" charset="0"/>
              </a:rPr>
              <a:t> ёпилди</a:t>
            </a:r>
            <a:r>
              <a:rPr lang="ru-RU" altLang="ru-RU" sz="2000" b="1" dirty="0" smtClean="0">
                <a:solidFill>
                  <a:srgbClr val="000066"/>
                </a:solidFill>
                <a:effectLst/>
                <a:latin typeface="Times New Roman" panose="02020603050405020304" pitchFamily="18" charset="0"/>
              </a:rPr>
              <a:t>;</a:t>
            </a:r>
            <a:r>
              <a:rPr lang="uz-Cyrl-UZ" altLang="ru-RU" sz="2000" b="1" dirty="0" smtClean="0">
                <a:solidFill>
                  <a:srgbClr val="000066"/>
                </a:solidFill>
                <a:effectLst/>
                <a:latin typeface="Times New Roman" panose="02020603050405020304" pitchFamily="18" charset="0"/>
              </a:rPr>
              <a:t> </a:t>
            </a:r>
          </a:p>
          <a:p>
            <a:pPr algn="just" eaLnBrk="1" hangingPunct="1">
              <a:lnSpc>
                <a:spcPct val="120000"/>
              </a:lnSpc>
              <a:defRPr/>
            </a:pPr>
            <a:r>
              <a:rPr lang="uz-Cyrl-UZ" altLang="ru-RU" sz="2000" b="1" dirty="0" smtClean="0">
                <a:solidFill>
                  <a:srgbClr val="000066"/>
                </a:solidFill>
                <a:effectLst/>
                <a:latin typeface="Times New Roman" panose="02020603050405020304" pitchFamily="18" charset="0"/>
              </a:rPr>
              <a:t>1919 йил кузида Россия марказидан келган Турккомиссия фавқулодда ва чекланмаган ваколатларни амалга оширди</a:t>
            </a:r>
            <a:r>
              <a:rPr lang="ru-RU" altLang="ru-RU" sz="2000" b="1" dirty="0" smtClean="0">
                <a:solidFill>
                  <a:srgbClr val="000066"/>
                </a:solidFill>
                <a:effectLst/>
                <a:latin typeface="Times New Roman" panose="02020603050405020304" pitchFamily="18" charset="0"/>
              </a:rPr>
              <a:t>;</a:t>
            </a:r>
            <a:endParaRPr lang="uz-Cyrl-UZ" altLang="ru-RU" sz="2000" b="1" dirty="0" smtClean="0">
              <a:solidFill>
                <a:srgbClr val="000066"/>
              </a:solidFill>
              <a:effectLst/>
              <a:latin typeface="Times New Roman" panose="02020603050405020304" pitchFamily="18" charset="0"/>
            </a:endParaRPr>
          </a:p>
          <a:p>
            <a:pPr algn="just" eaLnBrk="1" hangingPunct="1">
              <a:lnSpc>
                <a:spcPct val="120000"/>
              </a:lnSpc>
              <a:defRPr/>
            </a:pPr>
            <a:r>
              <a:rPr lang="uz-Cyrl-UZ" altLang="ru-RU" sz="2000" b="1" dirty="0" smtClean="0">
                <a:solidFill>
                  <a:srgbClr val="000066"/>
                </a:solidFill>
                <a:effectLst/>
                <a:latin typeface="Times New Roman" panose="02020603050405020304" pitchFamily="18" charset="0"/>
              </a:rPr>
              <a:t>У </a:t>
            </a:r>
            <a:r>
              <a:rPr lang="uz-Cyrl-UZ" altLang="ru-RU" sz="2000" b="1" i="1" dirty="0" smtClean="0">
                <a:solidFill>
                  <a:srgbClr val="3333CC"/>
                </a:solidFill>
                <a:effectLst/>
                <a:latin typeface="Times New Roman" panose="02020603050405020304" pitchFamily="18" charset="0"/>
              </a:rPr>
              <a:t>Туркистон Компартияси МК, Туркистон МИК ва ХКС</a:t>
            </a:r>
            <a:r>
              <a:rPr lang="uz-Cyrl-UZ" altLang="ru-RU" sz="2000" b="1" dirty="0" smtClean="0">
                <a:solidFill>
                  <a:srgbClr val="000066"/>
                </a:solidFill>
                <a:effectLst/>
                <a:latin typeface="Times New Roman" panose="02020603050405020304" pitchFamily="18" charset="0"/>
              </a:rPr>
              <a:t> устидан назорат ўрнатди</a:t>
            </a:r>
            <a:r>
              <a:rPr lang="ru-RU" altLang="ru-RU" sz="2000" b="1" dirty="0" smtClean="0">
                <a:solidFill>
                  <a:srgbClr val="000066"/>
                </a:solidFill>
                <a:effectLst/>
                <a:latin typeface="Times New Roman" panose="02020603050405020304" pitchFamily="18" charset="0"/>
              </a:rPr>
              <a:t>;</a:t>
            </a:r>
            <a:endParaRPr lang="uz-Cyrl-UZ" altLang="ru-RU" sz="2000" b="1" dirty="0" smtClean="0">
              <a:solidFill>
                <a:srgbClr val="000066"/>
              </a:solidFill>
              <a:effectLst/>
              <a:latin typeface="Times New Roman" panose="02020603050405020304" pitchFamily="18" charset="0"/>
            </a:endParaRPr>
          </a:p>
          <a:p>
            <a:pPr algn="just" eaLnBrk="1" hangingPunct="1">
              <a:lnSpc>
                <a:spcPct val="120000"/>
              </a:lnSpc>
              <a:defRPr/>
            </a:pPr>
            <a:r>
              <a:rPr lang="uz-Cyrl-UZ" altLang="ru-RU" sz="2000" b="1" i="1" dirty="0" smtClean="0">
                <a:solidFill>
                  <a:srgbClr val="3333CC"/>
                </a:solidFill>
                <a:effectLst/>
                <a:latin typeface="Times New Roman" panose="02020603050405020304" pitchFamily="18" charset="0"/>
              </a:rPr>
              <a:t>Ички ва ташқи сиёсат, иқтисод, армия, кадрлар масаласини </a:t>
            </a:r>
            <a:r>
              <a:rPr lang="uz-Cyrl-UZ" altLang="ru-RU" sz="2000" b="1" dirty="0" smtClean="0">
                <a:solidFill>
                  <a:srgbClr val="000066"/>
                </a:solidFill>
                <a:effectLst/>
                <a:latin typeface="Times New Roman" panose="02020603050405020304" pitchFamily="18" charset="0"/>
              </a:rPr>
              <a:t>ўз қўлига олиб марказлаштирди</a:t>
            </a:r>
            <a:r>
              <a:rPr lang="ru-RU" altLang="ru-RU" sz="2000" b="1" dirty="0" smtClean="0">
                <a:solidFill>
                  <a:srgbClr val="000066"/>
                </a:solidFill>
                <a:effectLst/>
                <a:latin typeface="Times New Roman" panose="02020603050405020304" pitchFamily="18" charset="0"/>
              </a:rPr>
              <a:t>;</a:t>
            </a:r>
            <a:endParaRPr lang="uz-Cyrl-UZ" altLang="ru-RU" sz="2000" b="1" dirty="0" smtClean="0">
              <a:solidFill>
                <a:srgbClr val="000066"/>
              </a:solidFill>
              <a:effectLst/>
              <a:latin typeface="Times New Roman" panose="02020603050405020304" pitchFamily="18" charset="0"/>
            </a:endParaRPr>
          </a:p>
          <a:p>
            <a:pPr algn="just" eaLnBrk="1" hangingPunct="1">
              <a:lnSpc>
                <a:spcPct val="120000"/>
              </a:lnSpc>
              <a:defRPr/>
            </a:pPr>
            <a:r>
              <a:rPr lang="uz-Cyrl-UZ" altLang="ru-RU" sz="2000" b="1" dirty="0" smtClean="0">
                <a:solidFill>
                  <a:srgbClr val="000066"/>
                </a:solidFill>
                <a:effectLst/>
                <a:latin typeface="Times New Roman" panose="02020603050405020304" pitchFamily="18" charset="0"/>
              </a:rPr>
              <a:t>Дастлаб </a:t>
            </a:r>
            <a:r>
              <a:rPr lang="uz-Cyrl-UZ" altLang="ru-RU" sz="2000" b="1" dirty="0" smtClean="0">
                <a:solidFill>
                  <a:srgbClr val="FF0000"/>
                </a:solidFill>
                <a:effectLst/>
                <a:latin typeface="Times New Roman" panose="02020603050405020304" pitchFamily="18" charset="0"/>
              </a:rPr>
              <a:t>барча банк муассасалари, улардаги маблағ ва бойликлар, темир йўл, алоқа воситалари</a:t>
            </a:r>
            <a:r>
              <a:rPr lang="uz-Cyrl-UZ" altLang="ru-RU" sz="2000" b="1" dirty="0" smtClean="0">
                <a:solidFill>
                  <a:srgbClr val="000066"/>
                </a:solidFill>
                <a:effectLst/>
                <a:latin typeface="Times New Roman" panose="02020603050405020304" pitchFamily="18" charset="0"/>
              </a:rPr>
              <a:t> национализа</a:t>
            </a:r>
            <a:r>
              <a:rPr lang="ru-RU" altLang="ru-RU" sz="2000" b="1" dirty="0" smtClean="0">
                <a:solidFill>
                  <a:srgbClr val="000066"/>
                </a:solidFill>
                <a:effectLst/>
                <a:latin typeface="Times New Roman" panose="02020603050405020304" pitchFamily="18" charset="0"/>
              </a:rPr>
              <a:t>ц</a:t>
            </a:r>
            <a:r>
              <a:rPr lang="uz-Cyrl-UZ" altLang="ru-RU" sz="2000" b="1" dirty="0" smtClean="0">
                <a:solidFill>
                  <a:srgbClr val="000066"/>
                </a:solidFill>
                <a:effectLst/>
                <a:latin typeface="Times New Roman" panose="02020603050405020304" pitchFamily="18" charset="0"/>
              </a:rPr>
              <a:t>ия қилинди</a:t>
            </a:r>
            <a:r>
              <a:rPr lang="ru-RU" altLang="ru-RU" sz="2000" b="1" dirty="0" smtClean="0">
                <a:solidFill>
                  <a:srgbClr val="000066"/>
                </a:solidFill>
                <a:effectLst/>
                <a:latin typeface="Times New Roman" panose="02020603050405020304" pitchFamily="18" charset="0"/>
              </a:rPr>
              <a:t>;</a:t>
            </a:r>
            <a:r>
              <a:rPr lang="uz-Cyrl-UZ" altLang="ru-RU" sz="2000" b="1" dirty="0" smtClean="0">
                <a:solidFill>
                  <a:srgbClr val="000066"/>
                </a:solidFill>
                <a:effectLst/>
                <a:latin typeface="Times New Roman" panose="02020603050405020304" pitchFamily="18" charset="0"/>
              </a:rPr>
              <a:t> </a:t>
            </a:r>
          </a:p>
          <a:p>
            <a:pPr algn="just" eaLnBrk="1" hangingPunct="1">
              <a:lnSpc>
                <a:spcPct val="120000"/>
              </a:lnSpc>
              <a:defRPr/>
            </a:pPr>
            <a:r>
              <a:rPr lang="uz-Cyrl-UZ" altLang="ru-RU" sz="2000" b="1" dirty="0" smtClean="0">
                <a:solidFill>
                  <a:srgbClr val="3333CC"/>
                </a:solidFill>
                <a:effectLst/>
                <a:latin typeface="Times New Roman" panose="02020603050405020304" pitchFamily="18" charset="0"/>
              </a:rPr>
              <a:t>2- босқичда </a:t>
            </a:r>
            <a:r>
              <a:rPr lang="uz-Cyrl-UZ" altLang="ru-RU" sz="2000" b="1" i="1" dirty="0" smtClean="0">
                <a:solidFill>
                  <a:srgbClr val="FF0000"/>
                </a:solidFill>
                <a:effectLst/>
                <a:latin typeface="Times New Roman" panose="02020603050405020304" pitchFamily="18" charset="0"/>
              </a:rPr>
              <a:t>саноат корхоналари, меҳмонхоналар, ресторанлар, тамаддихоналар, ҳунармандчилик устахоналари </a:t>
            </a:r>
            <a:r>
              <a:rPr lang="uz-Cyrl-UZ" altLang="ru-RU" sz="2000" b="1" dirty="0" smtClean="0">
                <a:solidFill>
                  <a:srgbClr val="000066"/>
                </a:solidFill>
                <a:effectLst/>
                <a:latin typeface="Times New Roman" panose="02020603050405020304" pitchFamily="18" charset="0"/>
              </a:rPr>
              <a:t>мусодара қилинди</a:t>
            </a:r>
            <a:r>
              <a:rPr lang="ru-RU" altLang="ru-RU" sz="2000" b="1" dirty="0" smtClean="0">
                <a:solidFill>
                  <a:srgbClr val="000066"/>
                </a:solidFill>
                <a:effectLst/>
                <a:latin typeface="Times New Roman" panose="02020603050405020304" pitchFamily="18" charset="0"/>
              </a:rPr>
              <a:t>;</a:t>
            </a:r>
            <a:endParaRPr lang="uz-Cyrl-UZ" altLang="ru-RU" sz="2000" b="1" dirty="0" smtClean="0">
              <a:solidFill>
                <a:srgbClr val="000066"/>
              </a:solidFill>
              <a:effectLst/>
              <a:latin typeface="Times New Roman" panose="02020603050405020304" pitchFamily="18" charset="0"/>
            </a:endParaRPr>
          </a:p>
          <a:p>
            <a:pPr algn="just" eaLnBrk="1" hangingPunct="1">
              <a:lnSpc>
                <a:spcPct val="120000"/>
              </a:lnSpc>
              <a:defRPr/>
            </a:pPr>
            <a:r>
              <a:rPr lang="uz-Cyrl-UZ" altLang="ru-RU" sz="2000" b="1" dirty="0" smtClean="0">
                <a:solidFill>
                  <a:srgbClr val="000066"/>
                </a:solidFill>
                <a:effectLst/>
                <a:latin typeface="Times New Roman" panose="02020603050405020304" pitchFamily="18" charset="0"/>
              </a:rPr>
              <a:t>Саноат бўйича </a:t>
            </a:r>
            <a:r>
              <a:rPr lang="uz-Cyrl-UZ" altLang="ru-RU" sz="2000" b="1" dirty="0" smtClean="0">
                <a:solidFill>
                  <a:srgbClr val="FF0000"/>
                </a:solidFill>
                <a:effectLst/>
                <a:latin typeface="Times New Roman" panose="02020603050405020304" pitchFamily="18" charset="0"/>
              </a:rPr>
              <a:t>саноат, савдо, қишлоқ хўжалиги ва бошқа комиссарликлар </a:t>
            </a:r>
            <a:r>
              <a:rPr lang="uz-Cyrl-UZ" altLang="ru-RU" sz="2000" b="1" dirty="0" smtClean="0">
                <a:solidFill>
                  <a:srgbClr val="000066"/>
                </a:solidFill>
                <a:effectLst/>
                <a:latin typeface="Times New Roman" panose="02020603050405020304" pitchFamily="18" charset="0"/>
              </a:rPr>
              <a:t>тузилиб, иш олиб борди. Туркистон республикасининг </a:t>
            </a:r>
            <a:r>
              <a:rPr lang="uz-Cyrl-UZ" altLang="ru-RU" sz="2000" b="1" dirty="0" smtClean="0">
                <a:solidFill>
                  <a:srgbClr val="FF0000"/>
                </a:solidFill>
                <a:effectLst/>
                <a:latin typeface="Times New Roman" panose="02020603050405020304" pitchFamily="18" charset="0"/>
              </a:rPr>
              <a:t>Халқ хўжалиги Кенгаши (1918 йил апрел) </a:t>
            </a:r>
            <a:r>
              <a:rPr lang="uz-Cyrl-UZ" altLang="ru-RU" sz="2000" b="1" dirty="0" smtClean="0">
                <a:solidFill>
                  <a:srgbClr val="000066"/>
                </a:solidFill>
                <a:effectLst/>
                <a:latin typeface="Times New Roman" panose="02020603050405020304" pitchFamily="18" charset="0"/>
              </a:rPr>
              <a:t>тузилди;</a:t>
            </a:r>
          </a:p>
          <a:p>
            <a:pPr algn="just" eaLnBrk="1" hangingPunct="1">
              <a:lnSpc>
                <a:spcPct val="120000"/>
              </a:lnSpc>
              <a:defRPr/>
            </a:pPr>
            <a:r>
              <a:rPr lang="uz-Cyrl-UZ" altLang="ru-RU" sz="2000" b="1" dirty="0" smtClean="0">
                <a:solidFill>
                  <a:srgbClr val="000066"/>
                </a:solidFill>
                <a:effectLst/>
                <a:latin typeface="Times New Roman" panose="02020603050405020304" pitchFamily="18" charset="0"/>
              </a:rPr>
              <a:t>Ўлка ҳукумати ўз пул қиймати - </a:t>
            </a:r>
            <a:r>
              <a:rPr lang="uz-Cyrl-UZ" altLang="ru-RU" sz="2000" b="1" dirty="0" smtClean="0">
                <a:solidFill>
                  <a:srgbClr val="3333CC"/>
                </a:solidFill>
                <a:effectLst/>
                <a:latin typeface="Times New Roman" panose="02020603050405020304" pitchFamily="18" charset="0"/>
              </a:rPr>
              <a:t>Туркистон бонларини </a:t>
            </a:r>
            <a:r>
              <a:rPr lang="uz-Cyrl-UZ" altLang="ru-RU" sz="2000" b="1" dirty="0" smtClean="0">
                <a:solidFill>
                  <a:srgbClr val="000066"/>
                </a:solidFill>
                <a:effectLst/>
                <a:latin typeface="Times New Roman" panose="02020603050405020304" pitchFamily="18" charset="0"/>
              </a:rPr>
              <a:t>чиқарди.</a:t>
            </a:r>
          </a:p>
        </p:txBody>
      </p:sp>
    </p:spTree>
    <p:extLst>
      <p:ext uri="{BB962C8B-B14F-4D97-AF65-F5344CB8AC3E}">
        <p14:creationId xmlns:p14="http://schemas.microsoft.com/office/powerpoint/2010/main" val="328130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diamond(out)">
                                      <p:cBhvr>
                                        <p:cTn id="7" dur="2000"/>
                                        <p:tgtEl>
                                          <p:spTgt spid="21507">
                                            <p:txEl>
                                              <p:pRg st="0" end="0"/>
                                            </p:txEl>
                                          </p:spTgt>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diamond(out)">
                                      <p:cBhvr>
                                        <p:cTn id="10" dur="2000"/>
                                        <p:tgtEl>
                                          <p:spTgt spid="21507">
                                            <p:txEl>
                                              <p:pRg st="1" end="1"/>
                                            </p:txEl>
                                          </p:spTgt>
                                        </p:tgtEl>
                                      </p:cBhvr>
                                    </p:animEffect>
                                  </p:childTnLst>
                                </p:cTn>
                              </p:par>
                              <p:par>
                                <p:cTn id="11" presetID="8" presetClass="entr" presetSubtype="32"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diamond(out)">
                                      <p:cBhvr>
                                        <p:cTn id="13" dur="2000"/>
                                        <p:tgtEl>
                                          <p:spTgt spid="21507">
                                            <p:txEl>
                                              <p:pRg st="2" end="2"/>
                                            </p:txEl>
                                          </p:spTgt>
                                        </p:tgtEl>
                                      </p:cBhvr>
                                    </p:animEffect>
                                  </p:childTnLst>
                                </p:cTn>
                              </p:par>
                              <p:par>
                                <p:cTn id="14" presetID="8" presetClass="entr" presetSubtype="32"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diamond(out)">
                                      <p:cBhvr>
                                        <p:cTn id="16" dur="2000"/>
                                        <p:tgtEl>
                                          <p:spTgt spid="21507">
                                            <p:txEl>
                                              <p:pRg st="3" end="3"/>
                                            </p:txEl>
                                          </p:spTgt>
                                        </p:tgtEl>
                                      </p:cBhvr>
                                    </p:animEffect>
                                  </p:childTnLst>
                                </p:cTn>
                              </p:par>
                              <p:par>
                                <p:cTn id="17" presetID="8" presetClass="entr" presetSubtype="32"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diamond(out)">
                                      <p:cBhvr>
                                        <p:cTn id="19" dur="2000"/>
                                        <p:tgtEl>
                                          <p:spTgt spid="21507">
                                            <p:txEl>
                                              <p:pRg st="4" end="4"/>
                                            </p:txEl>
                                          </p:spTgt>
                                        </p:tgtEl>
                                      </p:cBhvr>
                                    </p:animEffect>
                                  </p:childTnLst>
                                </p:cTn>
                              </p:par>
                              <p:par>
                                <p:cTn id="20" presetID="8" presetClass="entr" presetSubtype="32" fill="hold" grpId="0"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diamond(out)">
                                      <p:cBhvr>
                                        <p:cTn id="22" dur="2000"/>
                                        <p:tgtEl>
                                          <p:spTgt spid="21507">
                                            <p:txEl>
                                              <p:pRg st="5" end="5"/>
                                            </p:txEl>
                                          </p:spTgt>
                                        </p:tgtEl>
                                      </p:cBhvr>
                                    </p:animEffect>
                                  </p:childTnLst>
                                </p:cTn>
                              </p:par>
                              <p:par>
                                <p:cTn id="23" presetID="8" presetClass="entr" presetSubtype="32" fill="hold" grpId="0" nodeType="with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animEffect transition="in" filter="diamond(out)">
                                      <p:cBhvr>
                                        <p:cTn id="25" dur="2000"/>
                                        <p:tgtEl>
                                          <p:spTgt spid="21507">
                                            <p:txEl>
                                              <p:pRg st="6" end="6"/>
                                            </p:txEl>
                                          </p:spTgt>
                                        </p:tgtEl>
                                      </p:cBhvr>
                                    </p:animEffect>
                                  </p:childTnLst>
                                </p:cTn>
                              </p:par>
                              <p:par>
                                <p:cTn id="26" presetID="8" presetClass="entr" presetSubtype="32" fill="hold" grpId="0" nodeType="withEffect">
                                  <p:stCondLst>
                                    <p:cond delay="0"/>
                                  </p:stCondLst>
                                  <p:childTnLst>
                                    <p:set>
                                      <p:cBhvr>
                                        <p:cTn id="27" dur="1" fill="hold">
                                          <p:stCondLst>
                                            <p:cond delay="0"/>
                                          </p:stCondLst>
                                        </p:cTn>
                                        <p:tgtEl>
                                          <p:spTgt spid="21507">
                                            <p:txEl>
                                              <p:pRg st="7" end="7"/>
                                            </p:txEl>
                                          </p:spTgt>
                                        </p:tgtEl>
                                        <p:attrNameLst>
                                          <p:attrName>style.visibility</p:attrName>
                                        </p:attrNameLst>
                                      </p:cBhvr>
                                      <p:to>
                                        <p:strVal val="visible"/>
                                      </p:to>
                                    </p:set>
                                    <p:animEffect transition="in" filter="diamond(out)">
                                      <p:cBhvr>
                                        <p:cTn id="28" dur="2000"/>
                                        <p:tgtEl>
                                          <p:spTgt spid="21507">
                                            <p:txEl>
                                              <p:pRg st="7" end="7"/>
                                            </p:txEl>
                                          </p:spTgt>
                                        </p:tgtEl>
                                      </p:cBhvr>
                                    </p:animEffect>
                                  </p:childTnLst>
                                </p:cTn>
                              </p:par>
                              <p:par>
                                <p:cTn id="29" presetID="8" presetClass="entr" presetSubtype="32" fill="hold" grpId="0" nodeType="withEffect">
                                  <p:stCondLst>
                                    <p:cond delay="0"/>
                                  </p:stCondLst>
                                  <p:childTnLst>
                                    <p:set>
                                      <p:cBhvr>
                                        <p:cTn id="30" dur="1" fill="hold">
                                          <p:stCondLst>
                                            <p:cond delay="0"/>
                                          </p:stCondLst>
                                        </p:cTn>
                                        <p:tgtEl>
                                          <p:spTgt spid="21506"/>
                                        </p:tgtEl>
                                        <p:attrNameLst>
                                          <p:attrName>style.visibility</p:attrName>
                                        </p:attrNameLst>
                                      </p:cBhvr>
                                      <p:to>
                                        <p:strVal val="visible"/>
                                      </p:to>
                                    </p:set>
                                    <p:animEffect transition="in" filter="diamond(out)">
                                      <p:cBhvr>
                                        <p:cTn id="31" dur="2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513" y="69851"/>
            <a:ext cx="9144000" cy="550838"/>
          </a:xfrm>
        </p:spPr>
        <p:txBody>
          <a:bodyPr>
            <a:normAutofit/>
          </a:bodyPr>
          <a:lstStyle/>
          <a:p>
            <a:pPr marL="0" indent="0" algn="ctr" eaLnBrk="1" hangingPunct="1">
              <a:buNone/>
              <a:defRPr/>
            </a:pPr>
            <a:r>
              <a:rPr lang="ru-RU" sz="2000" b="1" dirty="0" err="1" smtClean="0">
                <a:solidFill>
                  <a:srgbClr val="00B0F0"/>
                </a:solidFill>
                <a:latin typeface="Times New Roman" panose="02020603050405020304" pitchFamily="18" charset="0"/>
                <a:cs typeface="Times New Roman" panose="02020603050405020304" pitchFamily="18" charset="0"/>
              </a:rPr>
              <a:t>Туркистон</a:t>
            </a:r>
            <a:r>
              <a:rPr lang="ru-RU" sz="2000" b="1" dirty="0" smtClean="0">
                <a:solidFill>
                  <a:srgbClr val="00B0F0"/>
                </a:solidFill>
                <a:latin typeface="Times New Roman" panose="02020603050405020304" pitchFamily="18" charset="0"/>
                <a:cs typeface="Times New Roman" panose="02020603050405020304" pitchFamily="18" charset="0"/>
              </a:rPr>
              <a:t> </a:t>
            </a:r>
            <a:r>
              <a:rPr lang="ru-RU" sz="2000" b="1" dirty="0" err="1" smtClean="0">
                <a:solidFill>
                  <a:srgbClr val="00B0F0"/>
                </a:solidFill>
                <a:latin typeface="Times New Roman" panose="02020603050405020304" pitchFamily="18" charset="0"/>
                <a:cs typeface="Times New Roman" panose="02020603050405020304" pitchFamily="18" charset="0"/>
              </a:rPr>
              <a:t>Автоном</a:t>
            </a:r>
            <a:r>
              <a:rPr lang="ru-RU" sz="2000" b="1" dirty="0" smtClean="0">
                <a:solidFill>
                  <a:srgbClr val="00B0F0"/>
                </a:solidFill>
                <a:latin typeface="Times New Roman" panose="02020603050405020304" pitchFamily="18" charset="0"/>
                <a:cs typeface="Times New Roman" panose="02020603050405020304" pitchFamily="18" charset="0"/>
              </a:rPr>
              <a:t> Совет </a:t>
            </a:r>
            <a:r>
              <a:rPr lang="ru-RU" sz="2000" b="1" dirty="0" err="1" smtClean="0">
                <a:solidFill>
                  <a:srgbClr val="00B0F0"/>
                </a:solidFill>
                <a:latin typeface="Times New Roman" panose="02020603050405020304" pitchFamily="18" charset="0"/>
                <a:cs typeface="Times New Roman" panose="02020603050405020304" pitchFamily="18" charset="0"/>
              </a:rPr>
              <a:t>Республикаси</a:t>
            </a:r>
            <a:r>
              <a:rPr lang="ru-RU" sz="2000" b="1" dirty="0" smtClean="0">
                <a:solidFill>
                  <a:srgbClr val="00B0F0"/>
                </a:solidFill>
                <a:latin typeface="Times New Roman" panose="02020603050405020304" pitchFamily="18" charset="0"/>
                <a:cs typeface="Times New Roman" panose="02020603050405020304" pitchFamily="18" charset="0"/>
              </a:rPr>
              <a:t> (</a:t>
            </a:r>
            <a:r>
              <a:rPr lang="ru-RU" sz="2000" b="1" dirty="0" err="1" smtClean="0">
                <a:solidFill>
                  <a:srgbClr val="00B0F0"/>
                </a:solidFill>
                <a:latin typeface="Times New Roman" panose="02020603050405020304" pitchFamily="18" charset="0"/>
                <a:cs typeface="Times New Roman" panose="02020603050405020304" pitchFamily="18" charset="0"/>
              </a:rPr>
              <a:t>Туркистон</a:t>
            </a:r>
            <a:r>
              <a:rPr lang="ru-RU" sz="2000" b="1" dirty="0" smtClean="0">
                <a:solidFill>
                  <a:srgbClr val="00B0F0"/>
                </a:solidFill>
                <a:latin typeface="Times New Roman" panose="02020603050405020304" pitchFamily="18" charset="0"/>
                <a:cs typeface="Times New Roman" panose="02020603050405020304" pitchFamily="18" charset="0"/>
              </a:rPr>
              <a:t> </a:t>
            </a:r>
            <a:r>
              <a:rPr lang="ru-RU" sz="2000" b="1" dirty="0" err="1" smtClean="0">
                <a:solidFill>
                  <a:srgbClr val="00B0F0"/>
                </a:solidFill>
                <a:latin typeface="Times New Roman" panose="02020603050405020304" pitchFamily="18" charset="0"/>
                <a:cs typeface="Times New Roman" panose="02020603050405020304" pitchFamily="18" charset="0"/>
              </a:rPr>
              <a:t>Республикаси</a:t>
            </a:r>
            <a:r>
              <a:rPr lang="ru-RU" sz="2000" b="1" dirty="0" smtClean="0">
                <a:solidFill>
                  <a:srgbClr val="00B0F0"/>
                </a:solidFill>
                <a:latin typeface="Times New Roman" panose="02020603050405020304" pitchFamily="18" charset="0"/>
                <a:cs typeface="Times New Roman" panose="02020603050405020304" pitchFamily="18" charset="0"/>
              </a:rPr>
              <a:t>)</a:t>
            </a:r>
            <a:endParaRPr lang="ru-RU" sz="2000" dirty="0" smtClean="0">
              <a:solidFill>
                <a:srgbClr val="00B0F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75241" y="764704"/>
            <a:ext cx="9072563" cy="5805487"/>
          </a:xfrm>
        </p:spPr>
        <p:txBody>
          <a:bodyPr>
            <a:normAutofit/>
          </a:bodyPr>
          <a:lstStyle/>
          <a:p>
            <a:pPr marL="45720" indent="0" algn="just" eaLnBrk="1" hangingPunct="1">
              <a:buNone/>
              <a:defRPr/>
            </a:pP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Туркистонда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ҳокимиятнинг</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фақат</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ишчилар</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европалик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миллат</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вакиллари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қўлида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бўлиб</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қолиши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ўлкадаги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барча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демократик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кучларнинг</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ҳукуматга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бўлган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ишончсизлигини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кучайтириб</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юборди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Бунга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қарши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Марказдаги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большевиклар</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ҳукумати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чекка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ўлкалар</a:t>
            </a:r>
            <a:r>
              <a:rPr lang="ru-RU" dirty="0" smtClean="0">
                <a:latin typeface="Times New Roman" panose="02020603050405020304" pitchFamily="18" charset="0"/>
                <a:cs typeface="Times New Roman" panose="02020603050405020304" pitchFamily="18" charset="0"/>
              </a:rPr>
              <a:t>, шу </a:t>
            </a:r>
            <a:r>
              <a:rPr lang="ru-RU" dirty="0" err="1" smtClean="0">
                <a:latin typeface="Times New Roman" panose="02020603050405020304" pitchFamily="18" charset="0"/>
                <a:cs typeface="Times New Roman" panose="02020603050405020304" pitchFamily="18" charset="0"/>
              </a:rPr>
              <a:t>жумладан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Туркистонда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ҳам</a:t>
            </a:r>
            <a:r>
              <a:rPr lang="ru-RU" dirty="0" smtClean="0">
                <a:latin typeface="Times New Roman" panose="02020603050405020304" pitchFamily="18" charset="0"/>
                <a:cs typeface="Times New Roman" panose="02020603050405020304" pitchFamily="18" charset="0"/>
              </a:rPr>
              <a:t> </a:t>
            </a:r>
            <a:r>
              <a:rPr lang="ru-RU" b="1" dirty="0" smtClean="0">
                <a:solidFill>
                  <a:srgbClr val="3333CC"/>
                </a:solidFill>
                <a:latin typeface="Times New Roman" panose="02020603050405020304" pitchFamily="18" charset="0"/>
                <a:cs typeface="Times New Roman" panose="02020603050405020304" pitchFamily="18" charset="0"/>
              </a:rPr>
              <a:t>“</a:t>
            </a:r>
            <a:r>
              <a:rPr lang="ru-RU" b="1" dirty="0" err="1" smtClean="0">
                <a:solidFill>
                  <a:srgbClr val="3333CC"/>
                </a:solidFill>
                <a:latin typeface="Times New Roman" panose="02020603050405020304" pitchFamily="18" charset="0"/>
                <a:cs typeface="Times New Roman" panose="02020603050405020304" pitchFamily="18" charset="0"/>
              </a:rPr>
              <a:t>советча</a:t>
            </a:r>
            <a:r>
              <a:rPr lang="ru-RU" b="1" dirty="0" smtClean="0">
                <a:solidFill>
                  <a:srgbClr val="3333CC"/>
                </a:solidFill>
                <a:latin typeface="Times New Roman" panose="02020603050405020304" pitchFamily="18" charset="0"/>
                <a:cs typeface="Times New Roman" panose="02020603050405020304" pitchFamily="18" charset="0"/>
              </a:rPr>
              <a:t> </a:t>
            </a:r>
            <a:r>
              <a:rPr lang="ru-RU" b="1" dirty="0" err="1" smtClean="0">
                <a:solidFill>
                  <a:srgbClr val="3333CC"/>
                </a:solidFill>
                <a:latin typeface="Times New Roman" panose="02020603050405020304" pitchFamily="18" charset="0"/>
                <a:cs typeface="Times New Roman" panose="02020603050405020304" pitchFamily="18" charset="0"/>
              </a:rPr>
              <a:t>асосдаги</a:t>
            </a:r>
            <a:r>
              <a:rPr lang="ru-RU" b="1" dirty="0" smtClean="0">
                <a:solidFill>
                  <a:srgbClr val="3333CC"/>
                </a:solidFill>
                <a:latin typeface="Times New Roman" panose="02020603050405020304" pitchFamily="18" charset="0"/>
                <a:cs typeface="Times New Roman" panose="02020603050405020304" pitchFamily="18" charset="0"/>
              </a:rPr>
              <a:t> автономия” </a:t>
            </a:r>
            <a:r>
              <a:rPr lang="ru-RU" dirty="0" err="1" smtClean="0">
                <a:latin typeface="Times New Roman" panose="02020603050405020304" pitchFamily="18" charset="0"/>
                <a:cs typeface="Times New Roman" panose="02020603050405020304" pitchFamily="18" charset="0"/>
              </a:rPr>
              <a:t>ўрнатишга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қаттиқ</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киришди</a:t>
            </a:r>
            <a:r>
              <a:rPr lang="ru-RU" dirty="0" smtClean="0">
                <a:latin typeface="Times New Roman" panose="02020603050405020304" pitchFamily="18" charset="0"/>
                <a:cs typeface="Times New Roman" panose="02020603050405020304" pitchFamily="18" charset="0"/>
              </a:rPr>
              <a:t>.</a:t>
            </a:r>
          </a:p>
          <a:p>
            <a:pPr marL="45720" indent="0" algn="just" eaLnBrk="1" hangingPunct="1">
              <a:buNone/>
              <a:defRPr/>
            </a:pP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Бу</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вазифани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амалга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ошириш</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учун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Москвадан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кўплаб</a:t>
            </a:r>
            <a:r>
              <a:rPr lang="ru-RU" dirty="0" smtClean="0">
                <a:latin typeface="Times New Roman" panose="02020603050405020304" pitchFamily="18" charset="0"/>
                <a:cs typeface="Times New Roman" panose="02020603050405020304" pitchFamily="18" charset="0"/>
              </a:rPr>
              <a:t> партия </a:t>
            </a:r>
            <a:r>
              <a:rPr lang="ru-RU" dirty="0" err="1" smtClean="0">
                <a:latin typeface="Times New Roman" panose="02020603050405020304" pitchFamily="18" charset="0"/>
                <a:cs typeface="Times New Roman" panose="02020603050405020304" pitchFamily="18" charset="0"/>
              </a:rPr>
              <a:t>ва</a:t>
            </a:r>
            <a:r>
              <a:rPr lang="ru-RU" dirty="0" smtClean="0">
                <a:latin typeface="Times New Roman" panose="02020603050405020304" pitchFamily="18" charset="0"/>
                <a:cs typeface="Times New Roman" panose="02020603050405020304" pitchFamily="18" charset="0"/>
              </a:rPr>
              <a:t> совет </a:t>
            </a:r>
            <a:r>
              <a:rPr lang="ru-RU" dirty="0" err="1" smtClean="0">
                <a:latin typeface="Times New Roman" panose="02020603050405020304" pitchFamily="18" charset="0"/>
                <a:cs typeface="Times New Roman" panose="02020603050405020304" pitchFamily="18" charset="0"/>
              </a:rPr>
              <a:t>ходимлари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Туркистонга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жўнатилди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Жумладан</a:t>
            </a:r>
            <a:r>
              <a:rPr lang="ru-RU" dirty="0" smtClean="0">
                <a:latin typeface="Times New Roman" panose="02020603050405020304" pitchFamily="18" charset="0"/>
                <a:cs typeface="Times New Roman" panose="02020603050405020304" pitchFamily="18" charset="0"/>
              </a:rPr>
              <a:t>, П.А. Кобозев </a:t>
            </a:r>
            <a:r>
              <a:rPr lang="ru-RU" dirty="0" err="1" smtClean="0">
                <a:latin typeface="Times New Roman" panose="02020603050405020304" pitchFamily="18" charset="0"/>
                <a:cs typeface="Times New Roman" panose="02020603050405020304" pitchFamily="18" charset="0"/>
              </a:rPr>
              <a:t>Ўрта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Осиёнинг</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фавқулодда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комиссари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қилиб</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юборилди</a:t>
            </a:r>
            <a:r>
              <a:rPr lang="ru-RU" dirty="0" smtClean="0">
                <a:latin typeface="Times New Roman" panose="02020603050405020304" pitchFamily="18" charset="0"/>
                <a:cs typeface="Times New Roman" panose="02020603050405020304" pitchFamily="18" charset="0"/>
              </a:rPr>
              <a:t>.</a:t>
            </a:r>
          </a:p>
          <a:p>
            <a:pPr marL="45720" indent="0" algn="just" eaLnBrk="1" hangingPunct="1">
              <a:buNone/>
              <a:defRPr/>
            </a:pPr>
            <a:r>
              <a:rPr lang="ru-RU" dirty="0" smtClean="0">
                <a:latin typeface="Times New Roman" panose="02020603050405020304" pitchFamily="18" charset="0"/>
                <a:cs typeface="Times New Roman" panose="02020603050405020304" pitchFamily="18" charset="0"/>
              </a:rPr>
              <a:t>	1918 </a:t>
            </a:r>
            <a:r>
              <a:rPr lang="ru-RU" dirty="0" err="1" smtClean="0">
                <a:latin typeface="Times New Roman" panose="02020603050405020304" pitchFamily="18" charset="0"/>
                <a:cs typeface="Times New Roman" panose="02020603050405020304" pitchFamily="18" charset="0"/>
              </a:rPr>
              <a:t>йил</a:t>
            </a:r>
            <a:r>
              <a:rPr lang="ru-RU" dirty="0" smtClean="0">
                <a:latin typeface="Times New Roman" panose="02020603050405020304" pitchFamily="18" charset="0"/>
                <a:cs typeface="Times New Roman" panose="02020603050405020304" pitchFamily="18" charset="0"/>
              </a:rPr>
              <a:t> 20апрел-1май </a:t>
            </a:r>
            <a:r>
              <a:rPr lang="ru-RU" dirty="0" err="1" smtClean="0">
                <a:latin typeface="Times New Roman" panose="02020603050405020304" pitchFamily="18" charset="0"/>
                <a:cs typeface="Times New Roman" panose="02020603050405020304" pitchFamily="18" charset="0"/>
              </a:rPr>
              <a:t>кунлари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Тошкентда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Туркистон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ўлкаси</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Советларининг</a:t>
            </a:r>
            <a:r>
              <a:rPr lang="ru-RU"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V съезди </a:t>
            </a:r>
            <a:r>
              <a:rPr lang="ru-RU" dirty="0" err="1" smtClean="0">
                <a:latin typeface="Times New Roman" panose="02020603050405020304" pitchFamily="18" charset="0"/>
                <a:cs typeface="Times New Roman" panose="02020603050405020304" pitchFamily="18" charset="0"/>
              </a:rPr>
              <a:t>бўлиб</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ўтди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Унда</a:t>
            </a:r>
            <a:r>
              <a:rPr lang="ru-RU" dirty="0" smtClean="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a:t>
            </a:r>
            <a:r>
              <a:rPr lang="ru-RU" b="1" dirty="0" err="1" smtClean="0">
                <a:latin typeface="Times New Roman" panose="02020603050405020304" pitchFamily="18" charset="0"/>
                <a:cs typeface="Times New Roman" panose="02020603050405020304" pitchFamily="18" charset="0"/>
              </a:rPr>
              <a:t>пролетар</a:t>
            </a:r>
            <a:r>
              <a:rPr lang="ru-RU" b="1" dirty="0" smtClean="0">
                <a:latin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cs typeface="Times New Roman" panose="02020603050405020304" pitchFamily="18" charset="0"/>
              </a:rPr>
              <a:t>демократияси”га</a:t>
            </a:r>
            <a:r>
              <a:rPr lang="ru-RU" b="1"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тегишли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тамойиллари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бўйича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танлаб</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олинган</a:t>
            </a:r>
            <a:r>
              <a:rPr lang="ru-RU" dirty="0" smtClean="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251 депутат </a:t>
            </a:r>
            <a:r>
              <a:rPr lang="ru-RU" dirty="0" smtClean="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шундан</a:t>
            </a:r>
            <a:r>
              <a:rPr lang="ru-RU" dirty="0" smtClean="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120 </a:t>
            </a:r>
            <a:r>
              <a:rPr lang="ru-RU" dirty="0" err="1" smtClean="0">
                <a:latin typeface="Times New Roman" panose="02020603050405020304" pitchFamily="18" charset="0"/>
                <a:cs typeface="Times New Roman" panose="02020603050405020304" pitchFamily="18" charset="0"/>
              </a:rPr>
              <a:t>таси</a:t>
            </a:r>
            <a:r>
              <a:rPr lang="ru-RU" dirty="0" smtClean="0">
                <a:latin typeface="Times New Roman" panose="02020603050405020304" pitchFamily="18" charset="0"/>
                <a:cs typeface="Times New Roman" panose="02020603050405020304" pitchFamily="18" charset="0"/>
              </a:rPr>
              <a:t> туб </a:t>
            </a:r>
            <a:r>
              <a:rPr lang="ru-RU" dirty="0" err="1" smtClean="0">
                <a:latin typeface="Times New Roman" panose="02020603050405020304" pitchFamily="18" charset="0"/>
                <a:cs typeface="Times New Roman" panose="02020603050405020304" pitchFamily="18" charset="0"/>
              </a:rPr>
              <a:t>миллат</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вакиллари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иштирок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этди</a:t>
            </a:r>
            <a:r>
              <a:rPr lang="ru-RU" dirty="0" smtClean="0">
                <a:latin typeface="Times New Roman" panose="02020603050405020304" pitchFamily="18" charset="0"/>
                <a:cs typeface="Times New Roman" panose="02020603050405020304" pitchFamily="18" charset="0"/>
              </a:rPr>
              <a:t>. Съезд кун </a:t>
            </a:r>
            <a:r>
              <a:rPr lang="ru-RU" dirty="0" err="1" smtClean="0">
                <a:latin typeface="Times New Roman" panose="02020603050405020304" pitchFamily="18" charset="0"/>
                <a:cs typeface="Times New Roman" panose="02020603050405020304" pitchFamily="18" charset="0"/>
              </a:rPr>
              <a:t>тартибидаги</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асосий</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масала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Туркистонда</a:t>
            </a:r>
            <a:r>
              <a:rPr lang="ru-RU" dirty="0" smtClean="0">
                <a:latin typeface="Times New Roman" panose="02020603050405020304" pitchFamily="18" charset="0"/>
                <a:cs typeface="Times New Roman" panose="02020603050405020304" pitchFamily="18" charset="0"/>
              </a:rPr>
              <a:t> Совет </a:t>
            </a:r>
            <a:r>
              <a:rPr lang="ru-RU" dirty="0" err="1" smtClean="0">
                <a:latin typeface="Times New Roman" panose="02020603050405020304" pitchFamily="18" charset="0"/>
                <a:cs typeface="Times New Roman" panose="02020603050405020304" pitchFamily="18" charset="0"/>
              </a:rPr>
              <a:t>мафкурасига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асосланган</a:t>
            </a:r>
            <a:r>
              <a:rPr lang="ru-RU" dirty="0" smtClean="0">
                <a:latin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cs typeface="Times New Roman" panose="02020603050405020304" pitchFamily="18" charset="0"/>
              </a:rPr>
              <a:t>большевикча</a:t>
            </a:r>
            <a:r>
              <a:rPr lang="ru-RU" b="1" dirty="0" smtClean="0">
                <a:latin typeface="Times New Roman" panose="02020603050405020304" pitchFamily="18" charset="0"/>
                <a:cs typeface="Times New Roman" panose="02020603050405020304" pitchFamily="18" charset="0"/>
              </a:rPr>
              <a:t> автономия </a:t>
            </a:r>
            <a:r>
              <a:rPr lang="ru-RU" dirty="0" err="1" smtClean="0">
                <a:latin typeface="Times New Roman" panose="02020603050405020304" pitchFamily="18" charset="0"/>
                <a:cs typeface="Times New Roman" panose="02020603050405020304" pitchFamily="18" charset="0"/>
              </a:rPr>
              <a:t>яратиш</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бўлди</a:t>
            </a:r>
            <a:r>
              <a:rPr lang="ru-RU" dirty="0" smtClean="0">
                <a:latin typeface="Times New Roman" panose="02020603050405020304" pitchFamily="18" charset="0"/>
                <a:cs typeface="Times New Roman" panose="02020603050405020304"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375" y="-242888"/>
            <a:ext cx="8686800" cy="1143001"/>
          </a:xfrm>
        </p:spPr>
        <p:txBody>
          <a:bodyPr/>
          <a:lstStyle/>
          <a:p>
            <a:pPr eaLnBrk="1" hangingPunct="1">
              <a:defRPr/>
            </a:pPr>
            <a:r>
              <a:rPr lang="uz-Cyrl-UZ" altLang="ru-RU" sz="3200" b="1" dirty="0" smtClean="0">
                <a:solidFill>
                  <a:srgbClr val="3333CC"/>
                </a:solidFill>
              </a:rPr>
              <a:t>Хоразмда миллий-демократик ҳаракат</a:t>
            </a:r>
            <a:r>
              <a:rPr lang="ru-RU" altLang="ru-RU" sz="3200" dirty="0" smtClean="0">
                <a:solidFill>
                  <a:srgbClr val="3333CC"/>
                </a:solidFill>
              </a:rPr>
              <a:t> </a:t>
            </a:r>
          </a:p>
        </p:txBody>
      </p:sp>
      <p:sp>
        <p:nvSpPr>
          <p:cNvPr id="22531" name="Rectangle 3"/>
          <p:cNvSpPr>
            <a:spLocks noGrp="1" noChangeArrowheads="1"/>
          </p:cNvSpPr>
          <p:nvPr>
            <p:ph sz="quarter" idx="13"/>
          </p:nvPr>
        </p:nvSpPr>
        <p:spPr>
          <a:xfrm>
            <a:off x="251520" y="260648"/>
            <a:ext cx="8713788" cy="4495800"/>
          </a:xfrm>
        </p:spPr>
        <p:txBody>
          <a:bodyPr>
            <a:noAutofit/>
          </a:bodyPr>
          <a:lstStyle/>
          <a:p>
            <a:pPr algn="just" eaLnBrk="1" hangingPunct="1">
              <a:lnSpc>
                <a:spcPct val="120000"/>
              </a:lnSpc>
              <a:defRPr/>
            </a:pPr>
            <a:r>
              <a:rPr lang="uz-Cyrl-UZ" altLang="ru-RU" sz="1400" smtClean="0">
                <a:solidFill>
                  <a:srgbClr val="000066"/>
                </a:solidFill>
                <a:latin typeface="Times New Roman" panose="02020603050405020304" pitchFamily="18" charset="0"/>
              </a:rPr>
              <a:t>Хоразмда миллий-демократик ҳаракатнинг намоёндалари Полвонниёз Ҳожи Юсупов (1861-1936), Бобоохун Салимов (1874-1929), Ҳусайнбек Матмуродов Давлат думасининг ролини, Муваққат ҳукумат тузилиши моҳиятларини асослаб бердилар</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Ёш хиваликлар 16 кишидан иборат делегация сайлади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Ёш хиваликлардан янги ҳукуматни тузиш, солиқларни тартибга солиш, ижобий ўзгаришларни амалга оширишдан иборат эди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П. Юсупов ва Ҳусайнбек Матмуродов бошчилигида делегация хон олдига кириб, ислоҳот ўтказиш талабларини баён қилдилар. Хон рози бўлди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Ёш хиваликлар манифест матнини ишлаб чиқдилар ва у 5-апрелда эълон қилинди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Хон Мажлисни чақиришга ва ислоҳотлар ўтказишга рози бўлди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У реакцион амалдорлар ўрнига Ёш хиваликлардан янги одамлар тайинланди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Маҳкамаи адлия деб аталган Мажлисга сайловлар ўтди, депутатлар сони 49 кишидан иборат бўлди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1917 йил 26-апрелда Мажлис иш бошлади. (49 кишидан)Мажлис раиси қилиб Б. Салимов, ҳукумат раиси Ҳ. Матмуродов сайланди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 Ёш хиваликлар бошчилигида Мажлис - Маориф ислоҳотини, амалдорлар даромадларини ҳисобга олиш ва назорат қилиш, бошқарувни марказлаштириш, алоқа воситаларини ривожлантиришга ҳаракат қилдилар</a:t>
            </a:r>
            <a:r>
              <a:rPr lang="ru-RU" altLang="ru-RU" sz="1400" smtClean="0">
                <a:solidFill>
                  <a:srgbClr val="000066"/>
                </a:solidFill>
                <a:latin typeface="Times New Roman" panose="02020603050405020304" pitchFamily="18" charset="0"/>
              </a:rPr>
              <a:t>;</a:t>
            </a:r>
            <a:r>
              <a:rPr lang="uz-Cyrl-UZ" altLang="ru-RU" sz="1400" smtClean="0">
                <a:solidFill>
                  <a:srgbClr val="000066"/>
                </a:solidFill>
                <a:latin typeface="Times New Roman" panose="02020603050405020304" pitchFamily="18" charset="0"/>
              </a:rPr>
              <a:t> </a:t>
            </a:r>
          </a:p>
          <a:p>
            <a:pPr algn="just" eaLnBrk="1" hangingPunct="1">
              <a:lnSpc>
                <a:spcPct val="120000"/>
              </a:lnSpc>
              <a:defRPr/>
            </a:pPr>
            <a:r>
              <a:rPr lang="uz-Cyrl-UZ" altLang="ru-RU" sz="1400" smtClean="0">
                <a:solidFill>
                  <a:srgbClr val="000066"/>
                </a:solidFill>
                <a:latin typeface="Times New Roman" panose="02020603050405020304" pitchFamily="18" charset="0"/>
              </a:rPr>
              <a:t>1917 йил майда Б. Салимов бошчилигида Туркистон Комитети билан алоқа ўрнатиш учун Тошкентга жўнайди</a:t>
            </a:r>
            <a:r>
              <a:rPr lang="ru-RU" altLang="ru-RU" sz="1400" smtClean="0">
                <a:solidFill>
                  <a:srgbClr val="000066"/>
                </a:solidFill>
                <a:latin typeface="Times New Roman" panose="02020603050405020304" pitchFamily="18" charset="0"/>
              </a:rPr>
              <a:t>;</a:t>
            </a:r>
            <a:endParaRPr lang="uz-Cyrl-UZ" altLang="ru-RU" sz="1400" smtClean="0">
              <a:solidFill>
                <a:srgbClr val="000066"/>
              </a:solidFill>
              <a:latin typeface="Times New Roman" panose="02020603050405020304" pitchFamily="18" charset="0"/>
            </a:endParaRPr>
          </a:p>
          <a:p>
            <a:pPr algn="just" eaLnBrk="1" hangingPunct="1">
              <a:lnSpc>
                <a:spcPct val="120000"/>
              </a:lnSpc>
              <a:defRPr/>
            </a:pPr>
            <a:r>
              <a:rPr lang="uz-Cyrl-UZ" altLang="ru-RU" sz="1400" smtClean="0">
                <a:solidFill>
                  <a:srgbClr val="000066"/>
                </a:solidFill>
                <a:latin typeface="Times New Roman" panose="02020603050405020304" pitchFamily="18" charset="0"/>
              </a:rPr>
              <a:t>Асфандиёрхон Ёш хиваликларга қарши фитна уюштиради</a:t>
            </a:r>
            <a:r>
              <a:rPr lang="ru-RU" altLang="ru-RU" sz="1400" smtClean="0">
                <a:solidFill>
                  <a:srgbClr val="000066"/>
                </a:solidFill>
                <a:latin typeface="Times New Roman" panose="02020603050405020304" pitchFamily="18" charset="0"/>
              </a:rPr>
              <a:t>;</a:t>
            </a:r>
            <a:r>
              <a:rPr lang="uz-Cyrl-UZ" altLang="ru-RU" sz="1400" smtClean="0">
                <a:solidFill>
                  <a:srgbClr val="000066"/>
                </a:solidFill>
                <a:latin typeface="Times New Roman" panose="02020603050405020304" pitchFamily="18" charset="0"/>
              </a:rPr>
              <a:t> </a:t>
            </a:r>
          </a:p>
          <a:p>
            <a:pPr algn="just" eaLnBrk="1" hangingPunct="1">
              <a:lnSpc>
                <a:spcPct val="120000"/>
              </a:lnSpc>
              <a:defRPr/>
            </a:pPr>
            <a:r>
              <a:rPr lang="uz-Cyrl-UZ" altLang="ru-RU" sz="1400" smtClean="0">
                <a:solidFill>
                  <a:srgbClr val="000066"/>
                </a:solidFill>
                <a:latin typeface="Times New Roman" panose="02020603050405020304" pitchFamily="18" charset="0"/>
              </a:rPr>
              <a:t>Ёш хиваликлар ҳукуматининг дастлабки босқичи (1917 йил 26-апрелдан июн ўрталаригача) тугади</a:t>
            </a:r>
            <a:r>
              <a:rPr lang="ru-RU" altLang="ru-RU" sz="1400" smtClean="0">
                <a:solidFill>
                  <a:srgbClr val="000066"/>
                </a:solidFill>
                <a:latin typeface="Times New Roman" panose="02020603050405020304" pitchFamily="18" charset="0"/>
              </a:rPr>
              <a:t>;</a:t>
            </a:r>
            <a:r>
              <a:rPr lang="uz-Cyrl-UZ" altLang="ru-RU" sz="1400" smtClean="0">
                <a:solidFill>
                  <a:srgbClr val="000066"/>
                </a:solidFill>
                <a:latin typeface="Times New Roman" panose="02020603050405020304" pitchFamily="18" charset="0"/>
              </a:rPr>
              <a:t> </a:t>
            </a:r>
          </a:p>
          <a:p>
            <a:pPr algn="just" eaLnBrk="1" hangingPunct="1">
              <a:lnSpc>
                <a:spcPct val="120000"/>
              </a:lnSpc>
              <a:defRPr/>
            </a:pPr>
            <a:r>
              <a:rPr lang="uz-Cyrl-UZ" altLang="ru-RU" sz="1400" smtClean="0">
                <a:solidFill>
                  <a:srgbClr val="000066"/>
                </a:solidFill>
                <a:latin typeface="Times New Roman" panose="02020603050405020304" pitchFamily="18" charset="0"/>
              </a:rPr>
              <a:t>1917 йил ноябр ойида хон Мажлисни тарқатди.</a:t>
            </a:r>
            <a:endParaRPr lang="ru-RU" altLang="ru-RU" sz="1400" smtClean="0">
              <a:solidFill>
                <a:srgbClr val="000066"/>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2000" fill="hold"/>
                                        <p:tgtEl>
                                          <p:spTgt spid="22530"/>
                                        </p:tgtEl>
                                        <p:attrNameLst>
                                          <p:attrName>ppt_x</p:attrName>
                                        </p:attrNameLst>
                                      </p:cBhvr>
                                      <p:tavLst>
                                        <p:tav tm="0">
                                          <p:val>
                                            <p:strVal val="#ppt_x-.2"/>
                                          </p:val>
                                        </p:tav>
                                        <p:tav tm="100000">
                                          <p:val>
                                            <p:strVal val="#ppt_x"/>
                                          </p:val>
                                        </p:tav>
                                      </p:tavLst>
                                    </p:anim>
                                    <p:anim calcmode="lin" valueType="num">
                                      <p:cBhvr>
                                        <p:cTn id="8" dur="2000" fill="hold"/>
                                        <p:tgtEl>
                                          <p:spTgt spid="22530"/>
                                        </p:tgtEl>
                                        <p:attrNameLst>
                                          <p:attrName>ppt_y</p:attrName>
                                        </p:attrNameLst>
                                      </p:cBhvr>
                                      <p:tavLst>
                                        <p:tav tm="0">
                                          <p:val>
                                            <p:strVal val="#ppt_y"/>
                                          </p:val>
                                        </p:tav>
                                        <p:tav tm="100000">
                                          <p:val>
                                            <p:strVal val="#ppt_y"/>
                                          </p:val>
                                        </p:tav>
                                      </p:tavLst>
                                    </p:anim>
                                    <p:animEffect transition="in" filter="wipe(right)" prLst="gradientSize: 0.1">
                                      <p:cBhvr>
                                        <p:cTn id="9" dur="2000"/>
                                        <p:tgtEl>
                                          <p:spTgt spid="22530"/>
                                        </p:tgtEl>
                                      </p:cBhvr>
                                    </p:animEffect>
                                  </p:childTnLst>
                                </p:cTn>
                              </p:par>
                              <p:par>
                                <p:cTn id="10" presetID="18" presetClass="entr" presetSubtype="6" fill="hold" grpId="0" nodeType="with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strips(downRight)">
                                      <p:cBhvr>
                                        <p:cTn id="12" dur="2000"/>
                                        <p:tgtEl>
                                          <p:spTgt spid="22531">
                                            <p:txEl>
                                              <p:pRg st="0" end="0"/>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5" dur="2000"/>
                                        <p:tgtEl>
                                          <p:spTgt spid="22531">
                                            <p:txEl>
                                              <p:pRg st="1" end="1"/>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8" dur="2000"/>
                                        <p:tgtEl>
                                          <p:spTgt spid="22531">
                                            <p:txEl>
                                              <p:pRg st="2" end="2"/>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Effect transition="in" filter="strips(downRight)">
                                      <p:cBhvr>
                                        <p:cTn id="21" dur="2000"/>
                                        <p:tgtEl>
                                          <p:spTgt spid="22531">
                                            <p:txEl>
                                              <p:pRg st="3" end="3"/>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22531">
                                            <p:txEl>
                                              <p:pRg st="4" end="4"/>
                                            </p:txEl>
                                          </p:spTgt>
                                        </p:tgtEl>
                                        <p:attrNameLst>
                                          <p:attrName>style.visibility</p:attrName>
                                        </p:attrNameLst>
                                      </p:cBhvr>
                                      <p:to>
                                        <p:strVal val="visible"/>
                                      </p:to>
                                    </p:set>
                                    <p:animEffect transition="in" filter="strips(downRight)">
                                      <p:cBhvr>
                                        <p:cTn id="24" dur="2000"/>
                                        <p:tgtEl>
                                          <p:spTgt spid="22531">
                                            <p:txEl>
                                              <p:pRg st="4" end="4"/>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strips(downRight)">
                                      <p:cBhvr>
                                        <p:cTn id="27" dur="2000"/>
                                        <p:tgtEl>
                                          <p:spTgt spid="22531">
                                            <p:txEl>
                                              <p:pRg st="5" end="5"/>
                                            </p:txEl>
                                          </p:spTgt>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22531">
                                            <p:txEl>
                                              <p:pRg st="6" end="6"/>
                                            </p:txEl>
                                          </p:spTgt>
                                        </p:tgtEl>
                                        <p:attrNameLst>
                                          <p:attrName>style.visibility</p:attrName>
                                        </p:attrNameLst>
                                      </p:cBhvr>
                                      <p:to>
                                        <p:strVal val="visible"/>
                                      </p:to>
                                    </p:set>
                                    <p:animEffect transition="in" filter="strips(downRight)">
                                      <p:cBhvr>
                                        <p:cTn id="30" dur="2000"/>
                                        <p:tgtEl>
                                          <p:spTgt spid="22531">
                                            <p:txEl>
                                              <p:pRg st="6" end="6"/>
                                            </p:txEl>
                                          </p:spTgt>
                                        </p:tgtEl>
                                      </p:cBhvr>
                                    </p:animEffect>
                                  </p:childTnLst>
                                </p:cTn>
                              </p:par>
                              <p:par>
                                <p:cTn id="31" presetID="18" presetClass="entr" presetSubtype="6" fill="hold" grpId="0" nodeType="withEffect">
                                  <p:stCondLst>
                                    <p:cond delay="0"/>
                                  </p:stCondLst>
                                  <p:childTnLst>
                                    <p:set>
                                      <p:cBhvr>
                                        <p:cTn id="32" dur="1" fill="hold">
                                          <p:stCondLst>
                                            <p:cond delay="0"/>
                                          </p:stCondLst>
                                        </p:cTn>
                                        <p:tgtEl>
                                          <p:spTgt spid="22531">
                                            <p:txEl>
                                              <p:pRg st="7" end="7"/>
                                            </p:txEl>
                                          </p:spTgt>
                                        </p:tgtEl>
                                        <p:attrNameLst>
                                          <p:attrName>style.visibility</p:attrName>
                                        </p:attrNameLst>
                                      </p:cBhvr>
                                      <p:to>
                                        <p:strVal val="visible"/>
                                      </p:to>
                                    </p:set>
                                    <p:animEffect transition="in" filter="strips(downRight)">
                                      <p:cBhvr>
                                        <p:cTn id="33" dur="2000"/>
                                        <p:tgtEl>
                                          <p:spTgt spid="22531">
                                            <p:txEl>
                                              <p:pRg st="7" end="7"/>
                                            </p:txEl>
                                          </p:spTgt>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22531">
                                            <p:txEl>
                                              <p:pRg st="8" end="8"/>
                                            </p:txEl>
                                          </p:spTgt>
                                        </p:tgtEl>
                                        <p:attrNameLst>
                                          <p:attrName>style.visibility</p:attrName>
                                        </p:attrNameLst>
                                      </p:cBhvr>
                                      <p:to>
                                        <p:strVal val="visible"/>
                                      </p:to>
                                    </p:set>
                                    <p:animEffect transition="in" filter="strips(downRight)">
                                      <p:cBhvr>
                                        <p:cTn id="36" dur="2000"/>
                                        <p:tgtEl>
                                          <p:spTgt spid="22531">
                                            <p:txEl>
                                              <p:pRg st="8" end="8"/>
                                            </p:txEl>
                                          </p:spTgt>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22531">
                                            <p:txEl>
                                              <p:pRg st="9" end="9"/>
                                            </p:txEl>
                                          </p:spTgt>
                                        </p:tgtEl>
                                        <p:attrNameLst>
                                          <p:attrName>style.visibility</p:attrName>
                                        </p:attrNameLst>
                                      </p:cBhvr>
                                      <p:to>
                                        <p:strVal val="visible"/>
                                      </p:to>
                                    </p:set>
                                    <p:animEffect transition="in" filter="strips(downRight)">
                                      <p:cBhvr>
                                        <p:cTn id="39" dur="2000"/>
                                        <p:tgtEl>
                                          <p:spTgt spid="22531">
                                            <p:txEl>
                                              <p:pRg st="9" end="9"/>
                                            </p:txEl>
                                          </p:spTgt>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22531">
                                            <p:txEl>
                                              <p:pRg st="10" end="10"/>
                                            </p:txEl>
                                          </p:spTgt>
                                        </p:tgtEl>
                                        <p:attrNameLst>
                                          <p:attrName>style.visibility</p:attrName>
                                        </p:attrNameLst>
                                      </p:cBhvr>
                                      <p:to>
                                        <p:strVal val="visible"/>
                                      </p:to>
                                    </p:set>
                                    <p:animEffect transition="in" filter="strips(downRight)">
                                      <p:cBhvr>
                                        <p:cTn id="42" dur="2000"/>
                                        <p:tgtEl>
                                          <p:spTgt spid="22531">
                                            <p:txEl>
                                              <p:pRg st="10" end="10"/>
                                            </p:txEl>
                                          </p:spTgt>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22531">
                                            <p:txEl>
                                              <p:pRg st="11" end="11"/>
                                            </p:txEl>
                                          </p:spTgt>
                                        </p:tgtEl>
                                        <p:attrNameLst>
                                          <p:attrName>style.visibility</p:attrName>
                                        </p:attrNameLst>
                                      </p:cBhvr>
                                      <p:to>
                                        <p:strVal val="visible"/>
                                      </p:to>
                                    </p:set>
                                    <p:animEffect transition="in" filter="strips(downRight)">
                                      <p:cBhvr>
                                        <p:cTn id="45" dur="2000"/>
                                        <p:tgtEl>
                                          <p:spTgt spid="22531">
                                            <p:txEl>
                                              <p:pRg st="11" end="11"/>
                                            </p:txEl>
                                          </p:spTgt>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22531">
                                            <p:txEl>
                                              <p:pRg st="12" end="12"/>
                                            </p:txEl>
                                          </p:spTgt>
                                        </p:tgtEl>
                                        <p:attrNameLst>
                                          <p:attrName>style.visibility</p:attrName>
                                        </p:attrNameLst>
                                      </p:cBhvr>
                                      <p:to>
                                        <p:strVal val="visible"/>
                                      </p:to>
                                    </p:set>
                                    <p:animEffect transition="in" filter="strips(downRight)">
                                      <p:cBhvr>
                                        <p:cTn id="48" dur="2000"/>
                                        <p:tgtEl>
                                          <p:spTgt spid="22531">
                                            <p:txEl>
                                              <p:pRg st="12" end="12"/>
                                            </p:txEl>
                                          </p:spTgt>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22531">
                                            <p:txEl>
                                              <p:pRg st="13" end="13"/>
                                            </p:txEl>
                                          </p:spTgt>
                                        </p:tgtEl>
                                        <p:attrNameLst>
                                          <p:attrName>style.visibility</p:attrName>
                                        </p:attrNameLst>
                                      </p:cBhvr>
                                      <p:to>
                                        <p:strVal val="visible"/>
                                      </p:to>
                                    </p:set>
                                    <p:animEffect transition="in" filter="strips(downRight)">
                                      <p:cBhvr>
                                        <p:cTn id="51" dur="2000"/>
                                        <p:tgtEl>
                                          <p:spTgt spid="225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p:cNvSpPr>
            <a:spLocks noGrp="1" noChangeArrowheads="1"/>
          </p:cNvSpPr>
          <p:nvPr>
            <p:ph sz="quarter" idx="13"/>
          </p:nvPr>
        </p:nvSpPr>
        <p:spPr>
          <a:xfrm>
            <a:off x="324643" y="115888"/>
            <a:ext cx="8497887" cy="4495800"/>
          </a:xfrm>
        </p:spPr>
        <p:txBody>
          <a:bodyPr>
            <a:noAutofit/>
          </a:bodyPr>
          <a:lstStyle/>
          <a:p>
            <a:pPr algn="just" eaLnBrk="1" hangingPunct="1">
              <a:lnSpc>
                <a:spcPct val="120000"/>
              </a:lnSpc>
              <a:defRPr/>
            </a:pPr>
            <a:r>
              <a:rPr lang="uz-Cyrl-UZ" altLang="ru-RU" sz="1400" dirty="0" smtClean="0">
                <a:solidFill>
                  <a:srgbClr val="000066"/>
                </a:solidFill>
                <a:latin typeface="Times New Roman" panose="02020603050405020304" pitchFamily="18" charset="0"/>
              </a:rPr>
              <a:t>Асфандиёрхон Россия Муваққат ҳукумати, унинг Туркистондаги вакиллари билан алоқа ўрнатишга интилди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Бошқарувни йўлга қўйиш учун полковник Зайцев Муваққат ҳукуматнинг Хоразмдаги ҳарбий комиссари этиб тайинланди</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Шу вақт туркман ёвмутларининг бошлиғи Жунаидхон (1857-1938) Хоразмга келди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1918 йил январ ойида Жунаидхон қуролли кучлар қўмондони этиб тайинланди</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Амударё бўлими (маркази Петро-Александровск) Туркистон генерал-губернаторлиги таркибига кирган</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 Хива хони Тўрткўл ва унинг атрофидаги ерларни қайтариб беришни Туркистон большевистик раҳбариятидан талаб қилди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1917 йил 1 октябрда Асфандиёрхон ўлдирилди. Унинг катта акаси Саид Абдулла хон деб эълон қилинди, ҳукумат бошлиғи Давлатмурод маҳрам бўлди</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 Ҳокимият Жунаидхон қўлида марказлашди. 1918 йил 25-ноябрда Жунаидхон Тўрткўлни қамал қилди ва ҳужум натижасиз чиқди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1919 йил 21- ноябрда Туркфронт ҳарбий инқилобий совети ўз вакили Скаловни </a:t>
            </a:r>
            <a:r>
              <a:rPr lang="ru-RU" altLang="ru-RU" sz="1400" dirty="0" err="1" smtClean="0">
                <a:solidFill>
                  <a:srgbClr val="000066"/>
                </a:solidFill>
                <a:latin typeface="Times New Roman" panose="02020603050405020304" pitchFamily="18" charset="0"/>
              </a:rPr>
              <a:t>Хивага</a:t>
            </a:r>
            <a:r>
              <a:rPr lang="ru-RU" altLang="ru-RU" sz="1400" dirty="0" smtClean="0">
                <a:solidFill>
                  <a:srgbClr val="000066"/>
                </a:solidFill>
                <a:latin typeface="Times New Roman" panose="02020603050405020304" pitchFamily="18" charset="0"/>
              </a:rPr>
              <a:t> </a:t>
            </a:r>
            <a:r>
              <a:rPr lang="uz-Cyrl-UZ" altLang="ru-RU" sz="1400" dirty="0" smtClean="0">
                <a:solidFill>
                  <a:srgbClr val="000066"/>
                </a:solidFill>
                <a:latin typeface="Times New Roman" panose="02020603050405020304" pitchFamily="18" charset="0"/>
              </a:rPr>
              <a:t>юборди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Тажовузкорлик 1919 йил декабридан бошланди</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22 декабрда шим. отряд, 24 декабрда жанубий отряд Амударёни кечиб ўтиб, шаҳар ва қишлоқларни ишғол қилди</a:t>
            </a:r>
            <a:r>
              <a:rPr lang="ru-RU" altLang="ru-RU" sz="1400" dirty="0" smtClean="0">
                <a:solidFill>
                  <a:srgbClr val="000066"/>
                </a:solidFill>
                <a:latin typeface="Times New Roman" panose="02020603050405020304" pitchFamily="18" charset="0"/>
              </a:rPr>
              <a:t>;</a:t>
            </a:r>
            <a:endParaRPr lang="uz-Cyrl-UZ" altLang="ru-RU" sz="1400" dirty="0" smtClean="0">
              <a:solidFill>
                <a:srgbClr val="000066"/>
              </a:solidFill>
              <a:latin typeface="Times New Roman" panose="02020603050405020304" pitchFamily="18" charset="0"/>
            </a:endParaRPr>
          </a:p>
          <a:p>
            <a:pPr algn="just" eaLnBrk="1" hangingPunct="1">
              <a:lnSpc>
                <a:spcPct val="120000"/>
              </a:lnSpc>
              <a:defRPr/>
            </a:pPr>
            <a:r>
              <a:rPr lang="uz-Cyrl-UZ" altLang="ru-RU" sz="1400" dirty="0" smtClean="0">
                <a:solidFill>
                  <a:srgbClr val="000066"/>
                </a:solidFill>
                <a:latin typeface="Times New Roman" panose="02020603050405020304" pitchFamily="18" charset="0"/>
              </a:rPr>
              <a:t>1920 йил 20 январигача шим. отряд Хўжайли, Кўҳна Урганч, Порсу, Иляли, Тошҳовузни эгаллади, жанубий отряд 20 январда Тахтани, 1 февралда Хивани ишғол қилди</a:t>
            </a:r>
            <a:r>
              <a:rPr lang="ru-RU" altLang="ru-RU" sz="1400" dirty="0" smtClean="0">
                <a:solidFill>
                  <a:srgbClr val="000066"/>
                </a:solidFill>
                <a:latin typeface="Times New Roman" panose="02020603050405020304" pitchFamily="18" charset="0"/>
              </a:rPr>
              <a:t>;</a:t>
            </a:r>
            <a:r>
              <a:rPr lang="uz-Cyrl-UZ" altLang="ru-RU" sz="1400" dirty="0" smtClean="0">
                <a:solidFill>
                  <a:srgbClr val="000066"/>
                </a:solidFill>
                <a:latin typeface="Times New Roman" panose="02020603050405020304" pitchFamily="18" charset="0"/>
              </a:rPr>
              <a:t> </a:t>
            </a:r>
          </a:p>
          <a:p>
            <a:pPr algn="just" eaLnBrk="1" hangingPunct="1">
              <a:lnSpc>
                <a:spcPct val="120000"/>
              </a:lnSpc>
              <a:defRPr/>
            </a:pPr>
            <a:r>
              <a:rPr lang="uz-Cyrl-UZ" altLang="ru-RU" sz="1400" dirty="0" smtClean="0">
                <a:solidFill>
                  <a:srgbClr val="000066"/>
                </a:solidFill>
                <a:latin typeface="Times New Roman" panose="02020603050405020304" pitchFamily="18" charset="0"/>
              </a:rPr>
              <a:t>1920 йил 2-февралда Саид Абдуллахон тахтдан воз кечди, ҳокимият муваққат инқилобий қўмитага ўтди.</a:t>
            </a:r>
            <a:endParaRPr lang="ru-RU" altLang="ru-RU" sz="1400" dirty="0" smtClean="0">
              <a:solidFill>
                <a:srgbClr val="000066"/>
              </a:solidFill>
              <a:latin typeface="Times New Roman" panose="02020603050405020304" pitchFamily="18" charset="0"/>
            </a:endParaRPr>
          </a:p>
        </p:txBody>
      </p:sp>
      <p:sp>
        <p:nvSpPr>
          <p:cNvPr id="18435" name="Rectangle 4"/>
          <p:cNvSpPr>
            <a:spLocks noChangeArrowheads="1"/>
          </p:cNvSpPr>
          <p:nvPr/>
        </p:nvSpPr>
        <p:spPr bwMode="auto">
          <a:xfrm>
            <a:off x="1200150" y="115888"/>
            <a:ext cx="67468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b="1">
                <a:solidFill>
                  <a:schemeClr val="bg2"/>
                </a:solidFill>
              </a:rPr>
              <a:t>Хива хонлигининг тугатилиши</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2000"/>
                                        <p:tgtEl>
                                          <p:spTgt spid="23555">
                                            <p:txEl>
                                              <p:pRg st="0" end="0"/>
                                            </p:txEl>
                                          </p:spTgt>
                                        </p:tgtEl>
                                      </p:cBhvr>
                                    </p:animEffect>
                                    <p:anim calcmode="lin" valueType="num">
                                      <p:cBhvr>
                                        <p:cTn id="8" dur="2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355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2000"/>
                                        <p:tgtEl>
                                          <p:spTgt spid="23555">
                                            <p:txEl>
                                              <p:pRg st="1" end="1"/>
                                            </p:txEl>
                                          </p:spTgt>
                                        </p:tgtEl>
                                      </p:cBhvr>
                                    </p:animEffect>
                                    <p:anim calcmode="lin" valueType="num">
                                      <p:cBhvr>
                                        <p:cTn id="13" dur="2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23555">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2000"/>
                                        <p:tgtEl>
                                          <p:spTgt spid="23555">
                                            <p:txEl>
                                              <p:pRg st="2" end="2"/>
                                            </p:txEl>
                                          </p:spTgt>
                                        </p:tgtEl>
                                      </p:cBhvr>
                                    </p:animEffect>
                                    <p:anim calcmode="lin" valueType="num">
                                      <p:cBhvr>
                                        <p:cTn id="18" dur="2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19" dur="2000" fill="hold"/>
                                        <p:tgtEl>
                                          <p:spTgt spid="23555">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2000"/>
                                        <p:tgtEl>
                                          <p:spTgt spid="23555">
                                            <p:txEl>
                                              <p:pRg st="3" end="3"/>
                                            </p:txEl>
                                          </p:spTgt>
                                        </p:tgtEl>
                                      </p:cBhvr>
                                    </p:animEffect>
                                    <p:anim calcmode="lin" valueType="num">
                                      <p:cBhvr>
                                        <p:cTn id="23" dur="2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24" dur="2000" fill="hold"/>
                                        <p:tgtEl>
                                          <p:spTgt spid="23555">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fade">
                                      <p:cBhvr>
                                        <p:cTn id="27" dur="2000"/>
                                        <p:tgtEl>
                                          <p:spTgt spid="23555">
                                            <p:txEl>
                                              <p:pRg st="4" end="4"/>
                                            </p:txEl>
                                          </p:spTgt>
                                        </p:tgtEl>
                                      </p:cBhvr>
                                    </p:animEffect>
                                    <p:anim calcmode="lin" valueType="num">
                                      <p:cBhvr>
                                        <p:cTn id="28" dur="2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9" dur="2000" fill="hold"/>
                                        <p:tgtEl>
                                          <p:spTgt spid="23555">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fade">
                                      <p:cBhvr>
                                        <p:cTn id="32" dur="2000"/>
                                        <p:tgtEl>
                                          <p:spTgt spid="23555">
                                            <p:txEl>
                                              <p:pRg st="5" end="5"/>
                                            </p:txEl>
                                          </p:spTgt>
                                        </p:tgtEl>
                                      </p:cBhvr>
                                    </p:animEffect>
                                    <p:anim calcmode="lin" valueType="num">
                                      <p:cBhvr>
                                        <p:cTn id="33" dur="2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34" dur="2000" fill="hold"/>
                                        <p:tgtEl>
                                          <p:spTgt spid="23555">
                                            <p:txEl>
                                              <p:pRg st="5" end="5"/>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fade">
                                      <p:cBhvr>
                                        <p:cTn id="37" dur="2000"/>
                                        <p:tgtEl>
                                          <p:spTgt spid="23555">
                                            <p:txEl>
                                              <p:pRg st="6" end="6"/>
                                            </p:txEl>
                                          </p:spTgt>
                                        </p:tgtEl>
                                      </p:cBhvr>
                                    </p:animEffect>
                                    <p:anim calcmode="lin" valueType="num">
                                      <p:cBhvr>
                                        <p:cTn id="38" dur="20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p:cTn id="39" dur="2000" fill="hold"/>
                                        <p:tgtEl>
                                          <p:spTgt spid="23555">
                                            <p:txEl>
                                              <p:pRg st="6" end="6"/>
                                            </p:txEl>
                                          </p:spTgt>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fade">
                                      <p:cBhvr>
                                        <p:cTn id="42" dur="2000"/>
                                        <p:tgtEl>
                                          <p:spTgt spid="23555">
                                            <p:txEl>
                                              <p:pRg st="7" end="7"/>
                                            </p:txEl>
                                          </p:spTgt>
                                        </p:tgtEl>
                                      </p:cBhvr>
                                    </p:animEffect>
                                    <p:anim calcmode="lin" valueType="num">
                                      <p:cBhvr>
                                        <p:cTn id="43" dur="20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p:cTn id="44" dur="2000" fill="hold"/>
                                        <p:tgtEl>
                                          <p:spTgt spid="23555">
                                            <p:txEl>
                                              <p:pRg st="7" end="7"/>
                                            </p:txEl>
                                          </p:spTgt>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3555">
                                            <p:txEl>
                                              <p:pRg st="8" end="8"/>
                                            </p:txEl>
                                          </p:spTgt>
                                        </p:tgtEl>
                                        <p:attrNameLst>
                                          <p:attrName>style.visibility</p:attrName>
                                        </p:attrNameLst>
                                      </p:cBhvr>
                                      <p:to>
                                        <p:strVal val="visible"/>
                                      </p:to>
                                    </p:set>
                                    <p:animEffect transition="in" filter="fade">
                                      <p:cBhvr>
                                        <p:cTn id="47" dur="2000"/>
                                        <p:tgtEl>
                                          <p:spTgt spid="23555">
                                            <p:txEl>
                                              <p:pRg st="8" end="8"/>
                                            </p:txEl>
                                          </p:spTgt>
                                        </p:tgtEl>
                                      </p:cBhvr>
                                    </p:animEffect>
                                    <p:anim calcmode="lin" valueType="num">
                                      <p:cBhvr>
                                        <p:cTn id="48" dur="2000" fill="hold"/>
                                        <p:tgtEl>
                                          <p:spTgt spid="23555">
                                            <p:txEl>
                                              <p:pRg st="8" end="8"/>
                                            </p:txEl>
                                          </p:spTgt>
                                        </p:tgtEl>
                                        <p:attrNameLst>
                                          <p:attrName>ppt_x</p:attrName>
                                        </p:attrNameLst>
                                      </p:cBhvr>
                                      <p:tavLst>
                                        <p:tav tm="0">
                                          <p:val>
                                            <p:strVal val="#ppt_x"/>
                                          </p:val>
                                        </p:tav>
                                        <p:tav tm="100000">
                                          <p:val>
                                            <p:strVal val="#ppt_x"/>
                                          </p:val>
                                        </p:tav>
                                      </p:tavLst>
                                    </p:anim>
                                    <p:anim calcmode="lin" valueType="num">
                                      <p:cBhvr>
                                        <p:cTn id="49" dur="2000" fill="hold"/>
                                        <p:tgtEl>
                                          <p:spTgt spid="23555">
                                            <p:txEl>
                                              <p:pRg st="8" end="8"/>
                                            </p:txEl>
                                          </p:spTgt>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3555">
                                            <p:txEl>
                                              <p:pRg st="9" end="9"/>
                                            </p:txEl>
                                          </p:spTgt>
                                        </p:tgtEl>
                                        <p:attrNameLst>
                                          <p:attrName>style.visibility</p:attrName>
                                        </p:attrNameLst>
                                      </p:cBhvr>
                                      <p:to>
                                        <p:strVal val="visible"/>
                                      </p:to>
                                    </p:set>
                                    <p:animEffect transition="in" filter="fade">
                                      <p:cBhvr>
                                        <p:cTn id="52" dur="2000"/>
                                        <p:tgtEl>
                                          <p:spTgt spid="23555">
                                            <p:txEl>
                                              <p:pRg st="9" end="9"/>
                                            </p:txEl>
                                          </p:spTgt>
                                        </p:tgtEl>
                                      </p:cBhvr>
                                    </p:animEffect>
                                    <p:anim calcmode="lin" valueType="num">
                                      <p:cBhvr>
                                        <p:cTn id="53" dur="2000" fill="hold"/>
                                        <p:tgtEl>
                                          <p:spTgt spid="23555">
                                            <p:txEl>
                                              <p:pRg st="9" end="9"/>
                                            </p:txEl>
                                          </p:spTgt>
                                        </p:tgtEl>
                                        <p:attrNameLst>
                                          <p:attrName>ppt_x</p:attrName>
                                        </p:attrNameLst>
                                      </p:cBhvr>
                                      <p:tavLst>
                                        <p:tav tm="0">
                                          <p:val>
                                            <p:strVal val="#ppt_x"/>
                                          </p:val>
                                        </p:tav>
                                        <p:tav tm="100000">
                                          <p:val>
                                            <p:strVal val="#ppt_x"/>
                                          </p:val>
                                        </p:tav>
                                      </p:tavLst>
                                    </p:anim>
                                    <p:anim calcmode="lin" valueType="num">
                                      <p:cBhvr>
                                        <p:cTn id="54" dur="2000" fill="hold"/>
                                        <p:tgtEl>
                                          <p:spTgt spid="23555">
                                            <p:txEl>
                                              <p:pRg st="9" end="9"/>
                                            </p:tx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3555">
                                            <p:txEl>
                                              <p:pRg st="10" end="10"/>
                                            </p:txEl>
                                          </p:spTgt>
                                        </p:tgtEl>
                                        <p:attrNameLst>
                                          <p:attrName>style.visibility</p:attrName>
                                        </p:attrNameLst>
                                      </p:cBhvr>
                                      <p:to>
                                        <p:strVal val="visible"/>
                                      </p:to>
                                    </p:set>
                                    <p:animEffect transition="in" filter="fade">
                                      <p:cBhvr>
                                        <p:cTn id="57" dur="2000"/>
                                        <p:tgtEl>
                                          <p:spTgt spid="23555">
                                            <p:txEl>
                                              <p:pRg st="10" end="10"/>
                                            </p:txEl>
                                          </p:spTgt>
                                        </p:tgtEl>
                                      </p:cBhvr>
                                    </p:animEffect>
                                    <p:anim calcmode="lin" valueType="num">
                                      <p:cBhvr>
                                        <p:cTn id="58" dur="2000" fill="hold"/>
                                        <p:tgtEl>
                                          <p:spTgt spid="23555">
                                            <p:txEl>
                                              <p:pRg st="10" end="10"/>
                                            </p:txEl>
                                          </p:spTgt>
                                        </p:tgtEl>
                                        <p:attrNameLst>
                                          <p:attrName>ppt_x</p:attrName>
                                        </p:attrNameLst>
                                      </p:cBhvr>
                                      <p:tavLst>
                                        <p:tav tm="0">
                                          <p:val>
                                            <p:strVal val="#ppt_x"/>
                                          </p:val>
                                        </p:tav>
                                        <p:tav tm="100000">
                                          <p:val>
                                            <p:strVal val="#ppt_x"/>
                                          </p:val>
                                        </p:tav>
                                      </p:tavLst>
                                    </p:anim>
                                    <p:anim calcmode="lin" valueType="num">
                                      <p:cBhvr>
                                        <p:cTn id="59" dur="2000" fill="hold"/>
                                        <p:tgtEl>
                                          <p:spTgt spid="23555">
                                            <p:txEl>
                                              <p:pRg st="10" end="10"/>
                                            </p:tx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3555">
                                            <p:txEl>
                                              <p:pRg st="11" end="11"/>
                                            </p:txEl>
                                          </p:spTgt>
                                        </p:tgtEl>
                                        <p:attrNameLst>
                                          <p:attrName>style.visibility</p:attrName>
                                        </p:attrNameLst>
                                      </p:cBhvr>
                                      <p:to>
                                        <p:strVal val="visible"/>
                                      </p:to>
                                    </p:set>
                                    <p:animEffect transition="in" filter="fade">
                                      <p:cBhvr>
                                        <p:cTn id="62" dur="2000"/>
                                        <p:tgtEl>
                                          <p:spTgt spid="23555">
                                            <p:txEl>
                                              <p:pRg st="11" end="11"/>
                                            </p:txEl>
                                          </p:spTgt>
                                        </p:tgtEl>
                                      </p:cBhvr>
                                    </p:animEffect>
                                    <p:anim calcmode="lin" valueType="num">
                                      <p:cBhvr>
                                        <p:cTn id="63" dur="2000" fill="hold"/>
                                        <p:tgtEl>
                                          <p:spTgt spid="23555">
                                            <p:txEl>
                                              <p:pRg st="11" end="11"/>
                                            </p:txEl>
                                          </p:spTgt>
                                        </p:tgtEl>
                                        <p:attrNameLst>
                                          <p:attrName>ppt_x</p:attrName>
                                        </p:attrNameLst>
                                      </p:cBhvr>
                                      <p:tavLst>
                                        <p:tav tm="0">
                                          <p:val>
                                            <p:strVal val="#ppt_x"/>
                                          </p:val>
                                        </p:tav>
                                        <p:tav tm="100000">
                                          <p:val>
                                            <p:strVal val="#ppt_x"/>
                                          </p:val>
                                        </p:tav>
                                      </p:tavLst>
                                    </p:anim>
                                    <p:anim calcmode="lin" valueType="num">
                                      <p:cBhvr>
                                        <p:cTn id="64" dur="2000" fill="hold"/>
                                        <p:tgtEl>
                                          <p:spTgt spid="23555">
                                            <p:txEl>
                                              <p:pRg st="11" end="11"/>
                                            </p:tx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23555">
                                            <p:txEl>
                                              <p:pRg st="12" end="12"/>
                                            </p:txEl>
                                          </p:spTgt>
                                        </p:tgtEl>
                                        <p:attrNameLst>
                                          <p:attrName>style.visibility</p:attrName>
                                        </p:attrNameLst>
                                      </p:cBhvr>
                                      <p:to>
                                        <p:strVal val="visible"/>
                                      </p:to>
                                    </p:set>
                                    <p:animEffect transition="in" filter="fade">
                                      <p:cBhvr>
                                        <p:cTn id="67" dur="2000"/>
                                        <p:tgtEl>
                                          <p:spTgt spid="23555">
                                            <p:txEl>
                                              <p:pRg st="12" end="12"/>
                                            </p:txEl>
                                          </p:spTgt>
                                        </p:tgtEl>
                                      </p:cBhvr>
                                    </p:animEffect>
                                    <p:anim calcmode="lin" valueType="num">
                                      <p:cBhvr>
                                        <p:cTn id="68" dur="2000" fill="hold"/>
                                        <p:tgtEl>
                                          <p:spTgt spid="23555">
                                            <p:txEl>
                                              <p:pRg st="12" end="12"/>
                                            </p:txEl>
                                          </p:spTgt>
                                        </p:tgtEl>
                                        <p:attrNameLst>
                                          <p:attrName>ppt_x</p:attrName>
                                        </p:attrNameLst>
                                      </p:cBhvr>
                                      <p:tavLst>
                                        <p:tav tm="0">
                                          <p:val>
                                            <p:strVal val="#ppt_x"/>
                                          </p:val>
                                        </p:tav>
                                        <p:tav tm="100000">
                                          <p:val>
                                            <p:strVal val="#ppt_x"/>
                                          </p:val>
                                        </p:tav>
                                      </p:tavLst>
                                    </p:anim>
                                    <p:anim calcmode="lin" valueType="num">
                                      <p:cBhvr>
                                        <p:cTn id="69" dur="2000" fill="hold"/>
                                        <p:tgtEl>
                                          <p:spTgt spid="2355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4606" name="Group 30"/>
          <p:cNvGrpSpPr>
            <a:grpSpLocks/>
          </p:cNvGrpSpPr>
          <p:nvPr/>
        </p:nvGrpSpPr>
        <p:grpSpPr bwMode="auto">
          <a:xfrm>
            <a:off x="179388" y="131763"/>
            <a:ext cx="8785225" cy="6610350"/>
            <a:chOff x="68" y="73"/>
            <a:chExt cx="5534" cy="4164"/>
          </a:xfrm>
        </p:grpSpPr>
        <p:sp>
          <p:nvSpPr>
            <p:cNvPr id="19459" name="Text Box 9"/>
            <p:cNvSpPr txBox="1">
              <a:spLocks noChangeArrowheads="1"/>
            </p:cNvSpPr>
            <p:nvPr/>
          </p:nvSpPr>
          <p:spPr bwMode="auto">
            <a:xfrm>
              <a:off x="68" y="73"/>
              <a:ext cx="5235" cy="256"/>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00"/>
                  </a:solidFill>
                </a:rPr>
                <a:t>Бухоро амирлигида «Ёш бухороликлар» ҳаракати</a:t>
              </a:r>
            </a:p>
          </p:txBody>
        </p:sp>
        <p:sp>
          <p:nvSpPr>
            <p:cNvPr id="19460" name="Text Box 10"/>
            <p:cNvSpPr txBox="1">
              <a:spLocks noChangeArrowheads="1"/>
            </p:cNvSpPr>
            <p:nvPr/>
          </p:nvSpPr>
          <p:spPr bwMode="auto">
            <a:xfrm>
              <a:off x="204" y="346"/>
              <a:ext cx="5398" cy="526"/>
            </a:xfrm>
            <a:prstGeom prst="rect">
              <a:avLst/>
            </a:prstGeom>
            <a:solidFill>
              <a:srgbClr val="FFFFFF"/>
            </a:solidFill>
            <a:ln w="9525">
              <a:solidFill>
                <a:srgbClr val="000000"/>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179388">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lvl="1" eaLnBrk="1" hangingPunct="1">
                <a:spcBef>
                  <a:spcPts val="300"/>
                </a:spcBef>
                <a:buClrTx/>
                <a:buFontTx/>
                <a:buNone/>
              </a:pPr>
              <a:r>
                <a:rPr lang="uz-Cyrl-UZ" altLang="ru-RU" sz="1600" b="1">
                  <a:solidFill>
                    <a:srgbClr val="000000"/>
                  </a:solidFill>
                </a:rPr>
                <a:t>Бухоронинг ички -сиёсий ҳаёти 1917 йил баҳорида янги паллага кирди. Асосан икки</a:t>
              </a:r>
              <a:r>
                <a:rPr lang="ru-RU" altLang="ru-RU" sz="1600" b="1">
                  <a:solidFill>
                    <a:srgbClr val="000000"/>
                  </a:solidFill>
                </a:rPr>
                <a:t> </a:t>
              </a:r>
              <a:r>
                <a:rPr lang="uz-Cyrl-UZ" altLang="ru-RU" sz="1600" b="1">
                  <a:solidFill>
                    <a:srgbClr val="000000"/>
                  </a:solidFill>
                </a:rPr>
                <a:t>оқим - либерал-демократик ва консерватив оқимларга бўлинди </a:t>
              </a:r>
              <a:endParaRPr lang="ru-RU" altLang="ru-RU" sz="1600" b="1"/>
            </a:p>
          </p:txBody>
        </p:sp>
        <p:sp>
          <p:nvSpPr>
            <p:cNvPr id="19461" name="Text Box 11"/>
            <p:cNvSpPr txBox="1">
              <a:spLocks noChangeArrowheads="1"/>
            </p:cNvSpPr>
            <p:nvPr/>
          </p:nvSpPr>
          <p:spPr bwMode="auto">
            <a:xfrm>
              <a:off x="204" y="845"/>
              <a:ext cx="5398" cy="372"/>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ru-RU" altLang="ru-RU" sz="1600" b="1">
                  <a:solidFill>
                    <a:srgbClr val="000000"/>
                  </a:solidFill>
                </a:rPr>
                <a:t>1-</a:t>
              </a:r>
              <a:r>
                <a:rPr lang="uz-Cyrl-UZ" altLang="ru-RU" sz="1600" b="1">
                  <a:solidFill>
                    <a:srgbClr val="000000"/>
                  </a:solidFill>
                </a:rPr>
                <a:t>оқим Ёш бухороликлар : ислоҳотлар дастурини ишлаб чиқишга киришиб, илғор ғоялар ва уларни амалга ошириш учун ҳаракат қилдилар </a:t>
              </a:r>
              <a:endParaRPr lang="ru-RU" altLang="ru-RU" sz="1600" b="1"/>
            </a:p>
          </p:txBody>
        </p:sp>
        <p:sp>
          <p:nvSpPr>
            <p:cNvPr id="19462" name="Text Box 13"/>
            <p:cNvSpPr txBox="1">
              <a:spLocks noChangeArrowheads="1"/>
            </p:cNvSpPr>
            <p:nvPr/>
          </p:nvSpPr>
          <p:spPr bwMode="auto">
            <a:xfrm>
              <a:off x="204" y="1207"/>
              <a:ext cx="5398" cy="218"/>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Фитрат Ёш бухороликларнинг такомиллашган дастурини ишлаб чиққан</a:t>
              </a:r>
              <a:endParaRPr lang="ru-RU" altLang="ru-RU" sz="1600" b="1"/>
            </a:p>
          </p:txBody>
        </p:sp>
        <p:sp>
          <p:nvSpPr>
            <p:cNvPr id="19463" name="Text Box 14"/>
            <p:cNvSpPr txBox="1">
              <a:spLocks noChangeArrowheads="1"/>
            </p:cNvSpPr>
            <p:nvPr/>
          </p:nvSpPr>
          <p:spPr bwMode="auto">
            <a:xfrm>
              <a:off x="204" y="1425"/>
              <a:ext cx="5398" cy="680"/>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Унда деҳқончилик ва қишлоқ хўжалиги, солиқлар, ҳарбий тизим, ички ишлар, суд, йўллар, ер ости бойликлари, ташқи сиёсат, маориф, вақф масалалари батафсил кўрилиб уларни цивилизация руҳи ва мазмунида ечиш таклиф қилинган эди </a:t>
              </a:r>
              <a:endParaRPr lang="ru-RU" altLang="ru-RU" sz="1600" b="1"/>
            </a:p>
          </p:txBody>
        </p:sp>
        <p:sp>
          <p:nvSpPr>
            <p:cNvPr id="19464" name="Text Box 15"/>
            <p:cNvSpPr txBox="1">
              <a:spLocks noChangeArrowheads="1"/>
            </p:cNvSpPr>
            <p:nvPr/>
          </p:nvSpPr>
          <p:spPr bwMode="auto">
            <a:xfrm>
              <a:off x="204" y="2106"/>
              <a:ext cx="5398" cy="218"/>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Фитрат, Ф. Хўжаев миллий ҳаракатда фаол қатнашдилар </a:t>
              </a:r>
              <a:endParaRPr lang="ru-RU" altLang="ru-RU" sz="1600" b="1"/>
            </a:p>
          </p:txBody>
        </p:sp>
        <p:sp>
          <p:nvSpPr>
            <p:cNvPr id="19465" name="Text Box 16"/>
            <p:cNvSpPr txBox="1">
              <a:spLocks noChangeArrowheads="1"/>
            </p:cNvSpPr>
            <p:nvPr/>
          </p:nvSpPr>
          <p:spPr bwMode="auto">
            <a:xfrm>
              <a:off x="204" y="2305"/>
              <a:ext cx="5397" cy="526"/>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Фитратнинг фаолияти 1917 йил баҳорида бошланди. 16-апрелдан Самарқандда чиқа бошлаган «Ҳуррият» газетасининг 24, 74-, 82-87-сонларига Фитрат муҳаррирлик қилди </a:t>
              </a:r>
              <a:endParaRPr lang="ru-RU" altLang="ru-RU" sz="1600" b="1"/>
            </a:p>
          </p:txBody>
        </p:sp>
        <p:sp>
          <p:nvSpPr>
            <p:cNvPr id="19466" name="Text Box 17"/>
            <p:cNvSpPr txBox="1">
              <a:spLocks noChangeArrowheads="1"/>
            </p:cNvSpPr>
            <p:nvPr/>
          </p:nvSpPr>
          <p:spPr bwMode="auto">
            <a:xfrm>
              <a:off x="204" y="2814"/>
              <a:ext cx="5398" cy="372"/>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Колесов воқеаларидан сўнг Фитрат Тошкентда яшади, «Чиғатой гурунги» адабий~маърифий тўгарагининг ташкилотчиларидан бўлди </a:t>
              </a:r>
              <a:endParaRPr lang="ru-RU" altLang="ru-RU" sz="1600" b="1"/>
            </a:p>
          </p:txBody>
        </p:sp>
        <p:sp>
          <p:nvSpPr>
            <p:cNvPr id="19467" name="Text Box 18"/>
            <p:cNvSpPr txBox="1">
              <a:spLocks noChangeArrowheads="1"/>
            </p:cNvSpPr>
            <p:nvPr/>
          </p:nvSpPr>
          <p:spPr bwMode="auto">
            <a:xfrm>
              <a:off x="204" y="3183"/>
              <a:ext cx="5398" cy="372"/>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Ф.Хўжаев Ёш бухороликлар ғоялари руҳидаги дастурий ҳужжат тузди ва нашр этди, «Учқун» газетаси чиқишини ташкил қилди </a:t>
              </a:r>
              <a:endParaRPr lang="ru-RU" altLang="ru-RU" sz="1600" b="1"/>
            </a:p>
          </p:txBody>
        </p:sp>
        <p:sp>
          <p:nvSpPr>
            <p:cNvPr id="19468" name="Text Box 19"/>
            <p:cNvSpPr txBox="1">
              <a:spLocks noChangeArrowheads="1"/>
            </p:cNvSpPr>
            <p:nvPr/>
          </p:nvSpPr>
          <p:spPr bwMode="auto">
            <a:xfrm>
              <a:off x="204" y="3557"/>
              <a:ext cx="5398" cy="680"/>
            </a:xfrm>
            <a:prstGeom prst="rect">
              <a:avLst/>
            </a:prstGeom>
            <a:solidFill>
              <a:srgbClr val="FFFFFF"/>
            </a:solidFill>
            <a:ln w="952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ts val="300"/>
                </a:spcBef>
                <a:buClrTx/>
                <a:buSzTx/>
                <a:buFontTx/>
                <a:buNone/>
              </a:pPr>
              <a:r>
                <a:rPr lang="uz-Cyrl-UZ" altLang="ru-RU" sz="1600" b="1">
                  <a:solidFill>
                    <a:srgbClr val="000000"/>
                  </a:solidFill>
                </a:rPr>
                <a:t>Ёш бухороликлар</a:t>
              </a:r>
              <a:r>
                <a:rPr lang="ru-RU" altLang="ru-RU" sz="1600" b="1">
                  <a:solidFill>
                    <a:srgbClr val="000000"/>
                  </a:solidFill>
                </a:rPr>
                <a:t> Бухоро амирлигида ислоҳотлар ўтказилиши орқали давлат ва жамият ҳаётини яхшилашни ўз олдига мақсад қилиб қўйган эдилар. Аммо совет давлатининг зўравонлик сиёсати уларнинг миллий демократик дастурларини</a:t>
              </a:r>
              <a:r>
                <a:rPr lang="uz-Cyrl-UZ" altLang="ru-RU" sz="1600" b="1">
                  <a:solidFill>
                    <a:srgbClr val="000000"/>
                  </a:solidFill>
                </a:rPr>
                <a:t> </a:t>
              </a:r>
              <a:r>
                <a:rPr lang="ru-RU" altLang="ru-RU" sz="1600" b="1">
                  <a:solidFill>
                    <a:srgbClr val="000000"/>
                  </a:solidFill>
                </a:rPr>
                <a:t>амалга оширишга имкон бермади </a:t>
              </a:r>
              <a:endParaRPr lang="ru-RU" altLang="ru-RU" sz="1600" b="1"/>
            </a:p>
          </p:txBody>
        </p:sp>
        <p:sp>
          <p:nvSpPr>
            <p:cNvPr id="19469" name="Line 20"/>
            <p:cNvSpPr>
              <a:spLocks noChangeShapeType="1"/>
            </p:cNvSpPr>
            <p:nvPr/>
          </p:nvSpPr>
          <p:spPr bwMode="auto">
            <a:xfrm>
              <a:off x="113" y="255"/>
              <a:ext cx="0" cy="362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0" name="Line 21"/>
            <p:cNvSpPr>
              <a:spLocks noChangeShapeType="1"/>
            </p:cNvSpPr>
            <p:nvPr/>
          </p:nvSpPr>
          <p:spPr bwMode="auto">
            <a:xfrm>
              <a:off x="113" y="3884"/>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1" name="Line 22"/>
            <p:cNvSpPr>
              <a:spLocks noChangeShapeType="1"/>
            </p:cNvSpPr>
            <p:nvPr/>
          </p:nvSpPr>
          <p:spPr bwMode="auto">
            <a:xfrm>
              <a:off x="113" y="3339"/>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2" name="Line 23"/>
            <p:cNvSpPr>
              <a:spLocks noChangeShapeType="1"/>
            </p:cNvSpPr>
            <p:nvPr/>
          </p:nvSpPr>
          <p:spPr bwMode="auto">
            <a:xfrm>
              <a:off x="113" y="2976"/>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3" name="Line 24"/>
            <p:cNvSpPr>
              <a:spLocks noChangeShapeType="1"/>
            </p:cNvSpPr>
            <p:nvPr/>
          </p:nvSpPr>
          <p:spPr bwMode="auto">
            <a:xfrm>
              <a:off x="113" y="2568"/>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4" name="Line 25"/>
            <p:cNvSpPr>
              <a:spLocks noChangeShapeType="1"/>
            </p:cNvSpPr>
            <p:nvPr/>
          </p:nvSpPr>
          <p:spPr bwMode="auto">
            <a:xfrm>
              <a:off x="113" y="2205"/>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5" name="Line 26"/>
            <p:cNvSpPr>
              <a:spLocks noChangeShapeType="1"/>
            </p:cNvSpPr>
            <p:nvPr/>
          </p:nvSpPr>
          <p:spPr bwMode="auto">
            <a:xfrm>
              <a:off x="113" y="1752"/>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6" name="Line 27"/>
            <p:cNvSpPr>
              <a:spLocks noChangeShapeType="1"/>
            </p:cNvSpPr>
            <p:nvPr/>
          </p:nvSpPr>
          <p:spPr bwMode="auto">
            <a:xfrm>
              <a:off x="113" y="1298"/>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7" name="Line 28"/>
            <p:cNvSpPr>
              <a:spLocks noChangeShapeType="1"/>
            </p:cNvSpPr>
            <p:nvPr/>
          </p:nvSpPr>
          <p:spPr bwMode="auto">
            <a:xfrm>
              <a:off x="113" y="1026"/>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78" name="Line 29"/>
            <p:cNvSpPr>
              <a:spLocks noChangeShapeType="1"/>
            </p:cNvSpPr>
            <p:nvPr/>
          </p:nvSpPr>
          <p:spPr bwMode="auto">
            <a:xfrm>
              <a:off x="113" y="618"/>
              <a:ext cx="9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4606"/>
                                        </p:tgtEl>
                                        <p:attrNameLst>
                                          <p:attrName>style.visibility</p:attrName>
                                        </p:attrNameLst>
                                      </p:cBhvr>
                                      <p:to>
                                        <p:strVal val="visible"/>
                                      </p:to>
                                    </p:set>
                                    <p:animEffect transition="in" filter="fade">
                                      <p:cBhvr>
                                        <p:cTn id="7" dur="2000"/>
                                        <p:tgtEl>
                                          <p:spTgt spid="24606"/>
                                        </p:tgtEl>
                                      </p:cBhvr>
                                    </p:animEffect>
                                    <p:anim calcmode="lin" valueType="num">
                                      <p:cBhvr>
                                        <p:cTn id="8" dur="2000" fill="hold"/>
                                        <p:tgtEl>
                                          <p:spTgt spid="24606"/>
                                        </p:tgtEl>
                                        <p:attrNameLst>
                                          <p:attrName>style.rotation</p:attrName>
                                        </p:attrNameLst>
                                      </p:cBhvr>
                                      <p:tavLst>
                                        <p:tav tm="0">
                                          <p:val>
                                            <p:fltVal val="720"/>
                                          </p:val>
                                        </p:tav>
                                        <p:tav tm="100000">
                                          <p:val>
                                            <p:fltVal val="0"/>
                                          </p:val>
                                        </p:tav>
                                      </p:tavLst>
                                    </p:anim>
                                    <p:anim calcmode="lin" valueType="num">
                                      <p:cBhvr>
                                        <p:cTn id="9" dur="2000" fill="hold"/>
                                        <p:tgtEl>
                                          <p:spTgt spid="24606"/>
                                        </p:tgtEl>
                                        <p:attrNameLst>
                                          <p:attrName>ppt_h</p:attrName>
                                        </p:attrNameLst>
                                      </p:cBhvr>
                                      <p:tavLst>
                                        <p:tav tm="0">
                                          <p:val>
                                            <p:fltVal val="0"/>
                                          </p:val>
                                        </p:tav>
                                        <p:tav tm="100000">
                                          <p:val>
                                            <p:strVal val="#ppt_h"/>
                                          </p:val>
                                        </p:tav>
                                      </p:tavLst>
                                    </p:anim>
                                    <p:anim calcmode="lin" valueType="num">
                                      <p:cBhvr>
                                        <p:cTn id="10" dur="2000" fill="hold"/>
                                        <p:tgtEl>
                                          <p:spTgt spid="2460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3528" y="-243408"/>
            <a:ext cx="8507413" cy="1143001"/>
          </a:xfrm>
        </p:spPr>
        <p:txBody>
          <a:bodyPr/>
          <a:lstStyle/>
          <a:p>
            <a:pPr algn="ctr" eaLnBrk="1" hangingPunct="1">
              <a:defRPr/>
            </a:pPr>
            <a:r>
              <a:rPr lang="uz-Cyrl-UZ" altLang="ru-RU" sz="3200" b="1" dirty="0" smtClean="0">
                <a:solidFill>
                  <a:srgbClr val="3333CC"/>
                </a:solidFill>
              </a:rPr>
              <a:t>Бухоро амир</a:t>
            </a:r>
            <a:r>
              <a:rPr lang="ru-RU" altLang="ru-RU" sz="3200" b="1" dirty="0" smtClean="0">
                <a:solidFill>
                  <a:srgbClr val="3333CC"/>
                </a:solidFill>
              </a:rPr>
              <a:t>лиги</a:t>
            </a:r>
            <a:r>
              <a:rPr lang="uz-Cyrl-UZ" altLang="ru-RU" sz="3200" b="1" dirty="0" smtClean="0">
                <a:solidFill>
                  <a:srgbClr val="3333CC"/>
                </a:solidFill>
              </a:rPr>
              <a:t>нинг </a:t>
            </a:r>
            <a:r>
              <a:rPr lang="ru-RU" altLang="ru-RU" sz="3200" b="1" dirty="0" err="1" smtClean="0">
                <a:solidFill>
                  <a:srgbClr val="3333CC"/>
                </a:solidFill>
              </a:rPr>
              <a:t>тугатилиши</a:t>
            </a:r>
            <a:endParaRPr lang="ru-RU" altLang="ru-RU" sz="3200" b="1" dirty="0" smtClean="0">
              <a:solidFill>
                <a:srgbClr val="3333CC"/>
              </a:solidFill>
            </a:endParaRPr>
          </a:p>
        </p:txBody>
      </p:sp>
      <p:sp>
        <p:nvSpPr>
          <p:cNvPr id="25603" name="Rectangle 3"/>
          <p:cNvSpPr>
            <a:spLocks noGrp="1" noChangeArrowheads="1"/>
          </p:cNvSpPr>
          <p:nvPr>
            <p:ph sz="quarter" idx="13"/>
          </p:nvPr>
        </p:nvSpPr>
        <p:spPr>
          <a:xfrm>
            <a:off x="179388" y="476250"/>
            <a:ext cx="8893175" cy="4495800"/>
          </a:xfrm>
        </p:spPr>
        <p:txBody>
          <a:bodyPr>
            <a:noAutofit/>
          </a:bodyPr>
          <a:lstStyle/>
          <a:p>
            <a:pPr algn="just" eaLnBrk="1" hangingPunct="1">
              <a:lnSpc>
                <a:spcPct val="80000"/>
              </a:lnSpc>
              <a:defRPr/>
            </a:pPr>
            <a:r>
              <a:rPr lang="uz-Cyrl-UZ" altLang="ru-RU" sz="1700" dirty="0" smtClean="0">
                <a:solidFill>
                  <a:srgbClr val="000066"/>
                </a:solidFill>
                <a:latin typeface="Times New Roman" panose="02020603050405020304" pitchFamily="18" charset="0"/>
              </a:rPr>
              <a:t>1917 йил 7 апрелда </a:t>
            </a:r>
            <a:r>
              <a:rPr lang="ru-RU" altLang="ru-RU" sz="1700" dirty="0" err="1" smtClean="0">
                <a:solidFill>
                  <a:srgbClr val="000066"/>
                </a:solidFill>
                <a:latin typeface="Times New Roman" panose="02020603050405020304" pitchFamily="18" charset="0"/>
              </a:rPr>
              <a:t>амир</a:t>
            </a:r>
            <a:r>
              <a:rPr lang="ru-RU" altLang="ru-RU" sz="1700" dirty="0" smtClean="0">
                <a:solidFill>
                  <a:srgbClr val="000066"/>
                </a:solidFill>
                <a:latin typeface="Times New Roman" panose="02020603050405020304" pitchFamily="18" charset="0"/>
              </a:rPr>
              <a:t> </a:t>
            </a:r>
            <a:r>
              <a:rPr lang="uz-Cyrl-UZ" altLang="ru-RU" sz="1700" dirty="0" smtClean="0">
                <a:solidFill>
                  <a:srgbClr val="000066"/>
                </a:solidFill>
                <a:latin typeface="Times New Roman" panose="02020603050405020304" pitchFamily="18" charset="0"/>
              </a:rPr>
              <a:t>Олимхон фармони (манифести) эълон қилинди</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ru-RU" altLang="ru-RU" sz="1700" dirty="0" err="1" smtClean="0">
                <a:solidFill>
                  <a:srgbClr val="000066"/>
                </a:solidFill>
                <a:latin typeface="Times New Roman" panose="02020603050405020304" pitchFamily="18" charset="0"/>
              </a:rPr>
              <a:t>Манифестда</a:t>
            </a:r>
            <a:r>
              <a:rPr lang="ru-RU" altLang="ru-RU" sz="1700" dirty="0" smtClean="0">
                <a:solidFill>
                  <a:srgbClr val="000066"/>
                </a:solidFill>
                <a:latin typeface="Times New Roman" panose="02020603050405020304" pitchFamily="18" charset="0"/>
              </a:rPr>
              <a:t> п</a:t>
            </a:r>
            <a:r>
              <a:rPr lang="uz-Cyrl-UZ" altLang="ru-RU" sz="1700" dirty="0" smtClean="0">
                <a:solidFill>
                  <a:srgbClr val="000066"/>
                </a:solidFill>
                <a:latin typeface="Times New Roman" panose="02020603050405020304" pitchFamily="18" charset="0"/>
              </a:rPr>
              <a:t>ойтахтда обрўли арбоблардан иборат маҳкамани тузиш, амалдорлар, уларнинг даромадлари устидан назорат ўрнатиш, солиқлар тизимини тартибга солиш, давлат бюджетини жорий қилиш, саноат, тижорат, марифат ривожланиши учун қайғуриш ваъда қилинди</a:t>
            </a:r>
            <a:r>
              <a:rPr lang="ru-RU" altLang="ru-RU" sz="1700" dirty="0" smtClean="0">
                <a:solidFill>
                  <a:srgbClr val="000066"/>
                </a:solidFill>
                <a:latin typeface="Times New Roman" panose="02020603050405020304" pitchFamily="18" charset="0"/>
              </a:rPr>
              <a:t>;</a:t>
            </a:r>
            <a:r>
              <a:rPr lang="uz-Cyrl-UZ" altLang="ru-RU" sz="1700" dirty="0" smtClean="0">
                <a:solidFill>
                  <a:srgbClr val="000066"/>
                </a:solidFill>
                <a:latin typeface="Times New Roman" panose="02020603050405020304" pitchFamily="18" charset="0"/>
              </a:rPr>
              <a:t> </a:t>
            </a:r>
            <a:endParaRPr lang="ru-RU" altLang="ru-RU" sz="1700" dirty="0" smtClean="0">
              <a:solidFill>
                <a:srgbClr val="000066"/>
              </a:solidFill>
              <a:latin typeface="Times New Roman" panose="02020603050405020304" pitchFamily="18" charset="0"/>
            </a:endParaRPr>
          </a:p>
          <a:p>
            <a:pPr algn="just" eaLnBrk="1" hangingPunct="1">
              <a:lnSpc>
                <a:spcPct val="80000"/>
              </a:lnSpc>
              <a:defRPr/>
            </a:pPr>
            <a:r>
              <a:rPr lang="uz-Cyrl-UZ" altLang="ru-RU" sz="1700" dirty="0" smtClean="0">
                <a:solidFill>
                  <a:srgbClr val="000066"/>
                </a:solidFill>
                <a:latin typeface="Times New Roman" panose="02020603050405020304" pitchFamily="18" charset="0"/>
              </a:rPr>
              <a:t>1918 йил 8 апрелда консерваторлар ва мутаассиб гуруҳлар Регистонда тўпланиб, ислоҳотга, янгиликларга қаршилик </a:t>
            </a:r>
            <a:r>
              <a:rPr lang="ru-RU" altLang="ru-RU" sz="1700" dirty="0" err="1" smtClean="0">
                <a:solidFill>
                  <a:srgbClr val="000066"/>
                </a:solidFill>
                <a:latin typeface="Times New Roman" panose="02020603050405020304" pitchFamily="18" charset="0"/>
              </a:rPr>
              <a:t>кўрсатдилар</a:t>
            </a:r>
            <a:r>
              <a:rPr lang="uz-Cyrl-UZ" altLang="ru-RU" sz="1700" dirty="0" smtClean="0">
                <a:solidFill>
                  <a:srgbClr val="000066"/>
                </a:solidFill>
                <a:latin typeface="Times New Roman" panose="02020603050405020304" pitchFamily="18" charset="0"/>
              </a:rPr>
              <a:t> ва улар устунликка эришдилар;</a:t>
            </a:r>
            <a:endParaRPr lang="ru-RU" altLang="ru-RU" sz="1700" dirty="0" smtClean="0">
              <a:solidFill>
                <a:srgbClr val="000066"/>
              </a:solidFill>
              <a:latin typeface="Times New Roman" panose="02020603050405020304" pitchFamily="18" charset="0"/>
            </a:endParaRPr>
          </a:p>
          <a:p>
            <a:pPr algn="just" eaLnBrk="1" hangingPunct="1">
              <a:lnSpc>
                <a:spcPct val="80000"/>
              </a:lnSpc>
              <a:defRPr/>
            </a:pPr>
            <a:r>
              <a:rPr lang="uz-Cyrl-UZ" altLang="ru-RU" sz="1700" dirty="0" smtClean="0">
                <a:solidFill>
                  <a:srgbClr val="000066"/>
                </a:solidFill>
                <a:latin typeface="Times New Roman" panose="02020603050405020304" pitchFamily="18" charset="0"/>
              </a:rPr>
              <a:t>Амир қозикалон Шарифжон махдумни бўшатди, мутаассиблар раис Абдусамадхўжани оломон қилиб ўлдирдилар; қушбеги Насруллобек буйруғи билан Садриддин Айний, Ёш бухороликлар Мирбобо, Мирзо Назрулло 75-150 дарра уриб жазоландилар</a:t>
            </a:r>
            <a:r>
              <a:rPr lang="ru-RU" altLang="ru-RU" sz="1700" dirty="0" smtClean="0">
                <a:solidFill>
                  <a:srgbClr val="000066"/>
                </a:solidFill>
                <a:latin typeface="Times New Roman" panose="02020603050405020304" pitchFamily="18" charset="0"/>
              </a:rPr>
              <a:t>;</a:t>
            </a:r>
            <a:r>
              <a:rPr lang="uz-Cyrl-UZ" altLang="ru-RU" sz="1700" dirty="0" smtClean="0">
                <a:solidFill>
                  <a:srgbClr val="000066"/>
                </a:solidFill>
                <a:latin typeface="Times New Roman" panose="02020603050405020304" pitchFamily="18" charset="0"/>
              </a:rPr>
              <a:t> </a:t>
            </a:r>
            <a:endParaRPr lang="ru-RU" altLang="ru-RU" sz="1700" dirty="0" smtClean="0">
              <a:solidFill>
                <a:srgbClr val="000066"/>
              </a:solidFill>
              <a:latin typeface="Times New Roman" panose="02020603050405020304" pitchFamily="18" charset="0"/>
            </a:endParaRPr>
          </a:p>
          <a:p>
            <a:pPr algn="just" eaLnBrk="1" hangingPunct="1">
              <a:lnSpc>
                <a:spcPct val="80000"/>
              </a:lnSpc>
              <a:defRPr/>
            </a:pPr>
            <a:r>
              <a:rPr lang="uz-Cyrl-UZ" altLang="ru-RU" sz="1700" dirty="0" smtClean="0">
                <a:solidFill>
                  <a:srgbClr val="000066"/>
                </a:solidFill>
                <a:latin typeface="Times New Roman" panose="02020603050405020304" pitchFamily="18" charset="0"/>
              </a:rPr>
              <a:t>1918 йил 1 мартда Туркистон ХКС раиси Ф.Колесов бошчилигида ҳарбий эшелон Когонга келди</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uz-Cyrl-UZ" altLang="ru-RU" sz="1700" dirty="0" smtClean="0">
                <a:solidFill>
                  <a:srgbClr val="000066"/>
                </a:solidFill>
                <a:latin typeface="Times New Roman" panose="02020603050405020304" pitchFamily="18" charset="0"/>
              </a:rPr>
              <a:t>Ёш бухороликлар Колесов билан учрашди</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uz-Cyrl-UZ" altLang="ru-RU" sz="1700" dirty="0" smtClean="0">
                <a:solidFill>
                  <a:srgbClr val="000066"/>
                </a:solidFill>
                <a:latin typeface="Times New Roman" panose="02020603050405020304" pitchFamily="18" charset="0"/>
              </a:rPr>
              <a:t>Колесов Бухорога ҳарбий куч билан ҳамла қилишга қарор қилди. Ёш бухороликлар амир номига ултиматум юбордилар</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uz-Cyrl-UZ" altLang="ru-RU" sz="1700" dirty="0" smtClean="0">
                <a:solidFill>
                  <a:srgbClr val="000066"/>
                </a:solidFill>
                <a:latin typeface="Times New Roman" panose="02020603050405020304" pitchFamily="18" charset="0"/>
              </a:rPr>
              <a:t>Амир ҳукумати ултиматум талабларига розилигини билдирди. Амирнинг ислоҳот ўтказиш тўғрисидаги 2- фармонини тайёрлашга киришилди, аммо 2- мартда Бухорога ҳужум бошланди</a:t>
            </a:r>
            <a:r>
              <a:rPr lang="ru-RU" altLang="ru-RU" sz="1700" dirty="0" smtClean="0">
                <a:solidFill>
                  <a:srgbClr val="000066"/>
                </a:solidFill>
                <a:latin typeface="Times New Roman" panose="02020603050405020304" pitchFamily="18" charset="0"/>
              </a:rPr>
              <a:t>;</a:t>
            </a:r>
            <a:r>
              <a:rPr lang="uz-Cyrl-UZ" altLang="ru-RU" sz="1700" dirty="0" smtClean="0">
                <a:solidFill>
                  <a:srgbClr val="000066"/>
                </a:solidFill>
                <a:latin typeface="Times New Roman" panose="02020603050405020304" pitchFamily="18" charset="0"/>
              </a:rPr>
              <a:t> </a:t>
            </a:r>
            <a:endParaRPr lang="ru-RU" altLang="ru-RU" sz="1700" dirty="0" smtClean="0">
              <a:solidFill>
                <a:srgbClr val="000066"/>
              </a:solidFill>
              <a:latin typeface="Times New Roman" panose="02020603050405020304" pitchFamily="18" charset="0"/>
            </a:endParaRPr>
          </a:p>
          <a:p>
            <a:pPr algn="just" eaLnBrk="1" hangingPunct="1">
              <a:lnSpc>
                <a:spcPct val="80000"/>
              </a:lnSpc>
              <a:defRPr/>
            </a:pPr>
            <a:r>
              <a:rPr lang="uz-Cyrl-UZ" altLang="ru-RU" sz="1700" dirty="0" smtClean="0">
                <a:solidFill>
                  <a:srgbClr val="000066"/>
                </a:solidFill>
                <a:latin typeface="Times New Roman" panose="02020603050405020304" pitchFamily="18" charset="0"/>
              </a:rPr>
              <a:t>2 мартда амирнинг 2-фармони Янги Бухоро (Когон)га етказилди. Ёш бухороликлар қўмитаси ҳужумни тўхтатишни талаб қилди. 1918 йил 25 мартда Қизилтепа битими имзоланди</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uz-Cyrl-UZ" altLang="ru-RU" sz="1700" dirty="0" smtClean="0">
                <a:solidFill>
                  <a:srgbClr val="000066"/>
                </a:solidFill>
                <a:latin typeface="Times New Roman" panose="02020603050405020304" pitchFamily="18" charset="0"/>
              </a:rPr>
              <a:t>Амирнинг 2 мартдаги фармонида оғир бўлган солиқларнинг бекор қилиниши, янгича солиқлар жорий қилиниши эътироф этилди. Жами 3 мингга яқин киши қатл этилди</a:t>
            </a:r>
            <a:r>
              <a:rPr lang="ru-RU" altLang="ru-RU" sz="1700" dirty="0" smtClean="0">
                <a:solidFill>
                  <a:srgbClr val="000066"/>
                </a:solidFill>
                <a:latin typeface="Times New Roman" panose="02020603050405020304" pitchFamily="18" charset="0"/>
              </a:rPr>
              <a:t>;</a:t>
            </a:r>
          </a:p>
          <a:p>
            <a:pPr algn="just" eaLnBrk="1" hangingPunct="1">
              <a:lnSpc>
                <a:spcPct val="80000"/>
              </a:lnSpc>
              <a:defRPr/>
            </a:pPr>
            <a:r>
              <a:rPr lang="uz-Cyrl-UZ" altLang="ru-RU" sz="1700" dirty="0" smtClean="0">
                <a:solidFill>
                  <a:srgbClr val="000066"/>
                </a:solidFill>
                <a:latin typeface="Times New Roman" panose="02020603050405020304" pitchFamily="18" charset="0"/>
              </a:rPr>
              <a:t>1920 йил 2 сентябрда Бухоро большевиклар томонидан ўққа тутилиб, </a:t>
            </a:r>
            <a:r>
              <a:rPr lang="ru-RU" altLang="ru-RU" sz="1700" dirty="0" smtClean="0">
                <a:solidFill>
                  <a:srgbClr val="000066"/>
                </a:solidFill>
                <a:latin typeface="Times New Roman" panose="02020603050405020304" pitchFamily="18" charset="0"/>
              </a:rPr>
              <a:t>а</a:t>
            </a:r>
            <a:r>
              <a:rPr lang="uz-Cyrl-UZ" altLang="ru-RU" sz="1700" dirty="0" smtClean="0">
                <a:solidFill>
                  <a:srgbClr val="000066"/>
                </a:solidFill>
                <a:latin typeface="Times New Roman" panose="02020603050405020304" pitchFamily="18" charset="0"/>
              </a:rPr>
              <a:t>мир ҳокимияти ағдарилди.</a:t>
            </a:r>
            <a:endParaRPr lang="ru-RU" altLang="ru-RU" sz="1700" dirty="0" smtClean="0">
              <a:solidFill>
                <a:srgbClr val="00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p:cTn id="7" dur="2000" fill="hold"/>
                                        <p:tgtEl>
                                          <p:spTgt spid="2560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560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2560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2560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p:cTn id="13" dur="2000" fill="hold"/>
                                        <p:tgtEl>
                                          <p:spTgt spid="2560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2560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2560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2560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p:cTn id="19" dur="2000" fill="hold"/>
                                        <p:tgtEl>
                                          <p:spTgt spid="2560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2560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2560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2560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p:cTn id="25" dur="2000" fill="hold"/>
                                        <p:tgtEl>
                                          <p:spTgt spid="2560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2560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2560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2560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 calcmode="lin" valueType="num">
                                      <p:cBhvr>
                                        <p:cTn id="31" dur="2000" fill="hold"/>
                                        <p:tgtEl>
                                          <p:spTgt spid="2560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2560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2560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2560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5603">
                                            <p:txEl>
                                              <p:pRg st="5" end="5"/>
                                            </p:txEl>
                                          </p:spTgt>
                                        </p:tgtEl>
                                        <p:attrNameLst>
                                          <p:attrName>style.visibility</p:attrName>
                                        </p:attrNameLst>
                                      </p:cBhvr>
                                      <p:to>
                                        <p:strVal val="visible"/>
                                      </p:to>
                                    </p:set>
                                    <p:anim calcmode="lin" valueType="num">
                                      <p:cBhvr>
                                        <p:cTn id="37" dur="2000" fill="hold"/>
                                        <p:tgtEl>
                                          <p:spTgt spid="2560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2560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2560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25603">
                                            <p:txEl>
                                              <p:pRg st="5" end="5"/>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 calcmode="lin" valueType="num">
                                      <p:cBhvr>
                                        <p:cTn id="43" dur="2000" fill="hold"/>
                                        <p:tgtEl>
                                          <p:spTgt spid="25603">
                                            <p:txEl>
                                              <p:pRg st="6" end="6"/>
                                            </p:txEl>
                                          </p:spTgt>
                                        </p:tgtEl>
                                        <p:attrNameLst>
                                          <p:attrName>ppt_w</p:attrName>
                                        </p:attrNameLst>
                                      </p:cBhvr>
                                      <p:tavLst>
                                        <p:tav tm="0">
                                          <p:val>
                                            <p:fltVal val="0"/>
                                          </p:val>
                                        </p:tav>
                                        <p:tav tm="100000">
                                          <p:val>
                                            <p:strVal val="#ppt_w"/>
                                          </p:val>
                                        </p:tav>
                                      </p:tavLst>
                                    </p:anim>
                                    <p:anim calcmode="lin" valueType="num">
                                      <p:cBhvr>
                                        <p:cTn id="44" dur="2000" fill="hold"/>
                                        <p:tgtEl>
                                          <p:spTgt spid="25603">
                                            <p:txEl>
                                              <p:pRg st="6" end="6"/>
                                            </p:txEl>
                                          </p:spTgt>
                                        </p:tgtEl>
                                        <p:attrNameLst>
                                          <p:attrName>ppt_h</p:attrName>
                                        </p:attrNameLst>
                                      </p:cBhvr>
                                      <p:tavLst>
                                        <p:tav tm="0">
                                          <p:val>
                                            <p:fltVal val="0"/>
                                          </p:val>
                                        </p:tav>
                                        <p:tav tm="100000">
                                          <p:val>
                                            <p:strVal val="#ppt_h"/>
                                          </p:val>
                                        </p:tav>
                                      </p:tavLst>
                                    </p:anim>
                                    <p:anim calcmode="lin" valueType="num">
                                      <p:cBhvr>
                                        <p:cTn id="45" dur="2000" fill="hold"/>
                                        <p:tgtEl>
                                          <p:spTgt spid="2560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25603">
                                            <p:txEl>
                                              <p:pRg st="6" end="6"/>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 calcmode="lin" valueType="num">
                                      <p:cBhvr>
                                        <p:cTn id="49" dur="2000" fill="hold"/>
                                        <p:tgtEl>
                                          <p:spTgt spid="25603">
                                            <p:txEl>
                                              <p:pRg st="7" end="7"/>
                                            </p:txEl>
                                          </p:spTgt>
                                        </p:tgtEl>
                                        <p:attrNameLst>
                                          <p:attrName>ppt_w</p:attrName>
                                        </p:attrNameLst>
                                      </p:cBhvr>
                                      <p:tavLst>
                                        <p:tav tm="0">
                                          <p:val>
                                            <p:fltVal val="0"/>
                                          </p:val>
                                        </p:tav>
                                        <p:tav tm="100000">
                                          <p:val>
                                            <p:strVal val="#ppt_w"/>
                                          </p:val>
                                        </p:tav>
                                      </p:tavLst>
                                    </p:anim>
                                    <p:anim calcmode="lin" valueType="num">
                                      <p:cBhvr>
                                        <p:cTn id="50" dur="2000" fill="hold"/>
                                        <p:tgtEl>
                                          <p:spTgt spid="25603">
                                            <p:txEl>
                                              <p:pRg st="7" end="7"/>
                                            </p:txEl>
                                          </p:spTgt>
                                        </p:tgtEl>
                                        <p:attrNameLst>
                                          <p:attrName>ppt_h</p:attrName>
                                        </p:attrNameLst>
                                      </p:cBhvr>
                                      <p:tavLst>
                                        <p:tav tm="0">
                                          <p:val>
                                            <p:fltVal val="0"/>
                                          </p:val>
                                        </p:tav>
                                        <p:tav tm="100000">
                                          <p:val>
                                            <p:strVal val="#ppt_h"/>
                                          </p:val>
                                        </p:tav>
                                      </p:tavLst>
                                    </p:anim>
                                    <p:anim calcmode="lin" valueType="num">
                                      <p:cBhvr>
                                        <p:cTn id="51" dur="2000" fill="hold"/>
                                        <p:tgtEl>
                                          <p:spTgt spid="2560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25603">
                                            <p:txEl>
                                              <p:pRg st="7" end="7"/>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5603">
                                            <p:txEl>
                                              <p:pRg st="8" end="8"/>
                                            </p:txEl>
                                          </p:spTgt>
                                        </p:tgtEl>
                                        <p:attrNameLst>
                                          <p:attrName>style.visibility</p:attrName>
                                        </p:attrNameLst>
                                      </p:cBhvr>
                                      <p:to>
                                        <p:strVal val="visible"/>
                                      </p:to>
                                    </p:set>
                                    <p:anim calcmode="lin" valueType="num">
                                      <p:cBhvr>
                                        <p:cTn id="55" dur="2000" fill="hold"/>
                                        <p:tgtEl>
                                          <p:spTgt spid="25603">
                                            <p:txEl>
                                              <p:pRg st="8" end="8"/>
                                            </p:txEl>
                                          </p:spTgt>
                                        </p:tgtEl>
                                        <p:attrNameLst>
                                          <p:attrName>ppt_w</p:attrName>
                                        </p:attrNameLst>
                                      </p:cBhvr>
                                      <p:tavLst>
                                        <p:tav tm="0">
                                          <p:val>
                                            <p:fltVal val="0"/>
                                          </p:val>
                                        </p:tav>
                                        <p:tav tm="100000">
                                          <p:val>
                                            <p:strVal val="#ppt_w"/>
                                          </p:val>
                                        </p:tav>
                                      </p:tavLst>
                                    </p:anim>
                                    <p:anim calcmode="lin" valueType="num">
                                      <p:cBhvr>
                                        <p:cTn id="56" dur="2000" fill="hold"/>
                                        <p:tgtEl>
                                          <p:spTgt spid="25603">
                                            <p:txEl>
                                              <p:pRg st="8" end="8"/>
                                            </p:txEl>
                                          </p:spTgt>
                                        </p:tgtEl>
                                        <p:attrNameLst>
                                          <p:attrName>ppt_h</p:attrName>
                                        </p:attrNameLst>
                                      </p:cBhvr>
                                      <p:tavLst>
                                        <p:tav tm="0">
                                          <p:val>
                                            <p:fltVal val="0"/>
                                          </p:val>
                                        </p:tav>
                                        <p:tav tm="100000">
                                          <p:val>
                                            <p:strVal val="#ppt_h"/>
                                          </p:val>
                                        </p:tav>
                                      </p:tavLst>
                                    </p:anim>
                                    <p:anim calcmode="lin" valueType="num">
                                      <p:cBhvr>
                                        <p:cTn id="57" dur="2000" fill="hold"/>
                                        <p:tgtEl>
                                          <p:spTgt spid="2560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25603">
                                            <p:txEl>
                                              <p:pRg st="8" end="8"/>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5603">
                                            <p:txEl>
                                              <p:pRg st="9" end="9"/>
                                            </p:txEl>
                                          </p:spTgt>
                                        </p:tgtEl>
                                        <p:attrNameLst>
                                          <p:attrName>style.visibility</p:attrName>
                                        </p:attrNameLst>
                                      </p:cBhvr>
                                      <p:to>
                                        <p:strVal val="visible"/>
                                      </p:to>
                                    </p:set>
                                    <p:anim calcmode="lin" valueType="num">
                                      <p:cBhvr>
                                        <p:cTn id="61" dur="2000" fill="hold"/>
                                        <p:tgtEl>
                                          <p:spTgt spid="25603">
                                            <p:txEl>
                                              <p:pRg st="9" end="9"/>
                                            </p:txEl>
                                          </p:spTgt>
                                        </p:tgtEl>
                                        <p:attrNameLst>
                                          <p:attrName>ppt_w</p:attrName>
                                        </p:attrNameLst>
                                      </p:cBhvr>
                                      <p:tavLst>
                                        <p:tav tm="0">
                                          <p:val>
                                            <p:fltVal val="0"/>
                                          </p:val>
                                        </p:tav>
                                        <p:tav tm="100000">
                                          <p:val>
                                            <p:strVal val="#ppt_w"/>
                                          </p:val>
                                        </p:tav>
                                      </p:tavLst>
                                    </p:anim>
                                    <p:anim calcmode="lin" valueType="num">
                                      <p:cBhvr>
                                        <p:cTn id="62" dur="2000" fill="hold"/>
                                        <p:tgtEl>
                                          <p:spTgt spid="25603">
                                            <p:txEl>
                                              <p:pRg st="9" end="9"/>
                                            </p:txEl>
                                          </p:spTgt>
                                        </p:tgtEl>
                                        <p:attrNameLst>
                                          <p:attrName>ppt_h</p:attrName>
                                        </p:attrNameLst>
                                      </p:cBhvr>
                                      <p:tavLst>
                                        <p:tav tm="0">
                                          <p:val>
                                            <p:fltVal val="0"/>
                                          </p:val>
                                        </p:tav>
                                        <p:tav tm="100000">
                                          <p:val>
                                            <p:strVal val="#ppt_h"/>
                                          </p:val>
                                        </p:tav>
                                      </p:tavLst>
                                    </p:anim>
                                    <p:anim calcmode="lin" valueType="num">
                                      <p:cBhvr>
                                        <p:cTn id="63" dur="2000" fill="hold"/>
                                        <p:tgtEl>
                                          <p:spTgt spid="25603">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25603">
                                            <p:txEl>
                                              <p:pRg st="9" end="9"/>
                                            </p:txEl>
                                          </p:spTgt>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5603">
                                            <p:txEl>
                                              <p:pRg st="10" end="10"/>
                                            </p:txEl>
                                          </p:spTgt>
                                        </p:tgtEl>
                                        <p:attrNameLst>
                                          <p:attrName>style.visibility</p:attrName>
                                        </p:attrNameLst>
                                      </p:cBhvr>
                                      <p:to>
                                        <p:strVal val="visible"/>
                                      </p:to>
                                    </p:set>
                                    <p:anim calcmode="lin" valueType="num">
                                      <p:cBhvr>
                                        <p:cTn id="67" dur="2000" fill="hold"/>
                                        <p:tgtEl>
                                          <p:spTgt spid="25603">
                                            <p:txEl>
                                              <p:pRg st="10" end="10"/>
                                            </p:txEl>
                                          </p:spTgt>
                                        </p:tgtEl>
                                        <p:attrNameLst>
                                          <p:attrName>ppt_w</p:attrName>
                                        </p:attrNameLst>
                                      </p:cBhvr>
                                      <p:tavLst>
                                        <p:tav tm="0">
                                          <p:val>
                                            <p:fltVal val="0"/>
                                          </p:val>
                                        </p:tav>
                                        <p:tav tm="100000">
                                          <p:val>
                                            <p:strVal val="#ppt_w"/>
                                          </p:val>
                                        </p:tav>
                                      </p:tavLst>
                                    </p:anim>
                                    <p:anim calcmode="lin" valueType="num">
                                      <p:cBhvr>
                                        <p:cTn id="68" dur="2000" fill="hold"/>
                                        <p:tgtEl>
                                          <p:spTgt spid="25603">
                                            <p:txEl>
                                              <p:pRg st="10" end="10"/>
                                            </p:txEl>
                                          </p:spTgt>
                                        </p:tgtEl>
                                        <p:attrNameLst>
                                          <p:attrName>ppt_h</p:attrName>
                                        </p:attrNameLst>
                                      </p:cBhvr>
                                      <p:tavLst>
                                        <p:tav tm="0">
                                          <p:val>
                                            <p:fltVal val="0"/>
                                          </p:val>
                                        </p:tav>
                                        <p:tav tm="100000">
                                          <p:val>
                                            <p:strVal val="#ppt_h"/>
                                          </p:val>
                                        </p:tav>
                                      </p:tavLst>
                                    </p:anim>
                                    <p:anim calcmode="lin" valueType="num">
                                      <p:cBhvr>
                                        <p:cTn id="69" dur="2000" fill="hold"/>
                                        <p:tgtEl>
                                          <p:spTgt spid="25603">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70" dur="2000" fill="hold"/>
                                        <p:tgtEl>
                                          <p:spTgt spid="25603">
                                            <p:txEl>
                                              <p:pRg st="10" end="10"/>
                                            </p:txEl>
                                          </p:spTgt>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5602"/>
                                        </p:tgtEl>
                                        <p:attrNameLst>
                                          <p:attrName>style.visibility</p:attrName>
                                        </p:attrNameLst>
                                      </p:cBhvr>
                                      <p:to>
                                        <p:strVal val="visible"/>
                                      </p:to>
                                    </p:set>
                                    <p:anim calcmode="lin" valueType="num">
                                      <p:cBhvr>
                                        <p:cTn id="73" dur="2000" fill="hold"/>
                                        <p:tgtEl>
                                          <p:spTgt spid="25602"/>
                                        </p:tgtEl>
                                        <p:attrNameLst>
                                          <p:attrName>ppt_w</p:attrName>
                                        </p:attrNameLst>
                                      </p:cBhvr>
                                      <p:tavLst>
                                        <p:tav tm="0">
                                          <p:val>
                                            <p:fltVal val="0"/>
                                          </p:val>
                                        </p:tav>
                                        <p:tav tm="100000">
                                          <p:val>
                                            <p:strVal val="#ppt_w"/>
                                          </p:val>
                                        </p:tav>
                                      </p:tavLst>
                                    </p:anim>
                                    <p:anim calcmode="lin" valueType="num">
                                      <p:cBhvr>
                                        <p:cTn id="74" dur="2000" fill="hold"/>
                                        <p:tgtEl>
                                          <p:spTgt spid="25602"/>
                                        </p:tgtEl>
                                        <p:attrNameLst>
                                          <p:attrName>ppt_h</p:attrName>
                                        </p:attrNameLst>
                                      </p:cBhvr>
                                      <p:tavLst>
                                        <p:tav tm="0">
                                          <p:val>
                                            <p:fltVal val="0"/>
                                          </p:val>
                                        </p:tav>
                                        <p:tav tm="100000">
                                          <p:val>
                                            <p:strVal val="#ppt_h"/>
                                          </p:val>
                                        </p:tav>
                                      </p:tavLst>
                                    </p:anim>
                                    <p:anim calcmode="lin" valueType="num">
                                      <p:cBhvr>
                                        <p:cTn id="75" dur="2000" fill="hold"/>
                                        <p:tgtEl>
                                          <p:spTgt spid="25602"/>
                                        </p:tgtEl>
                                        <p:attrNameLst>
                                          <p:attrName>ppt_x</p:attrName>
                                        </p:attrNameLst>
                                      </p:cBhvr>
                                      <p:tavLst>
                                        <p:tav tm="0" fmla="#ppt_x+(cos(-2*pi*(1-$))*-#ppt_x-sin(-2*pi*(1-$))*(1-#ppt_y))*(1-$)">
                                          <p:val>
                                            <p:fltVal val="0"/>
                                          </p:val>
                                        </p:tav>
                                        <p:tav tm="100000">
                                          <p:val>
                                            <p:fltVal val="1"/>
                                          </p:val>
                                        </p:tav>
                                      </p:tavLst>
                                    </p:anim>
                                    <p:anim calcmode="lin" valueType="num">
                                      <p:cBhvr>
                                        <p:cTn id="76" dur="2000" fill="hold"/>
                                        <p:tgtEl>
                                          <p:spTgt spid="256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6375" y="-161925"/>
            <a:ext cx="8686800" cy="1143000"/>
          </a:xfrm>
        </p:spPr>
        <p:txBody>
          <a:bodyPr/>
          <a:lstStyle/>
          <a:p>
            <a:pPr eaLnBrk="1" hangingPunct="1">
              <a:defRPr/>
            </a:pPr>
            <a:r>
              <a:rPr lang="uz-Cyrl-UZ" altLang="ru-RU" sz="3200" b="1" smtClean="0">
                <a:solidFill>
                  <a:schemeClr val="bg2"/>
                </a:solidFill>
                <a:latin typeface="Times New Roman" panose="02020603050405020304" pitchFamily="18" charset="0"/>
              </a:rPr>
              <a:t>Туркистонда совет тузумига </a:t>
            </a:r>
            <a:r>
              <a:rPr lang="ru-RU" altLang="ru-RU" sz="3200" b="1" smtClean="0">
                <a:solidFill>
                  <a:schemeClr val="bg2"/>
                </a:solidFill>
                <a:latin typeface="Times New Roman" panose="02020603050405020304" pitchFamily="18" charset="0"/>
              </a:rPr>
              <a:t/>
            </a:r>
            <a:br>
              <a:rPr lang="ru-RU" altLang="ru-RU" sz="3200" b="1" smtClean="0">
                <a:solidFill>
                  <a:schemeClr val="bg2"/>
                </a:solidFill>
                <a:latin typeface="Times New Roman" panose="02020603050405020304" pitchFamily="18" charset="0"/>
              </a:rPr>
            </a:br>
            <a:r>
              <a:rPr lang="uz-Cyrl-UZ" altLang="ru-RU" sz="3200" b="1" smtClean="0">
                <a:solidFill>
                  <a:schemeClr val="bg2"/>
                </a:solidFill>
                <a:latin typeface="Times New Roman" panose="02020603050405020304" pitchFamily="18" charset="0"/>
              </a:rPr>
              <a:t>қарши қуролли ҳаракат</a:t>
            </a:r>
            <a:endParaRPr lang="ru-RU" altLang="ru-RU" sz="3200" b="1" smtClean="0">
              <a:solidFill>
                <a:schemeClr val="bg2"/>
              </a:solidFill>
              <a:latin typeface="Times New Roman" panose="02020603050405020304" pitchFamily="18" charset="0"/>
            </a:endParaRPr>
          </a:p>
        </p:txBody>
      </p:sp>
      <p:sp>
        <p:nvSpPr>
          <p:cNvPr id="26627" name="Rectangle 3"/>
          <p:cNvSpPr>
            <a:spLocks noGrp="1" noChangeArrowheads="1"/>
          </p:cNvSpPr>
          <p:nvPr>
            <p:ph sz="quarter" idx="13"/>
          </p:nvPr>
        </p:nvSpPr>
        <p:spPr>
          <a:xfrm>
            <a:off x="107950" y="949325"/>
            <a:ext cx="8964613" cy="4495800"/>
          </a:xfrm>
        </p:spPr>
        <p:txBody>
          <a:bodyPr>
            <a:normAutofit fontScale="92500" lnSpcReduction="20000"/>
          </a:bodyPr>
          <a:lstStyle/>
          <a:p>
            <a:pPr algn="just" eaLnBrk="1" hangingPunct="1">
              <a:lnSpc>
                <a:spcPct val="80000"/>
              </a:lnSpc>
              <a:defRPr/>
            </a:pPr>
            <a:r>
              <a:rPr lang="uz-Cyrl-UZ" altLang="ru-RU" sz="1800" smtClean="0">
                <a:solidFill>
                  <a:srgbClr val="000066"/>
                </a:solidFill>
                <a:latin typeface="Times New Roman" panose="02020603050405020304" pitchFamily="18" charset="0"/>
              </a:rPr>
              <a:t>Туркистонда совет ҳокимиятига қарши ҳаракат 1918 йил февралнинг сўн</a:t>
            </a:r>
            <a:r>
              <a:rPr lang="ru-RU" altLang="ru-RU" sz="1800" smtClean="0">
                <a:solidFill>
                  <a:srgbClr val="000066"/>
                </a:solidFill>
                <a:latin typeface="Times New Roman" panose="02020603050405020304" pitchFamily="18" charset="0"/>
              </a:rPr>
              <a:t>г</a:t>
            </a:r>
            <a:r>
              <a:rPr lang="uz-Cyrl-UZ" altLang="ru-RU" sz="1800" smtClean="0">
                <a:solidFill>
                  <a:srgbClr val="000066"/>
                </a:solidFill>
                <a:latin typeface="Times New Roman" panose="02020603050405020304" pitchFamily="18" charset="0"/>
              </a:rPr>
              <a:t>ги 10 кунлигида бошланди</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p>
          <a:p>
            <a:pPr algn="just" eaLnBrk="1" hangingPunct="1">
              <a:lnSpc>
                <a:spcPct val="80000"/>
              </a:lnSpc>
              <a:defRPr/>
            </a:pPr>
            <a:r>
              <a:rPr lang="uz-Cyrl-UZ" altLang="ru-RU" sz="1800" smtClean="0">
                <a:solidFill>
                  <a:srgbClr val="000066"/>
                </a:solidFill>
                <a:latin typeface="Times New Roman" panose="02020603050405020304" pitchFamily="18" charset="0"/>
              </a:rPr>
              <a:t>Дастлабки гуруҳлар тузилиши Қўқон атрофидаги Бачқир қишлоғида бошланди. Фарғонада 3 йирик қуролли гуруҳлар кураш олиб борди</a:t>
            </a:r>
            <a:r>
              <a:rPr lang="ru-RU" altLang="ru-RU" sz="1800" smtClean="0">
                <a:solidFill>
                  <a:srgbClr val="000066"/>
                </a:solidFill>
                <a:latin typeface="Times New Roman" panose="02020603050405020304" pitchFamily="18" charset="0"/>
              </a:rPr>
              <a:t>;</a:t>
            </a:r>
            <a:endParaRPr lang="uz-Cyrl-UZ" altLang="ru-RU" sz="1800" smtClean="0">
              <a:solidFill>
                <a:srgbClr val="000066"/>
              </a:solidFill>
              <a:latin typeface="Times New Roman" panose="02020603050405020304" pitchFamily="18" charset="0"/>
            </a:endParaRPr>
          </a:p>
          <a:p>
            <a:pPr algn="just" eaLnBrk="1" hangingPunct="1">
              <a:lnSpc>
                <a:spcPct val="80000"/>
              </a:lnSpc>
              <a:defRPr/>
            </a:pPr>
            <a:r>
              <a:rPr lang="uz-Cyrl-UZ" altLang="ru-RU" sz="1800" smtClean="0">
                <a:solidFill>
                  <a:srgbClr val="000066"/>
                </a:solidFill>
                <a:latin typeface="Times New Roman" panose="02020603050405020304" pitchFamily="18" charset="0"/>
              </a:rPr>
              <a:t>1919-1920-йилларда Фарғонада қароқчилик, босмачилик эмас, балки ўзига хос халқ қўзголони вужудга келди</a:t>
            </a:r>
            <a:r>
              <a:rPr lang="ru-RU" altLang="ru-RU" sz="1800" smtClean="0">
                <a:solidFill>
                  <a:srgbClr val="000066"/>
                </a:solidFill>
                <a:latin typeface="Times New Roman" panose="02020603050405020304" pitchFamily="18" charset="0"/>
              </a:rPr>
              <a:t>;</a:t>
            </a:r>
            <a:endParaRPr lang="uz-Cyrl-UZ" altLang="ru-RU" sz="1800" smtClean="0">
              <a:solidFill>
                <a:srgbClr val="000066"/>
              </a:solidFill>
              <a:latin typeface="Times New Roman" panose="02020603050405020304" pitchFamily="18" charset="0"/>
            </a:endParaRPr>
          </a:p>
          <a:p>
            <a:pPr algn="just" eaLnBrk="1" hangingPunct="1">
              <a:lnSpc>
                <a:spcPct val="80000"/>
              </a:lnSpc>
              <a:defRPr/>
            </a:pPr>
            <a:r>
              <a:rPr lang="uz-Cyrl-UZ" altLang="ru-RU" sz="1800" smtClean="0">
                <a:solidFill>
                  <a:srgbClr val="000066"/>
                </a:solidFill>
                <a:latin typeface="Times New Roman" panose="02020603050405020304" pitchFamily="18" charset="0"/>
              </a:rPr>
              <a:t>Бу ҳаракатнинг асосий ҳаракатланувчи кучи: деҳқонлар, чорикорлар, мардикорлар, ҳунармандлар</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p>
          <a:p>
            <a:pPr algn="just" eaLnBrk="1" hangingPunct="1">
              <a:lnSpc>
                <a:spcPct val="80000"/>
              </a:lnSpc>
              <a:defRPr/>
            </a:pPr>
            <a:r>
              <a:rPr lang="uz-Cyrl-UZ" altLang="ru-RU" sz="1800" smtClean="0">
                <a:solidFill>
                  <a:srgbClr val="000066"/>
                </a:solidFill>
                <a:latin typeface="Times New Roman" panose="02020603050405020304" pitchFamily="18" charset="0"/>
              </a:rPr>
              <a:t>Фарғона водийси, Бухоро ва Хоразмдаги гуруҳ раҳбарлари ўттиздан ортиқ қурултойлар ўтказди.Уларда раҳбарлар сайланган, ягона қўмондонлик остига бирлаштирилган</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p>
          <a:p>
            <a:pPr algn="just" eaLnBrk="1" hangingPunct="1">
              <a:lnSpc>
                <a:spcPct val="80000"/>
              </a:lnSpc>
              <a:defRPr/>
            </a:pPr>
            <a:r>
              <a:rPr lang="uz-Cyrl-UZ" altLang="ru-RU" sz="1800" smtClean="0">
                <a:solidFill>
                  <a:srgbClr val="000066"/>
                </a:solidFill>
                <a:latin typeface="Times New Roman" panose="02020603050405020304" pitchFamily="18" charset="0"/>
              </a:rPr>
              <a:t>Бухородаги ҳаракатнинг Туркистондан, Фарғонадаги ҳаракатдан фарқ қиладиган асосий томони - улар 2 жабҳада кураш олиб бордилар</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endParaRPr lang="ru-RU" altLang="ru-RU" sz="1800" smtClean="0">
              <a:solidFill>
                <a:srgbClr val="000066"/>
              </a:solidFill>
              <a:latin typeface="Times New Roman" panose="02020603050405020304" pitchFamily="18" charset="0"/>
            </a:endParaRPr>
          </a:p>
          <a:p>
            <a:pPr algn="just" eaLnBrk="1" hangingPunct="1">
              <a:lnSpc>
                <a:spcPct val="80000"/>
              </a:lnSpc>
              <a:defRPr/>
            </a:pPr>
            <a:r>
              <a:rPr lang="uz-Cyrl-UZ" altLang="ru-RU" sz="1800" smtClean="0">
                <a:solidFill>
                  <a:srgbClr val="000066"/>
                </a:solidFill>
                <a:latin typeface="Times New Roman" panose="02020603050405020304" pitchFamily="18" charset="0"/>
              </a:rPr>
              <a:t>Ф. Хўжаев бошчилигида Хоразмда большевиклар, қизил армияга қарши қуролли кураш 1918 йил ўрталарида бошланди</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p>
          <a:p>
            <a:pPr algn="just" eaLnBrk="1" hangingPunct="1">
              <a:lnSpc>
                <a:spcPct val="80000"/>
              </a:lnSpc>
              <a:defRPr/>
            </a:pPr>
            <a:r>
              <a:rPr lang="uz-Cyrl-UZ" altLang="ru-RU" sz="1800" smtClean="0">
                <a:solidFill>
                  <a:srgbClr val="000066"/>
                </a:solidFill>
                <a:latin typeface="Times New Roman" panose="02020603050405020304" pitchFamily="18" charset="0"/>
              </a:rPr>
              <a:t>Хоразм республикасида 1920 йил баҳоридан бошлаб талончилик ва зўрликларга қарши оммавий қуролли курашлар бошланди</a:t>
            </a:r>
            <a:r>
              <a:rPr lang="ru-RU" altLang="ru-RU" sz="1800" smtClean="0">
                <a:solidFill>
                  <a:srgbClr val="000066"/>
                </a:solidFill>
                <a:latin typeface="Times New Roman" panose="02020603050405020304" pitchFamily="18" charset="0"/>
              </a:rPr>
              <a:t>;</a:t>
            </a:r>
            <a:r>
              <a:rPr lang="uz-Cyrl-UZ" altLang="ru-RU" sz="1800" smtClean="0">
                <a:solidFill>
                  <a:srgbClr val="000066"/>
                </a:solidFill>
                <a:latin typeface="Times New Roman" panose="02020603050405020304" pitchFamily="18" charset="0"/>
              </a:rPr>
              <a:t> </a:t>
            </a:r>
            <a:endParaRPr lang="ru-RU" altLang="ru-RU" sz="1800" smtClean="0">
              <a:solidFill>
                <a:srgbClr val="000066"/>
              </a:solidFill>
              <a:latin typeface="Times New Roman" panose="02020603050405020304" pitchFamily="18" charset="0"/>
            </a:endParaRPr>
          </a:p>
          <a:p>
            <a:pPr algn="just" eaLnBrk="1" hangingPunct="1">
              <a:lnSpc>
                <a:spcPct val="80000"/>
              </a:lnSpc>
              <a:defRPr/>
            </a:pPr>
            <a:r>
              <a:rPr lang="ru-RU" altLang="ru-RU" sz="1800" smtClean="0">
                <a:solidFill>
                  <a:srgbClr val="000066"/>
                </a:solidFill>
                <a:latin typeface="Times New Roman" panose="02020603050405020304" pitchFamily="18" charset="0"/>
              </a:rPr>
              <a:t>Хива хонлигидаги энг кучли ҳаракат </a:t>
            </a:r>
            <a:r>
              <a:rPr lang="uz-Cyrl-UZ" altLang="ru-RU" sz="1800" smtClean="0">
                <a:solidFill>
                  <a:srgbClr val="000066"/>
                </a:solidFill>
                <a:latin typeface="Times New Roman" panose="02020603050405020304" pitchFamily="18" charset="0"/>
              </a:rPr>
              <a:t>Курбон-Мамед Сардор - Жунаидхон (1857-1938)</a:t>
            </a:r>
            <a:r>
              <a:rPr lang="ru-RU" altLang="ru-RU" sz="1800" smtClean="0">
                <a:solidFill>
                  <a:srgbClr val="000066"/>
                </a:solidFill>
                <a:latin typeface="Times New Roman" panose="02020603050405020304" pitchFamily="18" charset="0"/>
              </a:rPr>
              <a:t> томонидан олиб борилди;</a:t>
            </a:r>
            <a:endParaRPr lang="uz-Cyrl-UZ" altLang="ru-RU" sz="1800" smtClean="0">
              <a:solidFill>
                <a:srgbClr val="000066"/>
              </a:solidFill>
              <a:latin typeface="Times New Roman" panose="02020603050405020304" pitchFamily="18" charset="0"/>
            </a:endParaRPr>
          </a:p>
          <a:p>
            <a:pPr algn="just" eaLnBrk="1" hangingPunct="1">
              <a:lnSpc>
                <a:spcPct val="80000"/>
              </a:lnSpc>
              <a:defRPr/>
            </a:pPr>
            <a:r>
              <a:rPr lang="uz-Cyrl-UZ" altLang="ru-RU" sz="1800" smtClean="0">
                <a:solidFill>
                  <a:srgbClr val="000066"/>
                </a:solidFill>
                <a:latin typeface="Times New Roman" panose="02020603050405020304" pitchFamily="18" charset="0"/>
              </a:rPr>
              <a:t>Хоразмда ватанпарварлар ҳаракати 1935 йилгача давом этди</a:t>
            </a:r>
            <a:r>
              <a:rPr lang="ru-RU" altLang="ru-RU" sz="1800" smtClean="0">
                <a:solidFill>
                  <a:srgbClr val="000066"/>
                </a:solidFill>
                <a:latin typeface="Times New Roman" panose="02020603050405020304" pitchFamily="18" charset="0"/>
              </a:rPr>
              <a:t>;</a:t>
            </a:r>
            <a:endParaRPr lang="uz-Cyrl-UZ" altLang="ru-RU" sz="1800" smtClean="0">
              <a:solidFill>
                <a:srgbClr val="000066"/>
              </a:solidFill>
              <a:latin typeface="Times New Roman" panose="02020603050405020304" pitchFamily="18" charset="0"/>
            </a:endParaRPr>
          </a:p>
          <a:p>
            <a:pPr algn="just" eaLnBrk="1" hangingPunct="1">
              <a:lnSpc>
                <a:spcPct val="80000"/>
              </a:lnSpc>
              <a:defRPr/>
            </a:pPr>
            <a:r>
              <a:rPr lang="uz-Cyrl-UZ" altLang="ru-RU" sz="1800" smtClean="0">
                <a:solidFill>
                  <a:srgbClr val="000066"/>
                </a:solidFill>
                <a:latin typeface="Times New Roman" panose="02020603050405020304" pitchFamily="18" charset="0"/>
              </a:rPr>
              <a:t>Истиқлолчилар ҳаракати бутун Ўрта Осиёнинг мавжуд уч республикаси Бухоро, Туркистон ва Хоразмдаги деҳқонлар аҳолисининг деярли оммавий ҳаракатига айланди</a:t>
            </a:r>
            <a:r>
              <a:rPr lang="ru-RU" altLang="ru-RU" sz="1800" smtClean="0">
                <a:solidFill>
                  <a:srgbClr val="000066"/>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2000"/>
                                        <p:tgtEl>
                                          <p:spTgt spid="266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627">
                                            <p:txEl>
                                              <p:pRg st="0" end="0"/>
                                            </p:txEl>
                                          </p:spTgt>
                                        </p:tgtEl>
                                        <p:attrNameLst>
                                          <p:attrName>style.visibility</p:attrName>
                                        </p:attrNameLst>
                                      </p:cBhvr>
                                      <p:to>
                                        <p:strVal val="visible"/>
                                      </p:to>
                                    </p:set>
                                    <p:animEffect transition="in" filter="dissolve">
                                      <p:cBhvr>
                                        <p:cTn id="10" dur="2000"/>
                                        <p:tgtEl>
                                          <p:spTgt spid="26627">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Effect transition="in" filter="dissolve">
                                      <p:cBhvr>
                                        <p:cTn id="13" dur="2000"/>
                                        <p:tgtEl>
                                          <p:spTgt spid="26627">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627">
                                            <p:txEl>
                                              <p:pRg st="2" end="2"/>
                                            </p:txEl>
                                          </p:spTgt>
                                        </p:tgtEl>
                                        <p:attrNameLst>
                                          <p:attrName>style.visibility</p:attrName>
                                        </p:attrNameLst>
                                      </p:cBhvr>
                                      <p:to>
                                        <p:strVal val="visible"/>
                                      </p:to>
                                    </p:set>
                                    <p:animEffect transition="in" filter="dissolve">
                                      <p:cBhvr>
                                        <p:cTn id="16" dur="2000"/>
                                        <p:tgtEl>
                                          <p:spTgt spid="26627">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Effect transition="in" filter="dissolve">
                                      <p:cBhvr>
                                        <p:cTn id="19" dur="2000"/>
                                        <p:tgtEl>
                                          <p:spTgt spid="26627">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627">
                                            <p:txEl>
                                              <p:pRg st="4" end="4"/>
                                            </p:txEl>
                                          </p:spTgt>
                                        </p:tgtEl>
                                        <p:attrNameLst>
                                          <p:attrName>style.visibility</p:attrName>
                                        </p:attrNameLst>
                                      </p:cBhvr>
                                      <p:to>
                                        <p:strVal val="visible"/>
                                      </p:to>
                                    </p:set>
                                    <p:animEffect transition="in" filter="dissolve">
                                      <p:cBhvr>
                                        <p:cTn id="22" dur="2000"/>
                                        <p:tgtEl>
                                          <p:spTgt spid="26627">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627">
                                            <p:txEl>
                                              <p:pRg st="5" end="5"/>
                                            </p:txEl>
                                          </p:spTgt>
                                        </p:tgtEl>
                                        <p:attrNameLst>
                                          <p:attrName>style.visibility</p:attrName>
                                        </p:attrNameLst>
                                      </p:cBhvr>
                                      <p:to>
                                        <p:strVal val="visible"/>
                                      </p:to>
                                    </p:set>
                                    <p:animEffect transition="in" filter="dissolve">
                                      <p:cBhvr>
                                        <p:cTn id="25" dur="2000"/>
                                        <p:tgtEl>
                                          <p:spTgt spid="26627">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627">
                                            <p:txEl>
                                              <p:pRg st="6" end="6"/>
                                            </p:txEl>
                                          </p:spTgt>
                                        </p:tgtEl>
                                        <p:attrNameLst>
                                          <p:attrName>style.visibility</p:attrName>
                                        </p:attrNameLst>
                                      </p:cBhvr>
                                      <p:to>
                                        <p:strVal val="visible"/>
                                      </p:to>
                                    </p:set>
                                    <p:animEffect transition="in" filter="dissolve">
                                      <p:cBhvr>
                                        <p:cTn id="28" dur="2000"/>
                                        <p:tgtEl>
                                          <p:spTgt spid="26627">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627">
                                            <p:txEl>
                                              <p:pRg st="7" end="7"/>
                                            </p:txEl>
                                          </p:spTgt>
                                        </p:tgtEl>
                                        <p:attrNameLst>
                                          <p:attrName>style.visibility</p:attrName>
                                        </p:attrNameLst>
                                      </p:cBhvr>
                                      <p:to>
                                        <p:strVal val="visible"/>
                                      </p:to>
                                    </p:set>
                                    <p:animEffect transition="in" filter="dissolve">
                                      <p:cBhvr>
                                        <p:cTn id="31" dur="2000"/>
                                        <p:tgtEl>
                                          <p:spTgt spid="26627">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27">
                                            <p:txEl>
                                              <p:pRg st="8" end="8"/>
                                            </p:txEl>
                                          </p:spTgt>
                                        </p:tgtEl>
                                        <p:attrNameLst>
                                          <p:attrName>style.visibility</p:attrName>
                                        </p:attrNameLst>
                                      </p:cBhvr>
                                      <p:to>
                                        <p:strVal val="visible"/>
                                      </p:to>
                                    </p:set>
                                    <p:animEffect transition="in" filter="dissolve">
                                      <p:cBhvr>
                                        <p:cTn id="34" dur="2000"/>
                                        <p:tgtEl>
                                          <p:spTgt spid="26627">
                                            <p:txEl>
                                              <p:pRg st="8" end="8"/>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627">
                                            <p:txEl>
                                              <p:pRg st="9" end="9"/>
                                            </p:txEl>
                                          </p:spTgt>
                                        </p:tgtEl>
                                        <p:attrNameLst>
                                          <p:attrName>style.visibility</p:attrName>
                                        </p:attrNameLst>
                                      </p:cBhvr>
                                      <p:to>
                                        <p:strVal val="visible"/>
                                      </p:to>
                                    </p:set>
                                    <p:animEffect transition="in" filter="dissolve">
                                      <p:cBhvr>
                                        <p:cTn id="37" dur="2000"/>
                                        <p:tgtEl>
                                          <p:spTgt spid="26627">
                                            <p:txEl>
                                              <p:pRg st="9" end="9"/>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6627">
                                            <p:txEl>
                                              <p:pRg st="10" end="10"/>
                                            </p:txEl>
                                          </p:spTgt>
                                        </p:tgtEl>
                                        <p:attrNameLst>
                                          <p:attrName>style.visibility</p:attrName>
                                        </p:attrNameLst>
                                      </p:cBhvr>
                                      <p:to>
                                        <p:strVal val="visible"/>
                                      </p:to>
                                    </p:set>
                                    <p:animEffect transition="in" filter="dissolve">
                                      <p:cBhvr>
                                        <p:cTn id="40" dur="2000"/>
                                        <p:tgtEl>
                                          <p:spTgt spid="26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656" name="Group 8"/>
          <p:cNvGrpSpPr>
            <a:grpSpLocks/>
          </p:cNvGrpSpPr>
          <p:nvPr/>
        </p:nvGrpSpPr>
        <p:grpSpPr bwMode="auto">
          <a:xfrm>
            <a:off x="95250" y="423863"/>
            <a:ext cx="8940800" cy="6100762"/>
            <a:chOff x="60" y="267"/>
            <a:chExt cx="5632" cy="3843"/>
          </a:xfrm>
        </p:grpSpPr>
        <p:sp>
          <p:nvSpPr>
            <p:cNvPr id="22531" name="Text Box 4"/>
            <p:cNvSpPr txBox="1">
              <a:spLocks noChangeArrowheads="1"/>
            </p:cNvSpPr>
            <p:nvPr/>
          </p:nvSpPr>
          <p:spPr bwMode="auto">
            <a:xfrm>
              <a:off x="385" y="2942"/>
              <a:ext cx="5307" cy="116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en-US" altLang="ru-RU" sz="1900" b="1" i="1">
                  <a:solidFill>
                    <a:srgbClr val="000000"/>
                  </a:solidFill>
                  <a:latin typeface="Times New Roman" panose="02020603050405020304" pitchFamily="18" charset="0"/>
                </a:rPr>
                <a:t>III</a:t>
              </a:r>
              <a:r>
                <a:rPr lang="ru-RU" altLang="ru-RU" sz="1900" b="1" i="1">
                  <a:solidFill>
                    <a:srgbClr val="000000"/>
                  </a:solidFill>
                  <a:latin typeface="Times New Roman" panose="02020603050405020304" pitchFamily="18" charset="0"/>
                </a:rPr>
                <a:t> босқич</a:t>
              </a:r>
              <a:r>
                <a:rPr lang="ru-RU" altLang="ru-RU" sz="1900" b="1">
                  <a:solidFill>
                    <a:srgbClr val="000000"/>
                  </a:solidFill>
                  <a:latin typeface="Times New Roman" panose="02020603050405020304" pitchFamily="18" charset="0"/>
                </a:rPr>
                <a:t> - (1923 - 1924 йиллар)-истиқлолчилар ҳаракатида тарқалишга мойилликнинг ўсиши. </a:t>
              </a:r>
            </a:p>
            <a:p>
              <a:pPr algn="just" eaLnBrk="1" hangingPunct="1">
                <a:spcBef>
                  <a:spcPct val="0"/>
                </a:spcBef>
                <a:buClrTx/>
                <a:buSzTx/>
                <a:buFontTx/>
                <a:buNone/>
              </a:pPr>
              <a:r>
                <a:rPr lang="ru-RU" altLang="ru-RU" sz="1900" b="1">
                  <a:solidFill>
                    <a:srgbClr val="000000"/>
                  </a:solidFill>
                  <a:latin typeface="Times New Roman" panose="02020603050405020304" pitchFamily="18" charset="0"/>
                </a:rPr>
                <a:t>Бу ҳаракат тажрибасизлик, қўрбошилар ўртасидаги келишмовчиликлар ва тарқоқлик туфайли енгилган бўлсада, озодлик учун амалий курашнинг бошлаб бериши билан катта аҳамиятга эгадир. </a:t>
              </a:r>
            </a:p>
            <a:p>
              <a:pPr algn="just" eaLnBrk="1" hangingPunct="1">
                <a:spcBef>
                  <a:spcPct val="0"/>
                </a:spcBef>
                <a:buClrTx/>
                <a:buSzTx/>
                <a:buFontTx/>
                <a:buNone/>
              </a:pPr>
              <a:endParaRPr lang="ru-RU" altLang="ru-RU" sz="1900" b="1">
                <a:solidFill>
                  <a:srgbClr val="000000"/>
                </a:solidFill>
                <a:latin typeface="Times New Roman" panose="02020603050405020304" pitchFamily="18" charset="0"/>
              </a:endParaRPr>
            </a:p>
          </p:txBody>
        </p:sp>
        <p:sp>
          <p:nvSpPr>
            <p:cNvPr id="22532" name="Text Box 5"/>
            <p:cNvSpPr txBox="1">
              <a:spLocks noChangeArrowheads="1"/>
            </p:cNvSpPr>
            <p:nvPr/>
          </p:nvSpPr>
          <p:spPr bwMode="auto">
            <a:xfrm>
              <a:off x="385" y="1344"/>
              <a:ext cx="5307" cy="15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en-US" altLang="ru-RU" sz="1900" b="1" i="1">
                  <a:solidFill>
                    <a:srgbClr val="000000"/>
                  </a:solidFill>
                  <a:latin typeface="Times New Roman" panose="02020603050405020304" pitchFamily="18" charset="0"/>
                </a:rPr>
                <a:t>II</a:t>
              </a:r>
              <a:r>
                <a:rPr lang="ru-RU" altLang="ru-RU" sz="1900" b="1" i="1">
                  <a:solidFill>
                    <a:srgbClr val="000000"/>
                  </a:solidFill>
                  <a:latin typeface="Times New Roman" panose="02020603050405020304" pitchFamily="18" charset="0"/>
                </a:rPr>
                <a:t> босқич</a:t>
              </a:r>
              <a:r>
                <a:rPr lang="ru-RU" altLang="ru-RU" sz="1900" b="1">
                  <a:solidFill>
                    <a:srgbClr val="000000"/>
                  </a:solidFill>
                  <a:latin typeface="Times New Roman" panose="02020603050405020304" pitchFamily="18" charset="0"/>
                </a:rPr>
                <a:t> - (1920 й. март-1922 й. охири) -ҳаракат кескин тус олган даври</a:t>
              </a:r>
            </a:p>
            <a:p>
              <a:pPr algn="just" eaLnBrk="1" hangingPunct="1">
                <a:spcBef>
                  <a:spcPct val="0"/>
                </a:spcBef>
                <a:buClrTx/>
                <a:buSzTx/>
                <a:buFontTx/>
                <a:buNone/>
              </a:pPr>
              <a:r>
                <a:rPr lang="ru-RU" altLang="ru-RU" sz="1900" b="1">
                  <a:solidFill>
                    <a:srgbClr val="000000"/>
                  </a:solidFill>
                  <a:latin typeface="Times New Roman" panose="02020603050405020304" pitchFamily="18" charset="0"/>
                </a:rPr>
                <a:t>Ҳаракат тепасида Шермуҳаммадбек турди. </a:t>
              </a:r>
            </a:p>
            <a:p>
              <a:pPr algn="just" eaLnBrk="1" hangingPunct="1">
                <a:spcBef>
                  <a:spcPct val="0"/>
                </a:spcBef>
                <a:buClrTx/>
                <a:buSzTx/>
                <a:buFontTx/>
                <a:buNone/>
              </a:pPr>
              <a:r>
                <a:rPr lang="ru-RU" altLang="ru-RU" sz="1900" b="1">
                  <a:solidFill>
                    <a:srgbClr val="000000"/>
                  </a:solidFill>
                  <a:latin typeface="Times New Roman" panose="02020603050405020304" pitchFamily="18" charset="0"/>
                </a:rPr>
                <a:t>Шермуҳаммадбек бошчилигида тузилган Туркистон мувақат ҳукумат ўз олдига қўйилган вазифаларни бажара олмаганлиги, хорижий мамлакатлар- Афғонистон, Туркия, Хитой ва б. мамлакатлар билан самарали алоқалар ўрната олмаганлиги туфайла 1922 й. охирида тарқалиб кетди. </a:t>
              </a:r>
            </a:p>
            <a:p>
              <a:pPr algn="just" eaLnBrk="1" hangingPunct="1">
                <a:spcBef>
                  <a:spcPct val="0"/>
                </a:spcBef>
                <a:buClrTx/>
                <a:buSzTx/>
                <a:buFontTx/>
                <a:buNone/>
              </a:pPr>
              <a:endParaRPr lang="ru-RU" altLang="ru-RU" sz="1900" b="1">
                <a:solidFill>
                  <a:srgbClr val="000000"/>
                </a:solidFill>
                <a:latin typeface="Times New Roman" panose="02020603050405020304" pitchFamily="18" charset="0"/>
              </a:endParaRPr>
            </a:p>
          </p:txBody>
        </p:sp>
        <p:sp>
          <p:nvSpPr>
            <p:cNvPr id="22533" name="Text Box 6"/>
            <p:cNvSpPr txBox="1">
              <a:spLocks noChangeArrowheads="1"/>
            </p:cNvSpPr>
            <p:nvPr/>
          </p:nvSpPr>
          <p:spPr bwMode="auto">
            <a:xfrm>
              <a:off x="385" y="267"/>
              <a:ext cx="5307" cy="9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en-US" altLang="ru-RU" sz="1900" b="1" i="1">
                  <a:solidFill>
                    <a:srgbClr val="000000"/>
                  </a:solidFill>
                  <a:latin typeface="Times New Roman" panose="02020603050405020304" pitchFamily="18" charset="0"/>
                </a:rPr>
                <a:t>I</a:t>
              </a:r>
              <a:r>
                <a:rPr lang="ru-RU" altLang="ru-RU" sz="1900" b="1" i="1">
                  <a:solidFill>
                    <a:srgbClr val="000000"/>
                  </a:solidFill>
                  <a:latin typeface="Times New Roman" panose="02020603050405020304" pitchFamily="18" charset="0"/>
                </a:rPr>
                <a:t> босқич</a:t>
              </a:r>
              <a:r>
                <a:rPr lang="ru-RU" altLang="ru-RU" sz="1900" b="1">
                  <a:solidFill>
                    <a:srgbClr val="000000"/>
                  </a:solidFill>
                  <a:latin typeface="Times New Roman" panose="02020603050405020304" pitchFamily="18" charset="0"/>
                </a:rPr>
                <a:t> - (1918 й. феврал- 1920 й. март) - қуролли курашнинг бошланиши ва унинг оммавий халқ ҳаракатига айланиш даври.</a:t>
              </a:r>
            </a:p>
            <a:p>
              <a:pPr algn="just" eaLnBrk="1" hangingPunct="1">
                <a:spcBef>
                  <a:spcPct val="0"/>
                </a:spcBef>
                <a:buClrTx/>
                <a:buSzTx/>
                <a:buFontTx/>
                <a:buNone/>
              </a:pPr>
              <a:r>
                <a:rPr lang="ru-RU" altLang="ru-RU" sz="1900" b="1">
                  <a:solidFill>
                    <a:srgbClr val="000000"/>
                  </a:solidFill>
                  <a:latin typeface="Times New Roman" panose="02020603050405020304" pitchFamily="18" charset="0"/>
                </a:rPr>
                <a:t>Бу даврда воқеаларнинг ривожланишига Кичик Эргаш, Катта Эргаш ва Мадаминбек катта таъсир кўрсатган. </a:t>
              </a:r>
            </a:p>
            <a:p>
              <a:pPr algn="just" eaLnBrk="1" hangingPunct="1">
                <a:spcBef>
                  <a:spcPct val="0"/>
                </a:spcBef>
                <a:buClrTx/>
                <a:buSzTx/>
                <a:buFontTx/>
                <a:buNone/>
              </a:pPr>
              <a:endParaRPr lang="ru-RU" altLang="ru-RU" sz="1900" b="1">
                <a:solidFill>
                  <a:srgbClr val="000000"/>
                </a:solidFill>
                <a:latin typeface="Times New Roman" panose="02020603050405020304" pitchFamily="18" charset="0"/>
              </a:endParaRPr>
            </a:p>
          </p:txBody>
        </p:sp>
        <p:sp>
          <p:nvSpPr>
            <p:cNvPr id="22534" name="Rectangle 7"/>
            <p:cNvSpPr>
              <a:spLocks noChangeArrowheads="1"/>
            </p:cNvSpPr>
            <p:nvPr/>
          </p:nvSpPr>
          <p:spPr bwMode="auto">
            <a:xfrm rot="-5400000">
              <a:off x="-1583" y="1925"/>
              <a:ext cx="3574" cy="287"/>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200" b="1" dirty="0" err="1">
                  <a:solidFill>
                    <a:srgbClr val="000000"/>
                  </a:solidFill>
                  <a:latin typeface="Times New Roman" panose="02020603050405020304" pitchFamily="18" charset="0"/>
                </a:rPr>
                <a:t>Истиқлолчилик</a:t>
              </a:r>
              <a:r>
                <a:rPr lang="ru-RU" altLang="ru-RU" sz="2200" b="1" dirty="0">
                  <a:solidFill>
                    <a:srgbClr val="000000"/>
                  </a:solidFill>
                  <a:latin typeface="Times New Roman" panose="02020603050405020304" pitchFamily="18" charset="0"/>
                </a:rPr>
                <a:t> </a:t>
              </a:r>
              <a:r>
                <a:rPr lang="ru-RU" altLang="ru-RU" sz="2200" b="1" dirty="0" err="1">
                  <a:solidFill>
                    <a:srgbClr val="000000"/>
                  </a:solidFill>
                  <a:latin typeface="Times New Roman" panose="02020603050405020304" pitchFamily="18" charset="0"/>
                </a:rPr>
                <a:t>ҳаракатининг</a:t>
              </a:r>
              <a:r>
                <a:rPr lang="ru-RU" altLang="ru-RU" sz="2200" b="1" dirty="0">
                  <a:solidFill>
                    <a:srgbClr val="000000"/>
                  </a:solidFill>
                  <a:latin typeface="Times New Roman" panose="02020603050405020304" pitchFamily="18" charset="0"/>
                </a:rPr>
                <a:t> </a:t>
              </a:r>
              <a:r>
                <a:rPr lang="ru-RU" altLang="ru-RU" sz="2200" b="1" dirty="0" err="1">
                  <a:solidFill>
                    <a:srgbClr val="000000"/>
                  </a:solidFill>
                  <a:latin typeface="Times New Roman" panose="02020603050405020304" pitchFamily="18" charset="0"/>
                </a:rPr>
                <a:t>босқичлари</a:t>
              </a:r>
              <a:endParaRPr lang="ru-RU" altLang="ru-RU" sz="2200" b="1" dirty="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p:cTn id="7" dur="1000" fill="hold"/>
                                        <p:tgtEl>
                                          <p:spTgt spid="27656"/>
                                        </p:tgtEl>
                                        <p:attrNameLst>
                                          <p:attrName>ppt_w</p:attrName>
                                        </p:attrNameLst>
                                      </p:cBhvr>
                                      <p:tavLst>
                                        <p:tav tm="0">
                                          <p:val>
                                            <p:fltVal val="0"/>
                                          </p:val>
                                        </p:tav>
                                        <p:tav tm="100000">
                                          <p:val>
                                            <p:strVal val="#ppt_w"/>
                                          </p:val>
                                        </p:tav>
                                      </p:tavLst>
                                    </p:anim>
                                    <p:anim calcmode="lin" valueType="num">
                                      <p:cBhvr>
                                        <p:cTn id="8" dur="1000" fill="hold"/>
                                        <p:tgtEl>
                                          <p:spTgt spid="27656"/>
                                        </p:tgtEl>
                                        <p:attrNameLst>
                                          <p:attrName>ppt_h</p:attrName>
                                        </p:attrNameLst>
                                      </p:cBhvr>
                                      <p:tavLst>
                                        <p:tav tm="0">
                                          <p:val>
                                            <p:fltVal val="0"/>
                                          </p:val>
                                        </p:tav>
                                        <p:tav tm="100000">
                                          <p:val>
                                            <p:strVal val="#ppt_h"/>
                                          </p:val>
                                        </p:tav>
                                      </p:tavLst>
                                    </p:anim>
                                    <p:anim calcmode="lin" valueType="num">
                                      <p:cBhvr>
                                        <p:cTn id="9" dur="1000" fill="hold"/>
                                        <p:tgtEl>
                                          <p:spTgt spid="276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8683" name="Group 11"/>
          <p:cNvGrpSpPr>
            <a:grpSpLocks/>
          </p:cNvGrpSpPr>
          <p:nvPr/>
        </p:nvGrpSpPr>
        <p:grpSpPr bwMode="auto">
          <a:xfrm>
            <a:off x="323850" y="639763"/>
            <a:ext cx="8280400" cy="5597525"/>
            <a:chOff x="204" y="403"/>
            <a:chExt cx="5216" cy="3300"/>
          </a:xfrm>
        </p:grpSpPr>
        <p:sp>
          <p:nvSpPr>
            <p:cNvPr id="23555" name="Text Box 4"/>
            <p:cNvSpPr txBox="1">
              <a:spLocks noChangeArrowheads="1"/>
            </p:cNvSpPr>
            <p:nvPr/>
          </p:nvSpPr>
          <p:spPr bwMode="auto">
            <a:xfrm>
              <a:off x="204" y="886"/>
              <a:ext cx="1497" cy="2817"/>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1. Фарғона водийси раҳбарлари:</a:t>
              </a:r>
            </a:p>
            <a:p>
              <a:pPr eaLnBrk="1" hangingPunct="1">
                <a:spcBef>
                  <a:spcPct val="0"/>
                </a:spcBef>
                <a:buClrTx/>
                <a:buSzTx/>
                <a:buFontTx/>
                <a:buNone/>
              </a:pPr>
              <a:r>
                <a:rPr lang="ru-RU" altLang="ru-RU" sz="2000" b="1">
                  <a:solidFill>
                    <a:srgbClr val="000000"/>
                  </a:solidFill>
                  <a:latin typeface="Times New Roman" panose="02020603050405020304" pitchFamily="18" charset="0"/>
                </a:rPr>
                <a:t>Мадаминбек, Шермуҳаммадбек, Кичик Эргаш, Катта Эргаш, Холхўжа Эшон ва бошқалар</a:t>
              </a:r>
            </a:p>
            <a:p>
              <a:pPr eaLnBrk="1" hangingPunct="1">
                <a:spcBef>
                  <a:spcPct val="0"/>
                </a:spcBef>
                <a:buClrTx/>
                <a:buSzTx/>
                <a:buFontTx/>
                <a:buNone/>
              </a:pPr>
              <a:endParaRPr lang="ru-RU" altLang="ru-RU" sz="2000" b="1">
                <a:solidFill>
                  <a:srgbClr val="000000"/>
                </a:solidFill>
                <a:latin typeface="Times New Roman" panose="02020603050405020304" pitchFamily="18" charset="0"/>
              </a:endParaRPr>
            </a:p>
          </p:txBody>
        </p:sp>
        <p:sp>
          <p:nvSpPr>
            <p:cNvPr id="23556" name="Text Box 5"/>
            <p:cNvSpPr txBox="1">
              <a:spLocks noChangeArrowheads="1"/>
            </p:cNvSpPr>
            <p:nvPr/>
          </p:nvSpPr>
          <p:spPr bwMode="auto">
            <a:xfrm>
              <a:off x="1801" y="890"/>
              <a:ext cx="1986" cy="2812"/>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Бухоро амирлиги раҳбарлари:</a:t>
              </a:r>
            </a:p>
            <a:p>
              <a:pPr eaLnBrk="1" hangingPunct="1">
                <a:spcBef>
                  <a:spcPct val="0"/>
                </a:spcBef>
                <a:buClrTx/>
                <a:buSzTx/>
                <a:buFontTx/>
                <a:buNone/>
              </a:pPr>
              <a:r>
                <a:rPr lang="ru-RU" altLang="ru-RU" sz="2000" b="1">
                  <a:solidFill>
                    <a:srgbClr val="000000"/>
                  </a:solidFill>
                  <a:latin typeface="Times New Roman" panose="02020603050405020304" pitchFamily="18" charset="0"/>
                </a:rPr>
                <a:t>1-</a:t>
              </a:r>
              <a:r>
                <a:rPr lang="uz-Cyrl-UZ" altLang="ru-RU" sz="2000" b="1">
                  <a:solidFill>
                    <a:srgbClr val="000000"/>
                  </a:solidFill>
                  <a:latin typeface="Times New Roman" panose="02020603050405020304" pitchFamily="18" charset="0"/>
                </a:rPr>
                <a:t>гуруҳ қўрбошилар</a:t>
              </a:r>
              <a:r>
                <a:rPr lang="ru-RU" altLang="ru-RU" sz="2000" b="1">
                  <a:solidFill>
                    <a:srgbClr val="000000"/>
                  </a:solidFill>
                  <a:latin typeface="Times New Roman" panose="02020603050405020304" pitchFamily="18" charset="0"/>
                </a:rPr>
                <a:t> (амирлик тузуми тарафдорлари)</a:t>
              </a:r>
            </a:p>
            <a:p>
              <a:pPr eaLnBrk="1" hangingPunct="1">
                <a:spcBef>
                  <a:spcPct val="0"/>
                </a:spcBef>
                <a:buClrTx/>
                <a:buSzTx/>
                <a:buFontTx/>
                <a:buNone/>
              </a:pPr>
              <a:r>
                <a:rPr lang="uz-Cyrl-UZ" altLang="ru-RU" sz="2000" b="1">
                  <a:solidFill>
                    <a:srgbClr val="000000"/>
                  </a:solidFill>
                  <a:latin typeface="Times New Roman" panose="02020603050405020304" pitchFamily="18" charset="0"/>
                </a:rPr>
                <a:t>Иброҳимбек, Мулла Абдулқаҳҳор </a:t>
              </a:r>
              <a:endParaRPr lang="ru-RU" altLang="ru-RU" sz="2000" b="1">
                <a:solidFill>
                  <a:srgbClr val="000000"/>
                </a:solidFill>
                <a:latin typeface="Times New Roman" panose="02020603050405020304" pitchFamily="18" charset="0"/>
              </a:endParaRPr>
            </a:p>
            <a:p>
              <a:pPr eaLnBrk="1" hangingPunct="1">
                <a:spcBef>
                  <a:spcPct val="0"/>
                </a:spcBef>
                <a:buClrTx/>
                <a:buSzTx/>
                <a:buFontTx/>
                <a:buNone/>
              </a:pPr>
              <a:r>
                <a:rPr lang="uz-Cyrl-UZ" altLang="ru-RU" sz="2000" b="1">
                  <a:solidFill>
                    <a:srgbClr val="000000"/>
                  </a:solidFill>
                  <a:latin typeface="Times New Roman" panose="02020603050405020304" pitchFamily="18" charset="0"/>
                </a:rPr>
                <a:t>2- гуруҳ</a:t>
              </a:r>
              <a:r>
                <a:rPr lang="ru-RU" altLang="ru-RU" sz="2000" b="1">
                  <a:solidFill>
                    <a:srgbClr val="000000"/>
                  </a:solidFill>
                  <a:latin typeface="Times New Roman" panose="02020603050405020304" pitchFamily="18" charset="0"/>
                </a:rPr>
                <a:t>: (совет давлатига қарши Бухоро республикаси мустақиллиги учун курашувчилар)</a:t>
              </a:r>
              <a:r>
                <a:rPr lang="uz-Cyrl-UZ" altLang="ru-RU" sz="2000" b="1">
                  <a:solidFill>
                    <a:srgbClr val="000000"/>
                  </a:solidFill>
                  <a:latin typeface="Times New Roman" panose="02020603050405020304" pitchFamily="18" charset="0"/>
                </a:rPr>
                <a:t> Анвар Пошо, Давлатмандбек, Жабборбек </a:t>
              </a:r>
              <a:r>
                <a:rPr lang="ru-RU" altLang="ru-RU" sz="2000" b="1">
                  <a:solidFill>
                    <a:srgbClr val="000000"/>
                  </a:solidFill>
                  <a:latin typeface="Times New Roman" panose="02020603050405020304" pitchFamily="18" charset="0"/>
                </a:rPr>
                <a:t>ва бошқалар</a:t>
              </a:r>
            </a:p>
            <a:p>
              <a:pPr eaLnBrk="1" hangingPunct="1">
                <a:spcBef>
                  <a:spcPct val="0"/>
                </a:spcBef>
                <a:buClrTx/>
                <a:buSzTx/>
                <a:buFontTx/>
                <a:buNone/>
              </a:pPr>
              <a:endParaRPr lang="ru-RU" altLang="ru-RU" sz="2000" b="1">
                <a:solidFill>
                  <a:srgbClr val="000000"/>
                </a:solidFill>
                <a:latin typeface="Times New Roman" panose="02020603050405020304" pitchFamily="18" charset="0"/>
              </a:endParaRPr>
            </a:p>
          </p:txBody>
        </p:sp>
        <p:sp>
          <p:nvSpPr>
            <p:cNvPr id="23557" name="Text Box 6"/>
            <p:cNvSpPr txBox="1">
              <a:spLocks noChangeArrowheads="1"/>
            </p:cNvSpPr>
            <p:nvPr/>
          </p:nvSpPr>
          <p:spPr bwMode="auto">
            <a:xfrm>
              <a:off x="3968" y="890"/>
              <a:ext cx="1452" cy="2812"/>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a:solidFill>
                    <a:srgbClr val="000000"/>
                  </a:solidFill>
                  <a:latin typeface="Times New Roman" panose="02020603050405020304" pitchFamily="18" charset="0"/>
                </a:rPr>
                <a:t>Хива хонлигида раҳбарлари:</a:t>
              </a:r>
            </a:p>
            <a:p>
              <a:pPr eaLnBrk="1" hangingPunct="1">
                <a:spcBef>
                  <a:spcPct val="0"/>
                </a:spcBef>
                <a:buClrTx/>
                <a:buSzTx/>
                <a:buFontTx/>
                <a:buNone/>
              </a:pPr>
              <a:r>
                <a:rPr lang="uz-Cyrl-UZ" altLang="ru-RU" sz="2000" b="1">
                  <a:solidFill>
                    <a:srgbClr val="000000"/>
                  </a:solidFill>
                  <a:latin typeface="Times New Roman" panose="02020603050405020304" pitchFamily="18" charset="0"/>
                </a:rPr>
                <a:t>Курбон-Мамед Сардор – Жунаидхон</a:t>
              </a:r>
              <a:r>
                <a:rPr lang="ru-RU" altLang="ru-RU" sz="2000" b="1">
                  <a:solidFill>
                    <a:srgbClr val="000000"/>
                  </a:solidFill>
                  <a:latin typeface="Times New Roman" panose="02020603050405020304" pitchFamily="18" charset="0"/>
                </a:rPr>
                <a:t>, </a:t>
              </a:r>
              <a:r>
                <a:rPr lang="uz-Cyrl-UZ" altLang="ru-RU" sz="2000" b="1">
                  <a:solidFill>
                    <a:srgbClr val="000000"/>
                  </a:solidFill>
                  <a:latin typeface="Times New Roman" panose="02020603050405020304" pitchFamily="18" charset="0"/>
                </a:rPr>
                <a:t>Мадраимбой, Саъдулла бола, Шокир бола, Мавлонбек</a:t>
              </a:r>
              <a:r>
                <a:rPr lang="ru-RU" altLang="ru-RU" sz="2000" b="1">
                  <a:solidFill>
                    <a:srgbClr val="000000"/>
                  </a:solidFill>
                  <a:latin typeface="Times New Roman" panose="02020603050405020304" pitchFamily="18" charset="0"/>
                </a:rPr>
                <a:t> ва бошқалар</a:t>
              </a:r>
            </a:p>
          </p:txBody>
        </p:sp>
        <p:sp>
          <p:nvSpPr>
            <p:cNvPr id="23558" name="Text Box 7"/>
            <p:cNvSpPr txBox="1">
              <a:spLocks noChangeArrowheads="1"/>
            </p:cNvSpPr>
            <p:nvPr/>
          </p:nvSpPr>
          <p:spPr bwMode="auto">
            <a:xfrm>
              <a:off x="612" y="403"/>
              <a:ext cx="4588" cy="306"/>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a:solidFill>
                    <a:srgbClr val="000000"/>
                  </a:solidFill>
                  <a:latin typeface="Times New Roman" panose="02020603050405020304" pitchFamily="18" charset="0"/>
                </a:rPr>
                <a:t>Ў</a:t>
              </a:r>
              <a:r>
                <a:rPr lang="ru-RU" altLang="ru-RU" sz="1800" b="1">
                  <a:solidFill>
                    <a:srgbClr val="000000"/>
                  </a:solidFill>
                  <a:latin typeface="Times New Roman" panose="02020603050405020304" pitchFamily="18" charset="0"/>
                </a:rPr>
                <a:t>рта Осиё</a:t>
              </a:r>
              <a:r>
                <a:rPr lang="ru-RU" altLang="ru-RU" sz="2000" b="1">
                  <a:solidFill>
                    <a:srgbClr val="000000"/>
                  </a:solidFill>
                  <a:latin typeface="Times New Roman" panose="02020603050405020304" pitchFamily="18" charset="0"/>
                </a:rPr>
                <a:t>да истиқлолчилик ҳаракатининг й</a:t>
              </a:r>
              <a:r>
                <a:rPr lang="uz-Cyrl-UZ" altLang="ru-RU" sz="2000" b="1">
                  <a:solidFill>
                    <a:srgbClr val="000000"/>
                  </a:solidFill>
                  <a:latin typeface="Times New Roman" panose="02020603050405020304" pitchFamily="18" charset="0"/>
                </a:rPr>
                <a:t>ў</a:t>
              </a:r>
              <a:r>
                <a:rPr lang="ru-RU" altLang="ru-RU" sz="2000" b="1">
                  <a:solidFill>
                    <a:srgbClr val="000000"/>
                  </a:solidFill>
                  <a:latin typeface="Times New Roman" panose="02020603050405020304" pitchFamily="18" charset="0"/>
                </a:rPr>
                <a:t>налишлари</a:t>
              </a:r>
            </a:p>
          </p:txBody>
        </p:sp>
        <p:sp>
          <p:nvSpPr>
            <p:cNvPr id="23559" name="Line 8"/>
            <p:cNvSpPr>
              <a:spLocks noChangeShapeType="1"/>
            </p:cNvSpPr>
            <p:nvPr/>
          </p:nvSpPr>
          <p:spPr bwMode="auto">
            <a:xfrm flipH="1">
              <a:off x="1020" y="709"/>
              <a:ext cx="1769" cy="1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3560" name="Line 9"/>
            <p:cNvSpPr>
              <a:spLocks noChangeShapeType="1"/>
            </p:cNvSpPr>
            <p:nvPr/>
          </p:nvSpPr>
          <p:spPr bwMode="auto">
            <a:xfrm>
              <a:off x="2789" y="709"/>
              <a:ext cx="1951" cy="1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3561" name="Line 10"/>
            <p:cNvSpPr>
              <a:spLocks noChangeShapeType="1"/>
            </p:cNvSpPr>
            <p:nvPr/>
          </p:nvSpPr>
          <p:spPr bwMode="auto">
            <a:xfrm>
              <a:off x="2789" y="709"/>
              <a:ext cx="0" cy="1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28683"/>
                                        </p:tgtEl>
                                        <p:attrNameLst>
                                          <p:attrName>style.visibility</p:attrName>
                                        </p:attrNameLst>
                                      </p:cBhvr>
                                      <p:to>
                                        <p:strVal val="visible"/>
                                      </p:to>
                                    </p:set>
                                    <p:animEffect transition="in" filter="box(out)">
                                      <p:cBhvr>
                                        <p:cTn id="7" dur="20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9708" name="Group 12"/>
          <p:cNvGrpSpPr>
            <a:grpSpLocks/>
          </p:cNvGrpSpPr>
          <p:nvPr/>
        </p:nvGrpSpPr>
        <p:grpSpPr bwMode="auto">
          <a:xfrm>
            <a:off x="250825" y="144463"/>
            <a:ext cx="8858250" cy="6669087"/>
            <a:chOff x="158" y="91"/>
            <a:chExt cx="5580" cy="4201"/>
          </a:xfrm>
        </p:grpSpPr>
        <p:sp>
          <p:nvSpPr>
            <p:cNvPr id="24579" name="Text Box 5"/>
            <p:cNvSpPr txBox="1">
              <a:spLocks noChangeArrowheads="1"/>
            </p:cNvSpPr>
            <p:nvPr/>
          </p:nvSpPr>
          <p:spPr bwMode="auto">
            <a:xfrm>
              <a:off x="2677" y="4076"/>
              <a:ext cx="3061" cy="216"/>
            </a:xfrm>
            <a:prstGeom prst="rect">
              <a:avLst/>
            </a:prstGeom>
            <a:solidFill>
              <a:srgbClr val="FFFFFF"/>
            </a:solidFill>
            <a:ln w="9525">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a:solidFill>
                    <a:srgbClr val="000000"/>
                  </a:solidFill>
                  <a:latin typeface="Times New Roman" panose="02020603050405020304" pitchFamily="18" charset="0"/>
                </a:rPr>
                <a:t>«Кичик гуру</a:t>
              </a:r>
              <a:r>
                <a:rPr lang="uz-Cyrl-UZ" altLang="ru-RU" sz="1800" b="1">
                  <a:solidFill>
                    <a:srgbClr val="000000"/>
                  </a:solidFill>
                  <a:latin typeface="Times New Roman" panose="02020603050405020304" pitchFamily="18" charset="0"/>
                </a:rPr>
                <a:t>ҳ</a:t>
              </a:r>
              <a:r>
                <a:rPr lang="ru-RU" altLang="ru-RU" sz="1800" b="1">
                  <a:solidFill>
                    <a:srgbClr val="000000"/>
                  </a:solidFill>
                  <a:latin typeface="Times New Roman" panose="02020603050405020304" pitchFamily="18" charset="0"/>
                </a:rPr>
                <a:t>ларда ишлаш» технологияси</a:t>
              </a:r>
            </a:p>
          </p:txBody>
        </p:sp>
        <p:sp>
          <p:nvSpPr>
            <p:cNvPr id="24580" name="Rectangle 125"/>
            <p:cNvSpPr>
              <a:spLocks noChangeArrowheads="1"/>
            </p:cNvSpPr>
            <p:nvPr/>
          </p:nvSpPr>
          <p:spPr bwMode="auto">
            <a:xfrm>
              <a:off x="158" y="1339"/>
              <a:ext cx="5487" cy="7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1-гуру</a:t>
              </a:r>
              <a:r>
                <a:rPr lang="uz-Cyrl-UZ" altLang="ru-RU" sz="2400" b="1">
                  <a:solidFill>
                    <a:srgbClr val="000000"/>
                  </a:solidFill>
                  <a:latin typeface="Times New Roman" panose="02020603050405020304" pitchFamily="18" charset="0"/>
                </a:rPr>
                <a:t>ҳ</a:t>
              </a:r>
              <a:r>
                <a:rPr lang="ru-RU" altLang="ru-RU" sz="2400" b="1">
                  <a:solidFill>
                    <a:srgbClr val="000000"/>
                  </a:solidFill>
                  <a:latin typeface="Times New Roman" panose="02020603050405020304" pitchFamily="18" charset="0"/>
                </a:rPr>
                <a:t> - 1917 йилда Ўрта Осиёда социал демократик ҳаракатлар</a:t>
              </a:r>
            </a:p>
            <a:p>
              <a:pPr algn="ctr" eaLnBrk="1" hangingPunct="1">
                <a:spcBef>
                  <a:spcPct val="0"/>
                </a:spcBef>
                <a:buClrTx/>
                <a:buSzTx/>
                <a:buFontTx/>
                <a:buNone/>
              </a:pPr>
              <a:endParaRPr lang="ru-RU" altLang="ru-RU" sz="2400" b="1">
                <a:solidFill>
                  <a:srgbClr val="000000"/>
                </a:solidFill>
                <a:latin typeface="Times New Roman" panose="02020603050405020304" pitchFamily="18" charset="0"/>
              </a:endParaRPr>
            </a:p>
          </p:txBody>
        </p:sp>
        <p:sp>
          <p:nvSpPr>
            <p:cNvPr id="24581" name="Rectangle 126"/>
            <p:cNvSpPr>
              <a:spLocks noChangeArrowheads="1"/>
            </p:cNvSpPr>
            <p:nvPr/>
          </p:nvSpPr>
          <p:spPr bwMode="auto">
            <a:xfrm>
              <a:off x="158" y="2131"/>
              <a:ext cx="5487" cy="5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2-гуру</a:t>
              </a:r>
              <a:r>
                <a:rPr lang="uz-Cyrl-UZ" altLang="ru-RU" sz="2400" b="1">
                  <a:solidFill>
                    <a:srgbClr val="000000"/>
                  </a:solidFill>
                  <a:latin typeface="Times New Roman" panose="02020603050405020304" pitchFamily="18" charset="0"/>
                </a:rPr>
                <a:t>ҳ</a:t>
              </a:r>
              <a:r>
                <a:rPr lang="ru-RU" altLang="ru-RU" sz="2400" b="1">
                  <a:solidFill>
                    <a:srgbClr val="000000"/>
                  </a:solidFill>
                  <a:latin typeface="Times New Roman" panose="02020603050405020304" pitchFamily="18" charset="0"/>
                </a:rPr>
                <a:t> - Туркистон Мухторияти</a:t>
              </a:r>
            </a:p>
            <a:p>
              <a:pPr eaLnBrk="1" hangingPunct="1">
                <a:spcBef>
                  <a:spcPct val="0"/>
                </a:spcBef>
                <a:buClrTx/>
                <a:buSzTx/>
                <a:buFontTx/>
                <a:buNone/>
              </a:pPr>
              <a:endParaRPr lang="ru-RU" altLang="ru-RU" sz="2400" b="1">
                <a:solidFill>
                  <a:srgbClr val="000000"/>
                </a:solidFill>
                <a:latin typeface="Times New Roman" panose="02020603050405020304" pitchFamily="18" charset="0"/>
              </a:endParaRPr>
            </a:p>
          </p:txBody>
        </p:sp>
        <p:sp>
          <p:nvSpPr>
            <p:cNvPr id="24582" name="Rectangle 127"/>
            <p:cNvSpPr>
              <a:spLocks noChangeArrowheads="1"/>
            </p:cNvSpPr>
            <p:nvPr/>
          </p:nvSpPr>
          <p:spPr bwMode="auto">
            <a:xfrm>
              <a:off x="158" y="2721"/>
              <a:ext cx="5487" cy="5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3-гуру</a:t>
              </a:r>
              <a:r>
                <a:rPr lang="uz-Cyrl-UZ" altLang="ru-RU" sz="2400" b="1">
                  <a:solidFill>
                    <a:srgbClr val="000000"/>
                  </a:solidFill>
                  <a:latin typeface="Times New Roman" panose="02020603050405020304" pitchFamily="18" charset="0"/>
                </a:rPr>
                <a:t>ҳ</a:t>
              </a:r>
              <a:r>
                <a:rPr lang="ru-RU" altLang="ru-RU" sz="2400" b="1">
                  <a:solidFill>
                    <a:srgbClr val="000000"/>
                  </a:solidFill>
                  <a:latin typeface="Times New Roman" panose="02020603050405020304" pitchFamily="18" charset="0"/>
                </a:rPr>
                <a:t> - Туркистонда советлар тузумининг ўрнатилиши</a:t>
              </a:r>
            </a:p>
            <a:p>
              <a:pPr eaLnBrk="1" hangingPunct="1">
                <a:spcBef>
                  <a:spcPct val="0"/>
                </a:spcBef>
                <a:buClrTx/>
                <a:buSzTx/>
                <a:buFontTx/>
                <a:buNone/>
              </a:pPr>
              <a:endParaRPr lang="ru-RU" altLang="ru-RU" sz="2400" b="1">
                <a:solidFill>
                  <a:srgbClr val="000000"/>
                </a:solidFill>
                <a:latin typeface="Times New Roman" panose="02020603050405020304" pitchFamily="18" charset="0"/>
              </a:endParaRPr>
            </a:p>
          </p:txBody>
        </p:sp>
        <p:sp>
          <p:nvSpPr>
            <p:cNvPr id="24583" name="Rectangle 128"/>
            <p:cNvSpPr>
              <a:spLocks noChangeArrowheads="1"/>
            </p:cNvSpPr>
            <p:nvPr/>
          </p:nvSpPr>
          <p:spPr bwMode="auto">
            <a:xfrm>
              <a:off x="158" y="3302"/>
              <a:ext cx="5487" cy="5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4-гуру</a:t>
              </a:r>
              <a:r>
                <a:rPr lang="uz-Cyrl-UZ" altLang="ru-RU" sz="2400" b="1">
                  <a:solidFill>
                    <a:srgbClr val="000000"/>
                  </a:solidFill>
                  <a:latin typeface="Times New Roman" panose="02020603050405020304" pitchFamily="18" charset="0"/>
                </a:rPr>
                <a:t>ҳ</a:t>
              </a:r>
              <a:r>
                <a:rPr lang="ru-RU" altLang="ru-RU" sz="2400" b="1">
                  <a:solidFill>
                    <a:srgbClr val="000000"/>
                  </a:solidFill>
                  <a:latin typeface="Times New Roman" panose="02020603050405020304" pitchFamily="18" charset="0"/>
                </a:rPr>
                <a:t> - Истиқлолчилар ҳаракати</a:t>
              </a:r>
            </a:p>
            <a:p>
              <a:pPr eaLnBrk="1" hangingPunct="1">
                <a:spcBef>
                  <a:spcPct val="0"/>
                </a:spcBef>
                <a:buClrTx/>
                <a:buSzTx/>
                <a:buFontTx/>
                <a:buNone/>
              </a:pPr>
              <a:endParaRPr lang="ru-RU" altLang="ru-RU" sz="2400" b="1">
                <a:solidFill>
                  <a:srgbClr val="000000"/>
                </a:solidFill>
                <a:latin typeface="Times New Roman" panose="02020603050405020304" pitchFamily="18" charset="0"/>
              </a:endParaRPr>
            </a:p>
          </p:txBody>
        </p:sp>
        <p:sp>
          <p:nvSpPr>
            <p:cNvPr id="24584" name="WordArt 129"/>
            <p:cNvSpPr>
              <a:spLocks noChangeArrowheads="1" noChangeShapeType="1" noTextEdit="1"/>
            </p:cNvSpPr>
            <p:nvPr/>
          </p:nvSpPr>
          <p:spPr bwMode="auto">
            <a:xfrm>
              <a:off x="204" y="91"/>
              <a:ext cx="5352" cy="1162"/>
            </a:xfrm>
            <a:prstGeom prst="rect">
              <a:avLst/>
            </a:prstGeom>
          </p:spPr>
          <p:txBody>
            <a:bodyPr wrap="none" fromWordArt="1">
              <a:prstTxWarp prst="textPlain">
                <a:avLst>
                  <a:gd name="adj" fmla="val 50000"/>
                </a:avLst>
              </a:prstTxWarp>
            </a:bodyPr>
            <a:lstStyle/>
            <a:p>
              <a:pPr algn="ctr"/>
              <a:r>
                <a:rPr lang="ru-RU" sz="2000" b="1" i="1" kern="10">
                  <a:ln w="19050">
                    <a:solidFill>
                      <a:schemeClr val="bg1"/>
                    </a:solidFill>
                    <a:round/>
                    <a:headEnd/>
                    <a:tailEnd/>
                  </a:ln>
                  <a:effectLst>
                    <a:outerShdw dist="35921" dir="2700000" algn="ctr" rotWithShape="0">
                      <a:srgbClr val="990000"/>
                    </a:outerShdw>
                  </a:effectLst>
                  <a:latin typeface="Times New Roman" panose="02020603050405020304" pitchFamily="18" charset="0"/>
                  <a:cs typeface="Times New Roman" panose="02020603050405020304" pitchFamily="18" charset="0"/>
                </a:rPr>
                <a:t>Туркистонда мустабид совет</a:t>
              </a:r>
            </a:p>
            <a:p>
              <a:pPr algn="ctr"/>
              <a:r>
                <a:rPr lang="ru-RU" sz="2000" b="1" i="1" kern="10">
                  <a:ln w="19050">
                    <a:solidFill>
                      <a:schemeClr val="bg1"/>
                    </a:solidFill>
                    <a:round/>
                    <a:headEnd/>
                    <a:tailEnd/>
                  </a:ln>
                  <a:effectLst>
                    <a:outerShdw dist="35921" dir="2700000" algn="ctr" rotWithShape="0">
                      <a:srgbClr val="990000"/>
                    </a:outerShdw>
                  </a:effectLst>
                  <a:latin typeface="Times New Roman" panose="02020603050405020304" pitchFamily="18" charset="0"/>
                  <a:cs typeface="Times New Roman" panose="02020603050405020304" pitchFamily="18" charset="0"/>
                </a:rPr>
                <a:t>ҳокимиятининг ўрнатилиши </a:t>
              </a:r>
            </a:p>
            <a:p>
              <a:pPr algn="ctr"/>
              <a:r>
                <a:rPr lang="ru-RU" sz="2000" b="1" i="1" kern="10">
                  <a:ln w="19050">
                    <a:solidFill>
                      <a:schemeClr val="bg1"/>
                    </a:solidFill>
                    <a:round/>
                    <a:headEnd/>
                    <a:tailEnd/>
                  </a:ln>
                  <a:effectLst>
                    <a:outerShdw dist="35921" dir="2700000" algn="ctr" rotWithShape="0">
                      <a:srgbClr val="990000"/>
                    </a:outerShdw>
                  </a:effectLst>
                  <a:latin typeface="Times New Roman" panose="02020603050405020304" pitchFamily="18" charset="0"/>
                  <a:cs typeface="Times New Roman" panose="02020603050405020304" pitchFamily="18" charset="0"/>
                </a:rPr>
                <a:t>ва  унга қарши қуролли ҳаракат</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9708"/>
                                        </p:tgtEl>
                                        <p:attrNameLst>
                                          <p:attrName>style.visibility</p:attrName>
                                        </p:attrNameLst>
                                      </p:cBhvr>
                                      <p:to>
                                        <p:strVal val="visible"/>
                                      </p:to>
                                    </p:set>
                                    <p:animEffect transition="in" filter="wedge">
                                      <p:cBhvr>
                                        <p:cTn id="7" dur="2000"/>
                                        <p:tgtEl>
                                          <p:spTgt spid="29708"/>
                                        </p:tgtEl>
                                      </p:cBhvr>
                                    </p:animEffect>
                                  </p:childTnLst>
                                </p:cTn>
                              </p:par>
                              <p:par>
                                <p:cTn id="8" presetID="3" presetClass="entr" presetSubtype="5" fill="hold" nodeType="withEffect">
                                  <p:stCondLst>
                                    <p:cond delay="0"/>
                                  </p:stCondLst>
                                  <p:childTnLst>
                                    <p:set>
                                      <p:cBhvr>
                                        <p:cTn id="9" dur="1" fill="hold">
                                          <p:stCondLst>
                                            <p:cond delay="0"/>
                                          </p:stCondLst>
                                        </p:cTn>
                                        <p:tgtEl>
                                          <p:spTgt spid="29708"/>
                                        </p:tgtEl>
                                        <p:attrNameLst>
                                          <p:attrName>style.visibility</p:attrName>
                                        </p:attrNameLst>
                                      </p:cBhvr>
                                      <p:to>
                                        <p:strVal val="visible"/>
                                      </p:to>
                                    </p:set>
                                    <p:animEffect transition="in" filter="blinds(vertical)">
                                      <p:cBhvr>
                                        <p:cTn id="10" dur="20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2316" name="Group 28"/>
          <p:cNvGrpSpPr>
            <a:grpSpLocks/>
          </p:cNvGrpSpPr>
          <p:nvPr/>
        </p:nvGrpSpPr>
        <p:grpSpPr bwMode="auto">
          <a:xfrm>
            <a:off x="179388" y="476250"/>
            <a:ext cx="8785225" cy="6083300"/>
            <a:chOff x="113" y="300"/>
            <a:chExt cx="5534" cy="3832"/>
          </a:xfrm>
        </p:grpSpPr>
        <p:grpSp>
          <p:nvGrpSpPr>
            <p:cNvPr id="5123" name="Group 13"/>
            <p:cNvGrpSpPr>
              <a:grpSpLocks/>
            </p:cNvGrpSpPr>
            <p:nvPr/>
          </p:nvGrpSpPr>
          <p:grpSpPr bwMode="auto">
            <a:xfrm>
              <a:off x="113" y="300"/>
              <a:ext cx="5534" cy="3832"/>
              <a:chOff x="113" y="324"/>
              <a:chExt cx="5534" cy="3832"/>
            </a:xfrm>
          </p:grpSpPr>
          <p:sp>
            <p:nvSpPr>
              <p:cNvPr id="5128" name="Text Box 4"/>
              <p:cNvSpPr txBox="1">
                <a:spLocks noChangeArrowheads="1"/>
              </p:cNvSpPr>
              <p:nvPr/>
            </p:nvSpPr>
            <p:spPr bwMode="auto">
              <a:xfrm>
                <a:off x="113" y="849"/>
                <a:ext cx="1932" cy="796"/>
              </a:xfrm>
              <a:prstGeom prst="rect">
                <a:avLst/>
              </a:prstGeom>
              <a:solidFill>
                <a:srgbClr val="FFFFFF"/>
              </a:solidFill>
              <a:ln w="38100">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ts val="300"/>
                  </a:spcBef>
                  <a:buClrTx/>
                  <a:buSzTx/>
                  <a:buFontTx/>
                  <a:buNone/>
                </a:pPr>
                <a:r>
                  <a:rPr lang="ru-RU" altLang="ru-RU" sz="2400" b="1">
                    <a:solidFill>
                      <a:srgbClr val="000000"/>
                    </a:solidFill>
                    <a:latin typeface="Times New Roman" panose="02020603050405020304" pitchFamily="18" charset="0"/>
                  </a:rPr>
                  <a:t>1917 йил 27 феврал</a:t>
                </a:r>
              </a:p>
              <a:p>
                <a:pPr algn="ctr" eaLnBrk="1" hangingPunct="1">
                  <a:spcBef>
                    <a:spcPts val="300"/>
                  </a:spcBef>
                  <a:buClrTx/>
                  <a:buSzTx/>
                  <a:buFontTx/>
                  <a:buNone/>
                </a:pPr>
                <a:r>
                  <a:rPr lang="ru-RU" altLang="ru-RU" sz="2400" b="1">
                    <a:solidFill>
                      <a:srgbClr val="000000"/>
                    </a:solidFill>
                    <a:latin typeface="Times New Roman" panose="02020603050405020304" pitchFamily="18" charset="0"/>
                  </a:rPr>
                  <a:t>Буржуа демократик инқилоби</a:t>
                </a:r>
              </a:p>
            </p:txBody>
          </p:sp>
          <p:sp>
            <p:nvSpPr>
              <p:cNvPr id="5129" name="Text Box 5"/>
              <p:cNvSpPr txBox="1">
                <a:spLocks noChangeArrowheads="1"/>
              </p:cNvSpPr>
              <p:nvPr/>
            </p:nvSpPr>
            <p:spPr bwMode="auto">
              <a:xfrm>
                <a:off x="1247" y="324"/>
                <a:ext cx="3193" cy="312"/>
              </a:xfrm>
              <a:prstGeom prst="rect">
                <a:avLst/>
              </a:prstGeom>
              <a:solidFill>
                <a:srgbClr val="FFFFFF"/>
              </a:solidFill>
              <a:ln w="38100">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ts val="300"/>
                  </a:spcBef>
                  <a:buClrTx/>
                  <a:buSzTx/>
                  <a:buFontTx/>
                  <a:buNone/>
                </a:pPr>
                <a:r>
                  <a:rPr lang="ru-RU" altLang="ru-RU" sz="2400" b="1">
                    <a:solidFill>
                      <a:srgbClr val="000000"/>
                    </a:solidFill>
                    <a:latin typeface="Times New Roman" panose="02020603050405020304" pitchFamily="18" charset="0"/>
                  </a:rPr>
                  <a:t>Россияда 1917 йил воқеалари</a:t>
                </a:r>
              </a:p>
            </p:txBody>
          </p:sp>
          <p:sp>
            <p:nvSpPr>
              <p:cNvPr id="5130" name="Text Box 6"/>
              <p:cNvSpPr txBox="1">
                <a:spLocks noChangeArrowheads="1"/>
              </p:cNvSpPr>
              <p:nvPr/>
            </p:nvSpPr>
            <p:spPr bwMode="auto">
              <a:xfrm>
                <a:off x="3454" y="823"/>
                <a:ext cx="2193" cy="521"/>
              </a:xfrm>
              <a:prstGeom prst="rect">
                <a:avLst/>
              </a:prstGeom>
              <a:solidFill>
                <a:srgbClr val="FFFFFF"/>
              </a:solidFill>
              <a:ln w="38100">
                <a:solidFill>
                  <a:srgbClr val="000000"/>
                </a:solidFill>
                <a:miter lim="800000"/>
                <a:headEnd/>
                <a:tailEnd/>
              </a:ln>
            </p:spPr>
            <p:txBody>
              <a:bodyPr wrap="none"/>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ts val="300"/>
                  </a:spcBef>
                  <a:buClrTx/>
                  <a:buSzTx/>
                  <a:buFontTx/>
                  <a:buNone/>
                </a:pPr>
                <a:r>
                  <a:rPr lang="ru-RU" altLang="ru-RU" sz="2400" b="1">
                    <a:solidFill>
                      <a:srgbClr val="000000"/>
                    </a:solidFill>
                    <a:latin typeface="Times New Roman" panose="02020603050405020304" pitchFamily="18" charset="0"/>
                  </a:rPr>
                  <a:t>Октябрь давлат </a:t>
                </a:r>
              </a:p>
              <a:p>
                <a:pPr algn="ctr" eaLnBrk="1" hangingPunct="1">
                  <a:spcBef>
                    <a:spcPts val="300"/>
                  </a:spcBef>
                  <a:buClrTx/>
                  <a:buSzTx/>
                  <a:buFontTx/>
                  <a:buNone/>
                </a:pPr>
                <a:r>
                  <a:rPr lang="ru-RU" altLang="ru-RU" sz="2400" b="1">
                    <a:solidFill>
                      <a:srgbClr val="000000"/>
                    </a:solidFill>
                    <a:latin typeface="Times New Roman" panose="02020603050405020304" pitchFamily="18" charset="0"/>
                  </a:rPr>
                  <a:t>тўнтариши</a:t>
                </a:r>
              </a:p>
            </p:txBody>
          </p:sp>
          <p:sp>
            <p:nvSpPr>
              <p:cNvPr id="5131" name="Text Box 7"/>
              <p:cNvSpPr txBox="1">
                <a:spLocks noChangeArrowheads="1"/>
              </p:cNvSpPr>
              <p:nvPr/>
            </p:nvSpPr>
            <p:spPr bwMode="auto">
              <a:xfrm>
                <a:off x="2131" y="845"/>
                <a:ext cx="1248" cy="3286"/>
              </a:xfrm>
              <a:prstGeom prst="rect">
                <a:avLst/>
              </a:prstGeom>
              <a:solidFill>
                <a:srgbClr val="FFFFFF"/>
              </a:solidFill>
              <a:ln w="38100">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Қўш ҳокимият-чилик: </a:t>
                </a:r>
              </a:p>
              <a:p>
                <a:pPr eaLnBrk="1" hangingPunct="1">
                  <a:spcBef>
                    <a:spcPct val="0"/>
                  </a:spcBef>
                  <a:buClrTx/>
                  <a:buSzTx/>
                  <a:buFontTx/>
                  <a:buNone/>
                </a:pPr>
                <a:r>
                  <a:rPr lang="ru-RU" altLang="ru-RU" sz="2400" b="1">
                    <a:solidFill>
                      <a:srgbClr val="000000"/>
                    </a:solidFill>
                    <a:latin typeface="Times New Roman" panose="02020603050405020304" pitchFamily="18" charset="0"/>
                  </a:rPr>
                  <a:t>1917 феврал-1917 йил октябрь</a:t>
                </a:r>
              </a:p>
              <a:p>
                <a:pPr eaLnBrk="1" hangingPunct="1">
                  <a:spcBef>
                    <a:spcPct val="0"/>
                  </a:spcBef>
                  <a:buClrTx/>
                  <a:buSzTx/>
                  <a:buFontTx/>
                  <a:buNone/>
                </a:pPr>
                <a:r>
                  <a:rPr lang="ru-RU" altLang="ru-RU" sz="2400" b="1">
                    <a:solidFill>
                      <a:srgbClr val="000000"/>
                    </a:solidFill>
                    <a:latin typeface="Times New Roman" panose="02020603050405020304" pitchFamily="18" charset="0"/>
                  </a:rPr>
                  <a:t>1) Муваққат ҳукумат</a:t>
                </a:r>
              </a:p>
              <a:p>
                <a:pPr eaLnBrk="1" hangingPunct="1">
                  <a:spcBef>
                    <a:spcPct val="0"/>
                  </a:spcBef>
                  <a:buClrTx/>
                  <a:buSzTx/>
                  <a:buFontTx/>
                  <a:buNone/>
                </a:pPr>
                <a:r>
                  <a:rPr lang="ru-RU" altLang="ru-RU" sz="2400" b="1">
                    <a:solidFill>
                      <a:srgbClr val="000000"/>
                    </a:solidFill>
                    <a:latin typeface="Times New Roman" panose="02020603050405020304" pitchFamily="18" charset="0"/>
                  </a:rPr>
                  <a:t>2) Советлар</a:t>
                </a:r>
              </a:p>
            </p:txBody>
          </p:sp>
          <p:sp>
            <p:nvSpPr>
              <p:cNvPr id="5132" name="Text Box 8"/>
              <p:cNvSpPr txBox="1">
                <a:spLocks noChangeArrowheads="1"/>
              </p:cNvSpPr>
              <p:nvPr/>
            </p:nvSpPr>
            <p:spPr bwMode="auto">
              <a:xfrm>
                <a:off x="163" y="1842"/>
                <a:ext cx="1881" cy="2314"/>
              </a:xfrm>
              <a:prstGeom prst="rect">
                <a:avLst/>
              </a:prstGeom>
              <a:solidFill>
                <a:srgbClr val="FFFFFF"/>
              </a:solidFill>
              <a:ln w="38100">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400" b="1">
                    <a:solidFill>
                      <a:srgbClr val="000000"/>
                    </a:solidFill>
                    <a:latin typeface="Times New Roman" panose="02020603050405020304" pitchFamily="18" charset="0"/>
                  </a:rPr>
                  <a:t>1. Романовлар сулоласининг тахтдан ағдарилиши</a:t>
                </a:r>
              </a:p>
              <a:p>
                <a:pPr eaLnBrk="1" hangingPunct="1">
                  <a:spcBef>
                    <a:spcPct val="0"/>
                  </a:spcBef>
                  <a:buClrTx/>
                  <a:buSzTx/>
                  <a:buFontTx/>
                  <a:buNone/>
                </a:pPr>
                <a:r>
                  <a:rPr lang="ru-RU" altLang="ru-RU" sz="2400" b="1">
                    <a:solidFill>
                      <a:srgbClr val="000000"/>
                    </a:solidFill>
                    <a:latin typeface="Times New Roman" panose="02020603050405020304" pitchFamily="18" charset="0"/>
                  </a:rPr>
                  <a:t>2. Қўш ҳокимиятчилик</a:t>
                </a:r>
                <a:r>
                  <a:rPr lang="en-US" altLang="ru-RU" sz="2400" b="1">
                    <a:solidFill>
                      <a:srgbClr val="000000"/>
                    </a:solidFill>
                    <a:latin typeface="Times New Roman" panose="02020603050405020304" pitchFamily="18" charset="0"/>
                  </a:rPr>
                  <a:t>-</a:t>
                </a:r>
                <a:r>
                  <a:rPr lang="ru-RU" altLang="ru-RU" sz="2400" b="1">
                    <a:solidFill>
                      <a:srgbClr val="000000"/>
                    </a:solidFill>
                    <a:latin typeface="Times New Roman" panose="02020603050405020304" pitchFamily="18" charset="0"/>
                  </a:rPr>
                  <a:t>нинг пайдо бўлиши</a:t>
                </a:r>
              </a:p>
            </p:txBody>
          </p:sp>
          <p:sp>
            <p:nvSpPr>
              <p:cNvPr id="5133" name="Text Box 9"/>
              <p:cNvSpPr txBox="1">
                <a:spLocks noChangeArrowheads="1"/>
              </p:cNvSpPr>
              <p:nvPr/>
            </p:nvSpPr>
            <p:spPr bwMode="auto">
              <a:xfrm>
                <a:off x="3474" y="1528"/>
                <a:ext cx="2173" cy="2628"/>
              </a:xfrm>
              <a:prstGeom prst="rect">
                <a:avLst/>
              </a:prstGeom>
              <a:solidFill>
                <a:srgbClr val="FFFFFF"/>
              </a:solidFill>
              <a:ln w="38100">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2400" b="1">
                    <a:solidFill>
                      <a:srgbClr val="000000"/>
                    </a:solidFill>
                    <a:latin typeface="Times New Roman" panose="02020603050405020304" pitchFamily="18" charset="0"/>
                  </a:rPr>
                  <a:t>1917 йил 15-ноябр ўлка ишчи, солдат ва деҳқон депутатлари Советларининг 3-қурултойида ҳукумат - </a:t>
                </a:r>
                <a:r>
                  <a:rPr lang="uz-Cyrl-UZ" altLang="ru-RU" sz="2400" b="1" i="1">
                    <a:solidFill>
                      <a:srgbClr val="000000"/>
                    </a:solidFill>
                    <a:latin typeface="Times New Roman" panose="02020603050405020304" pitchFamily="18" charset="0"/>
                  </a:rPr>
                  <a:t>Туркистон Халқ </a:t>
                </a:r>
                <a:r>
                  <a:rPr lang="uz-Cyrl-UZ" altLang="ru-RU" sz="2400" b="1">
                    <a:solidFill>
                      <a:srgbClr val="000000"/>
                    </a:solidFill>
                    <a:latin typeface="Times New Roman" panose="02020603050405020304" pitchFamily="18" charset="0"/>
                  </a:rPr>
                  <a:t> </a:t>
                </a:r>
                <a:r>
                  <a:rPr lang="uz-Cyrl-UZ" altLang="ru-RU" sz="2400" b="1" i="1">
                    <a:solidFill>
                      <a:srgbClr val="000000"/>
                    </a:solidFill>
                    <a:latin typeface="Times New Roman" panose="02020603050405020304" pitchFamily="18" charset="0"/>
                  </a:rPr>
                  <a:t>Комиссарлари Советини </a:t>
                </a:r>
                <a:r>
                  <a:rPr lang="uz-Cyrl-UZ" altLang="ru-RU" sz="2400" b="1">
                    <a:solidFill>
                      <a:srgbClr val="000000"/>
                    </a:solidFill>
                    <a:latin typeface="Times New Roman" panose="02020603050405020304" pitchFamily="18" charset="0"/>
                  </a:rPr>
                  <a:t>тузди</a:t>
                </a:r>
                <a:endParaRPr lang="ru-RU" altLang="ru-RU" sz="2400" b="1">
                  <a:solidFill>
                    <a:srgbClr val="000000"/>
                  </a:solidFill>
                  <a:latin typeface="Times New Roman" panose="02020603050405020304" pitchFamily="18" charset="0"/>
                </a:endParaRPr>
              </a:p>
            </p:txBody>
          </p:sp>
          <p:sp>
            <p:nvSpPr>
              <p:cNvPr id="5134" name="Line 10"/>
              <p:cNvSpPr>
                <a:spLocks noChangeShapeType="1"/>
              </p:cNvSpPr>
              <p:nvPr/>
            </p:nvSpPr>
            <p:spPr bwMode="auto">
              <a:xfrm>
                <a:off x="1078" y="1616"/>
                <a:ext cx="0" cy="19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35" name="Line 11"/>
              <p:cNvSpPr>
                <a:spLocks noChangeShapeType="1"/>
              </p:cNvSpPr>
              <p:nvPr/>
            </p:nvSpPr>
            <p:spPr bwMode="auto">
              <a:xfrm>
                <a:off x="4530" y="1332"/>
                <a:ext cx="0" cy="19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5124" name="Line 14"/>
            <p:cNvSpPr>
              <a:spLocks noChangeShapeType="1"/>
            </p:cNvSpPr>
            <p:nvPr/>
          </p:nvSpPr>
          <p:spPr bwMode="auto">
            <a:xfrm>
              <a:off x="2018" y="1253"/>
              <a:ext cx="9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25" name="Line 15"/>
            <p:cNvSpPr>
              <a:spLocks noChangeShapeType="1"/>
            </p:cNvSpPr>
            <p:nvPr/>
          </p:nvSpPr>
          <p:spPr bwMode="auto">
            <a:xfrm>
              <a:off x="2064" y="2840"/>
              <a:ext cx="9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26" name="Line 26"/>
            <p:cNvSpPr>
              <a:spLocks noChangeShapeType="1"/>
            </p:cNvSpPr>
            <p:nvPr/>
          </p:nvSpPr>
          <p:spPr bwMode="auto">
            <a:xfrm>
              <a:off x="3379" y="1207"/>
              <a:ext cx="9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27" name="Line 27"/>
            <p:cNvSpPr>
              <a:spLocks noChangeShapeType="1"/>
            </p:cNvSpPr>
            <p:nvPr/>
          </p:nvSpPr>
          <p:spPr bwMode="auto">
            <a:xfrm>
              <a:off x="3379" y="2886"/>
              <a:ext cx="9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withEffect">
                                  <p:stCondLst>
                                    <p:cond delay="0"/>
                                  </p:stCondLst>
                                  <p:childTnLst>
                                    <p:set>
                                      <p:cBhvr>
                                        <p:cTn id="6" dur="1" fill="hold">
                                          <p:stCondLst>
                                            <p:cond delay="0"/>
                                          </p:stCondLst>
                                        </p:cTn>
                                        <p:tgtEl>
                                          <p:spTgt spid="12316"/>
                                        </p:tgtEl>
                                        <p:attrNameLst>
                                          <p:attrName>style.visibility</p:attrName>
                                        </p:attrNameLst>
                                      </p:cBhvr>
                                      <p:to>
                                        <p:strVal val="visible"/>
                                      </p:to>
                                    </p:set>
                                    <p:animEffect transition="in" filter="plus(in)">
                                      <p:cBhvr>
                                        <p:cTn id="7" dur="2000"/>
                                        <p:tgtEl>
                                          <p:spTgt spid="1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04813"/>
            <a:ext cx="8135938"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377511"/>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ppt_w</p:attrName>
                                        </p:attrNameLst>
                                      </p:cBhvr>
                                      <p:tavLst>
                                        <p:tav tm="0">
                                          <p:val>
                                            <p:strVal val="#ppt_w*0.70"/>
                                          </p:val>
                                        </p:tav>
                                        <p:tav tm="100000">
                                          <p:val>
                                            <p:strVal val="#ppt_w"/>
                                          </p:val>
                                        </p:tav>
                                      </p:tavLst>
                                    </p:anim>
                                    <p:anim calcmode="lin" valueType="num">
                                      <p:cBhvr>
                                        <p:cTn id="8" dur="1000" fill="hold"/>
                                        <p:tgtEl>
                                          <p:spTgt spid="6148"/>
                                        </p:tgtEl>
                                        <p:attrNameLst>
                                          <p:attrName>ppt_h</p:attrName>
                                        </p:attrNameLst>
                                      </p:cBhvr>
                                      <p:tavLst>
                                        <p:tav tm="0">
                                          <p:val>
                                            <p:strVal val="#ppt_h"/>
                                          </p:val>
                                        </p:tav>
                                        <p:tav tm="100000">
                                          <p:val>
                                            <p:strVal val="#ppt_h"/>
                                          </p:val>
                                        </p:tav>
                                      </p:tavLst>
                                    </p:anim>
                                    <p:animEffect transition="in" filter="fade">
                                      <p:cBhvr>
                                        <p:cTn id="9"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6250"/>
            <a:ext cx="80645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280262"/>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1000"/>
                                        <p:tgtEl>
                                          <p:spTgt spid="8196"/>
                                        </p:tgtEl>
                                      </p:cBhvr>
                                    </p:animEffect>
                                    <p:anim calcmode="lin" valueType="num">
                                      <p:cBhvr>
                                        <p:cTn id="8" dur="1000" fill="hold"/>
                                        <p:tgtEl>
                                          <p:spTgt spid="8196"/>
                                        </p:tgtEl>
                                        <p:attrNameLst>
                                          <p:attrName>ppt_x</p:attrName>
                                        </p:attrNameLst>
                                      </p:cBhvr>
                                      <p:tavLst>
                                        <p:tav tm="0">
                                          <p:val>
                                            <p:strVal val="#ppt_x"/>
                                          </p:val>
                                        </p:tav>
                                        <p:tav tm="100000">
                                          <p:val>
                                            <p:strVal val="#ppt_x"/>
                                          </p:val>
                                        </p:tav>
                                      </p:tavLst>
                                    </p:anim>
                                    <p:anim calcmode="lin" valueType="num">
                                      <p:cBhvr>
                                        <p:cTn id="9" dur="1000" fill="hold"/>
                                        <p:tgtEl>
                                          <p:spTgt spid="8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ru-RU" smtClean="0">
              <a:ln>
                <a:noFill/>
              </a:ln>
            </a:endParaRPr>
          </a:p>
        </p:txBody>
      </p:sp>
      <p:sp>
        <p:nvSpPr>
          <p:cNvPr id="54275" name="Rectangle 3"/>
          <p:cNvSpPr>
            <a:spLocks noGrp="1" noChangeArrowheads="1"/>
          </p:cNvSpPr>
          <p:nvPr>
            <p:ph idx="1"/>
          </p:nvPr>
        </p:nvSpPr>
        <p:spPr/>
        <p:txBody>
          <a:bodyPr/>
          <a:lstStyle/>
          <a:p>
            <a:pPr eaLnBrk="1" hangingPunct="1"/>
            <a:endParaRPr lang="ru-RU"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49275"/>
            <a:ext cx="8135938"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044732"/>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edge">
                                      <p:cBhvr>
                                        <p:cTn id="7" dur="175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528" y="0"/>
            <a:ext cx="932452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179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481171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Заголовок 1"/>
          <p:cNvSpPr>
            <a:spLocks noGrp="1"/>
          </p:cNvSpPr>
          <p:nvPr>
            <p:ph type="title"/>
          </p:nvPr>
        </p:nvSpPr>
        <p:spPr>
          <a:xfrm>
            <a:off x="5220072" y="1196752"/>
            <a:ext cx="3397250" cy="4111699"/>
          </a:xfrm>
        </p:spPr>
        <p:txBody>
          <a:bodyPr>
            <a:normAutofit fontScale="90000"/>
          </a:bodyPr>
          <a:lstStyle/>
          <a:p>
            <a:pPr eaLnBrk="1" hangingPunct="1"/>
            <a:r>
              <a:rPr lang="ru-RU" sz="3300" dirty="0" err="1" smtClean="0">
                <a:ln>
                  <a:noFill/>
                </a:ln>
              </a:rPr>
              <a:t>Мадаминбекнинг</a:t>
            </a:r>
            <a:r>
              <a:rPr lang="ru-RU" sz="3300" dirty="0" smtClean="0">
                <a:ln>
                  <a:noFill/>
                </a:ln>
              </a:rPr>
              <a:t> </a:t>
            </a:r>
            <a:r>
              <a:rPr lang="ru-RU" sz="3300" dirty="0" err="1" smtClean="0">
                <a:ln>
                  <a:noFill/>
                </a:ln>
              </a:rPr>
              <a:t>рафи</a:t>
            </a:r>
            <a:r>
              <a:rPr lang="uz-Cyrl-UZ" sz="3300" dirty="0" smtClean="0">
                <a:ln>
                  <a:noFill/>
                </a:ln>
              </a:rPr>
              <a:t>қаси Саодат опа кариган кезларида тушган сурат. У мутабар аёл  1997 йилда вафот этган</a:t>
            </a:r>
            <a:endParaRPr lang="ru-RU" sz="3300" dirty="0" smtClean="0">
              <a:ln>
                <a:noFill/>
              </a:ln>
            </a:endParaRPr>
          </a:p>
        </p:txBody>
      </p:sp>
    </p:spTree>
    <p:extLst>
      <p:ext uri="{BB962C8B-B14F-4D97-AF65-F5344CB8AC3E}">
        <p14:creationId xmlns:p14="http://schemas.microsoft.com/office/powerpoint/2010/main" val="2221814255"/>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fade">
                                      <p:cBhvr>
                                        <p:cTn id="13" dur="1000"/>
                                        <p:tgtEl>
                                          <p:spTgt spid="9220"/>
                                        </p:tgtEl>
                                      </p:cBhvr>
                                    </p:animEffect>
                                    <p:anim calcmode="lin" valueType="num">
                                      <p:cBhvr>
                                        <p:cTn id="14" dur="1000" fill="hold"/>
                                        <p:tgtEl>
                                          <p:spTgt spid="9220"/>
                                        </p:tgtEl>
                                        <p:attrNameLst>
                                          <p:attrName>ppt_x</p:attrName>
                                        </p:attrNameLst>
                                      </p:cBhvr>
                                      <p:tavLst>
                                        <p:tav tm="0">
                                          <p:val>
                                            <p:strVal val="#ppt_x"/>
                                          </p:val>
                                        </p:tav>
                                        <p:tav tm="100000">
                                          <p:val>
                                            <p:strVal val="#ppt_x"/>
                                          </p:val>
                                        </p:tav>
                                      </p:tavLst>
                                    </p:anim>
                                    <p:anim calcmode="lin" valueType="num">
                                      <p:cBhvr>
                                        <p:cTn id="15"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08000"/>
            <a:ext cx="8353425"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831158"/>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49275"/>
            <a:ext cx="8135938"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174134"/>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500" fill="hold"/>
                                        <p:tgtEl>
                                          <p:spTgt spid="11268"/>
                                        </p:tgtEl>
                                        <p:attrNameLst>
                                          <p:attrName>ppt_w</p:attrName>
                                        </p:attrNameLst>
                                      </p:cBhvr>
                                      <p:tavLst>
                                        <p:tav tm="0">
                                          <p:val>
                                            <p:fltVal val="0"/>
                                          </p:val>
                                        </p:tav>
                                        <p:tav tm="100000">
                                          <p:val>
                                            <p:strVal val="#ppt_w"/>
                                          </p:val>
                                        </p:tav>
                                      </p:tavLst>
                                    </p:anim>
                                    <p:anim calcmode="lin" valueType="num">
                                      <p:cBhvr>
                                        <p:cTn id="8" dur="500" fill="hold"/>
                                        <p:tgtEl>
                                          <p:spTgt spid="112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94722"/>
          </a:xfrm>
        </p:spPr>
        <p:txBody>
          <a:bodyPr>
            <a:normAutofit fontScale="90000"/>
          </a:bodyPr>
          <a:lstStyle/>
          <a:p>
            <a:r>
              <a:rPr lang="en-US" dirty="0" err="1" smtClean="0"/>
              <a:t>Madaminbekning</a:t>
            </a:r>
            <a:r>
              <a:rPr lang="en-US" dirty="0" smtClean="0"/>
              <a:t>  </a:t>
            </a:r>
            <a:r>
              <a:rPr lang="en-US" dirty="0" err="1" smtClean="0"/>
              <a:t>o’limi</a:t>
            </a:r>
            <a:r>
              <a:rPr lang="en-US" dirty="0" smtClean="0"/>
              <a:t>.</a:t>
            </a:r>
            <a:br>
              <a:rPr lang="en-US" dirty="0" smtClean="0"/>
            </a:br>
            <a:r>
              <a:rPr lang="en-US" dirty="0" err="1" smtClean="0"/>
              <a:t>Sovetlar</a:t>
            </a:r>
            <a:r>
              <a:rPr lang="en-US" dirty="0" smtClean="0"/>
              <a:t>  </a:t>
            </a:r>
            <a:r>
              <a:rPr lang="en-US" dirty="0" err="1" smtClean="0"/>
              <a:t>davrida</a:t>
            </a:r>
            <a:r>
              <a:rPr lang="en-US" dirty="0" smtClean="0"/>
              <a:t>  </a:t>
            </a:r>
            <a:r>
              <a:rPr lang="en-US" dirty="0" err="1" smtClean="0"/>
              <a:t>yozilgan</a:t>
            </a:r>
            <a:r>
              <a:rPr lang="en-US" dirty="0" smtClean="0"/>
              <a:t>  </a:t>
            </a:r>
            <a:r>
              <a:rPr lang="en-US" dirty="0" err="1" smtClean="0"/>
              <a:t>adabiyotlarda</a:t>
            </a:r>
            <a:r>
              <a:rPr lang="en-US" dirty="0" smtClean="0"/>
              <a:t>  </a:t>
            </a:r>
            <a:r>
              <a:rPr lang="en-US" dirty="0" err="1" smtClean="0"/>
              <a:t>Madaminbekni</a:t>
            </a:r>
            <a:r>
              <a:rPr lang="en-US" dirty="0" smtClean="0"/>
              <a:t>  “</a:t>
            </a:r>
            <a:r>
              <a:rPr lang="en-US" dirty="0" err="1" smtClean="0"/>
              <a:t>Sotqin</a:t>
            </a:r>
            <a:r>
              <a:rPr lang="en-US" dirty="0" smtClean="0"/>
              <a:t>”  </a:t>
            </a:r>
            <a:r>
              <a:rPr lang="en-US" dirty="0" err="1" smtClean="0"/>
              <a:t>sifatida</a:t>
            </a:r>
            <a:r>
              <a:rPr lang="en-US" dirty="0" smtClean="0"/>
              <a:t>  </a:t>
            </a:r>
            <a:r>
              <a:rPr lang="en-US" dirty="0" err="1" smtClean="0"/>
              <a:t>Shermuhammadbekning</a:t>
            </a:r>
            <a:r>
              <a:rPr lang="en-US" dirty="0" smtClean="0"/>
              <a:t>  </a:t>
            </a:r>
            <a:r>
              <a:rPr lang="en-US" dirty="0" err="1" smtClean="0"/>
              <a:t>buyrug’I</a:t>
            </a:r>
            <a:r>
              <a:rPr lang="en-US" dirty="0" smtClean="0"/>
              <a:t>  </a:t>
            </a:r>
            <a:r>
              <a:rPr lang="en-US" dirty="0" err="1" smtClean="0"/>
              <a:t>bilan</a:t>
            </a:r>
            <a:r>
              <a:rPr lang="en-US" dirty="0" smtClean="0"/>
              <a:t>  </a:t>
            </a:r>
            <a:r>
              <a:rPr lang="en-US" dirty="0" err="1" smtClean="0"/>
              <a:t>qo’rboshi</a:t>
            </a:r>
            <a:r>
              <a:rPr lang="en-US" dirty="0" smtClean="0"/>
              <a:t>  </a:t>
            </a:r>
            <a:r>
              <a:rPr lang="en-US" dirty="0" err="1" smtClean="0"/>
              <a:t>Xolxo’ja</a:t>
            </a:r>
            <a:r>
              <a:rPr lang="en-US" dirty="0" smtClean="0"/>
              <a:t>  </a:t>
            </a:r>
            <a:r>
              <a:rPr lang="en-US" dirty="0" err="1" smtClean="0"/>
              <a:t>tomonidan</a:t>
            </a:r>
            <a:r>
              <a:rPr lang="en-US" dirty="0" smtClean="0"/>
              <a:t>  </a:t>
            </a:r>
            <a:r>
              <a:rPr lang="en-US" dirty="0" err="1" smtClean="0"/>
              <a:t>otib</a:t>
            </a:r>
            <a:r>
              <a:rPr lang="en-US" dirty="0" smtClean="0"/>
              <a:t>  </a:t>
            </a:r>
            <a:r>
              <a:rPr lang="en-US" dirty="0" err="1" smtClean="0"/>
              <a:t>tashlanganligi</a:t>
            </a:r>
            <a:r>
              <a:rPr lang="en-US" dirty="0" smtClean="0"/>
              <a:t>  </a:t>
            </a:r>
            <a:r>
              <a:rPr lang="en-US" dirty="0" err="1" smtClean="0"/>
              <a:t>ta’kidlanadi.Ali</a:t>
            </a:r>
            <a:r>
              <a:rPr lang="en-US" dirty="0" smtClean="0"/>
              <a:t>  </a:t>
            </a:r>
            <a:r>
              <a:rPr lang="en-US" dirty="0" err="1" smtClean="0"/>
              <a:t>Bodomchining</a:t>
            </a:r>
            <a:r>
              <a:rPr lang="en-US" dirty="0" smtClean="0"/>
              <a:t>  2 </a:t>
            </a:r>
            <a:r>
              <a:rPr lang="en-US" dirty="0" err="1" smtClean="0"/>
              <a:t>jildli</a:t>
            </a:r>
            <a:r>
              <a:rPr lang="en-US" dirty="0" smtClean="0"/>
              <a:t>  “</a:t>
            </a:r>
            <a:r>
              <a:rPr lang="en-US" dirty="0" err="1" smtClean="0"/>
              <a:t>Qo’rboshilar</a:t>
            </a:r>
            <a:r>
              <a:rPr lang="en-US" dirty="0" smtClean="0"/>
              <a:t>” </a:t>
            </a:r>
            <a:r>
              <a:rPr lang="en-US" dirty="0" err="1" smtClean="0"/>
              <a:t>asarida</a:t>
            </a:r>
            <a:r>
              <a:rPr lang="en-US" dirty="0" smtClean="0"/>
              <a:t> </a:t>
            </a:r>
            <a:r>
              <a:rPr lang="en-US" dirty="0" err="1" smtClean="0"/>
              <a:t>Madaminbekni</a:t>
            </a:r>
            <a:r>
              <a:rPr lang="en-US" dirty="0" smtClean="0"/>
              <a:t>  </a:t>
            </a:r>
            <a:r>
              <a:rPr lang="en-US" dirty="0" err="1" smtClean="0"/>
              <a:t>Xolxo’ja</a:t>
            </a:r>
            <a:r>
              <a:rPr lang="en-US" dirty="0" smtClean="0"/>
              <a:t>  </a:t>
            </a:r>
            <a:r>
              <a:rPr lang="en-US" dirty="0" err="1" smtClean="0"/>
              <a:t>o’ldirmagan.Madaminbek</a:t>
            </a:r>
            <a:r>
              <a:rPr lang="en-US" dirty="0" smtClean="0"/>
              <a:t>  </a:t>
            </a:r>
            <a:r>
              <a:rPr lang="en-US" dirty="0" err="1" smtClean="0"/>
              <a:t>o’ldirilgan</a:t>
            </a:r>
            <a:r>
              <a:rPr lang="en-US" dirty="0" smtClean="0"/>
              <a:t>  </a:t>
            </a:r>
            <a:r>
              <a:rPr lang="en-US" dirty="0" err="1" smtClean="0"/>
              <a:t>paytda</a:t>
            </a:r>
            <a:r>
              <a:rPr lang="en-US" dirty="0" smtClean="0"/>
              <a:t>  </a:t>
            </a:r>
            <a:r>
              <a:rPr lang="en-US" dirty="0" err="1" smtClean="0"/>
              <a:t>Xolxo’ja</a:t>
            </a:r>
            <a:r>
              <a:rPr lang="en-US" dirty="0" smtClean="0"/>
              <a:t>  </a:t>
            </a:r>
            <a:r>
              <a:rPr lang="en-US" dirty="0" err="1" smtClean="0"/>
              <a:t>jang</a:t>
            </a:r>
            <a:r>
              <a:rPr lang="en-US" dirty="0" smtClean="0"/>
              <a:t>  </a:t>
            </a:r>
            <a:r>
              <a:rPr lang="en-US" dirty="0" err="1" smtClean="0"/>
              <a:t>maydonida</a:t>
            </a:r>
            <a:r>
              <a:rPr lang="en-US" dirty="0" smtClean="0"/>
              <a:t>  </a:t>
            </a:r>
            <a:r>
              <a:rPr lang="en-US" dirty="0" err="1" smtClean="0"/>
              <a:t>bo’lgan.Shermuhammadbek</a:t>
            </a:r>
            <a:r>
              <a:rPr lang="en-US" dirty="0" smtClean="0"/>
              <a:t>  </a:t>
            </a:r>
            <a:r>
              <a:rPr lang="en-US" dirty="0" err="1" smtClean="0"/>
              <a:t>o’ldirganligini</a:t>
            </a:r>
            <a:r>
              <a:rPr lang="en-US" dirty="0" smtClean="0"/>
              <a:t>  ham  rad  </a:t>
            </a:r>
            <a:r>
              <a:rPr lang="en-US" dirty="0" err="1" smtClean="0"/>
              <a:t>etadi.U</a:t>
            </a:r>
            <a:r>
              <a:rPr lang="en-US" dirty="0" smtClean="0"/>
              <a:t>  </a:t>
            </a:r>
            <a:r>
              <a:rPr lang="en-US" dirty="0" err="1" smtClean="0"/>
              <a:t>Madaminbekni</a:t>
            </a:r>
            <a:r>
              <a:rPr lang="en-US" dirty="0" smtClean="0"/>
              <a:t>  </a:t>
            </a:r>
            <a:r>
              <a:rPr lang="en-US" dirty="0" err="1" smtClean="0"/>
              <a:t>o’ldirilishini</a:t>
            </a:r>
            <a:r>
              <a:rPr lang="en-US" dirty="0" smtClean="0"/>
              <a:t>  </a:t>
            </a:r>
            <a:r>
              <a:rPr lang="en-US" dirty="0" err="1" smtClean="0"/>
              <a:t>sovetlar</a:t>
            </a:r>
            <a:r>
              <a:rPr lang="en-US" dirty="0" smtClean="0"/>
              <a:t>  </a:t>
            </a:r>
            <a:r>
              <a:rPr lang="en-US" dirty="0" err="1" smtClean="0"/>
              <a:t>tashkil</a:t>
            </a:r>
            <a:r>
              <a:rPr lang="en-US" dirty="0" smtClean="0"/>
              <a:t>  </a:t>
            </a:r>
            <a:r>
              <a:rPr lang="en-US" dirty="0" err="1" smtClean="0"/>
              <a:t>etganligini</a:t>
            </a:r>
            <a:r>
              <a:rPr lang="en-US" dirty="0" smtClean="0"/>
              <a:t>  </a:t>
            </a:r>
            <a:r>
              <a:rPr lang="en-US" dirty="0" err="1" smtClean="0"/>
              <a:t>asosli</a:t>
            </a:r>
            <a:r>
              <a:rPr lang="en-US" dirty="0" smtClean="0"/>
              <a:t>  </a:t>
            </a:r>
            <a:r>
              <a:rPr lang="en-US" dirty="0" err="1" smtClean="0"/>
              <a:t>dalillar</a:t>
            </a:r>
            <a:r>
              <a:rPr lang="en-US" dirty="0" smtClean="0"/>
              <a:t>  </a:t>
            </a:r>
            <a:r>
              <a:rPr lang="en-US" dirty="0" err="1" smtClean="0"/>
              <a:t>bilan</a:t>
            </a:r>
            <a:r>
              <a:rPr lang="en-US" dirty="0" smtClean="0"/>
              <a:t>  </a:t>
            </a:r>
            <a:r>
              <a:rPr lang="en-US" dirty="0" err="1" smtClean="0"/>
              <a:t>isbotlaydi</a:t>
            </a:r>
            <a:r>
              <a:rPr lang="en-US" dirty="0" smtClean="0"/>
              <a:t>.</a:t>
            </a:r>
            <a:endParaRPr lang="ru-RU" dirty="0"/>
          </a:p>
        </p:txBody>
      </p:sp>
    </p:spTree>
    <p:extLst>
      <p:ext uri="{BB962C8B-B14F-4D97-AF65-F5344CB8AC3E}">
        <p14:creationId xmlns:p14="http://schemas.microsoft.com/office/powerpoint/2010/main" val="2014555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163" y="0"/>
            <a:ext cx="4156075" cy="662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Заголовок 1"/>
          <p:cNvSpPr>
            <a:spLocks noGrp="1"/>
          </p:cNvSpPr>
          <p:nvPr>
            <p:ph type="title"/>
          </p:nvPr>
        </p:nvSpPr>
        <p:spPr>
          <a:xfrm>
            <a:off x="1187624" y="1628800"/>
            <a:ext cx="3395662" cy="2822773"/>
          </a:xfrm>
        </p:spPr>
        <p:txBody>
          <a:bodyPr rtlCol="0">
            <a:normAutofit fontScale="90000"/>
          </a:bodyPr>
          <a:lstStyle/>
          <a:p>
            <a:pPr algn="ctr" eaLnBrk="1" fontAlgn="auto" hangingPunct="1">
              <a:spcAft>
                <a:spcPts val="0"/>
              </a:spcAft>
              <a:defRPr/>
            </a:pPr>
            <a:r>
              <a:rPr lang="en-US" b="1" dirty="0" smtClean="0">
                <a:solidFill>
                  <a:schemeClr val="tx1">
                    <a:lumMod val="85000"/>
                    <a:lumOff val="15000"/>
                  </a:schemeClr>
                </a:solidFill>
              </a:rPr>
              <a:t/>
            </a:r>
            <a:br>
              <a:rPr lang="en-US" b="1" dirty="0" smtClean="0">
                <a:solidFill>
                  <a:schemeClr val="tx1">
                    <a:lumMod val="85000"/>
                    <a:lumOff val="15000"/>
                  </a:schemeClr>
                </a:solidFill>
              </a:rPr>
            </a:br>
            <a:r>
              <a:rPr lang="en-US" b="1" dirty="0">
                <a:solidFill>
                  <a:schemeClr val="tx1">
                    <a:lumMod val="85000"/>
                    <a:lumOff val="15000"/>
                  </a:schemeClr>
                </a:solidFill>
              </a:rPr>
              <a:t/>
            </a:r>
            <a:br>
              <a:rPr lang="en-US" b="1" dirty="0">
                <a:solidFill>
                  <a:schemeClr val="tx1">
                    <a:lumMod val="85000"/>
                    <a:lumOff val="15000"/>
                  </a:schemeClr>
                </a:solidFill>
              </a:rPr>
            </a:br>
            <a:r>
              <a:rPr lang="en-US" b="1" dirty="0" smtClean="0">
                <a:solidFill>
                  <a:schemeClr val="tx1">
                    <a:lumMod val="85000"/>
                    <a:lumOff val="15000"/>
                  </a:schemeClr>
                </a:solidFill>
              </a:rPr>
              <a:t/>
            </a:r>
            <a:br>
              <a:rPr lang="en-US" b="1" dirty="0" smtClean="0">
                <a:solidFill>
                  <a:schemeClr val="tx1">
                    <a:lumMod val="85000"/>
                    <a:lumOff val="15000"/>
                  </a:schemeClr>
                </a:solidFill>
              </a:rPr>
            </a:br>
            <a:r>
              <a:rPr lang="en-US" b="1" dirty="0">
                <a:solidFill>
                  <a:schemeClr val="tx1">
                    <a:lumMod val="85000"/>
                    <a:lumOff val="15000"/>
                  </a:schemeClr>
                </a:solidFill>
              </a:rPr>
              <a:t/>
            </a:r>
            <a:br>
              <a:rPr lang="en-US" b="1" dirty="0">
                <a:solidFill>
                  <a:schemeClr val="tx1">
                    <a:lumMod val="85000"/>
                    <a:lumOff val="15000"/>
                  </a:schemeClr>
                </a:solidFill>
              </a:rPr>
            </a:br>
            <a:r>
              <a:rPr lang="uz-Cyrl-UZ" b="1" dirty="0" smtClean="0">
                <a:solidFill>
                  <a:schemeClr val="tx1">
                    <a:lumMod val="85000"/>
                    <a:lumOff val="15000"/>
                  </a:schemeClr>
                </a:solidFill>
              </a:rPr>
              <a:t>Шиғай қишлоғида </a:t>
            </a:r>
            <a:r>
              <a:rPr lang="uz-Cyrl-UZ" b="1" i="1" u="sng" dirty="0" smtClean="0">
                <a:solidFill>
                  <a:schemeClr val="tx1">
                    <a:lumMod val="85000"/>
                    <a:lumOff val="15000"/>
                  </a:schemeClr>
                </a:solidFill>
              </a:rPr>
              <a:t>Мадаминбек</a:t>
            </a:r>
            <a:r>
              <a:rPr lang="uz-Cyrl-UZ" b="1" dirty="0" smtClean="0">
                <a:solidFill>
                  <a:schemeClr val="tx1">
                    <a:lumMod val="85000"/>
                    <a:lumOff val="15000"/>
                  </a:schemeClr>
                </a:solidFill>
              </a:rPr>
              <a:t> қабри устига қўйилган ёдгорлик мармар тош</a:t>
            </a:r>
            <a:endParaRPr lang="ru-RU" b="1" dirty="0">
              <a:solidFill>
                <a:schemeClr val="tx1">
                  <a:lumMod val="85000"/>
                  <a:lumOff val="15000"/>
                </a:schemeClr>
              </a:solidFill>
            </a:endParaRPr>
          </a:p>
        </p:txBody>
      </p:sp>
    </p:spTree>
    <p:extLst>
      <p:ext uri="{BB962C8B-B14F-4D97-AF65-F5344CB8AC3E}">
        <p14:creationId xmlns:p14="http://schemas.microsoft.com/office/powerpoint/2010/main" val="113854604"/>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circle(in)">
                                      <p:cBhvr>
                                        <p:cTn id="7" dur="20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549275"/>
            <a:ext cx="8207375" cy="5759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3539016"/>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Scale>
                                      <p:cBhvr>
                                        <p:cTn id="7" dur="1000" decel="50000" fill="hold">
                                          <p:stCondLst>
                                            <p:cond delay="0"/>
                                          </p:stCondLst>
                                        </p:cTn>
                                        <p:tgtEl>
                                          <p:spTgt spid="30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076"/>
                                        </p:tgtEl>
                                        <p:attrNameLst>
                                          <p:attrName>ppt_x</p:attrName>
                                          <p:attrName>ppt_y</p:attrName>
                                        </p:attrNameLst>
                                      </p:cBhvr>
                                    </p:animMotion>
                                    <p:animEffect transition="in" filter="fade">
                                      <p:cBhvr>
                                        <p:cTn id="9"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42888"/>
            <a:ext cx="8229600" cy="1143001"/>
          </a:xfrm>
        </p:spPr>
        <p:txBody>
          <a:bodyPr/>
          <a:lstStyle/>
          <a:p>
            <a:pPr eaLnBrk="1" hangingPunct="1">
              <a:defRPr/>
            </a:pPr>
            <a:r>
              <a:rPr lang="ru-RU" altLang="ru-RU" sz="3600" smtClean="0">
                <a:solidFill>
                  <a:srgbClr val="A50021"/>
                </a:solidFill>
              </a:rPr>
              <a:t>1917 йилда сиёсий кучлар ҳаракати</a:t>
            </a:r>
          </a:p>
        </p:txBody>
      </p:sp>
      <p:sp>
        <p:nvSpPr>
          <p:cNvPr id="13315" name="Rectangle 3"/>
          <p:cNvSpPr>
            <a:spLocks noGrp="1" noChangeArrowheads="1"/>
          </p:cNvSpPr>
          <p:nvPr>
            <p:ph sz="quarter" idx="13"/>
          </p:nvPr>
        </p:nvSpPr>
        <p:spPr>
          <a:xfrm>
            <a:off x="61913" y="733425"/>
            <a:ext cx="8686800" cy="4495800"/>
          </a:xfrm>
        </p:spPr>
        <p:txBody>
          <a:bodyPr>
            <a:noAutofit/>
          </a:bodyPr>
          <a:lstStyle/>
          <a:p>
            <a:pPr algn="just" eaLnBrk="1" hangingPunct="1">
              <a:lnSpc>
                <a:spcPct val="80000"/>
              </a:lnSpc>
              <a:defRPr/>
            </a:pPr>
            <a:r>
              <a:rPr lang="uz-Cyrl-UZ" altLang="ru-RU" sz="2400" b="1" dirty="0" smtClean="0">
                <a:solidFill>
                  <a:srgbClr val="000066"/>
                </a:solidFill>
                <a:latin typeface="Times New Roman" panose="02020603050405020304" pitchFamily="18" charset="0"/>
              </a:rPr>
              <a:t>1917 йил кўклами Туркистон ўлкасининг мусулмон аҳолисини сиёсий жиҳатдан уйғотишда, авж олаётган демократик жараёнларга бошчилик қилиш муддаоси бўлган янги кучларнинг сиёсий майдонга чиқишида бурилиш нуқтаси бўлди. Жадидлар вужудга келаётган миллий-демократик кучларнинг ўзаги бўлишди.</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 Улар ўлка туб халқларининг тараққиёти ва мустақиллиги тўғрисидаги ўз идеалларини ўлкадаги демократик инқилоб билан боғлаб, ўзлари эълон қилган принципларни амалга оширишга фаол киришдилар. </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1917 й. мартда Тошкентда Мунавварқори Абдурашидхонов бошчилигида “Шўрои Ислом” ташкилоти тузилди. </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14 мартда унинг 15 кишидан иборат раёсати тузилиб, унинг ҳайъатига Мунавварқоридан ташқари А.Фитрат, У.Хўжаев ва б. кирди. </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Ўлканинг бошқа вилоятларида ҳам “Шўрои Ислом” шуъбалари тузилди</a:t>
            </a:r>
            <a:r>
              <a:rPr lang="uz-Cyrl-UZ" altLang="ru-RU" sz="2400" b="1" dirty="0" smtClean="0">
                <a:solidFill>
                  <a:srgbClr val="000066"/>
                </a:solidFill>
                <a:latin typeface="Times New Roman" panose="02020603050405020304" pitchFamily="18" charset="0"/>
              </a:rPr>
              <a:t>.</a:t>
            </a:r>
            <a:endParaRPr lang="uz-Cyrl-UZ" altLang="ru-RU" sz="2400" b="1" dirty="0" smtClean="0">
              <a:solidFill>
                <a:srgbClr val="000066"/>
              </a:solidFill>
              <a:latin typeface="Times New Roman" panose="02020603050405020304"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2000" fill="hold"/>
                                        <p:tgtEl>
                                          <p:spTgt spid="13314"/>
                                        </p:tgtEl>
                                        <p:attrNameLst>
                                          <p:attrName>ppt_w</p:attrName>
                                        </p:attrNameLst>
                                      </p:cBhvr>
                                      <p:tavLst>
                                        <p:tav tm="0">
                                          <p:val>
                                            <p:strVal val="#ppt_w*2.5"/>
                                          </p:val>
                                        </p:tav>
                                        <p:tav tm="100000">
                                          <p:val>
                                            <p:strVal val="#ppt_w"/>
                                          </p:val>
                                        </p:tav>
                                      </p:tavLst>
                                    </p:anim>
                                    <p:anim calcmode="lin" valueType="num">
                                      <p:cBhvr>
                                        <p:cTn id="8" dur="2000" fill="hold"/>
                                        <p:tgtEl>
                                          <p:spTgt spid="13314"/>
                                        </p:tgtEl>
                                        <p:attrNameLst>
                                          <p:attrName>ppt_h</p:attrName>
                                        </p:attrNameLst>
                                      </p:cBhvr>
                                      <p:tavLst>
                                        <p:tav tm="0">
                                          <p:val>
                                            <p:strVal val="#ppt_h"/>
                                          </p:val>
                                        </p:tav>
                                        <p:tav tm="100000">
                                          <p:val>
                                            <p:strVal val="#ppt_h"/>
                                          </p:val>
                                        </p:tav>
                                      </p:tavLst>
                                    </p:anim>
                                    <p:anim calcmode="lin" valueType="num">
                                      <p:cBhvr>
                                        <p:cTn id="9" dur="2000" fill="hold"/>
                                        <p:tgtEl>
                                          <p:spTgt spid="13314"/>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13314"/>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133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wipe(left)">
                                      <p:cBhvr>
                                        <p:cTn id="14" dur="2000"/>
                                        <p:tgtEl>
                                          <p:spTgt spid="1331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left)">
                                      <p:cBhvr>
                                        <p:cTn id="17" dur="2000"/>
                                        <p:tgtEl>
                                          <p:spTgt spid="13315">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315">
                                            <p:txEl>
                                              <p:pRg st="2" end="2"/>
                                            </p:txEl>
                                          </p:spTgt>
                                        </p:tgtEl>
                                        <p:attrNameLst>
                                          <p:attrName>style.visibility</p:attrName>
                                        </p:attrNameLst>
                                      </p:cBhvr>
                                      <p:to>
                                        <p:strVal val="visible"/>
                                      </p:to>
                                    </p:set>
                                    <p:animEffect transition="in" filter="wipe(left)">
                                      <p:cBhvr>
                                        <p:cTn id="20" dur="2000"/>
                                        <p:tgtEl>
                                          <p:spTgt spid="1331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5">
                                            <p:txEl>
                                              <p:pRg st="3" end="3"/>
                                            </p:txEl>
                                          </p:spTgt>
                                        </p:tgtEl>
                                        <p:attrNameLst>
                                          <p:attrName>style.visibility</p:attrName>
                                        </p:attrNameLst>
                                      </p:cBhvr>
                                      <p:to>
                                        <p:strVal val="visible"/>
                                      </p:to>
                                    </p:set>
                                    <p:animEffect transition="in" filter="wipe(left)">
                                      <p:cBhvr>
                                        <p:cTn id="23" dur="2000"/>
                                        <p:tgtEl>
                                          <p:spTgt spid="13315">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wipe(left)">
                                      <p:cBhvr>
                                        <p:cTn id="26" dur="20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6250"/>
            <a:ext cx="8135938"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043482"/>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fltVal val="0"/>
                                          </p:val>
                                        </p:tav>
                                        <p:tav tm="100000">
                                          <p:val>
                                            <p:strVal val="#ppt_w"/>
                                          </p:val>
                                        </p:tav>
                                      </p:tavLst>
                                    </p:anim>
                                    <p:anim calcmode="lin" valueType="num">
                                      <p:cBhvr>
                                        <p:cTn id="8" dur="500" fill="hold"/>
                                        <p:tgtEl>
                                          <p:spTgt spid="41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6250"/>
            <a:ext cx="82804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31302504"/>
      </p:ext>
    </p:extLst>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1000" fill="hold"/>
                                        <p:tgtEl>
                                          <p:spTgt spid="14340"/>
                                        </p:tgtEl>
                                        <p:attrNameLst>
                                          <p:attrName>ppt_w</p:attrName>
                                        </p:attrNameLst>
                                      </p:cBhvr>
                                      <p:tavLst>
                                        <p:tav tm="0">
                                          <p:val>
                                            <p:fltVal val="0"/>
                                          </p:val>
                                        </p:tav>
                                        <p:tav tm="100000">
                                          <p:val>
                                            <p:strVal val="#ppt_w"/>
                                          </p:val>
                                        </p:tav>
                                      </p:tavLst>
                                    </p:anim>
                                    <p:anim calcmode="lin" valueType="num">
                                      <p:cBhvr>
                                        <p:cTn id="8" dur="1000" fill="hold"/>
                                        <p:tgtEl>
                                          <p:spTgt spid="14340"/>
                                        </p:tgtEl>
                                        <p:attrNameLst>
                                          <p:attrName>ppt_h</p:attrName>
                                        </p:attrNameLst>
                                      </p:cBhvr>
                                      <p:tavLst>
                                        <p:tav tm="0">
                                          <p:val>
                                            <p:fltVal val="0"/>
                                          </p:val>
                                        </p:tav>
                                        <p:tav tm="100000">
                                          <p:val>
                                            <p:strVal val="#ppt_h"/>
                                          </p:val>
                                        </p:tav>
                                      </p:tavLst>
                                    </p:anim>
                                    <p:anim calcmode="lin" valueType="num">
                                      <p:cBhvr>
                                        <p:cTn id="9" dur="1000" fill="hold"/>
                                        <p:tgtEl>
                                          <p:spTgt spid="14340"/>
                                        </p:tgtEl>
                                        <p:attrNameLst>
                                          <p:attrName>style.rotation</p:attrName>
                                        </p:attrNameLst>
                                      </p:cBhvr>
                                      <p:tavLst>
                                        <p:tav tm="0">
                                          <p:val>
                                            <p:fltVal val="90"/>
                                          </p:val>
                                        </p:tav>
                                        <p:tav tm="100000">
                                          <p:val>
                                            <p:fltVal val="0"/>
                                          </p:val>
                                        </p:tav>
                                      </p:tavLst>
                                    </p:anim>
                                    <p:animEffect transition="in" filter="fade">
                                      <p:cBhvr>
                                        <p:cTn id="10" dur="1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22714"/>
          </a:xfrm>
        </p:spPr>
        <p:txBody>
          <a:bodyPr>
            <a:normAutofit fontScale="90000"/>
          </a:bodyPr>
          <a:lstStyle/>
          <a:p>
            <a:r>
              <a:rPr lang="en-US" b="1" dirty="0"/>
              <a:t>1919 </a:t>
            </a:r>
            <a:r>
              <a:rPr lang="en-US" b="1" dirty="0" err="1"/>
              <a:t>yilning</a:t>
            </a:r>
            <a:r>
              <a:rPr lang="en-US" b="1" dirty="0"/>
              <a:t> </a:t>
            </a:r>
            <a:r>
              <a:rPr lang="en-US" b="1" dirty="0" err="1"/>
              <a:t>kuz</a:t>
            </a:r>
            <a:r>
              <a:rPr lang="en-US" b="1" dirty="0"/>
              <a:t> </a:t>
            </a:r>
            <a:r>
              <a:rPr lang="en-US" b="1" dirty="0" err="1"/>
              <a:t>oylaridan</a:t>
            </a:r>
            <a:r>
              <a:rPr lang="en-US" b="1" dirty="0"/>
              <a:t> </a:t>
            </a:r>
            <a:r>
              <a:rPr lang="en-US" b="1" dirty="0" err="1"/>
              <a:t>boshlab</a:t>
            </a:r>
            <a:r>
              <a:rPr lang="en-US" b="1" dirty="0"/>
              <a:t> </a:t>
            </a:r>
            <a:r>
              <a:rPr lang="en-US" b="1" dirty="0" err="1"/>
              <a:t>Sovetlar</a:t>
            </a:r>
            <a:r>
              <a:rPr lang="en-US" b="1" dirty="0"/>
              <a:t> </a:t>
            </a:r>
            <a:r>
              <a:rPr lang="en-US" b="1" dirty="0" err="1"/>
              <a:t>hukumati</a:t>
            </a:r>
            <a:r>
              <a:rPr lang="en-US" b="1" dirty="0"/>
              <a:t> </a:t>
            </a:r>
            <a:r>
              <a:rPr lang="en-US" b="1" dirty="0" err="1"/>
              <a:t>istiqlolchi</a:t>
            </a:r>
            <a:r>
              <a:rPr lang="en-US" b="1" dirty="0"/>
              <a:t> </a:t>
            </a:r>
            <a:r>
              <a:rPr lang="en-US" b="1" dirty="0" err="1"/>
              <a:t>kuchlarga</a:t>
            </a:r>
            <a:r>
              <a:rPr lang="en-US" b="1" dirty="0"/>
              <a:t> </a:t>
            </a:r>
            <a:r>
              <a:rPr lang="en-US" b="1" dirty="0" err="1"/>
              <a:t>qarshi</a:t>
            </a:r>
            <a:r>
              <a:rPr lang="en-US" b="1" dirty="0"/>
              <a:t> </a:t>
            </a:r>
            <a:r>
              <a:rPr lang="en-US" b="1" dirty="0" err="1"/>
              <a:t>kurashda</a:t>
            </a:r>
            <a:r>
              <a:rPr lang="en-US" b="1" dirty="0"/>
              <a:t> </a:t>
            </a:r>
            <a:r>
              <a:rPr lang="en-US" b="1" dirty="0" err="1"/>
              <a:t>o’z</a:t>
            </a:r>
            <a:r>
              <a:rPr lang="en-US" b="1" dirty="0"/>
              <a:t> </a:t>
            </a:r>
            <a:r>
              <a:rPr lang="en-US" b="1" dirty="0" err="1"/>
              <a:t>taktik</a:t>
            </a:r>
            <a:r>
              <a:rPr lang="en-US" b="1" dirty="0"/>
              <a:t> </a:t>
            </a:r>
            <a:r>
              <a:rPr lang="en-US" b="1" dirty="0" err="1"/>
              <a:t>yo’lini</a:t>
            </a:r>
            <a:r>
              <a:rPr lang="en-US" b="1" dirty="0"/>
              <a:t> </a:t>
            </a:r>
            <a:r>
              <a:rPr lang="en-US" b="1" dirty="0" err="1"/>
              <a:t>o’zgartirdi</a:t>
            </a:r>
            <a:r>
              <a:rPr lang="en-US" b="1" dirty="0"/>
              <a:t>, u </a:t>
            </a:r>
            <a:r>
              <a:rPr lang="en-US" b="1" dirty="0" err="1"/>
              <a:t>yanada</a:t>
            </a:r>
            <a:r>
              <a:rPr lang="en-US" b="1" dirty="0"/>
              <a:t> </a:t>
            </a:r>
            <a:r>
              <a:rPr lang="en-US" b="1" dirty="0" err="1"/>
              <a:t>ayyorroq</a:t>
            </a:r>
            <a:r>
              <a:rPr lang="en-US" b="1" dirty="0"/>
              <a:t> </a:t>
            </a:r>
            <a:r>
              <a:rPr lang="en-US" b="1" dirty="0" err="1"/>
              <a:t>va</a:t>
            </a:r>
            <a:r>
              <a:rPr lang="en-US" b="1" dirty="0"/>
              <a:t> </a:t>
            </a:r>
            <a:r>
              <a:rPr lang="en-US" b="1" dirty="0" err="1"/>
              <a:t>ustamonlik</a:t>
            </a:r>
            <a:r>
              <a:rPr lang="en-US" b="1" dirty="0"/>
              <a:t> </a:t>
            </a:r>
            <a:r>
              <a:rPr lang="en-US" b="1" dirty="0" err="1"/>
              <a:t>bilan</a:t>
            </a:r>
            <a:r>
              <a:rPr lang="en-US" b="1" dirty="0"/>
              <a:t> </a:t>
            </a:r>
            <a:r>
              <a:rPr lang="en-US" b="1" dirty="0" err="1"/>
              <a:t>ish</a:t>
            </a:r>
            <a:r>
              <a:rPr lang="en-US" b="1" dirty="0"/>
              <a:t> </a:t>
            </a:r>
            <a:r>
              <a:rPr lang="en-US" b="1" dirty="0" err="1"/>
              <a:t>olib</a:t>
            </a:r>
            <a:r>
              <a:rPr lang="en-US" b="1" dirty="0"/>
              <a:t> bora </a:t>
            </a:r>
            <a:r>
              <a:rPr lang="en-US" b="1" dirty="0" err="1"/>
              <a:t>boshladi</a:t>
            </a:r>
            <a:r>
              <a:rPr lang="en-US" b="1" dirty="0"/>
              <a:t>. Bu </a:t>
            </a:r>
            <a:r>
              <a:rPr lang="en-US" b="1" dirty="0" err="1"/>
              <a:t>borada</a:t>
            </a:r>
            <a:r>
              <a:rPr lang="en-US" b="1" dirty="0"/>
              <a:t> </a:t>
            </a:r>
            <a:r>
              <a:rPr lang="en-US" b="1" dirty="0" err="1"/>
              <a:t>xususan</a:t>
            </a:r>
            <a:r>
              <a:rPr lang="en-US" b="1" dirty="0"/>
              <a:t> s</a:t>
            </a:r>
            <a:r>
              <a:rPr lang="ru-RU" b="1" dirty="0"/>
              <a:t>е</a:t>
            </a:r>
            <a:r>
              <a:rPr lang="en-US" b="1" dirty="0" err="1"/>
              <a:t>ntyabr</a:t>
            </a:r>
            <a:r>
              <a:rPr lang="en-US" b="1" dirty="0"/>
              <a:t> </a:t>
            </a:r>
            <a:r>
              <a:rPr lang="en-US" b="1" dirty="0" err="1"/>
              <a:t>oyiga</a:t>
            </a:r>
            <a:r>
              <a:rPr lang="en-US" b="1" dirty="0"/>
              <a:t> k</a:t>
            </a:r>
            <a:r>
              <a:rPr lang="ru-RU" b="1" dirty="0"/>
              <a:t>е</a:t>
            </a:r>
            <a:r>
              <a:rPr lang="en-US" b="1" dirty="0"/>
              <a:t>lib </a:t>
            </a:r>
            <a:r>
              <a:rPr lang="en-US" b="1" dirty="0" err="1"/>
              <a:t>Turkiston</a:t>
            </a:r>
            <a:r>
              <a:rPr lang="en-US" b="1" dirty="0"/>
              <a:t> </a:t>
            </a:r>
            <a:r>
              <a:rPr lang="en-US" b="1" dirty="0" err="1"/>
              <a:t>bilan</a:t>
            </a:r>
            <a:r>
              <a:rPr lang="en-US" b="1" dirty="0"/>
              <a:t> </a:t>
            </a:r>
            <a:r>
              <a:rPr lang="en-US" b="1" dirty="0" err="1"/>
              <a:t>Rossiya</a:t>
            </a:r>
            <a:r>
              <a:rPr lang="en-US" b="1" dirty="0"/>
              <a:t> </a:t>
            </a:r>
            <a:r>
              <a:rPr lang="en-US" b="1" dirty="0" err="1"/>
              <a:t>Markazi</a:t>
            </a:r>
            <a:r>
              <a:rPr lang="en-US" b="1" dirty="0"/>
              <a:t> </a:t>
            </a:r>
            <a:r>
              <a:rPr lang="en-US" b="1" dirty="0" err="1"/>
              <a:t>o’rtasida</a:t>
            </a:r>
            <a:r>
              <a:rPr lang="en-US" b="1" dirty="0"/>
              <a:t> </a:t>
            </a:r>
            <a:r>
              <a:rPr lang="en-US" b="1" dirty="0" err="1"/>
              <a:t>uzilib</a:t>
            </a:r>
            <a:r>
              <a:rPr lang="en-US" b="1" dirty="0"/>
              <a:t> </a:t>
            </a:r>
            <a:r>
              <a:rPr lang="en-US" b="1" dirty="0" err="1"/>
              <a:t>qolgan</a:t>
            </a:r>
            <a:r>
              <a:rPr lang="en-US" b="1" dirty="0"/>
              <a:t> </a:t>
            </a:r>
            <a:r>
              <a:rPr lang="en-US" b="1" dirty="0" err="1"/>
              <a:t>aloqaning</a:t>
            </a:r>
            <a:r>
              <a:rPr lang="en-US" b="1" dirty="0"/>
              <a:t> </a:t>
            </a:r>
            <a:r>
              <a:rPr lang="en-US" b="1" dirty="0" err="1"/>
              <a:t>tiklanishi</a:t>
            </a:r>
            <a:r>
              <a:rPr lang="en-US" b="1" dirty="0"/>
              <a:t>, </a:t>
            </a:r>
            <a:r>
              <a:rPr lang="en-US" b="1" dirty="0" err="1"/>
              <a:t>Turkkomissiya</a:t>
            </a:r>
            <a:r>
              <a:rPr lang="en-US" b="1" dirty="0"/>
              <a:t> </a:t>
            </a:r>
            <a:r>
              <a:rPr lang="en-US" b="1" dirty="0" err="1"/>
              <a:t>ish</a:t>
            </a:r>
            <a:r>
              <a:rPr lang="en-US" b="1" dirty="0"/>
              <a:t> </a:t>
            </a:r>
            <a:r>
              <a:rPr lang="en-US" b="1" dirty="0" err="1"/>
              <a:t>faoliyatining</a:t>
            </a:r>
            <a:r>
              <a:rPr lang="en-US" b="1" dirty="0"/>
              <a:t> </a:t>
            </a:r>
            <a:r>
              <a:rPr lang="en-US" b="1" dirty="0" err="1"/>
              <a:t>boshlanishi</a:t>
            </a:r>
            <a:r>
              <a:rPr lang="en-US" b="1" dirty="0"/>
              <a:t> </a:t>
            </a:r>
            <a:r>
              <a:rPr lang="en-US" b="1" dirty="0" err="1"/>
              <a:t>va</a:t>
            </a:r>
            <a:r>
              <a:rPr lang="en-US" b="1" dirty="0"/>
              <a:t> </a:t>
            </a:r>
            <a:r>
              <a:rPr lang="en-US" b="1" dirty="0" err="1"/>
              <a:t>nihoyat</a:t>
            </a:r>
            <a:r>
              <a:rPr lang="en-US" b="1" dirty="0"/>
              <a:t> </a:t>
            </a:r>
            <a:r>
              <a:rPr lang="en-US" b="1" dirty="0" err="1"/>
              <a:t>M.V.Frunz</a:t>
            </a:r>
            <a:r>
              <a:rPr lang="ru-RU" b="1" dirty="0"/>
              <a:t>е</a:t>
            </a:r>
            <a:r>
              <a:rPr lang="en-US" b="1" dirty="0"/>
              <a:t> </a:t>
            </a:r>
            <a:r>
              <a:rPr lang="en-US" b="1" dirty="0" err="1"/>
              <a:t>boshchiligida</a:t>
            </a:r>
            <a:r>
              <a:rPr lang="en-US" b="1" dirty="0"/>
              <a:t> </a:t>
            </a:r>
            <a:r>
              <a:rPr lang="en-US" b="1" dirty="0" err="1"/>
              <a:t>Turkiston</a:t>
            </a:r>
            <a:r>
              <a:rPr lang="en-US" b="1" dirty="0"/>
              <a:t> </a:t>
            </a:r>
            <a:r>
              <a:rPr lang="en-US" b="1" dirty="0" err="1"/>
              <a:t>frontining</a:t>
            </a:r>
            <a:r>
              <a:rPr lang="en-US" b="1" dirty="0"/>
              <a:t> </a:t>
            </a:r>
            <a:r>
              <a:rPr lang="en-US" b="1" dirty="0" err="1"/>
              <a:t>tashkil</a:t>
            </a:r>
            <a:r>
              <a:rPr lang="en-US" b="1" dirty="0"/>
              <a:t> </a:t>
            </a:r>
            <a:r>
              <a:rPr lang="en-US" b="1" dirty="0" err="1"/>
              <a:t>etilishi</a:t>
            </a:r>
            <a:r>
              <a:rPr lang="en-US" b="1" dirty="0"/>
              <a:t> </a:t>
            </a:r>
            <a:r>
              <a:rPr lang="en-US" b="1" dirty="0" err="1"/>
              <a:t>hal</a:t>
            </a:r>
            <a:r>
              <a:rPr lang="en-US" b="1" dirty="0"/>
              <a:t> </a:t>
            </a:r>
            <a:r>
              <a:rPr lang="en-US" b="1" dirty="0" err="1"/>
              <a:t>qiluvchi</a:t>
            </a:r>
            <a:r>
              <a:rPr lang="en-US" b="1" dirty="0"/>
              <a:t> </a:t>
            </a:r>
            <a:r>
              <a:rPr lang="en-US" b="1" dirty="0" err="1"/>
              <a:t>o’rin</a:t>
            </a:r>
            <a:r>
              <a:rPr lang="en-US" b="1" dirty="0"/>
              <a:t> </a:t>
            </a:r>
            <a:r>
              <a:rPr lang="en-US" b="1" dirty="0" err="1"/>
              <a:t>tutdi</a:t>
            </a:r>
            <a:r>
              <a:rPr lang="en-US" b="1" dirty="0"/>
              <a:t>. </a:t>
            </a:r>
            <a:endParaRPr lang="ru-RU" dirty="0"/>
          </a:p>
        </p:txBody>
      </p:sp>
    </p:spTree>
    <p:extLst>
      <p:ext uri="{BB962C8B-B14F-4D97-AF65-F5344CB8AC3E}">
        <p14:creationId xmlns:p14="http://schemas.microsoft.com/office/powerpoint/2010/main" val="4137212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250706"/>
          </a:xfrm>
        </p:spPr>
        <p:txBody>
          <a:bodyPr>
            <a:normAutofit fontScale="90000"/>
          </a:bodyPr>
          <a:lstStyle/>
          <a:p>
            <a:r>
              <a:rPr lang="en-US" b="1" dirty="0" err="1" smtClean="0"/>
              <a:t>Sovetlar</a:t>
            </a:r>
            <a:r>
              <a:rPr lang="en-US" b="1" dirty="0" smtClean="0"/>
              <a:t> </a:t>
            </a:r>
            <a:r>
              <a:rPr lang="en-US" b="1" dirty="0" err="1"/>
              <a:t>hukumati</a:t>
            </a:r>
            <a:r>
              <a:rPr lang="en-US" b="1" dirty="0"/>
              <a:t> </a:t>
            </a:r>
            <a:r>
              <a:rPr lang="en-US" b="1" dirty="0" err="1"/>
              <a:t>istiqlolchi</a:t>
            </a:r>
            <a:r>
              <a:rPr lang="en-US" b="1" dirty="0"/>
              <a:t> </a:t>
            </a:r>
            <a:r>
              <a:rPr lang="en-US" b="1" dirty="0" err="1"/>
              <a:t>kuchlarga</a:t>
            </a:r>
            <a:r>
              <a:rPr lang="en-US" b="1" dirty="0"/>
              <a:t> </a:t>
            </a:r>
            <a:r>
              <a:rPr lang="en-US" b="1" dirty="0" err="1"/>
              <a:t>qarshi</a:t>
            </a:r>
            <a:r>
              <a:rPr lang="en-US" b="1" dirty="0"/>
              <a:t> </a:t>
            </a:r>
            <a:r>
              <a:rPr lang="en-US" b="1" dirty="0" err="1"/>
              <a:t>bu</a:t>
            </a:r>
            <a:r>
              <a:rPr lang="en-US" b="1" dirty="0"/>
              <a:t> </a:t>
            </a:r>
            <a:r>
              <a:rPr lang="en-US" b="1" dirty="0" err="1"/>
              <a:t>davrda</a:t>
            </a:r>
            <a:r>
              <a:rPr lang="en-US" b="1" dirty="0"/>
              <a:t> </a:t>
            </a:r>
            <a:r>
              <a:rPr lang="en-US" b="1" dirty="0" err="1"/>
              <a:t>ikki</a:t>
            </a:r>
            <a:r>
              <a:rPr lang="en-US" b="1" dirty="0"/>
              <a:t> </a:t>
            </a:r>
            <a:r>
              <a:rPr lang="en-US" b="1" dirty="0" err="1"/>
              <a:t>jabha</a:t>
            </a:r>
            <a:r>
              <a:rPr lang="en-US" b="1" dirty="0"/>
              <a:t> </a:t>
            </a:r>
            <a:r>
              <a:rPr lang="en-US" b="1" dirty="0" err="1"/>
              <a:t>bo’ylab</a:t>
            </a:r>
            <a:r>
              <a:rPr lang="en-US" b="1" dirty="0"/>
              <a:t> </a:t>
            </a:r>
            <a:r>
              <a:rPr lang="en-US" b="1" dirty="0" err="1"/>
              <a:t>taz'yiqni</a:t>
            </a:r>
            <a:r>
              <a:rPr lang="en-US" b="1" dirty="0"/>
              <a:t> </a:t>
            </a:r>
            <a:r>
              <a:rPr lang="en-US" b="1" dirty="0" err="1"/>
              <a:t>kuchaytirdi</a:t>
            </a:r>
            <a:r>
              <a:rPr lang="en-US" b="1" dirty="0"/>
              <a:t>. </a:t>
            </a:r>
            <a:r>
              <a:rPr lang="en-US" b="1" dirty="0" err="1"/>
              <a:t>Brinchisi</a:t>
            </a:r>
            <a:r>
              <a:rPr lang="en-US" b="1" dirty="0"/>
              <a:t>, </a:t>
            </a:r>
            <a:r>
              <a:rPr lang="en-US" b="1" dirty="0" err="1"/>
              <a:t>ma'naviy</a:t>
            </a:r>
            <a:r>
              <a:rPr lang="en-US" b="1" dirty="0"/>
              <a:t> </a:t>
            </a:r>
            <a:r>
              <a:rPr lang="en-US" b="1" dirty="0" err="1"/>
              <a:t>taz'yiq</a:t>
            </a:r>
            <a:r>
              <a:rPr lang="en-US" b="1" dirty="0"/>
              <a:t> </a:t>
            </a:r>
            <a:r>
              <a:rPr lang="en-US" b="1" dirty="0" err="1"/>
              <a:t>edi</a:t>
            </a:r>
            <a:r>
              <a:rPr lang="en-US" b="1" dirty="0"/>
              <a:t>. </a:t>
            </a:r>
            <a:r>
              <a:rPr lang="en-US" b="1" dirty="0" err="1"/>
              <a:t>Turkkomissiya</a:t>
            </a:r>
            <a:r>
              <a:rPr lang="en-US" b="1" dirty="0"/>
              <a:t> </a:t>
            </a:r>
            <a:r>
              <a:rPr lang="en-US" b="1" dirty="0" err="1"/>
              <a:t>rahbarligida</a:t>
            </a:r>
            <a:r>
              <a:rPr lang="en-US" b="1" dirty="0"/>
              <a:t> </a:t>
            </a:r>
            <a:r>
              <a:rPr lang="en-US" b="1" dirty="0" err="1"/>
              <a:t>Sovetlar</a:t>
            </a:r>
            <a:r>
              <a:rPr lang="en-US" b="1" dirty="0"/>
              <a:t> </a:t>
            </a:r>
            <a:r>
              <a:rPr lang="en-US" b="1" dirty="0" err="1"/>
              <a:t>o’z</a:t>
            </a:r>
            <a:r>
              <a:rPr lang="en-US" b="1" dirty="0"/>
              <a:t> </a:t>
            </a:r>
            <a:r>
              <a:rPr lang="en-US" b="1" dirty="0" err="1"/>
              <a:t>targ’ibotchi</a:t>
            </a:r>
            <a:r>
              <a:rPr lang="en-US" b="1" dirty="0"/>
              <a:t> </a:t>
            </a:r>
            <a:r>
              <a:rPr lang="en-US" b="1" dirty="0" err="1"/>
              <a:t>va</a:t>
            </a:r>
            <a:r>
              <a:rPr lang="en-US" b="1" dirty="0"/>
              <a:t> </a:t>
            </a:r>
            <a:r>
              <a:rPr lang="en-US" b="1" dirty="0" err="1"/>
              <a:t>tashviqotchilarini</a:t>
            </a:r>
            <a:r>
              <a:rPr lang="en-US" b="1" dirty="0"/>
              <a:t> </a:t>
            </a:r>
            <a:r>
              <a:rPr lang="en-US" b="1" dirty="0" err="1"/>
              <a:t>omma</a:t>
            </a:r>
            <a:r>
              <a:rPr lang="en-US" b="1" dirty="0"/>
              <a:t> </a:t>
            </a:r>
            <a:r>
              <a:rPr lang="en-US" b="1" dirty="0" err="1"/>
              <a:t>orasiga</a:t>
            </a:r>
            <a:r>
              <a:rPr lang="en-US" b="1" dirty="0"/>
              <a:t>, </a:t>
            </a:r>
            <a:r>
              <a:rPr lang="en-US" b="1" dirty="0" err="1"/>
              <a:t>jang</a:t>
            </a:r>
            <a:r>
              <a:rPr lang="en-US" b="1" dirty="0"/>
              <a:t> </a:t>
            </a:r>
            <a:r>
              <a:rPr lang="en-US" b="1" dirty="0" err="1"/>
              <a:t>qizib</a:t>
            </a:r>
            <a:r>
              <a:rPr lang="en-US" b="1" dirty="0"/>
              <a:t> </a:t>
            </a:r>
            <a:r>
              <a:rPr lang="en-US" b="1" dirty="0" err="1"/>
              <a:t>turgan</a:t>
            </a:r>
            <a:r>
              <a:rPr lang="en-US" b="1" dirty="0"/>
              <a:t> </a:t>
            </a:r>
            <a:r>
              <a:rPr lang="en-US" b="1" dirty="0" err="1"/>
              <a:t>hududlarga</a:t>
            </a:r>
            <a:r>
              <a:rPr lang="en-US" b="1" dirty="0"/>
              <a:t> </a:t>
            </a:r>
            <a:r>
              <a:rPr lang="en-US" b="1" dirty="0" err="1"/>
              <a:t>yubordi</a:t>
            </a:r>
            <a:r>
              <a:rPr lang="en-US" b="1" dirty="0"/>
              <a:t>. </a:t>
            </a:r>
            <a:r>
              <a:rPr lang="en-US" b="1" dirty="0" err="1"/>
              <a:t>Ular</a:t>
            </a:r>
            <a:r>
              <a:rPr lang="en-US" b="1" dirty="0"/>
              <a:t> </a:t>
            </a:r>
            <a:r>
              <a:rPr lang="en-US" b="1" dirty="0" err="1"/>
              <a:t>orqali</a:t>
            </a:r>
            <a:r>
              <a:rPr lang="en-US" b="1" dirty="0"/>
              <a:t> </a:t>
            </a:r>
            <a:r>
              <a:rPr lang="en-US" b="1" dirty="0" err="1"/>
              <a:t>xalq</a:t>
            </a:r>
            <a:r>
              <a:rPr lang="en-US" b="1" dirty="0"/>
              <a:t> </a:t>
            </a:r>
            <a:r>
              <a:rPr lang="en-US" b="1" dirty="0" err="1"/>
              <a:t>ommasining</a:t>
            </a:r>
            <a:r>
              <a:rPr lang="en-US" b="1" dirty="0"/>
              <a:t> </a:t>
            </a:r>
            <a:r>
              <a:rPr lang="en-US" b="1" dirty="0" err="1"/>
              <a:t>ongiga</a:t>
            </a:r>
            <a:r>
              <a:rPr lang="en-US" b="1" dirty="0"/>
              <a:t> </a:t>
            </a:r>
            <a:r>
              <a:rPr lang="en-US" b="1" dirty="0" err="1"/>
              <a:t>Sovetlar</a:t>
            </a:r>
            <a:r>
              <a:rPr lang="en-US" b="1" dirty="0"/>
              <a:t> </a:t>
            </a:r>
            <a:r>
              <a:rPr lang="en-US" b="1" dirty="0" err="1"/>
              <a:t>hukumati</a:t>
            </a:r>
            <a:r>
              <a:rPr lang="en-US" b="1" dirty="0"/>
              <a:t> </a:t>
            </a:r>
            <a:r>
              <a:rPr lang="en-US" b="1" dirty="0" err="1"/>
              <a:t>adolatli</a:t>
            </a:r>
            <a:r>
              <a:rPr lang="en-US" b="1" dirty="0"/>
              <a:t>, </a:t>
            </a:r>
            <a:r>
              <a:rPr lang="en-US" b="1" dirty="0" err="1"/>
              <a:t>xalqparvar</a:t>
            </a:r>
            <a:r>
              <a:rPr lang="en-US" b="1" dirty="0"/>
              <a:t> </a:t>
            </a:r>
            <a:r>
              <a:rPr lang="en-US" b="1" dirty="0" err="1"/>
              <a:t>hukumat</a:t>
            </a:r>
            <a:r>
              <a:rPr lang="en-US" b="1" dirty="0"/>
              <a:t>, u </a:t>
            </a:r>
            <a:r>
              <a:rPr lang="en-US" b="1" dirty="0" err="1"/>
              <a:t>mustamlaka</a:t>
            </a:r>
            <a:r>
              <a:rPr lang="en-US" b="1" dirty="0"/>
              <a:t> </a:t>
            </a:r>
            <a:r>
              <a:rPr lang="en-US" b="1" dirty="0" err="1"/>
              <a:t>asoratidagi</a:t>
            </a:r>
            <a:r>
              <a:rPr lang="en-US" b="1" dirty="0"/>
              <a:t> </a:t>
            </a:r>
            <a:r>
              <a:rPr lang="en-US" b="1" dirty="0" err="1"/>
              <a:t>ezilgan</a:t>
            </a:r>
            <a:r>
              <a:rPr lang="en-US" b="1" dirty="0"/>
              <a:t> </a:t>
            </a:r>
            <a:r>
              <a:rPr lang="en-US" b="1" dirty="0" err="1"/>
              <a:t>millatlarning</a:t>
            </a:r>
            <a:r>
              <a:rPr lang="en-US" b="1" dirty="0"/>
              <a:t> </a:t>
            </a:r>
            <a:r>
              <a:rPr lang="en-US" b="1" dirty="0" err="1"/>
              <a:t>himoyachisi</a:t>
            </a:r>
            <a:r>
              <a:rPr lang="en-US" b="1" dirty="0"/>
              <a:t>, </a:t>
            </a:r>
            <a:r>
              <a:rPr lang="en-US" b="1" dirty="0" err="1"/>
              <a:t>bo’lib</a:t>
            </a:r>
            <a:r>
              <a:rPr lang="en-US" b="1" dirty="0"/>
              <a:t> </a:t>
            </a:r>
            <a:r>
              <a:rPr lang="en-US" b="1" dirty="0" err="1"/>
              <a:t>o’tgan</a:t>
            </a:r>
            <a:r>
              <a:rPr lang="en-US" b="1" dirty="0"/>
              <a:t> </a:t>
            </a:r>
            <a:r>
              <a:rPr lang="en-US" b="1" dirty="0" err="1"/>
              <a:t>dahshatli</a:t>
            </a:r>
            <a:r>
              <a:rPr lang="en-US" b="1" dirty="0"/>
              <a:t> </a:t>
            </a:r>
            <a:r>
              <a:rPr lang="en-US" b="1" dirty="0" err="1"/>
              <a:t>qirg’inlardan</a:t>
            </a:r>
            <a:r>
              <a:rPr lang="en-US" b="1" dirty="0"/>
              <a:t> </a:t>
            </a:r>
            <a:r>
              <a:rPr lang="en-US" b="1" dirty="0" err="1"/>
              <a:t>uning</a:t>
            </a:r>
            <a:r>
              <a:rPr lang="en-US" b="1" dirty="0"/>
              <a:t> </a:t>
            </a:r>
            <a:r>
              <a:rPr lang="en-US" b="1" dirty="0" err="1"/>
              <a:t>aybi</a:t>
            </a:r>
            <a:r>
              <a:rPr lang="en-US" b="1" dirty="0"/>
              <a:t> </a:t>
            </a:r>
            <a:r>
              <a:rPr lang="en-US" b="1" dirty="0" err="1"/>
              <a:t>yo’q</a:t>
            </a:r>
            <a:r>
              <a:rPr lang="en-US" b="1" dirty="0"/>
              <a:t>, d</a:t>
            </a:r>
            <a:r>
              <a:rPr lang="ru-RU" b="1" dirty="0"/>
              <a:t>е</a:t>
            </a:r>
            <a:r>
              <a:rPr lang="en-US" b="1" dirty="0" err="1"/>
              <a:t>gan</a:t>
            </a:r>
            <a:r>
              <a:rPr lang="en-US" b="1" dirty="0"/>
              <a:t> </a:t>
            </a:r>
            <a:r>
              <a:rPr lang="en-US" b="1" dirty="0" err="1"/>
              <a:t>g’oya</a:t>
            </a:r>
            <a:r>
              <a:rPr lang="en-US" b="1" dirty="0"/>
              <a:t> </a:t>
            </a:r>
            <a:r>
              <a:rPr lang="en-US" b="1" dirty="0" err="1"/>
              <a:t>singdirildi</a:t>
            </a:r>
            <a:r>
              <a:rPr lang="en-US" b="1" dirty="0"/>
              <a:t>.</a:t>
            </a:r>
            <a:endParaRPr lang="ru-RU" dirty="0"/>
          </a:p>
        </p:txBody>
      </p:sp>
    </p:spTree>
    <p:extLst>
      <p:ext uri="{BB962C8B-B14F-4D97-AF65-F5344CB8AC3E}">
        <p14:creationId xmlns:p14="http://schemas.microsoft.com/office/powerpoint/2010/main" val="2382087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3" name="Picture 2" descr="D:\mutaffakir\RASMLAR\2013_12_12\02.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248834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Farg’ona</a:t>
            </a:r>
            <a:r>
              <a:rPr lang="en-US" dirty="0" smtClean="0"/>
              <a:t> </a:t>
            </a:r>
            <a:r>
              <a:rPr lang="en-US" dirty="0" err="1" smtClean="0"/>
              <a:t>vodiysida</a:t>
            </a:r>
            <a:r>
              <a:rPr lang="en-US" dirty="0" smtClean="0"/>
              <a:t> Frunze </a:t>
            </a:r>
            <a:r>
              <a:rPr lang="en-US" dirty="0" err="1" smtClean="0"/>
              <a:t>boshchiligidagi</a:t>
            </a:r>
            <a:r>
              <a:rPr lang="en-US" dirty="0" smtClean="0"/>
              <a:t> </a:t>
            </a:r>
            <a:r>
              <a:rPr lang="en-US" dirty="0" err="1" smtClean="0"/>
              <a:t>harbiy</a:t>
            </a:r>
            <a:r>
              <a:rPr lang="en-US" dirty="0" smtClean="0"/>
              <a:t> </a:t>
            </a:r>
            <a:r>
              <a:rPr lang="en-US" dirty="0" err="1" smtClean="0"/>
              <a:t>diktaturaning</a:t>
            </a:r>
            <a:r>
              <a:rPr lang="en-US" dirty="0" smtClean="0"/>
              <a:t> </a:t>
            </a:r>
            <a:r>
              <a:rPr lang="en-US" dirty="0" err="1" smtClean="0"/>
              <a:t>o’rnatilishi</a:t>
            </a:r>
            <a:r>
              <a:rPr lang="en-US" dirty="0" smtClean="0"/>
              <a:t>.</a:t>
            </a:r>
            <a:endParaRPr lang="en-US" dirty="0"/>
          </a:p>
        </p:txBody>
      </p:sp>
      <p:pic>
        <p:nvPicPr>
          <p:cNvPr id="4" name="Picture 2" descr="D:\mutaffakir\turkishdelegation226hazlg9.jpg"/>
          <p:cNvPicPr>
            <a:picLocks noGrp="1" noChangeAspect="1" noChangeArrowheads="1"/>
          </p:cNvPicPr>
          <p:nvPr>
            <p:ph sz="quarter" idx="1"/>
          </p:nvPr>
        </p:nvPicPr>
        <p:blipFill>
          <a:blip r:embed="rId2"/>
          <a:stretch>
            <a:fillRect/>
          </a:stretch>
        </p:blipFill>
        <p:spPr bwMode="auto">
          <a:xfrm>
            <a:off x="0" y="1412776"/>
            <a:ext cx="9144000" cy="5445224"/>
          </a:xfrm>
          <a:prstGeom prst="rect">
            <a:avLst/>
          </a:prstGeom>
          <a:noFill/>
        </p:spPr>
      </p:pic>
    </p:spTree>
    <p:extLst>
      <p:ext uri="{BB962C8B-B14F-4D97-AF65-F5344CB8AC3E}">
        <p14:creationId xmlns:p14="http://schemas.microsoft.com/office/powerpoint/2010/main" val="188538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Muhammad </a:t>
            </a:r>
            <a:r>
              <a:rPr lang="en-US" dirty="0" err="1" smtClean="0"/>
              <a:t>anvarbek</a:t>
            </a:r>
            <a:r>
              <a:rPr lang="en-US" dirty="0" smtClean="0"/>
              <a:t> </a:t>
            </a:r>
            <a:r>
              <a:rPr lang="en-US" dirty="0" err="1" smtClean="0"/>
              <a:t>va</a:t>
            </a:r>
            <a:r>
              <a:rPr lang="en-US" dirty="0" smtClean="0"/>
              <a:t> </a:t>
            </a:r>
            <a:r>
              <a:rPr lang="en-US" dirty="0" err="1" smtClean="0"/>
              <a:t>davronbek</a:t>
            </a:r>
            <a:r>
              <a:rPr lang="en-US" dirty="0" smtClean="0"/>
              <a:t>.</a:t>
            </a:r>
            <a:br>
              <a:rPr lang="en-US" dirty="0" smtClean="0"/>
            </a:br>
            <a:r>
              <a:rPr lang="en-US" dirty="0" smtClean="0"/>
              <a:t>Dover(</a:t>
            </a:r>
            <a:r>
              <a:rPr lang="en-US" dirty="0" err="1" smtClean="0"/>
              <a:t>aqsh</a:t>
            </a:r>
            <a:r>
              <a:rPr lang="en-US" dirty="0" smtClean="0"/>
              <a:t>, </a:t>
            </a:r>
            <a:r>
              <a:rPr lang="en-US" dirty="0" err="1" smtClean="0"/>
              <a:t>nyu-jersi</a:t>
            </a:r>
            <a:r>
              <a:rPr lang="en-US" dirty="0" smtClean="0"/>
              <a:t> shtati,2008-yil)</a:t>
            </a:r>
            <a:endParaRPr lang="en-US" dirty="0"/>
          </a:p>
        </p:txBody>
      </p:sp>
      <p:pic>
        <p:nvPicPr>
          <p:cNvPr id="4" name="Picture 2" descr="sdsd-284x300"/>
          <p:cNvPicPr>
            <a:picLocks noGrp="1" noChangeAspect="1" noChangeArrowheads="1"/>
          </p:cNvPicPr>
          <p:nvPr>
            <p:ph sz="quarter" idx="1"/>
          </p:nvPr>
        </p:nvPicPr>
        <p:blipFill>
          <a:blip r:embed="rId2"/>
          <a:srcRect/>
          <a:stretch>
            <a:fillRect/>
          </a:stretch>
        </p:blipFill>
        <p:spPr bwMode="auto">
          <a:xfrm>
            <a:off x="179512" y="1412776"/>
            <a:ext cx="8712968" cy="5445224"/>
          </a:xfrm>
          <a:prstGeom prst="rect">
            <a:avLst/>
          </a:prstGeom>
          <a:noFill/>
          <a:ln w="9525">
            <a:noFill/>
            <a:miter lim="800000"/>
            <a:headEnd/>
            <a:tailEnd/>
          </a:ln>
        </p:spPr>
      </p:pic>
    </p:spTree>
    <p:extLst>
      <p:ext uri="{BB962C8B-B14F-4D97-AF65-F5344CB8AC3E}">
        <p14:creationId xmlns:p14="http://schemas.microsoft.com/office/powerpoint/2010/main" val="10017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Saodatxon</a:t>
            </a:r>
            <a:r>
              <a:rPr lang="en-US" dirty="0" smtClean="0"/>
              <a:t> </a:t>
            </a:r>
            <a:r>
              <a:rPr lang="en-US" dirty="0" err="1" smtClean="0"/>
              <a:t>bek</a:t>
            </a:r>
            <a:r>
              <a:rPr lang="en-US" dirty="0" smtClean="0"/>
              <a:t> </a:t>
            </a:r>
            <a:r>
              <a:rPr lang="en-US" dirty="0" err="1" smtClean="0"/>
              <a:t>va</a:t>
            </a:r>
            <a:r>
              <a:rPr lang="en-US" dirty="0" smtClean="0"/>
              <a:t> </a:t>
            </a:r>
            <a:r>
              <a:rPr lang="en-US" dirty="0" err="1" smtClean="0"/>
              <a:t>o’g’li</a:t>
            </a:r>
            <a:r>
              <a:rPr lang="en-US" dirty="0" smtClean="0"/>
              <a:t> </a:t>
            </a:r>
            <a:r>
              <a:rPr lang="en-US" dirty="0" err="1" smtClean="0"/>
              <a:t>usmon</a:t>
            </a:r>
            <a:r>
              <a:rPr lang="en-US" dirty="0" smtClean="0"/>
              <a:t> </a:t>
            </a:r>
            <a:r>
              <a:rPr lang="en-US" dirty="0" err="1" smtClean="0"/>
              <a:t>bek</a:t>
            </a:r>
            <a:r>
              <a:rPr lang="en-US" dirty="0" smtClean="0"/>
              <a:t>. Adana(</a:t>
            </a:r>
            <a:r>
              <a:rPr lang="en-US" dirty="0" err="1" smtClean="0"/>
              <a:t>turkiya</a:t>
            </a:r>
            <a:r>
              <a:rPr lang="en-US" dirty="0" smtClean="0"/>
              <a:t>),2009-yil.</a:t>
            </a:r>
            <a:endParaRPr lang="en-US" dirty="0"/>
          </a:p>
        </p:txBody>
      </p:sp>
      <p:pic>
        <p:nvPicPr>
          <p:cNvPr id="4" name="Picture 2" descr="s"/>
          <p:cNvPicPr>
            <a:picLocks noGrp="1" noChangeAspect="1" noChangeArrowheads="1"/>
          </p:cNvPicPr>
          <p:nvPr>
            <p:ph sz="quarter" idx="1"/>
          </p:nvPr>
        </p:nvPicPr>
        <p:blipFill>
          <a:blip r:embed="rId2"/>
          <a:stretch>
            <a:fillRect/>
          </a:stretch>
        </p:blipFill>
        <p:spPr bwMode="auto">
          <a:xfrm>
            <a:off x="27295" y="1439554"/>
            <a:ext cx="9144000" cy="5373216"/>
          </a:xfrm>
          <a:prstGeom prst="rect">
            <a:avLst/>
          </a:prstGeom>
          <a:noFill/>
          <a:ln w="9525">
            <a:noFill/>
            <a:miter lim="800000"/>
            <a:headEnd/>
            <a:tailEnd/>
          </a:ln>
        </p:spPr>
      </p:pic>
    </p:spTree>
    <p:extLst>
      <p:ext uri="{BB962C8B-B14F-4D97-AF65-F5344CB8AC3E}">
        <p14:creationId xmlns:p14="http://schemas.microsoft.com/office/powerpoint/2010/main" val="23663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400" dirty="0" err="1" smtClean="0"/>
              <a:t>Davronbek</a:t>
            </a:r>
            <a:r>
              <a:rPr lang="en-US" sz="2400" dirty="0" smtClean="0"/>
              <a:t> </a:t>
            </a:r>
            <a:r>
              <a:rPr lang="en-US" sz="2400" dirty="0" err="1" smtClean="0"/>
              <a:t>shermuhammadbekning</a:t>
            </a:r>
            <a:r>
              <a:rPr lang="en-US" sz="2400" dirty="0" smtClean="0"/>
              <a:t> </a:t>
            </a:r>
            <a:r>
              <a:rPr lang="en-US" sz="2400" dirty="0" err="1" smtClean="0"/>
              <a:t>o’g’li</a:t>
            </a:r>
            <a:r>
              <a:rPr lang="en-US" sz="2400" dirty="0" smtClean="0"/>
              <a:t> </a:t>
            </a:r>
            <a:r>
              <a:rPr lang="en-US" sz="2400" dirty="0" err="1" smtClean="0"/>
              <a:t>va</a:t>
            </a:r>
            <a:r>
              <a:rPr lang="en-US" sz="2400" dirty="0" smtClean="0"/>
              <a:t> </a:t>
            </a:r>
            <a:r>
              <a:rPr lang="en-US" sz="2400" dirty="0" err="1" smtClean="0"/>
              <a:t>rafiqalari</a:t>
            </a:r>
            <a:r>
              <a:rPr lang="en-US" sz="2400" dirty="0" smtClean="0"/>
              <a:t> </a:t>
            </a:r>
            <a:r>
              <a:rPr lang="en-US" sz="2400" dirty="0" err="1" smtClean="0"/>
              <a:t>surmaxon</a:t>
            </a:r>
            <a:r>
              <a:rPr lang="en-US" sz="2400" dirty="0" smtClean="0"/>
              <a:t> </a:t>
            </a:r>
            <a:r>
              <a:rPr lang="en-US" sz="2400" dirty="0" err="1" smtClean="0"/>
              <a:t>bek</a:t>
            </a:r>
            <a:r>
              <a:rPr lang="en-US" sz="2400" dirty="0" smtClean="0"/>
              <a:t> </a:t>
            </a:r>
            <a:r>
              <a:rPr lang="en-US" sz="2400" dirty="0" err="1" smtClean="0"/>
              <a:t>nurmuhammadbekning</a:t>
            </a:r>
            <a:r>
              <a:rPr lang="en-US" sz="2400" dirty="0" smtClean="0"/>
              <a:t> </a:t>
            </a:r>
            <a:r>
              <a:rPr lang="en-US" sz="2400" dirty="0" err="1" smtClean="0"/>
              <a:t>qizi</a:t>
            </a:r>
            <a:r>
              <a:rPr lang="en-US" sz="2400" dirty="0" smtClean="0"/>
              <a:t>. Dover (</a:t>
            </a:r>
            <a:r>
              <a:rPr lang="en-US" sz="2400" dirty="0" err="1" smtClean="0"/>
              <a:t>aqsh</a:t>
            </a:r>
            <a:r>
              <a:rPr lang="en-US" sz="2400" dirty="0" smtClean="0"/>
              <a:t>, </a:t>
            </a:r>
            <a:r>
              <a:rPr lang="en-US" sz="2400" dirty="0" err="1" smtClean="0"/>
              <a:t>nyu-jersi</a:t>
            </a:r>
            <a:r>
              <a:rPr lang="en-US" sz="2400" dirty="0" smtClean="0"/>
              <a:t> </a:t>
            </a:r>
            <a:r>
              <a:rPr lang="en-US" sz="2400" dirty="0" err="1" smtClean="0"/>
              <a:t>shtati</a:t>
            </a:r>
            <a:r>
              <a:rPr lang="en-US" sz="2400" dirty="0" smtClean="0"/>
              <a:t>) 2005-yil. </a:t>
            </a:r>
            <a:endParaRPr lang="en-US" sz="2400" dirty="0"/>
          </a:p>
        </p:txBody>
      </p:sp>
      <p:pic>
        <p:nvPicPr>
          <p:cNvPr id="4" name="Picture 2" descr="d"/>
          <p:cNvPicPr>
            <a:picLocks noGrp="1" noChangeAspect="1" noChangeArrowheads="1"/>
          </p:cNvPicPr>
          <p:nvPr>
            <p:ph sz="quarter" idx="1"/>
          </p:nvPr>
        </p:nvPicPr>
        <p:blipFill>
          <a:blip r:embed="rId2"/>
          <a:srcRect/>
          <a:stretch>
            <a:fillRect/>
          </a:stretch>
        </p:blipFill>
        <p:spPr bwMode="auto">
          <a:xfrm>
            <a:off x="107504" y="1412776"/>
            <a:ext cx="8784976" cy="5445224"/>
          </a:xfrm>
          <a:prstGeom prst="rect">
            <a:avLst/>
          </a:prstGeom>
          <a:noFill/>
          <a:ln w="9525">
            <a:noFill/>
            <a:miter lim="800000"/>
            <a:headEnd/>
            <a:tailEnd/>
          </a:ln>
        </p:spPr>
      </p:pic>
    </p:spTree>
    <p:extLst>
      <p:ext uri="{BB962C8B-B14F-4D97-AF65-F5344CB8AC3E}">
        <p14:creationId xmlns:p14="http://schemas.microsoft.com/office/powerpoint/2010/main" val="1077756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Shermuhammadbekning</a:t>
            </a:r>
            <a:r>
              <a:rPr lang="en-US" dirty="0" smtClean="0"/>
              <a:t> </a:t>
            </a:r>
            <a:r>
              <a:rPr lang="en-US" dirty="0" err="1" smtClean="0"/>
              <a:t>birinchi</a:t>
            </a:r>
            <a:r>
              <a:rPr lang="en-US" dirty="0" smtClean="0"/>
              <a:t> </a:t>
            </a:r>
            <a:r>
              <a:rPr lang="en-US" dirty="0" err="1" smtClean="0"/>
              <a:t>nevarasi</a:t>
            </a:r>
            <a:r>
              <a:rPr lang="en-US" dirty="0" smtClean="0"/>
              <a:t> </a:t>
            </a:r>
            <a:r>
              <a:rPr lang="en-US" dirty="0" err="1" smtClean="0"/>
              <a:t>saodatxon</a:t>
            </a:r>
            <a:r>
              <a:rPr lang="en-US" dirty="0" smtClean="0"/>
              <a:t> </a:t>
            </a:r>
            <a:r>
              <a:rPr lang="en-US" dirty="0" err="1" smtClean="0"/>
              <a:t>bekning</a:t>
            </a:r>
            <a:r>
              <a:rPr lang="en-US" dirty="0" smtClean="0"/>
              <a:t> </a:t>
            </a:r>
            <a:r>
              <a:rPr lang="en-US" dirty="0" err="1" smtClean="0"/>
              <a:t>o’g’li-madaminbek</a:t>
            </a:r>
            <a:r>
              <a:rPr lang="en-US" dirty="0" smtClean="0"/>
              <a:t> </a:t>
            </a:r>
            <a:r>
              <a:rPr lang="en-US" dirty="0" err="1" smtClean="0"/>
              <a:t>istanbul</a:t>
            </a:r>
            <a:r>
              <a:rPr lang="en-US" dirty="0" smtClean="0"/>
              <a:t>, 1975.</a:t>
            </a:r>
            <a:endParaRPr lang="en-US" dirty="0"/>
          </a:p>
        </p:txBody>
      </p:sp>
      <p:pic>
        <p:nvPicPr>
          <p:cNvPr id="4" name="Picture 2" descr="Resim-001-243x300"/>
          <p:cNvPicPr>
            <a:picLocks noGrp="1" noChangeAspect="1" noChangeArrowheads="1"/>
          </p:cNvPicPr>
          <p:nvPr>
            <p:ph sz="quarter" idx="1"/>
          </p:nvPr>
        </p:nvPicPr>
        <p:blipFill>
          <a:blip r:embed="rId2"/>
          <a:stretch>
            <a:fillRect/>
          </a:stretch>
        </p:blipFill>
        <p:spPr bwMode="auto">
          <a:xfrm>
            <a:off x="0" y="1484784"/>
            <a:ext cx="8892480" cy="5373216"/>
          </a:xfrm>
          <a:prstGeom prst="rect">
            <a:avLst/>
          </a:prstGeom>
          <a:noFill/>
          <a:ln w="9525">
            <a:noFill/>
            <a:miter lim="800000"/>
            <a:headEnd/>
            <a:tailEnd/>
          </a:ln>
        </p:spPr>
      </p:pic>
    </p:spTree>
    <p:extLst>
      <p:ext uri="{BB962C8B-B14F-4D97-AF65-F5344CB8AC3E}">
        <p14:creationId xmlns:p14="http://schemas.microsoft.com/office/powerpoint/2010/main" val="30235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42888"/>
            <a:ext cx="8229600" cy="1143001"/>
          </a:xfrm>
        </p:spPr>
        <p:txBody>
          <a:bodyPr/>
          <a:lstStyle/>
          <a:p>
            <a:pPr eaLnBrk="1" hangingPunct="1">
              <a:defRPr/>
            </a:pPr>
            <a:r>
              <a:rPr lang="ru-RU" altLang="ru-RU" sz="3600" smtClean="0">
                <a:solidFill>
                  <a:srgbClr val="A50021"/>
                </a:solidFill>
              </a:rPr>
              <a:t>1917 йилда сиёсий кучлар ҳаракати</a:t>
            </a:r>
          </a:p>
        </p:txBody>
      </p:sp>
      <p:sp>
        <p:nvSpPr>
          <p:cNvPr id="13315" name="Rectangle 3"/>
          <p:cNvSpPr>
            <a:spLocks noGrp="1" noChangeArrowheads="1"/>
          </p:cNvSpPr>
          <p:nvPr>
            <p:ph sz="quarter" idx="13"/>
          </p:nvPr>
        </p:nvSpPr>
        <p:spPr>
          <a:xfrm>
            <a:off x="61913" y="733425"/>
            <a:ext cx="8686800" cy="4495800"/>
          </a:xfrm>
        </p:spPr>
        <p:txBody>
          <a:bodyPr>
            <a:noAutofit/>
          </a:bodyPr>
          <a:lstStyle/>
          <a:p>
            <a:pPr algn="just" eaLnBrk="1" hangingPunct="1">
              <a:lnSpc>
                <a:spcPct val="80000"/>
              </a:lnSpc>
              <a:defRPr/>
            </a:pPr>
            <a:r>
              <a:rPr lang="uz-Cyrl-UZ" altLang="ru-RU" sz="2400" b="1" dirty="0" smtClean="0">
                <a:solidFill>
                  <a:srgbClr val="000066"/>
                </a:solidFill>
                <a:latin typeface="Times New Roman" panose="02020603050405020304" pitchFamily="18" charset="0"/>
              </a:rPr>
              <a:t>1917 </a:t>
            </a:r>
            <a:r>
              <a:rPr lang="uz-Cyrl-UZ" altLang="ru-RU" sz="2400" b="1" dirty="0" smtClean="0">
                <a:solidFill>
                  <a:srgbClr val="000066"/>
                </a:solidFill>
                <a:latin typeface="Times New Roman" panose="02020603050405020304" pitchFamily="18" charset="0"/>
              </a:rPr>
              <a:t>й. 7 апрелда Петрограддаги  Муваққат ҳукуматнинг қарори билан кадет Н.Шчепкин раислигида Муваққат ҳукуматнинг Туркистон Комитети ташкил қилинди. </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1917 й. 16 апрелда “Шўрои Ислом” ташаббуси билан Тошкентда Бутун Туркистон мусулмонларининг 1 қурултойи бўлиб ўтди.</a:t>
            </a:r>
          </a:p>
          <a:p>
            <a:pPr algn="just" eaLnBrk="1" hangingPunct="1">
              <a:lnSpc>
                <a:spcPct val="80000"/>
              </a:lnSpc>
              <a:defRPr/>
            </a:pPr>
            <a:r>
              <a:rPr lang="uz-Cyrl-UZ" altLang="ru-RU" sz="2400" b="1" dirty="0" smtClean="0">
                <a:solidFill>
                  <a:srgbClr val="000066"/>
                </a:solidFill>
                <a:latin typeface="Times New Roman" panose="02020603050405020304" pitchFamily="18" charset="0"/>
              </a:rPr>
              <a:t>Қурултойдаги асосий масала - Туркистоннинг бўлажак сиёсий тузумини белгилаш. Тошкентдаги «Улуғ Туркистон» газетаси: «Қурултой Мулла Муҳаммадхўжа эшон ва Мулла Сиддиқхўжа эшонларнинг бошқарув шакли ҳақидаги нутқларини тинглаб, дуо-ю ижобат ила Туркистон Мухториятини тайин этишга жазм қилди». Қурултой мухториятни «Туркистон Федератив Республикаси» номлаб, парламент республикаси асосида тузилажак давлат тузумлнинг бош тамойилини белгилади</a:t>
            </a:r>
            <a:endParaRPr lang="ru-RU" altLang="ru-RU" sz="2400" b="1" dirty="0" smtClean="0">
              <a:solidFill>
                <a:srgbClr val="000066"/>
              </a:solidFill>
              <a:latin typeface="Times New Roman" panose="02020603050405020304" pitchFamily="18" charset="0"/>
            </a:endParaRPr>
          </a:p>
          <a:p>
            <a:pPr algn="just" eaLnBrk="1" hangingPunct="1">
              <a:lnSpc>
                <a:spcPct val="80000"/>
              </a:lnSpc>
              <a:defRPr/>
            </a:pPr>
            <a:r>
              <a:rPr lang="uz-Cyrl-UZ" altLang="ru-RU" sz="2400" b="1" dirty="0" smtClean="0">
                <a:solidFill>
                  <a:srgbClr val="000066"/>
                </a:solidFill>
                <a:latin typeface="Times New Roman" panose="02020603050405020304" pitchFamily="18" charset="0"/>
              </a:rPr>
              <a:t>1917 йил 15-ноябрда ўлка ишчи, солдат ва деҳқон депутатлари Советларининг 3-қурултойида - Туркистон Халқ  Комиссарлари Совети ҳукумати тузилди.</a:t>
            </a:r>
            <a:endParaRPr lang="ru-RU" altLang="ru-RU" sz="2400" b="1" dirty="0" smtClean="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229455905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2000" fill="hold"/>
                                        <p:tgtEl>
                                          <p:spTgt spid="13314"/>
                                        </p:tgtEl>
                                        <p:attrNameLst>
                                          <p:attrName>ppt_w</p:attrName>
                                        </p:attrNameLst>
                                      </p:cBhvr>
                                      <p:tavLst>
                                        <p:tav tm="0">
                                          <p:val>
                                            <p:strVal val="#ppt_w*2.5"/>
                                          </p:val>
                                        </p:tav>
                                        <p:tav tm="100000">
                                          <p:val>
                                            <p:strVal val="#ppt_w"/>
                                          </p:val>
                                        </p:tav>
                                      </p:tavLst>
                                    </p:anim>
                                    <p:anim calcmode="lin" valueType="num">
                                      <p:cBhvr>
                                        <p:cTn id="8" dur="2000" fill="hold"/>
                                        <p:tgtEl>
                                          <p:spTgt spid="13314"/>
                                        </p:tgtEl>
                                        <p:attrNameLst>
                                          <p:attrName>ppt_h</p:attrName>
                                        </p:attrNameLst>
                                      </p:cBhvr>
                                      <p:tavLst>
                                        <p:tav tm="0">
                                          <p:val>
                                            <p:strVal val="#ppt_h"/>
                                          </p:val>
                                        </p:tav>
                                        <p:tav tm="100000">
                                          <p:val>
                                            <p:strVal val="#ppt_h"/>
                                          </p:val>
                                        </p:tav>
                                      </p:tavLst>
                                    </p:anim>
                                    <p:anim calcmode="lin" valueType="num">
                                      <p:cBhvr>
                                        <p:cTn id="9" dur="2000" fill="hold"/>
                                        <p:tgtEl>
                                          <p:spTgt spid="13314"/>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13314"/>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133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wipe(left)">
                                      <p:cBhvr>
                                        <p:cTn id="14" dur="2000"/>
                                        <p:tgtEl>
                                          <p:spTgt spid="1331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left)">
                                      <p:cBhvr>
                                        <p:cTn id="17" dur="2000"/>
                                        <p:tgtEl>
                                          <p:spTgt spid="13315">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315">
                                            <p:txEl>
                                              <p:pRg st="2" end="2"/>
                                            </p:txEl>
                                          </p:spTgt>
                                        </p:tgtEl>
                                        <p:attrNameLst>
                                          <p:attrName>style.visibility</p:attrName>
                                        </p:attrNameLst>
                                      </p:cBhvr>
                                      <p:to>
                                        <p:strVal val="visible"/>
                                      </p:to>
                                    </p:set>
                                    <p:animEffect transition="in" filter="wipe(left)">
                                      <p:cBhvr>
                                        <p:cTn id="20" dur="2000"/>
                                        <p:tgtEl>
                                          <p:spTgt spid="1331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5">
                                            <p:txEl>
                                              <p:pRg st="3" end="3"/>
                                            </p:txEl>
                                          </p:spTgt>
                                        </p:tgtEl>
                                        <p:attrNameLst>
                                          <p:attrName>style.visibility</p:attrName>
                                        </p:attrNameLst>
                                      </p:cBhvr>
                                      <p:to>
                                        <p:strVal val="visible"/>
                                      </p:to>
                                    </p:set>
                                    <p:animEffect transition="in" filter="wipe(left)">
                                      <p:cBhvr>
                                        <p:cTn id="23" dur="20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Shermuhammadbekning</a:t>
            </a:r>
            <a:r>
              <a:rPr lang="en-US" dirty="0" smtClean="0"/>
              <a:t> </a:t>
            </a:r>
            <a:r>
              <a:rPr lang="en-US" dirty="0" err="1" smtClean="0"/>
              <a:t>ukasi</a:t>
            </a:r>
            <a:r>
              <a:rPr lang="en-US" dirty="0" smtClean="0"/>
              <a:t> </a:t>
            </a:r>
            <a:r>
              <a:rPr lang="en-US" dirty="0" err="1" smtClean="0"/>
              <a:t>nurmuhammadbek</a:t>
            </a:r>
            <a:r>
              <a:rPr lang="en-US" dirty="0" smtClean="0"/>
              <a:t> </a:t>
            </a:r>
            <a:r>
              <a:rPr lang="en-US" dirty="0" err="1" smtClean="0"/>
              <a:t>qo’rboshi</a:t>
            </a:r>
            <a:r>
              <a:rPr lang="en-US" dirty="0" smtClean="0"/>
              <a:t> </a:t>
            </a:r>
            <a:r>
              <a:rPr lang="en-US" dirty="0" err="1" smtClean="0"/>
              <a:t>adana</a:t>
            </a:r>
            <a:r>
              <a:rPr lang="en-US" dirty="0" smtClean="0"/>
              <a:t>(</a:t>
            </a:r>
            <a:r>
              <a:rPr lang="en-US" dirty="0" err="1" smtClean="0"/>
              <a:t>turkiya</a:t>
            </a:r>
            <a:r>
              <a:rPr lang="en-US" dirty="0" smtClean="0"/>
              <a:t>) 1956-yil</a:t>
            </a:r>
            <a:endParaRPr lang="en-US" dirty="0"/>
          </a:p>
        </p:txBody>
      </p:sp>
      <p:pic>
        <p:nvPicPr>
          <p:cNvPr id="4" name="Picture 4" descr="n-1-212x300"/>
          <p:cNvPicPr>
            <a:picLocks noGrp="1" noChangeAspect="1" noChangeArrowheads="1"/>
          </p:cNvPicPr>
          <p:nvPr>
            <p:ph sz="quarter" idx="1"/>
          </p:nvPr>
        </p:nvPicPr>
        <p:blipFill>
          <a:blip r:embed="rId2"/>
          <a:srcRect/>
          <a:stretch>
            <a:fillRect/>
          </a:stretch>
        </p:blipFill>
        <p:spPr bwMode="auto">
          <a:xfrm>
            <a:off x="107504" y="1412776"/>
            <a:ext cx="8712968" cy="5445224"/>
          </a:xfrm>
          <a:prstGeom prst="rect">
            <a:avLst/>
          </a:prstGeom>
          <a:noFill/>
          <a:ln w="9525">
            <a:noFill/>
            <a:miter lim="800000"/>
            <a:headEnd/>
            <a:tailEnd/>
          </a:ln>
        </p:spPr>
      </p:pic>
    </p:spTree>
    <p:extLst>
      <p:ext uri="{BB962C8B-B14F-4D97-AF65-F5344CB8AC3E}">
        <p14:creationId xmlns:p14="http://schemas.microsoft.com/office/powerpoint/2010/main" val="275811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Turkiston</a:t>
            </a:r>
            <a:r>
              <a:rPr lang="en-US" dirty="0" smtClean="0"/>
              <a:t> </a:t>
            </a:r>
            <a:r>
              <a:rPr lang="en-US" dirty="0" err="1" smtClean="0"/>
              <a:t>milliy</a:t>
            </a:r>
            <a:r>
              <a:rPr lang="en-US" dirty="0" smtClean="0"/>
              <a:t> </a:t>
            </a:r>
            <a:r>
              <a:rPr lang="en-US" dirty="0" err="1" smtClean="0"/>
              <a:t>ozodlik</a:t>
            </a:r>
            <a:r>
              <a:rPr lang="en-US" dirty="0" smtClean="0"/>
              <a:t> </a:t>
            </a:r>
            <a:r>
              <a:rPr lang="en-US" dirty="0" err="1" smtClean="0"/>
              <a:t>harakatining</a:t>
            </a:r>
            <a:r>
              <a:rPr lang="en-US" dirty="0" smtClean="0"/>
              <a:t> </a:t>
            </a:r>
            <a:r>
              <a:rPr lang="en-US" dirty="0" err="1" smtClean="0"/>
              <a:t>bayrog’i</a:t>
            </a:r>
            <a:r>
              <a:rPr lang="en-US" dirty="0" smtClean="0"/>
              <a:t> </a:t>
            </a:r>
            <a:endParaRPr lang="en-US" dirty="0"/>
          </a:p>
        </p:txBody>
      </p:sp>
      <p:pic>
        <p:nvPicPr>
          <p:cNvPr id="4" name="Picture 2" descr="1"/>
          <p:cNvPicPr>
            <a:picLocks noGrp="1" noChangeAspect="1" noChangeArrowheads="1"/>
          </p:cNvPicPr>
          <p:nvPr>
            <p:ph sz="quarter" idx="1"/>
          </p:nvPr>
        </p:nvPicPr>
        <p:blipFill>
          <a:blip r:embed="rId2"/>
          <a:stretch>
            <a:fillRect/>
          </a:stretch>
        </p:blipFill>
        <p:spPr bwMode="auto">
          <a:xfrm>
            <a:off x="179512" y="1484784"/>
            <a:ext cx="8712968" cy="5373216"/>
          </a:xfrm>
          <a:prstGeom prst="rect">
            <a:avLst/>
          </a:prstGeom>
          <a:noFill/>
          <a:ln w="9525">
            <a:noFill/>
            <a:miter lim="800000"/>
            <a:headEnd/>
            <a:tailEnd/>
          </a:ln>
        </p:spPr>
      </p:pic>
    </p:spTree>
    <p:extLst>
      <p:ext uri="{BB962C8B-B14F-4D97-AF65-F5344CB8AC3E}">
        <p14:creationId xmlns:p14="http://schemas.microsoft.com/office/powerpoint/2010/main" val="352178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Shermuhammadbekning</a:t>
            </a:r>
            <a:r>
              <a:rPr lang="en-US" dirty="0" smtClean="0"/>
              <a:t> </a:t>
            </a:r>
            <a:r>
              <a:rPr lang="en-US" dirty="0" err="1" smtClean="0"/>
              <a:t>lashkarboshisi</a:t>
            </a:r>
            <a:r>
              <a:rPr lang="en-US" dirty="0" smtClean="0"/>
              <a:t> </a:t>
            </a:r>
            <a:r>
              <a:rPr lang="en-US" dirty="0" err="1" smtClean="0"/>
              <a:t>adana</a:t>
            </a:r>
            <a:r>
              <a:rPr lang="en-US" dirty="0" smtClean="0"/>
              <a:t>(</a:t>
            </a:r>
            <a:r>
              <a:rPr lang="en-US" dirty="0" err="1" smtClean="0"/>
              <a:t>turkiya</a:t>
            </a:r>
            <a:r>
              <a:rPr lang="en-US" dirty="0" smtClean="0"/>
              <a:t>) 1957-yil.</a:t>
            </a:r>
            <a:endParaRPr lang="en-US" dirty="0"/>
          </a:p>
        </p:txBody>
      </p:sp>
      <p:pic>
        <p:nvPicPr>
          <p:cNvPr id="4" name="Picture 2" descr="0"/>
          <p:cNvPicPr>
            <a:picLocks noGrp="1" noChangeAspect="1" noChangeArrowheads="1"/>
          </p:cNvPicPr>
          <p:nvPr>
            <p:ph sz="quarter" idx="1"/>
          </p:nvPr>
        </p:nvPicPr>
        <p:blipFill>
          <a:blip r:embed="rId2"/>
          <a:stretch>
            <a:fillRect/>
          </a:stretch>
        </p:blipFill>
        <p:spPr bwMode="auto">
          <a:xfrm>
            <a:off x="107504" y="1412776"/>
            <a:ext cx="8784976" cy="5445224"/>
          </a:xfrm>
          <a:prstGeom prst="rect">
            <a:avLst/>
          </a:prstGeom>
          <a:noFill/>
          <a:ln w="9525">
            <a:noFill/>
            <a:miter lim="800000"/>
            <a:headEnd/>
            <a:tailEnd/>
          </a:ln>
        </p:spPr>
      </p:pic>
    </p:spTree>
    <p:extLst>
      <p:ext uri="{BB962C8B-B14F-4D97-AF65-F5344CB8AC3E}">
        <p14:creationId xmlns:p14="http://schemas.microsoft.com/office/powerpoint/2010/main" val="21862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Shermuhamad</a:t>
            </a:r>
            <a:r>
              <a:rPr lang="en-US" dirty="0" smtClean="0"/>
              <a:t> </a:t>
            </a:r>
            <a:r>
              <a:rPr lang="en-US" dirty="0" err="1" smtClean="0"/>
              <a:t>lashkarboshi</a:t>
            </a:r>
            <a:r>
              <a:rPr lang="en-US" dirty="0" smtClean="0"/>
              <a:t>  (</a:t>
            </a:r>
            <a:r>
              <a:rPr lang="en-US" dirty="0" err="1" smtClean="0"/>
              <a:t>chapdan</a:t>
            </a:r>
            <a:r>
              <a:rPr lang="en-US" dirty="0" smtClean="0"/>
              <a:t> </a:t>
            </a:r>
            <a:r>
              <a:rPr lang="en-US" dirty="0" err="1" smtClean="0"/>
              <a:t>ikkinchi</a:t>
            </a:r>
            <a:r>
              <a:rPr lang="en-US" dirty="0" smtClean="0"/>
              <a:t>) </a:t>
            </a:r>
            <a:r>
              <a:rPr lang="en-US" dirty="0" err="1" smtClean="0"/>
              <a:t>quroldosh</a:t>
            </a:r>
            <a:r>
              <a:rPr lang="en-US" dirty="0" smtClean="0"/>
              <a:t> </a:t>
            </a:r>
            <a:r>
              <a:rPr lang="en-US" dirty="0" err="1" smtClean="0"/>
              <a:t>do’stlari</a:t>
            </a:r>
            <a:r>
              <a:rPr lang="en-US" dirty="0" smtClean="0"/>
              <a:t> </a:t>
            </a:r>
            <a:r>
              <a:rPr lang="en-US" dirty="0" err="1" smtClean="0"/>
              <a:t>davrasida</a:t>
            </a:r>
            <a:r>
              <a:rPr lang="en-US" dirty="0" smtClean="0"/>
              <a:t>, </a:t>
            </a:r>
            <a:r>
              <a:rPr lang="en-US" dirty="0" err="1" smtClean="0"/>
              <a:t>qo’qon</a:t>
            </a:r>
            <a:r>
              <a:rPr lang="en-US" dirty="0" smtClean="0"/>
              <a:t> 1920-yil</a:t>
            </a:r>
            <a:endParaRPr lang="en-US" dirty="0"/>
          </a:p>
        </p:txBody>
      </p:sp>
      <p:pic>
        <p:nvPicPr>
          <p:cNvPr id="4" name="Picture 2" descr="32"/>
          <p:cNvPicPr>
            <a:picLocks noGrp="1" noChangeAspect="1" noChangeArrowheads="1"/>
          </p:cNvPicPr>
          <p:nvPr>
            <p:ph sz="quarter" idx="1"/>
          </p:nvPr>
        </p:nvPicPr>
        <p:blipFill>
          <a:blip r:embed="rId2"/>
          <a:stretch>
            <a:fillRect/>
          </a:stretch>
        </p:blipFill>
        <p:spPr bwMode="auto">
          <a:xfrm>
            <a:off x="323528" y="1475066"/>
            <a:ext cx="8712968" cy="5373216"/>
          </a:xfrm>
          <a:prstGeom prst="rect">
            <a:avLst/>
          </a:prstGeom>
          <a:noFill/>
          <a:ln w="9525">
            <a:noFill/>
            <a:miter lim="800000"/>
            <a:headEnd/>
            <a:tailEnd/>
          </a:ln>
        </p:spPr>
      </p:pic>
    </p:spTree>
    <p:extLst>
      <p:ext uri="{BB962C8B-B14F-4D97-AF65-F5344CB8AC3E}">
        <p14:creationId xmlns:p14="http://schemas.microsoft.com/office/powerpoint/2010/main" val="1691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7170" name="Group 19"/>
          <p:cNvGrpSpPr>
            <a:grpSpLocks/>
          </p:cNvGrpSpPr>
          <p:nvPr/>
        </p:nvGrpSpPr>
        <p:grpSpPr bwMode="auto">
          <a:xfrm>
            <a:off x="323850" y="260350"/>
            <a:ext cx="8569325" cy="6429375"/>
            <a:chOff x="204" y="197"/>
            <a:chExt cx="5398" cy="4050"/>
          </a:xfrm>
        </p:grpSpPr>
        <p:sp>
          <p:nvSpPr>
            <p:cNvPr id="7171" name="Oval 13"/>
            <p:cNvSpPr>
              <a:spLocks noChangeArrowheads="1"/>
            </p:cNvSpPr>
            <p:nvPr/>
          </p:nvSpPr>
          <p:spPr bwMode="auto">
            <a:xfrm>
              <a:off x="3396" y="197"/>
              <a:ext cx="936" cy="648"/>
            </a:xfrm>
            <a:prstGeom prst="ellipse">
              <a:avLst/>
            </a:prstGeom>
            <a:solidFill>
              <a:srgbClr val="FFFFFF"/>
            </a:solidFill>
            <a:ln w="2857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7172" name="Text Box 4"/>
            <p:cNvSpPr txBox="1">
              <a:spLocks noChangeArrowheads="1"/>
            </p:cNvSpPr>
            <p:nvPr/>
          </p:nvSpPr>
          <p:spPr bwMode="auto">
            <a:xfrm>
              <a:off x="204" y="2995"/>
              <a:ext cx="5398" cy="1252"/>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ts val="300"/>
                </a:spcBef>
                <a:buClrTx/>
                <a:buSzTx/>
                <a:buFontTx/>
                <a:buNone/>
              </a:pPr>
              <a:r>
                <a:rPr lang="uz-Cyrl-UZ" altLang="ru-RU" sz="2000" b="1">
                  <a:solidFill>
                    <a:srgbClr val="000000"/>
                  </a:solidFill>
                </a:rPr>
                <a:t>1917 </a:t>
              </a:r>
              <a:r>
                <a:rPr lang="uz-Cyrl-UZ" altLang="ru-RU" sz="2000">
                  <a:solidFill>
                    <a:srgbClr val="000000"/>
                  </a:solidFill>
                </a:rPr>
                <a:t>йил 17-20-сентябрда Тошкентда бўлиб ўтган Туркистон ва Қозоғистон мусулмонларининг қурултойи </a:t>
              </a:r>
              <a:r>
                <a:rPr lang="uz-Cyrl-UZ" altLang="ru-RU" sz="2000" b="1">
                  <a:solidFill>
                    <a:srgbClr val="000000"/>
                  </a:solidFill>
                </a:rPr>
                <a:t>«уламочилар» </a:t>
              </a:r>
              <a:r>
                <a:rPr lang="uz-Cyrl-UZ" altLang="ru-RU" sz="2000">
                  <a:solidFill>
                    <a:srgbClr val="000000"/>
                  </a:solidFill>
                </a:rPr>
                <a:t>билан «шўрои исломчилар» келишиш ва муроса йўлини топди. </a:t>
              </a:r>
            </a:p>
            <a:p>
              <a:pPr algn="just" eaLnBrk="1" hangingPunct="1">
                <a:spcBef>
                  <a:spcPts val="300"/>
                </a:spcBef>
                <a:buClrTx/>
                <a:buSzTx/>
                <a:buFontTx/>
                <a:buNone/>
              </a:pPr>
              <a:r>
                <a:rPr lang="uz-Cyrl-UZ" altLang="ru-RU" sz="2000">
                  <a:solidFill>
                    <a:srgbClr val="000000"/>
                  </a:solidFill>
                </a:rPr>
                <a:t>Қурултойда </a:t>
              </a:r>
              <a:r>
                <a:rPr lang="uz-Cyrl-UZ" altLang="ru-RU" sz="2000" b="1">
                  <a:solidFill>
                    <a:srgbClr val="000000"/>
                  </a:solidFill>
                </a:rPr>
                <a:t>«Шўрои Исломия», «Шўрои Уламо», «Турон»ни </a:t>
              </a:r>
              <a:r>
                <a:rPr lang="uz-Cyrl-UZ" altLang="ru-RU" sz="2000">
                  <a:solidFill>
                    <a:srgbClr val="000000"/>
                  </a:solidFill>
                </a:rPr>
                <a:t>бирлаштириш йўли билан бутун Туркистон учун умумий </a:t>
              </a:r>
              <a:r>
                <a:rPr lang="uz-Cyrl-UZ" altLang="ru-RU" sz="2000" b="1">
                  <a:solidFill>
                    <a:srgbClr val="000000"/>
                  </a:solidFill>
                </a:rPr>
                <a:t>«Иттифоқи муслимин» </a:t>
              </a:r>
              <a:r>
                <a:rPr lang="uz-Cyrl-UZ" altLang="ru-RU" sz="2000">
                  <a:solidFill>
                    <a:srgbClr val="000000"/>
                  </a:solidFill>
                </a:rPr>
                <a:t>сиёсий партиясини тузишга қарор қилинди.</a:t>
              </a:r>
              <a:endParaRPr lang="ru-RU" altLang="ru-RU" sz="2000"/>
            </a:p>
          </p:txBody>
        </p:sp>
        <p:sp>
          <p:nvSpPr>
            <p:cNvPr id="7173" name="Oval 5"/>
            <p:cNvSpPr>
              <a:spLocks noChangeArrowheads="1"/>
            </p:cNvSpPr>
            <p:nvPr/>
          </p:nvSpPr>
          <p:spPr bwMode="auto">
            <a:xfrm>
              <a:off x="1339" y="197"/>
              <a:ext cx="936" cy="648"/>
            </a:xfrm>
            <a:prstGeom prst="ellipse">
              <a:avLst/>
            </a:prstGeom>
            <a:solidFill>
              <a:srgbClr val="FFFFFF"/>
            </a:solidFill>
            <a:ln w="2857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p>
          </p:txBody>
        </p:sp>
        <p:sp>
          <p:nvSpPr>
            <p:cNvPr id="7174" name="Text Box 6"/>
            <p:cNvSpPr txBox="1">
              <a:spLocks noChangeArrowheads="1"/>
            </p:cNvSpPr>
            <p:nvPr/>
          </p:nvSpPr>
          <p:spPr bwMode="auto">
            <a:xfrm>
              <a:off x="1384" y="288"/>
              <a:ext cx="85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a:solidFill>
                    <a:srgbClr val="000000"/>
                  </a:solidFill>
                </a:rPr>
                <a:t>Шўрои Исломия</a:t>
              </a:r>
              <a:endParaRPr lang="ru-RU" altLang="ru-RU" sz="1800"/>
            </a:p>
          </p:txBody>
        </p:sp>
        <p:sp>
          <p:nvSpPr>
            <p:cNvPr id="7175" name="Text Box 7"/>
            <p:cNvSpPr txBox="1">
              <a:spLocks noChangeArrowheads="1"/>
            </p:cNvSpPr>
            <p:nvPr/>
          </p:nvSpPr>
          <p:spPr bwMode="auto">
            <a:xfrm>
              <a:off x="3524" y="333"/>
              <a:ext cx="64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a:solidFill>
                    <a:srgbClr val="000000"/>
                  </a:solidFill>
                </a:rPr>
                <a:t>Шўрои Уламо</a:t>
              </a:r>
              <a:endParaRPr lang="ru-RU" altLang="ru-RU" sz="1800"/>
            </a:p>
          </p:txBody>
        </p:sp>
        <p:sp>
          <p:nvSpPr>
            <p:cNvPr id="7176" name="Rectangle 14"/>
            <p:cNvSpPr>
              <a:spLocks noChangeArrowheads="1"/>
            </p:cNvSpPr>
            <p:nvPr/>
          </p:nvSpPr>
          <p:spPr bwMode="auto">
            <a:xfrm>
              <a:off x="612" y="907"/>
              <a:ext cx="2132" cy="1979"/>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dirty="0">
                  <a:solidFill>
                    <a:srgbClr val="000000"/>
                  </a:solidFill>
                </a:rPr>
                <a:t>“Шўрои ислом”нинг мақсади</a:t>
              </a:r>
              <a:r>
                <a:rPr lang="uz-Cyrl-UZ" altLang="ru-RU" sz="1800" dirty="0">
                  <a:solidFill>
                    <a:srgbClr val="000000"/>
                  </a:solidFill>
                </a:rPr>
                <a:t> Туркистон мусулмонларини бирлаштириш, Таъсис мажлисига тайёргарлик кўриш, Туркистонга миллий-диний мухторият берилишига эришиш, хусусий мулк эгалигини сақлаб қолиш кабилардан иборат эди</a:t>
              </a:r>
              <a:r>
                <a:rPr lang="ru-RU" altLang="ru-RU" sz="1800" dirty="0">
                  <a:solidFill>
                    <a:srgbClr val="000000"/>
                  </a:solidFill>
                </a:rPr>
                <a:t> </a:t>
              </a:r>
            </a:p>
            <a:p>
              <a:pPr algn="ctr" eaLnBrk="1" hangingPunct="1">
                <a:spcBef>
                  <a:spcPct val="0"/>
                </a:spcBef>
                <a:buClrTx/>
                <a:buSzTx/>
                <a:buFontTx/>
                <a:buNone/>
              </a:pPr>
              <a:endParaRPr lang="ru-RU" altLang="ru-RU" sz="1800" dirty="0">
                <a:solidFill>
                  <a:srgbClr val="000000"/>
                </a:solidFill>
              </a:endParaRPr>
            </a:p>
          </p:txBody>
        </p:sp>
        <p:sp>
          <p:nvSpPr>
            <p:cNvPr id="7177" name="Rectangle 15"/>
            <p:cNvSpPr>
              <a:spLocks noChangeArrowheads="1"/>
            </p:cNvSpPr>
            <p:nvPr/>
          </p:nvSpPr>
          <p:spPr bwMode="auto">
            <a:xfrm>
              <a:off x="2835" y="907"/>
              <a:ext cx="2358" cy="1979"/>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dirty="0">
                  <a:solidFill>
                    <a:srgbClr val="000000"/>
                  </a:solidFill>
                </a:rPr>
                <a:t>«Шўрои Уламо» </a:t>
              </a:r>
              <a:r>
                <a:rPr lang="uz-Cyrl-UZ" altLang="ru-RU" sz="1800" dirty="0">
                  <a:solidFill>
                    <a:srgbClr val="000000"/>
                  </a:solidFill>
                </a:rPr>
                <a:t>жамияти ўз дастурида ислом динининг анъанавий асослари бўйича иш кўришини маълум қилса-да, аслида </a:t>
              </a:r>
              <a:r>
                <a:rPr lang="uz-Cyrl-UZ" altLang="ru-RU" sz="1800" b="1" dirty="0">
                  <a:solidFill>
                    <a:srgbClr val="000000"/>
                  </a:solidFill>
                </a:rPr>
                <a:t>Лапин </a:t>
              </a:r>
              <a:r>
                <a:rPr lang="uz-Cyrl-UZ" altLang="ru-RU" sz="1800" dirty="0">
                  <a:solidFill>
                    <a:srgbClr val="000000"/>
                  </a:solidFill>
                </a:rPr>
                <a:t>бошчилигидаги Тошкент уламочилари аввал рус монархияси, сўнгра болшевизм билан ўз ҳаракатларини мувофиқлаштиришга уринди</a:t>
              </a:r>
              <a:endParaRPr lang="ru-RU" altLang="ru-RU" sz="1800" dirty="0">
                <a:solidFill>
                  <a:srgbClr val="000000"/>
                </a:solidFill>
              </a:endParaRPr>
            </a:p>
            <a:p>
              <a:pPr eaLnBrk="1" hangingPunct="1">
                <a:spcBef>
                  <a:spcPct val="0"/>
                </a:spcBef>
                <a:buClrTx/>
                <a:buSzTx/>
                <a:buFontTx/>
                <a:buNone/>
              </a:pPr>
              <a:endParaRPr lang="ru-RU" altLang="ru-RU" sz="1800" dirty="0">
                <a:solidFill>
                  <a:srgbClr val="000000"/>
                </a:solidFill>
              </a:endParaRPr>
            </a:p>
            <a:p>
              <a:pPr eaLnBrk="1" hangingPunct="1">
                <a:spcBef>
                  <a:spcPct val="0"/>
                </a:spcBef>
                <a:buClrTx/>
                <a:buSzTx/>
                <a:buFontTx/>
                <a:buNone/>
              </a:pPr>
              <a:r>
                <a:rPr lang="ru-RU" altLang="ru-RU" sz="1800" dirty="0">
                  <a:solidFill>
                    <a:srgbClr val="000000"/>
                  </a:solidFill>
                </a:rPr>
                <a:t> </a:t>
              </a:r>
            </a:p>
          </p:txBody>
        </p:sp>
      </p:grpSp>
    </p:spTree>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33375"/>
            <a:ext cx="9036050" cy="1111250"/>
          </a:xfrm>
        </p:spPr>
        <p:txBody>
          <a:bodyPr/>
          <a:lstStyle/>
          <a:p>
            <a:pPr eaLnBrk="1" hangingPunct="1">
              <a:defRPr/>
            </a:pPr>
            <a:endParaRPr lang="ru-RU" dirty="0" smtClean="0"/>
          </a:p>
        </p:txBody>
      </p:sp>
      <p:sp>
        <p:nvSpPr>
          <p:cNvPr id="8195" name="Объект 2"/>
          <p:cNvSpPr>
            <a:spLocks noGrp="1"/>
          </p:cNvSpPr>
          <p:nvPr>
            <p:ph sz="quarter" idx="13"/>
          </p:nvPr>
        </p:nvSpPr>
        <p:spPr>
          <a:xfrm>
            <a:off x="0" y="1600200"/>
            <a:ext cx="9144000" cy="5257800"/>
          </a:xfrm>
        </p:spPr>
        <p:txBody>
          <a:bodyPr/>
          <a:lstStyle/>
          <a:p>
            <a:pPr eaLnBrk="1" hangingPunct="1"/>
            <a:r>
              <a:rPr lang="ru-RU" altLang="ru-RU" sz="2400" smtClean="0">
                <a:solidFill>
                  <a:srgbClr val="002060"/>
                </a:solidFill>
                <a:effectLst/>
                <a:latin typeface="Times New Roman" panose="02020603050405020304" pitchFamily="18" charset="0"/>
                <a:cs typeface="Times New Roman" panose="02020603050405020304" pitchFamily="18" charset="0"/>
              </a:rPr>
              <a:t>Унда 8 та ўрин сўл эсерларга, 7 та ўрин большевиклар билан максималистларга берилиб, ҳукумат таркибига туб аҳоли вакилларидан битта ҳам вакил киритилмади. ХКС раиси лавозимини Ф.Колесов эгаллади. Туркистонда ҳокимият большевиклар қўлига ўтиши билан ўлкада</a:t>
            </a:r>
          </a:p>
          <a:p>
            <a:pPr eaLnBrk="1" hangingPunct="1"/>
            <a:r>
              <a:rPr lang="ru-RU" altLang="ru-RU" sz="2400" smtClean="0">
                <a:solidFill>
                  <a:srgbClr val="002060"/>
                </a:solidFill>
                <a:effectLst/>
                <a:latin typeface="Times New Roman" panose="02020603050405020304" pitchFamily="18" charset="0"/>
                <a:cs typeface="Times New Roman" panose="02020603050405020304" pitchFamily="18" charset="0"/>
              </a:rPr>
              <a:t>Муваққат ҳукуматнинг барча бўғинлари тугатилиб, ўрнига аввало жазо органлари ва совет бошқарув тизими ўрнатилди</a:t>
            </a:r>
          </a:p>
          <a:p>
            <a:pPr eaLnBrk="1" hangingPunct="1"/>
            <a:r>
              <a:rPr lang="ru-RU" altLang="ru-RU" sz="2400" smtClean="0">
                <a:solidFill>
                  <a:srgbClr val="002060"/>
                </a:solidFill>
                <a:effectLst/>
                <a:latin typeface="Times New Roman" panose="02020603050405020304" pitchFamily="18" charset="0"/>
                <a:cs typeface="Times New Roman" panose="02020603050405020304" pitchFamily="18" charset="0"/>
              </a:rPr>
              <a:t>Туркистон ўлкаси ХКС ўзининг тузилиши ва бошқарув аппаратлари жиҳатидан тубдан фарқланувчи ҳукумат эди. Туркистон ХКС таркибига кирган 15 та комиссарлик ўлкадаги бошқарув ишларини бутунлай қамраб олган бўлиб, бошқарув тизимининг фарқли томони шунда эдики, Туркистон ХКС ташкил топган пайтдаёқ Россиядаги Марказий ҳукуматни тан олди.</a:t>
            </a:r>
          </a:p>
        </p:txBody>
      </p:sp>
      <p:sp>
        <p:nvSpPr>
          <p:cNvPr id="4" name="Скругленный прямоугольник 3"/>
          <p:cNvSpPr/>
          <p:nvPr/>
        </p:nvSpPr>
        <p:spPr>
          <a:xfrm>
            <a:off x="0" y="0"/>
            <a:ext cx="9091613" cy="1341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100" dirty="0">
                <a:solidFill>
                  <a:srgbClr val="002060"/>
                </a:solidFill>
                <a:latin typeface="Times New Roman" panose="02020603050405020304" pitchFamily="18" charset="0"/>
                <a:cs typeface="Times New Roman" panose="02020603050405020304" pitchFamily="18" charset="0"/>
              </a:rPr>
              <a:t>1917 </a:t>
            </a:r>
            <a:r>
              <a:rPr lang="ru-RU" sz="2100" dirty="0" err="1">
                <a:solidFill>
                  <a:srgbClr val="002060"/>
                </a:solidFill>
                <a:latin typeface="Times New Roman" panose="02020603050405020304" pitchFamily="18" charset="0"/>
                <a:cs typeface="Times New Roman" panose="02020603050405020304" pitchFamily="18" charset="0"/>
              </a:rPr>
              <a:t>йил</a:t>
            </a:r>
            <a:r>
              <a:rPr lang="ru-RU" sz="2100" dirty="0">
                <a:solidFill>
                  <a:srgbClr val="002060"/>
                </a:solidFill>
                <a:latin typeface="Times New Roman" panose="02020603050405020304" pitchFamily="18" charset="0"/>
                <a:cs typeface="Times New Roman" panose="02020603050405020304" pitchFamily="18" charset="0"/>
              </a:rPr>
              <a:t> 15-22 </a:t>
            </a:r>
            <a:r>
              <a:rPr lang="ru-RU" sz="2100" dirty="0" err="1">
                <a:solidFill>
                  <a:srgbClr val="002060"/>
                </a:solidFill>
                <a:latin typeface="Times New Roman" panose="02020603050405020304" pitchFamily="18" charset="0"/>
                <a:cs typeface="Times New Roman" panose="02020603050405020304" pitchFamily="18" charset="0"/>
              </a:rPr>
              <a:t>октябр</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кунлари</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Тошкент</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шаҳрида</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бўлиб</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ўтган</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Ўлка</a:t>
            </a:r>
            <a:endParaRPr lang="ru-RU" sz="2100" dirty="0">
              <a:solidFill>
                <a:srgbClr val="002060"/>
              </a:solidFill>
              <a:latin typeface="Times New Roman" panose="02020603050405020304" pitchFamily="18" charset="0"/>
              <a:cs typeface="Times New Roman" panose="02020603050405020304" pitchFamily="18" charset="0"/>
            </a:endParaRPr>
          </a:p>
          <a:p>
            <a:pPr algn="ctr" eaLnBrk="1" hangingPunct="1">
              <a:defRPr/>
            </a:pPr>
            <a:r>
              <a:rPr lang="ru-RU" sz="2100" dirty="0" err="1">
                <a:solidFill>
                  <a:srgbClr val="002060"/>
                </a:solidFill>
                <a:latin typeface="Times New Roman" panose="02020603050405020304" pitchFamily="18" charset="0"/>
                <a:cs typeface="Times New Roman" panose="02020603050405020304" pitchFamily="18" charset="0"/>
              </a:rPr>
              <a:t>ишчи</a:t>
            </a:r>
            <a:r>
              <a:rPr lang="ru-RU" sz="2100" dirty="0">
                <a:solidFill>
                  <a:srgbClr val="002060"/>
                </a:solidFill>
                <a:latin typeface="Times New Roman" panose="02020603050405020304" pitchFamily="18" charset="0"/>
                <a:cs typeface="Times New Roman" panose="02020603050405020304" pitchFamily="18" charset="0"/>
              </a:rPr>
              <a:t>, солдат </a:t>
            </a:r>
            <a:r>
              <a:rPr lang="ru-RU" sz="2100" dirty="0" err="1">
                <a:solidFill>
                  <a:srgbClr val="002060"/>
                </a:solidFill>
                <a:latin typeface="Times New Roman" panose="02020603050405020304" pitchFamily="18" charset="0"/>
                <a:cs typeface="Times New Roman" panose="02020603050405020304" pitchFamily="18" charset="0"/>
              </a:rPr>
              <a:t>ва</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деҳқон</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депутатлари</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Советларининг</a:t>
            </a:r>
            <a:r>
              <a:rPr lang="ru-RU" sz="2100" dirty="0">
                <a:solidFill>
                  <a:srgbClr val="002060"/>
                </a:solidFill>
                <a:latin typeface="Times New Roman" panose="02020603050405020304" pitchFamily="18" charset="0"/>
                <a:cs typeface="Times New Roman" panose="02020603050405020304" pitchFamily="18" charset="0"/>
              </a:rPr>
              <a:t> III </a:t>
            </a:r>
            <a:r>
              <a:rPr lang="ru-RU" sz="2100" dirty="0" err="1">
                <a:solidFill>
                  <a:srgbClr val="002060"/>
                </a:solidFill>
                <a:latin typeface="Times New Roman" panose="02020603050405020304" pitchFamily="18" charset="0"/>
                <a:cs typeface="Times New Roman" panose="02020603050405020304" pitchFamily="18" charset="0"/>
              </a:rPr>
              <a:t>съездида</a:t>
            </a:r>
            <a:r>
              <a:rPr lang="ru-RU" sz="2100" dirty="0">
                <a:solidFill>
                  <a:srgbClr val="002060"/>
                </a:solidFill>
                <a:latin typeface="Times New Roman" panose="02020603050405020304" pitchFamily="18" charset="0"/>
                <a:cs typeface="Times New Roman" panose="02020603050405020304" pitchFamily="18" charset="0"/>
              </a:rPr>
              <a:t> 15 </a:t>
            </a:r>
            <a:r>
              <a:rPr lang="ru-RU" sz="2100" dirty="0" err="1">
                <a:solidFill>
                  <a:srgbClr val="002060"/>
                </a:solidFill>
                <a:latin typeface="Times New Roman" panose="02020603050405020304" pitchFamily="18" charset="0"/>
                <a:cs typeface="Times New Roman" panose="02020603050405020304" pitchFamily="18" charset="0"/>
              </a:rPr>
              <a:t>кишидан</a:t>
            </a:r>
            <a:endParaRPr lang="ru-RU" sz="2100" dirty="0">
              <a:solidFill>
                <a:srgbClr val="002060"/>
              </a:solidFill>
              <a:latin typeface="Times New Roman" panose="02020603050405020304" pitchFamily="18" charset="0"/>
              <a:cs typeface="Times New Roman" panose="02020603050405020304" pitchFamily="18" charset="0"/>
            </a:endParaRPr>
          </a:p>
          <a:p>
            <a:pPr algn="ctr" eaLnBrk="1" hangingPunct="1">
              <a:defRPr/>
            </a:pPr>
            <a:r>
              <a:rPr lang="ru-RU" sz="2100" dirty="0" err="1">
                <a:solidFill>
                  <a:srgbClr val="002060"/>
                </a:solidFill>
                <a:latin typeface="Times New Roman" panose="02020603050405020304" pitchFamily="18" charset="0"/>
                <a:cs typeface="Times New Roman" panose="02020603050405020304" pitchFamily="18" charset="0"/>
              </a:rPr>
              <a:t>иборат</a:t>
            </a:r>
            <a:r>
              <a:rPr lang="ru-RU" sz="2100"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ҳукумат</a:t>
            </a:r>
            <a:r>
              <a:rPr lang="ru-RU" sz="2100" dirty="0">
                <a:solidFill>
                  <a:srgbClr val="002060"/>
                </a:solidFill>
                <a:latin typeface="Times New Roman" panose="02020603050405020304" pitchFamily="18" charset="0"/>
                <a:cs typeface="Times New Roman" panose="02020603050405020304" pitchFamily="18" charset="0"/>
              </a:rPr>
              <a:t>- .</a:t>
            </a:r>
            <a:r>
              <a:rPr lang="ru-RU" sz="2100" b="1" dirty="0" err="1">
                <a:solidFill>
                  <a:srgbClr val="002060"/>
                </a:solidFill>
                <a:latin typeface="Times New Roman" panose="02020603050405020304" pitchFamily="18" charset="0"/>
                <a:cs typeface="Times New Roman" panose="02020603050405020304" pitchFamily="18" charset="0"/>
              </a:rPr>
              <a:t>Туркистон</a:t>
            </a:r>
            <a:r>
              <a:rPr lang="ru-RU" sz="2100" b="1" dirty="0">
                <a:solidFill>
                  <a:srgbClr val="002060"/>
                </a:solidFill>
                <a:latin typeface="Times New Roman" panose="02020603050405020304" pitchFamily="18" charset="0"/>
                <a:cs typeface="Times New Roman" panose="02020603050405020304" pitchFamily="18" charset="0"/>
              </a:rPr>
              <a:t> </a:t>
            </a:r>
            <a:r>
              <a:rPr lang="ru-RU" sz="2100" b="1" dirty="0" err="1">
                <a:solidFill>
                  <a:srgbClr val="002060"/>
                </a:solidFill>
                <a:latin typeface="Times New Roman" panose="02020603050405020304" pitchFamily="18" charset="0"/>
                <a:cs typeface="Times New Roman" panose="02020603050405020304" pitchFamily="18" charset="0"/>
              </a:rPr>
              <a:t>ўлкаси</a:t>
            </a:r>
            <a:r>
              <a:rPr lang="ru-RU" sz="2100" b="1" dirty="0">
                <a:solidFill>
                  <a:srgbClr val="002060"/>
                </a:solidFill>
                <a:latin typeface="Times New Roman" panose="02020603050405020304" pitchFamily="18" charset="0"/>
                <a:cs typeface="Times New Roman" panose="02020603050405020304" pitchFamily="18" charset="0"/>
              </a:rPr>
              <a:t> </a:t>
            </a:r>
            <a:r>
              <a:rPr lang="ru-RU" sz="2100" b="1" dirty="0" err="1">
                <a:solidFill>
                  <a:srgbClr val="002060"/>
                </a:solidFill>
                <a:latin typeface="Times New Roman" panose="02020603050405020304" pitchFamily="18" charset="0"/>
                <a:cs typeface="Times New Roman" panose="02020603050405020304" pitchFamily="18" charset="0"/>
              </a:rPr>
              <a:t>Халқ</a:t>
            </a:r>
            <a:r>
              <a:rPr lang="ru-RU" sz="2100" b="1" dirty="0">
                <a:solidFill>
                  <a:srgbClr val="002060"/>
                </a:solidFill>
                <a:latin typeface="Times New Roman" panose="02020603050405020304" pitchFamily="18" charset="0"/>
                <a:cs typeface="Times New Roman" panose="02020603050405020304" pitchFamily="18" charset="0"/>
              </a:rPr>
              <a:t> </a:t>
            </a:r>
            <a:r>
              <a:rPr lang="ru-RU" sz="2100" b="1" dirty="0" err="1">
                <a:solidFill>
                  <a:srgbClr val="002060"/>
                </a:solidFill>
                <a:latin typeface="Times New Roman" panose="02020603050405020304" pitchFamily="18" charset="0"/>
                <a:cs typeface="Times New Roman" panose="02020603050405020304" pitchFamily="18" charset="0"/>
              </a:rPr>
              <a:t>Комиссарлари</a:t>
            </a:r>
            <a:r>
              <a:rPr lang="ru-RU" sz="2100" b="1" dirty="0">
                <a:solidFill>
                  <a:srgbClr val="002060"/>
                </a:solidFill>
                <a:latin typeface="Times New Roman" panose="02020603050405020304" pitchFamily="18" charset="0"/>
                <a:cs typeface="Times New Roman" panose="02020603050405020304" pitchFamily="18" charset="0"/>
              </a:rPr>
              <a:t> </a:t>
            </a:r>
            <a:r>
              <a:rPr lang="ru-RU" sz="2100" b="1" dirty="0" err="1">
                <a:solidFill>
                  <a:srgbClr val="002060"/>
                </a:solidFill>
                <a:latin typeface="Times New Roman" panose="02020603050405020304" pitchFamily="18" charset="0"/>
                <a:cs typeface="Times New Roman" panose="02020603050405020304" pitchFamily="18" charset="0"/>
              </a:rPr>
              <a:t>Совети</a:t>
            </a:r>
            <a:r>
              <a:rPr lang="ru-RU" sz="2100" b="1" dirty="0">
                <a:solidFill>
                  <a:srgbClr val="002060"/>
                </a:solidFill>
                <a:latin typeface="Times New Roman" panose="02020603050405020304" pitchFamily="18" charset="0"/>
                <a:cs typeface="Times New Roman" panose="02020603050405020304" pitchFamily="18" charset="0"/>
              </a:rPr>
              <a:t> </a:t>
            </a:r>
            <a:r>
              <a:rPr lang="ru-RU" sz="2100" dirty="0" err="1">
                <a:solidFill>
                  <a:srgbClr val="002060"/>
                </a:solidFill>
                <a:latin typeface="Times New Roman" panose="02020603050405020304" pitchFamily="18" charset="0"/>
                <a:cs typeface="Times New Roman" panose="02020603050405020304" pitchFamily="18" charset="0"/>
              </a:rPr>
              <a:t>тузилди</a:t>
            </a:r>
            <a:r>
              <a:rPr lang="ru-RU" dirty="0">
                <a:solidFill>
                  <a:srgbClr val="00206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26988"/>
            <a:ext cx="8686800" cy="1143001"/>
          </a:xfrm>
        </p:spPr>
        <p:txBody>
          <a:bodyPr>
            <a:normAutofit fontScale="90000"/>
          </a:bodyPr>
          <a:lstStyle/>
          <a:p>
            <a:pPr marL="0" indent="0" algn="ctr" eaLnBrk="1" hangingPunct="1">
              <a:buNone/>
              <a:defRPr/>
            </a:pPr>
            <a:r>
              <a:rPr lang="uz-Cyrl-UZ" altLang="ru-RU" sz="3600" b="1" dirty="0" smtClean="0">
                <a:solidFill>
                  <a:srgbClr val="A50021"/>
                </a:solidFill>
                <a:latin typeface="Times New Roman" panose="02020603050405020304" pitchFamily="18" charset="0"/>
              </a:rPr>
              <a:t>Туркистон ўлка мусулмонлари кенгаши</a:t>
            </a:r>
            <a:r>
              <a:rPr lang="uz-Cyrl-UZ" altLang="ru-RU" sz="3600" dirty="0" smtClean="0">
                <a:solidFill>
                  <a:schemeClr val="tx1"/>
                </a:solidFill>
                <a:latin typeface="Times New Roman" panose="02020603050405020304" pitchFamily="18" charset="0"/>
              </a:rPr>
              <a:t/>
            </a:r>
            <a:br>
              <a:rPr lang="uz-Cyrl-UZ" altLang="ru-RU" sz="3600" dirty="0" smtClean="0">
                <a:solidFill>
                  <a:schemeClr val="tx1"/>
                </a:solidFill>
                <a:latin typeface="Times New Roman" panose="02020603050405020304" pitchFamily="18" charset="0"/>
              </a:rPr>
            </a:br>
            <a:endParaRPr lang="ru-RU" altLang="ru-RU" sz="3600" dirty="0" smtClean="0">
              <a:solidFill>
                <a:schemeClr val="tx1"/>
              </a:solidFill>
              <a:latin typeface="Times New Roman" panose="02020603050405020304" pitchFamily="18" charset="0"/>
            </a:endParaRPr>
          </a:p>
        </p:txBody>
      </p:sp>
      <p:sp>
        <p:nvSpPr>
          <p:cNvPr id="15363" name="Rectangle 3"/>
          <p:cNvSpPr>
            <a:spLocks noGrp="1" noChangeArrowheads="1"/>
          </p:cNvSpPr>
          <p:nvPr>
            <p:ph sz="quarter" idx="13"/>
          </p:nvPr>
        </p:nvSpPr>
        <p:spPr>
          <a:xfrm>
            <a:off x="179388" y="692150"/>
            <a:ext cx="8507412" cy="4495800"/>
          </a:xfrm>
        </p:spPr>
        <p:txBody>
          <a:bodyPr>
            <a:noAutofit/>
          </a:bodyPr>
          <a:lstStyle/>
          <a:p>
            <a:pPr algn="just" eaLnBrk="1" hangingPunct="1">
              <a:lnSpc>
                <a:spcPct val="80000"/>
              </a:lnSpc>
              <a:defRPr/>
            </a:pPr>
            <a:r>
              <a:rPr lang="uz-Cyrl-UZ" altLang="ru-RU" sz="2800" b="1" dirty="0" smtClean="0">
                <a:solidFill>
                  <a:srgbClr val="000066"/>
                </a:solidFill>
              </a:rPr>
              <a:t>1917 йил бошларида Туркистонда  янги жамият куртакларини шакллантириш учун ҳаракат бошлан</a:t>
            </a:r>
            <a:r>
              <a:rPr lang="ru-RU" altLang="ru-RU" sz="2800" b="1" dirty="0" err="1" smtClean="0">
                <a:solidFill>
                  <a:srgbClr val="000066"/>
                </a:solidFill>
              </a:rPr>
              <a:t>ган</a:t>
            </a:r>
            <a:r>
              <a:rPr lang="ru-RU" altLang="ru-RU" sz="2800" b="1" dirty="0" smtClean="0">
                <a:solidFill>
                  <a:srgbClr val="000066"/>
                </a:solidFill>
              </a:rPr>
              <a:t>;</a:t>
            </a:r>
            <a:r>
              <a:rPr lang="uz-Cyrl-UZ" altLang="ru-RU" sz="2800" b="1" dirty="0" smtClean="0">
                <a:solidFill>
                  <a:srgbClr val="000066"/>
                </a:solidFill>
              </a:rPr>
              <a:t> </a:t>
            </a:r>
            <a:endParaRPr lang="ru-RU" altLang="ru-RU" sz="2800" b="1" dirty="0" smtClean="0">
              <a:solidFill>
                <a:srgbClr val="000066"/>
              </a:solidFill>
            </a:endParaRPr>
          </a:p>
          <a:p>
            <a:pPr algn="just" eaLnBrk="1" hangingPunct="1">
              <a:lnSpc>
                <a:spcPct val="80000"/>
              </a:lnSpc>
              <a:defRPr/>
            </a:pPr>
            <a:r>
              <a:rPr lang="uz-Cyrl-UZ" altLang="ru-RU" sz="2800" b="1" dirty="0" smtClean="0">
                <a:solidFill>
                  <a:srgbClr val="000066"/>
                </a:solidFill>
              </a:rPr>
              <a:t>Бу даврга келиб Ўлка мухторияти масаласи жадид тараққийпарварлари фаолиятининг асосий мазмунига айланди</a:t>
            </a:r>
            <a:r>
              <a:rPr lang="ru-RU" altLang="ru-RU" sz="2800" b="1" dirty="0" smtClean="0">
                <a:solidFill>
                  <a:srgbClr val="000066"/>
                </a:solidFill>
              </a:rPr>
              <a:t>;</a:t>
            </a:r>
            <a:r>
              <a:rPr lang="uz-Cyrl-UZ" altLang="ru-RU" sz="2800" b="1" dirty="0" smtClean="0">
                <a:solidFill>
                  <a:srgbClr val="000066"/>
                </a:solidFill>
              </a:rPr>
              <a:t>  </a:t>
            </a:r>
          </a:p>
          <a:p>
            <a:pPr algn="just" eaLnBrk="1" hangingPunct="1">
              <a:lnSpc>
                <a:spcPct val="80000"/>
              </a:lnSpc>
              <a:defRPr/>
            </a:pPr>
            <a:r>
              <a:rPr lang="uz-Cyrl-UZ" altLang="ru-RU" sz="2800" b="1" dirty="0" smtClean="0">
                <a:solidFill>
                  <a:srgbClr val="000066"/>
                </a:solidFill>
              </a:rPr>
              <a:t>Жадидчилик 1917 йилга келиб маърифатчилик ҳаракатидан сиёсий ҳаракат даражасига кўтарилди. 1917 йил 4 марта Бутунтуркистон мусулмонлари қурултойи ўтказилди</a:t>
            </a:r>
            <a:r>
              <a:rPr lang="ru-RU" altLang="ru-RU" sz="2800" b="1" dirty="0" smtClean="0">
                <a:solidFill>
                  <a:srgbClr val="000066"/>
                </a:solidFill>
              </a:rPr>
              <a:t>;</a:t>
            </a:r>
            <a:r>
              <a:rPr lang="uz-Cyrl-UZ" altLang="ru-RU" sz="2800" b="1" dirty="0" smtClean="0">
                <a:solidFill>
                  <a:srgbClr val="000066"/>
                </a:solidFill>
              </a:rPr>
              <a:t> </a:t>
            </a:r>
          </a:p>
          <a:p>
            <a:pPr algn="just" eaLnBrk="1" hangingPunct="1">
              <a:lnSpc>
                <a:spcPct val="80000"/>
              </a:lnSpc>
              <a:defRPr/>
            </a:pPr>
            <a:r>
              <a:rPr lang="uz-Cyrl-UZ" altLang="ru-RU" sz="2800" b="1" dirty="0" smtClean="0">
                <a:solidFill>
                  <a:srgbClr val="000066"/>
                </a:solidFill>
              </a:rPr>
              <a:t>1917 йил 16-23-апрелда Тошкентда бўлган 1 қурултойда Россия таркибида Туркистон Мухториятини ташкил этиш ғояси олға сурилди</a:t>
            </a:r>
            <a:r>
              <a:rPr lang="ru-RU" altLang="ru-RU" sz="2800" b="1" dirty="0" smtClean="0">
                <a:solidFill>
                  <a:srgbClr val="000066"/>
                </a:solidFill>
              </a:rPr>
              <a:t>;</a:t>
            </a:r>
            <a:r>
              <a:rPr lang="uz-Cyrl-UZ" altLang="ru-RU" sz="2800" b="1" dirty="0" smtClean="0">
                <a:solidFill>
                  <a:srgbClr val="000066"/>
                </a:solidFill>
              </a:rPr>
              <a:t>     </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heel(8)">
                                      <p:cBhvr>
                                        <p:cTn id="7" dur="2000"/>
                                        <p:tgtEl>
                                          <p:spTgt spid="15362"/>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5363">
                                            <p:txEl>
                                              <p:pRg st="0" end="0"/>
                                            </p:txEl>
                                          </p:spTgt>
                                        </p:tgtEl>
                                        <p:attrNameLst>
                                          <p:attrName>style.visibility</p:attrName>
                                        </p:attrNameLst>
                                      </p:cBhvr>
                                      <p:to>
                                        <p:strVal val="visible"/>
                                      </p:to>
                                    </p:set>
                                    <p:animEffect transition="in" filter="wheel(8)">
                                      <p:cBhvr>
                                        <p:cTn id="10" dur="2000"/>
                                        <p:tgtEl>
                                          <p:spTgt spid="15363">
                                            <p:txEl>
                                              <p:pRg st="0" end="0"/>
                                            </p:txEl>
                                          </p:spTgt>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Effect transition="in" filter="wheel(8)">
                                      <p:cBhvr>
                                        <p:cTn id="13" dur="2000"/>
                                        <p:tgtEl>
                                          <p:spTgt spid="15363">
                                            <p:txEl>
                                              <p:pRg st="1" end="1"/>
                                            </p:txEl>
                                          </p:spTgt>
                                        </p:tgtEl>
                                      </p:cBhvr>
                                    </p:animEffect>
                                  </p:childTnLst>
                                </p:cTn>
                              </p:par>
                              <p:par>
                                <p:cTn id="14" presetID="21" presetClass="entr" presetSubtype="8" fill="hold" grpId="0" nodeType="withEffect">
                                  <p:stCondLst>
                                    <p:cond delay="0"/>
                                  </p:stCondLst>
                                  <p:childTnLst>
                                    <p:set>
                                      <p:cBhvr>
                                        <p:cTn id="15" dur="1" fill="hold">
                                          <p:stCondLst>
                                            <p:cond delay="0"/>
                                          </p:stCondLst>
                                        </p:cTn>
                                        <p:tgtEl>
                                          <p:spTgt spid="15363">
                                            <p:txEl>
                                              <p:pRg st="2" end="2"/>
                                            </p:txEl>
                                          </p:spTgt>
                                        </p:tgtEl>
                                        <p:attrNameLst>
                                          <p:attrName>style.visibility</p:attrName>
                                        </p:attrNameLst>
                                      </p:cBhvr>
                                      <p:to>
                                        <p:strVal val="visible"/>
                                      </p:to>
                                    </p:set>
                                    <p:animEffect transition="in" filter="wheel(8)">
                                      <p:cBhvr>
                                        <p:cTn id="16" dur="2000"/>
                                        <p:tgtEl>
                                          <p:spTgt spid="15363">
                                            <p:txEl>
                                              <p:pRg st="2" end="2"/>
                                            </p:txEl>
                                          </p:spTgt>
                                        </p:tgtEl>
                                      </p:cBhvr>
                                    </p:animEffect>
                                  </p:childTnLst>
                                </p:cTn>
                              </p:par>
                              <p:par>
                                <p:cTn id="17" presetID="21" presetClass="entr" presetSubtype="8"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wheel(8)">
                                      <p:cBhvr>
                                        <p:cTn id="19" dur="20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26988"/>
            <a:ext cx="8686800" cy="1143001"/>
          </a:xfrm>
        </p:spPr>
        <p:txBody>
          <a:bodyPr>
            <a:normAutofit fontScale="90000"/>
          </a:bodyPr>
          <a:lstStyle/>
          <a:p>
            <a:pPr marL="0" indent="0" algn="ctr" eaLnBrk="1" hangingPunct="1">
              <a:buNone/>
              <a:defRPr/>
            </a:pPr>
            <a:r>
              <a:rPr lang="uz-Cyrl-UZ" altLang="ru-RU" sz="3600" b="1" dirty="0" smtClean="0">
                <a:solidFill>
                  <a:srgbClr val="A50021"/>
                </a:solidFill>
                <a:latin typeface="Times New Roman" panose="02020603050405020304" pitchFamily="18" charset="0"/>
              </a:rPr>
              <a:t>Туркистон ўлка мусулмонлари кенгаши</a:t>
            </a:r>
            <a:r>
              <a:rPr lang="uz-Cyrl-UZ" altLang="ru-RU" sz="3600" dirty="0" smtClean="0">
                <a:solidFill>
                  <a:schemeClr val="tx1"/>
                </a:solidFill>
                <a:latin typeface="Times New Roman" panose="02020603050405020304" pitchFamily="18" charset="0"/>
              </a:rPr>
              <a:t/>
            </a:r>
            <a:br>
              <a:rPr lang="uz-Cyrl-UZ" altLang="ru-RU" sz="3600" dirty="0" smtClean="0">
                <a:solidFill>
                  <a:schemeClr val="tx1"/>
                </a:solidFill>
                <a:latin typeface="Times New Roman" panose="02020603050405020304" pitchFamily="18" charset="0"/>
              </a:rPr>
            </a:br>
            <a:endParaRPr lang="ru-RU" altLang="ru-RU" sz="3600" dirty="0" smtClean="0">
              <a:solidFill>
                <a:schemeClr val="tx1"/>
              </a:solidFill>
              <a:latin typeface="Times New Roman" panose="02020603050405020304" pitchFamily="18" charset="0"/>
            </a:endParaRPr>
          </a:p>
        </p:txBody>
      </p:sp>
      <p:sp>
        <p:nvSpPr>
          <p:cNvPr id="15363" name="Rectangle 3"/>
          <p:cNvSpPr>
            <a:spLocks noGrp="1" noChangeArrowheads="1"/>
          </p:cNvSpPr>
          <p:nvPr>
            <p:ph sz="quarter" idx="13"/>
          </p:nvPr>
        </p:nvSpPr>
        <p:spPr>
          <a:xfrm>
            <a:off x="179388" y="692150"/>
            <a:ext cx="8507412" cy="4495800"/>
          </a:xfrm>
        </p:spPr>
        <p:txBody>
          <a:bodyPr>
            <a:noAutofit/>
          </a:bodyPr>
          <a:lstStyle/>
          <a:p>
            <a:pPr algn="just" eaLnBrk="1" hangingPunct="1">
              <a:lnSpc>
                <a:spcPct val="80000"/>
              </a:lnSpc>
              <a:defRPr/>
            </a:pPr>
            <a:r>
              <a:rPr lang="uz-Cyrl-UZ" altLang="ru-RU" sz="2400" b="1" dirty="0" smtClean="0">
                <a:solidFill>
                  <a:srgbClr val="000066"/>
                </a:solidFill>
              </a:rPr>
              <a:t>Уни </a:t>
            </a:r>
            <a:r>
              <a:rPr lang="uz-Cyrl-UZ" altLang="ru-RU" sz="2400" b="1" dirty="0" smtClean="0">
                <a:solidFill>
                  <a:srgbClr val="000066"/>
                </a:solidFill>
              </a:rPr>
              <a:t>тузишдан асосий мақсад тарқоқ, бир-бири билан мустаҳкам алоқада бўлмаган жамият, қўмита ва иттифоқларни бирлаштириш эди. Туркистон мусулмонлари Марказий Кенгашига Мустафо Чўқаев раис, Заки Валидий бош котиб, Мунаввар Қори, Беҳбудий, О.Маҳмудов, У.Хўжаев, Т.Норбўтабеков, Ислом Шоаҳмедовлар аъзо қилиб сайланди. Мунаввар Қори ва Садриддинхон афанди бошчилигида Тошкент қўмитаси тузилди. Беҳбудий раҳбарлигида Самарқанд ва Носирхон Тўра етакчилигида Фарғона бўлими ҳам ташкил топди</a:t>
            </a:r>
            <a:r>
              <a:rPr lang="ru-RU" altLang="ru-RU" sz="2400" b="1" dirty="0" smtClean="0">
                <a:solidFill>
                  <a:srgbClr val="000066"/>
                </a:solidFill>
              </a:rPr>
              <a:t>;</a:t>
            </a:r>
            <a:r>
              <a:rPr lang="uz-Cyrl-UZ" altLang="ru-RU" sz="2400" b="1" dirty="0" smtClean="0">
                <a:solidFill>
                  <a:srgbClr val="000066"/>
                </a:solidFill>
              </a:rPr>
              <a:t> </a:t>
            </a:r>
          </a:p>
          <a:p>
            <a:pPr algn="just" eaLnBrk="1" hangingPunct="1">
              <a:lnSpc>
                <a:spcPct val="80000"/>
              </a:lnSpc>
              <a:defRPr/>
            </a:pPr>
            <a:r>
              <a:rPr lang="uz-Cyrl-UZ" altLang="ru-RU" sz="2400" b="1" dirty="0" smtClean="0">
                <a:solidFill>
                  <a:srgbClr val="000066"/>
                </a:solidFill>
              </a:rPr>
              <a:t>1917 йил баҳорида Туркистоннинг бирлиги ва яхлитлиги томон муҳим қадам ташланди. Тарихда илк марта Бутунтуркистон миқёсида мусулмонлар қурултойи чақирилиб, унда мухторият томон қатъий интилиши, ўз анъаналари, урф-одатларини изчил ҳимоя қилиши айтилди. Миллий Марказ - Туркистон мусулмонлари Маркази Кенгаши ташкил этилди. Жадид-қадим низолари сабабли бу ҳаракат ичида парчаланиш юз берди. </a:t>
            </a:r>
            <a:endParaRPr lang="ru-RU" altLang="ru-RU" sz="2400" b="1" dirty="0" smtClean="0">
              <a:solidFill>
                <a:srgbClr val="000066"/>
              </a:solidFill>
            </a:endParaRPr>
          </a:p>
        </p:txBody>
      </p:sp>
    </p:spTree>
    <p:extLst>
      <p:ext uri="{BB962C8B-B14F-4D97-AF65-F5344CB8AC3E}">
        <p14:creationId xmlns:p14="http://schemas.microsoft.com/office/powerpoint/2010/main" val="2508101672"/>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heel(8)">
                                      <p:cBhvr>
                                        <p:cTn id="7" dur="2000"/>
                                        <p:tgtEl>
                                          <p:spTgt spid="15362"/>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5363">
                                            <p:txEl>
                                              <p:pRg st="0" end="0"/>
                                            </p:txEl>
                                          </p:spTgt>
                                        </p:tgtEl>
                                        <p:attrNameLst>
                                          <p:attrName>style.visibility</p:attrName>
                                        </p:attrNameLst>
                                      </p:cBhvr>
                                      <p:to>
                                        <p:strVal val="visible"/>
                                      </p:to>
                                    </p:set>
                                    <p:animEffect transition="in" filter="wheel(8)">
                                      <p:cBhvr>
                                        <p:cTn id="10" dur="2000"/>
                                        <p:tgtEl>
                                          <p:spTgt spid="15363">
                                            <p:txEl>
                                              <p:pRg st="0" end="0"/>
                                            </p:txEl>
                                          </p:spTgt>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Effect transition="in" filter="wheel(8)">
                                      <p:cBhvr>
                                        <p:cTn id="13" dur="20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3"/>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здушный поток">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528</TotalTime>
  <Words>3952</Words>
  <Application>Microsoft Office PowerPoint</Application>
  <PresentationFormat>Экран (4:3)</PresentationFormat>
  <Paragraphs>259</Paragraphs>
  <Slides>53</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53</vt:i4>
      </vt:variant>
    </vt:vector>
  </HeadingPairs>
  <TitlesOfParts>
    <vt:vector size="55" baseType="lpstr">
      <vt:lpstr>Воздушный поток</vt:lpstr>
      <vt:lpstr>Эркер</vt:lpstr>
      <vt:lpstr>9.1-маъруза. 1917 йил сиёсий жараёнларида Туркистон.Туркистон Мухторияти миллий демократик давлатчиликнинг дастлабки тажрибаси.</vt:lpstr>
      <vt:lpstr>Адабиётлар:</vt:lpstr>
      <vt:lpstr>Презентация PowerPoint</vt:lpstr>
      <vt:lpstr>1917 йилда сиёсий кучлар ҳаракати</vt:lpstr>
      <vt:lpstr>1917 йилда сиёсий кучлар ҳаракати</vt:lpstr>
      <vt:lpstr>Презентация PowerPoint</vt:lpstr>
      <vt:lpstr>Презентация PowerPoint</vt:lpstr>
      <vt:lpstr>Туркистон ўлка мусулмонлари кенгаши </vt:lpstr>
      <vt:lpstr>Туркистон ўлка мусулмонлари кенгаши </vt:lpstr>
      <vt:lpstr>Презентация PowerPoint</vt:lpstr>
      <vt:lpstr>Туркистон Мухториятининг ташкил топиши</vt:lpstr>
      <vt:lpstr>Туркистон Мухториятининг фаолияти</vt:lpstr>
      <vt:lpstr>Туркистон Мухториятининг фаолияти</vt:lpstr>
      <vt:lpstr>Туркистон Мухторияти марказий бошқаруви</vt:lpstr>
      <vt:lpstr>Туркистонда совет ҳокимиятининг ўрнатилиши</vt:lpstr>
      <vt:lpstr>Туркистонда совет ҳокимиятининг ўрнатилиши</vt:lpstr>
      <vt:lpstr>Презентация PowerPoint</vt:lpstr>
      <vt:lpstr>Презентация PowerPoint</vt:lpstr>
      <vt:lpstr>Туркистонда бошқарув тизими тузилиши </vt:lpstr>
      <vt:lpstr>Туркистонда бошқарув тизими тузилиши </vt:lpstr>
      <vt:lpstr>Туркистон Автоном Совет Республикаси (Туркистон Республикаси)</vt:lpstr>
      <vt:lpstr>Хоразмда миллий-демократик ҳаракат </vt:lpstr>
      <vt:lpstr>Презентация PowerPoint</vt:lpstr>
      <vt:lpstr>Презентация PowerPoint</vt:lpstr>
      <vt:lpstr>Бухоро амирлигининг тугатилиши</vt:lpstr>
      <vt:lpstr>Туркистонда совет тузумига  қарши қуролли ҳаракат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Мадаминбекнинг рафиқаси Саодат опа кариган кезларида тушган сурат. У мутабар аёл  1997 йилда вафот этган</vt:lpstr>
      <vt:lpstr>Презентация PowerPoint</vt:lpstr>
      <vt:lpstr>Презентация PowerPoint</vt:lpstr>
      <vt:lpstr>Madaminbekning  o’limi. Sovetlar  davrida  yozilgan  adabiyotlarda  Madaminbekni  “Sotqin”  sifatida  Shermuhammadbekning  buyrug’I  bilan  qo’rboshi  Xolxo’ja  tomonidan  otib  tashlanganligi  ta’kidlanadi.Ali  Bodomchining  2 jildli  “Qo’rboshilar” asarida Madaminbekni  Xolxo’ja  o’ldirmagan.Madaminbek  o’ldirilgan  paytda  Xolxo’ja  jang  maydonida  bo’lgan.Shermuhammadbek  o’ldirganligini  ham  rad  etadi.U  Madaminbekni  o’ldirilishini  sovetlar  tashkil  etganligini  asosli  dalillar  bilan  isbotlaydi.</vt:lpstr>
      <vt:lpstr>    Шиғай қишлоғида Мадаминбек қабри устига қўйилган ёдгорлик мармар тош</vt:lpstr>
      <vt:lpstr>Презентация PowerPoint</vt:lpstr>
      <vt:lpstr>Презентация PowerPoint</vt:lpstr>
      <vt:lpstr>Презентация PowerPoint</vt:lpstr>
      <vt:lpstr>1919 yilning kuz oylaridan boshlab Sovetlar hukumati istiqlolchi kuchlarga qarshi kurashda o’z taktik yo’lini o’zgartirdi, u yanada ayyorroq va ustamonlik bilan ish olib bora boshladi. Bu borada xususan sеntyabr oyiga kеlib Turkiston bilan Rossiya Markazi o’rtasida uzilib qolgan aloqaning tiklanishi, Turkkomissiya ish faoliyatining boshlanishi va nihoyat M.V.Frunzе boshchiligida Turkiston frontining tashkil etilishi hal qiluvchi o’rin tutdi. </vt:lpstr>
      <vt:lpstr>Sovetlar hukumati istiqlolchi kuchlarga qarshi bu davrda ikki jabha bo’ylab taz'yiqni kuchaytirdi. Brinchisi, ma'naviy taz'yiq edi. Turkkomissiya rahbarligida Sovetlar o’z targ’ibotchi va tashviqotchilarini omma orasiga, jang qizib turgan hududlarga yubordi. Ular orqali xalq ommasining ongiga Sovetlar hukumati adolatli, xalqparvar hukumat, u mustamlaka asoratidagi ezilgan millatlarning himoyachisi, bo’lib o’tgan dahshatli qirg’inlardan uning aybi yo’q, dеgan g’oya singdirildi.</vt:lpstr>
      <vt:lpstr>Презентация PowerPoint</vt:lpstr>
      <vt:lpstr>Farg’ona vodiysida Frunze boshchiligidagi harbiy diktaturaning o’rnatilishi.</vt:lpstr>
      <vt:lpstr>Muhammad anvarbek va davronbek. Dover(aqsh, nyu-jersi shtati,2008-yil)</vt:lpstr>
      <vt:lpstr>Saodatxon bek va o’g’li usmon bek. Adana(turkiya),2009-yil.</vt:lpstr>
      <vt:lpstr>Davronbek shermuhammadbekning o’g’li va rafiqalari surmaxon bek nurmuhammadbekning qizi. Dover (aqsh, nyu-jersi shtati) 2005-yil. </vt:lpstr>
      <vt:lpstr>Shermuhammadbekning birinchi nevarasi saodatxon bekning o’g’li-madaminbek istanbul, 1975.</vt:lpstr>
      <vt:lpstr>Shermuhammadbekning ukasi nurmuhammadbek qo’rboshi adana(turkiya) 1956-yil</vt:lpstr>
      <vt:lpstr>Turkiston milliy ozodlik harakatining bayrog’i </vt:lpstr>
      <vt:lpstr>Shermuhammadbekning lashkarboshisi adana(turkiya) 1957-yil.</vt:lpstr>
      <vt:lpstr>Shermuhamad lashkarboshi  (chapdan ikkinchi) quroldosh do’stlari davrasida, qo’qon 1920-yil</vt:lpstr>
    </vt:vector>
  </TitlesOfParts>
  <Company>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11-мавзу. Туркистонда мустабид совет хокимиятининг ўрнатилиши ва  унга қарши қуролли ҳаракат. Совет ҳокимиятининг Ўзбекистонда амалга оширган сиёсий, иқтисодий-ижтимоий сиёсати ва уларнинг мустамлакачилик моҳияти</dc:title>
  <dc:creator>SmartCom</dc:creator>
  <cp:lastModifiedBy>Baxtiyor</cp:lastModifiedBy>
  <cp:revision>128</cp:revision>
  <dcterms:created xsi:type="dcterms:W3CDTF">2009-02-20T10:13:32Z</dcterms:created>
  <dcterms:modified xsi:type="dcterms:W3CDTF">2021-03-22T16:03:50Z</dcterms:modified>
</cp:coreProperties>
</file>