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77" r:id="rId3"/>
    <p:sldId id="281" r:id="rId4"/>
    <p:sldId id="283" r:id="rId5"/>
    <p:sldId id="284" r:id="rId6"/>
    <p:sldId id="276" r:id="rId7"/>
    <p:sldId id="278" r:id="rId8"/>
    <p:sldId id="279" r:id="rId9"/>
    <p:sldId id="280" r:id="rId10"/>
    <p:sldId id="282" r:id="rId11"/>
    <p:sldId id="285" r:id="rId12"/>
    <p:sldId id="286" r:id="rId13"/>
    <p:sldId id="287" r:id="rId14"/>
    <p:sldId id="289" r:id="rId15"/>
    <p:sldId id="288" r:id="rId16"/>
    <p:sldId id="290" r:id="rId17"/>
    <p:sldId id="291" r:id="rId18"/>
    <p:sldId id="292" r:id="rId19"/>
    <p:sldId id="293" r:id="rId20"/>
    <p:sldId id="294" r:id="rId21"/>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CC66"/>
    <a:srgbClr val="99FFCC"/>
    <a:srgbClr val="FF99FF"/>
    <a:srgbClr val="FF66CC"/>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58200" cy="5943600"/>
            <a:chOff x="0" y="0"/>
            <a:chExt cx="5328" cy="3744"/>
          </a:xfrm>
        </p:grpSpPr>
        <p:sp>
          <p:nvSpPr>
            <p:cNvPr id="5" name="Freeform 3"/>
            <p:cNvSpPr>
              <a:spLocks/>
            </p:cNvSpPr>
            <p:nvPr/>
          </p:nvSpPr>
          <p:spPr bwMode="hidden">
            <a:xfrm>
              <a:off x="0" y="1440"/>
              <a:ext cx="5155" cy="2304"/>
            </a:xfrm>
            <a:custGeom>
              <a:avLst/>
              <a:gdLst>
                <a:gd name="T0" fmla="*/ 5154 w 5155"/>
                <a:gd name="T1" fmla="*/ 1769 h 2304"/>
                <a:gd name="T2" fmla="*/ 0 w 5155"/>
                <a:gd name="T3" fmla="*/ 2304 h 2304"/>
                <a:gd name="T4" fmla="*/ 0 w 5155"/>
                <a:gd name="T5" fmla="*/ 1252 h 2304"/>
                <a:gd name="T6" fmla="*/ 5155 w 5155"/>
                <a:gd name="T7" fmla="*/ 0 h 2304"/>
                <a:gd name="T8" fmla="*/ 5155 w 5155"/>
                <a:gd name="T9" fmla="*/ 1416 h 2304"/>
                <a:gd name="T10" fmla="*/ 5154 w 5155"/>
                <a:gd name="T11" fmla="*/ 1769 h 2304"/>
              </a:gdLst>
              <a:ahLst/>
              <a:cxnLst>
                <a:cxn ang="0">
                  <a:pos x="T0" y="T1"/>
                </a:cxn>
                <a:cxn ang="0">
                  <a:pos x="T2" y="T3"/>
                </a:cxn>
                <a:cxn ang="0">
                  <a:pos x="T4" y="T5"/>
                </a:cxn>
                <a:cxn ang="0">
                  <a:pos x="T6" y="T7"/>
                </a:cxn>
                <a:cxn ang="0">
                  <a:pos x="T8" y="T9"/>
                </a:cxn>
                <a:cxn ang="0">
                  <a:pos x="T10" y="T11"/>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ru-RU"/>
            </a:p>
          </p:txBody>
        </p:sp>
        <p:sp>
          <p:nvSpPr>
            <p:cNvPr id="6" name="Freeform 4"/>
            <p:cNvSpPr>
              <a:spLocks/>
            </p:cNvSpPr>
            <p:nvPr/>
          </p:nvSpPr>
          <p:spPr bwMode="hidden">
            <a:xfrm>
              <a:off x="0" y="0"/>
              <a:ext cx="5328" cy="3689"/>
            </a:xfrm>
            <a:custGeom>
              <a:avLst/>
              <a:gdLst>
                <a:gd name="T0" fmla="*/ 5311 w 5328"/>
                <a:gd name="T1" fmla="*/ 3209 h 3689"/>
                <a:gd name="T2" fmla="*/ 0 w 5328"/>
                <a:gd name="T3" fmla="*/ 3689 h 3689"/>
                <a:gd name="T4" fmla="*/ 0 w 5328"/>
                <a:gd name="T5" fmla="*/ 9 h 3689"/>
                <a:gd name="T6" fmla="*/ 5328 w 5328"/>
                <a:gd name="T7" fmla="*/ 0 h 3689"/>
                <a:gd name="T8" fmla="*/ 5311 w 5328"/>
                <a:gd name="T9" fmla="*/ 3209 h 36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
        <p:nvSpPr>
          <p:cNvPr id="10245" name="Rectangle 5"/>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ru-RU" altLang="ru-RU" noProof="0" smtClean="0"/>
              <a:t>Образец подзаголовка</a:t>
            </a:r>
          </a:p>
        </p:txBody>
      </p:sp>
      <p:sp>
        <p:nvSpPr>
          <p:cNvPr id="10249"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ru-RU" altLang="ru-RU" noProof="0" smtClean="0"/>
              <a:t>Образец заголовка</a:t>
            </a:r>
          </a:p>
        </p:txBody>
      </p:sp>
      <p:sp>
        <p:nvSpPr>
          <p:cNvPr id="7" name="Rectangle 6"/>
          <p:cNvSpPr>
            <a:spLocks noGrp="1" noChangeArrowheads="1"/>
          </p:cNvSpPr>
          <p:nvPr>
            <p:ph type="dt" sz="quarter" idx="10"/>
          </p:nvPr>
        </p:nvSpPr>
        <p:spPr/>
        <p:txBody>
          <a:bodyPr/>
          <a:lstStyle>
            <a:lvl1pPr>
              <a:defRPr/>
            </a:lvl1pPr>
          </a:lstStyle>
          <a:p>
            <a:pPr>
              <a:defRPr/>
            </a:pPr>
            <a:endParaRPr lang="ru-RU" altLang="ru-RU"/>
          </a:p>
        </p:txBody>
      </p:sp>
      <p:sp>
        <p:nvSpPr>
          <p:cNvPr id="8" name="Rectangle 7"/>
          <p:cNvSpPr>
            <a:spLocks noGrp="1" noChangeArrowheads="1"/>
          </p:cNvSpPr>
          <p:nvPr>
            <p:ph type="ftr" sz="quarter" idx="11"/>
          </p:nvPr>
        </p:nvSpPr>
        <p:spPr/>
        <p:txBody>
          <a:bodyPr/>
          <a:lstStyle>
            <a:lvl1pPr>
              <a:defRPr/>
            </a:lvl1pPr>
          </a:lstStyle>
          <a:p>
            <a:pPr>
              <a:defRPr/>
            </a:pPr>
            <a:endParaRPr lang="ru-RU" altLang="ru-RU"/>
          </a:p>
        </p:txBody>
      </p:sp>
      <p:sp>
        <p:nvSpPr>
          <p:cNvPr id="9" name="Rectangle 8"/>
          <p:cNvSpPr>
            <a:spLocks noGrp="1" noChangeArrowheads="1"/>
          </p:cNvSpPr>
          <p:nvPr>
            <p:ph type="sldNum" sz="quarter" idx="12"/>
          </p:nvPr>
        </p:nvSpPr>
        <p:spPr/>
        <p:txBody>
          <a:bodyPr/>
          <a:lstStyle>
            <a:lvl1pPr>
              <a:defRPr/>
            </a:lvl1pPr>
          </a:lstStyle>
          <a:p>
            <a:pPr>
              <a:defRPr/>
            </a:pPr>
            <a:fld id="{3854EE52-2107-42C2-AE23-D7B51FC092D0}" type="slidenum">
              <a:rPr lang="ru-RU" altLang="ru-RU"/>
              <a:pPr>
                <a:defRPr/>
              </a:pPr>
              <a:t>‹#›</a:t>
            </a:fld>
            <a:endParaRPr lang="ru-RU" altLang="ru-RU"/>
          </a:p>
        </p:txBody>
      </p:sp>
    </p:spTree>
    <p:extLst>
      <p:ext uri="{BB962C8B-B14F-4D97-AF65-F5344CB8AC3E}">
        <p14:creationId xmlns:p14="http://schemas.microsoft.com/office/powerpoint/2010/main" val="235599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7"/>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9"/>
          <p:cNvSpPr>
            <a:spLocks noGrp="1" noChangeArrowheads="1"/>
          </p:cNvSpPr>
          <p:nvPr>
            <p:ph type="sldNum" sz="quarter" idx="12"/>
          </p:nvPr>
        </p:nvSpPr>
        <p:spPr>
          <a:ln/>
        </p:spPr>
        <p:txBody>
          <a:bodyPr/>
          <a:lstStyle>
            <a:lvl1pPr>
              <a:defRPr/>
            </a:lvl1pPr>
          </a:lstStyle>
          <a:p>
            <a:pPr>
              <a:defRPr/>
            </a:pPr>
            <a:fld id="{1D5EE08C-4E68-48CD-99CD-44445F19C188}" type="slidenum">
              <a:rPr lang="ru-RU" altLang="ru-RU"/>
              <a:pPr>
                <a:defRPr/>
              </a:pPr>
              <a:t>‹#›</a:t>
            </a:fld>
            <a:endParaRPr lang="ru-RU" altLang="ru-RU"/>
          </a:p>
        </p:txBody>
      </p:sp>
    </p:spTree>
    <p:extLst>
      <p:ext uri="{BB962C8B-B14F-4D97-AF65-F5344CB8AC3E}">
        <p14:creationId xmlns:p14="http://schemas.microsoft.com/office/powerpoint/2010/main" val="329027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21362"/>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2136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7"/>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9"/>
          <p:cNvSpPr>
            <a:spLocks noGrp="1" noChangeArrowheads="1"/>
          </p:cNvSpPr>
          <p:nvPr>
            <p:ph type="sldNum" sz="quarter" idx="12"/>
          </p:nvPr>
        </p:nvSpPr>
        <p:spPr>
          <a:ln/>
        </p:spPr>
        <p:txBody>
          <a:bodyPr/>
          <a:lstStyle>
            <a:lvl1pPr>
              <a:defRPr/>
            </a:lvl1pPr>
          </a:lstStyle>
          <a:p>
            <a:pPr>
              <a:defRPr/>
            </a:pPr>
            <a:fld id="{A3E172DF-29E2-4FC4-BFA8-ED785026CD09}" type="slidenum">
              <a:rPr lang="ru-RU" altLang="ru-RU"/>
              <a:pPr>
                <a:defRPr/>
              </a:pPr>
              <a:t>‹#›</a:t>
            </a:fld>
            <a:endParaRPr lang="ru-RU" altLang="ru-RU"/>
          </a:p>
        </p:txBody>
      </p:sp>
    </p:spTree>
    <p:extLst>
      <p:ext uri="{BB962C8B-B14F-4D97-AF65-F5344CB8AC3E}">
        <p14:creationId xmlns:p14="http://schemas.microsoft.com/office/powerpoint/2010/main" val="335270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7"/>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9"/>
          <p:cNvSpPr>
            <a:spLocks noGrp="1" noChangeArrowheads="1"/>
          </p:cNvSpPr>
          <p:nvPr>
            <p:ph type="sldNum" sz="quarter" idx="12"/>
          </p:nvPr>
        </p:nvSpPr>
        <p:spPr>
          <a:ln/>
        </p:spPr>
        <p:txBody>
          <a:bodyPr/>
          <a:lstStyle>
            <a:lvl1pPr>
              <a:defRPr/>
            </a:lvl1pPr>
          </a:lstStyle>
          <a:p>
            <a:pPr>
              <a:defRPr/>
            </a:pPr>
            <a:fld id="{D7F954DE-D61C-4010-8775-8B19A5A40297}" type="slidenum">
              <a:rPr lang="ru-RU" altLang="ru-RU"/>
              <a:pPr>
                <a:defRPr/>
              </a:pPr>
              <a:t>‹#›</a:t>
            </a:fld>
            <a:endParaRPr lang="ru-RU" altLang="ru-RU"/>
          </a:p>
        </p:txBody>
      </p:sp>
    </p:spTree>
    <p:extLst>
      <p:ext uri="{BB962C8B-B14F-4D97-AF65-F5344CB8AC3E}">
        <p14:creationId xmlns:p14="http://schemas.microsoft.com/office/powerpoint/2010/main" val="206696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7"/>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9"/>
          <p:cNvSpPr>
            <a:spLocks noGrp="1" noChangeArrowheads="1"/>
          </p:cNvSpPr>
          <p:nvPr>
            <p:ph type="sldNum" sz="quarter" idx="12"/>
          </p:nvPr>
        </p:nvSpPr>
        <p:spPr>
          <a:ln/>
        </p:spPr>
        <p:txBody>
          <a:bodyPr/>
          <a:lstStyle>
            <a:lvl1pPr>
              <a:defRPr/>
            </a:lvl1pPr>
          </a:lstStyle>
          <a:p>
            <a:pPr>
              <a:defRPr/>
            </a:pPr>
            <a:fld id="{474B6499-974A-4F4F-B005-710CFEF9D649}" type="slidenum">
              <a:rPr lang="ru-RU" altLang="ru-RU"/>
              <a:pPr>
                <a:defRPr/>
              </a:pPr>
              <a:t>‹#›</a:t>
            </a:fld>
            <a:endParaRPr lang="ru-RU" altLang="ru-RU"/>
          </a:p>
        </p:txBody>
      </p:sp>
    </p:spTree>
    <p:extLst>
      <p:ext uri="{BB962C8B-B14F-4D97-AF65-F5344CB8AC3E}">
        <p14:creationId xmlns:p14="http://schemas.microsoft.com/office/powerpoint/2010/main" val="303468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495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495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7"/>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9"/>
          <p:cNvSpPr>
            <a:spLocks noGrp="1" noChangeArrowheads="1"/>
          </p:cNvSpPr>
          <p:nvPr>
            <p:ph type="sldNum" sz="quarter" idx="12"/>
          </p:nvPr>
        </p:nvSpPr>
        <p:spPr>
          <a:ln/>
        </p:spPr>
        <p:txBody>
          <a:bodyPr/>
          <a:lstStyle>
            <a:lvl1pPr>
              <a:defRPr/>
            </a:lvl1pPr>
          </a:lstStyle>
          <a:p>
            <a:pPr>
              <a:defRPr/>
            </a:pPr>
            <a:fld id="{AF86C959-A6D1-49B6-AC0F-748A7E7FFD8F}" type="slidenum">
              <a:rPr lang="ru-RU" altLang="ru-RU"/>
              <a:pPr>
                <a:defRPr/>
              </a:pPr>
              <a:t>‹#›</a:t>
            </a:fld>
            <a:endParaRPr lang="ru-RU" altLang="ru-RU"/>
          </a:p>
        </p:txBody>
      </p:sp>
    </p:spTree>
    <p:extLst>
      <p:ext uri="{BB962C8B-B14F-4D97-AF65-F5344CB8AC3E}">
        <p14:creationId xmlns:p14="http://schemas.microsoft.com/office/powerpoint/2010/main" val="416793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7"/>
          <p:cNvSpPr>
            <a:spLocks noGrp="1" noChangeArrowheads="1"/>
          </p:cNvSpPr>
          <p:nvPr>
            <p:ph type="dt" sz="half" idx="10"/>
          </p:nvPr>
        </p:nvSpPr>
        <p:spPr>
          <a:ln/>
        </p:spPr>
        <p:txBody>
          <a:bodyPr/>
          <a:lstStyle>
            <a:lvl1pPr>
              <a:defRPr/>
            </a:lvl1pPr>
          </a:lstStyle>
          <a:p>
            <a:pPr>
              <a:defRPr/>
            </a:pPr>
            <a:endParaRPr lang="ru-RU" altLang="ru-RU"/>
          </a:p>
        </p:txBody>
      </p:sp>
      <p:sp>
        <p:nvSpPr>
          <p:cNvPr id="8" name="Rectangle 8"/>
          <p:cNvSpPr>
            <a:spLocks noGrp="1" noChangeArrowheads="1"/>
          </p:cNvSpPr>
          <p:nvPr>
            <p:ph type="ftr" sz="quarter" idx="11"/>
          </p:nvPr>
        </p:nvSpPr>
        <p:spPr>
          <a:ln/>
        </p:spPr>
        <p:txBody>
          <a:bodyPr/>
          <a:lstStyle>
            <a:lvl1pPr>
              <a:defRPr/>
            </a:lvl1pPr>
          </a:lstStyle>
          <a:p>
            <a:pPr>
              <a:defRPr/>
            </a:pPr>
            <a:endParaRPr lang="ru-RU" altLang="ru-RU"/>
          </a:p>
        </p:txBody>
      </p:sp>
      <p:sp>
        <p:nvSpPr>
          <p:cNvPr id="9" name="Rectangle 9"/>
          <p:cNvSpPr>
            <a:spLocks noGrp="1" noChangeArrowheads="1"/>
          </p:cNvSpPr>
          <p:nvPr>
            <p:ph type="sldNum" sz="quarter" idx="12"/>
          </p:nvPr>
        </p:nvSpPr>
        <p:spPr>
          <a:ln/>
        </p:spPr>
        <p:txBody>
          <a:bodyPr/>
          <a:lstStyle>
            <a:lvl1pPr>
              <a:defRPr/>
            </a:lvl1pPr>
          </a:lstStyle>
          <a:p>
            <a:pPr>
              <a:defRPr/>
            </a:pPr>
            <a:fld id="{6BD37792-0FAC-45DF-87E6-6C377FE856E9}" type="slidenum">
              <a:rPr lang="ru-RU" altLang="ru-RU"/>
              <a:pPr>
                <a:defRPr/>
              </a:pPr>
              <a:t>‹#›</a:t>
            </a:fld>
            <a:endParaRPr lang="ru-RU" altLang="ru-RU"/>
          </a:p>
        </p:txBody>
      </p:sp>
    </p:spTree>
    <p:extLst>
      <p:ext uri="{BB962C8B-B14F-4D97-AF65-F5344CB8AC3E}">
        <p14:creationId xmlns:p14="http://schemas.microsoft.com/office/powerpoint/2010/main" val="356486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7"/>
          <p:cNvSpPr>
            <a:spLocks noGrp="1" noChangeArrowheads="1"/>
          </p:cNvSpPr>
          <p:nvPr>
            <p:ph type="dt" sz="half" idx="10"/>
          </p:nvPr>
        </p:nvSpPr>
        <p:spPr>
          <a:ln/>
        </p:spPr>
        <p:txBody>
          <a:bodyPr/>
          <a:lstStyle>
            <a:lvl1pPr>
              <a:defRPr/>
            </a:lvl1pPr>
          </a:lstStyle>
          <a:p>
            <a:pPr>
              <a:defRPr/>
            </a:pPr>
            <a:endParaRPr lang="ru-RU" altLang="ru-RU"/>
          </a:p>
        </p:txBody>
      </p:sp>
      <p:sp>
        <p:nvSpPr>
          <p:cNvPr id="4" name="Rectangle 8"/>
          <p:cNvSpPr>
            <a:spLocks noGrp="1" noChangeArrowheads="1"/>
          </p:cNvSpPr>
          <p:nvPr>
            <p:ph type="ftr" sz="quarter" idx="11"/>
          </p:nvPr>
        </p:nvSpPr>
        <p:spPr>
          <a:ln/>
        </p:spPr>
        <p:txBody>
          <a:bodyPr/>
          <a:lstStyle>
            <a:lvl1pPr>
              <a:defRPr/>
            </a:lvl1pPr>
          </a:lstStyle>
          <a:p>
            <a:pPr>
              <a:defRPr/>
            </a:pPr>
            <a:endParaRPr lang="ru-RU" altLang="ru-RU"/>
          </a:p>
        </p:txBody>
      </p:sp>
      <p:sp>
        <p:nvSpPr>
          <p:cNvPr id="5" name="Rectangle 9"/>
          <p:cNvSpPr>
            <a:spLocks noGrp="1" noChangeArrowheads="1"/>
          </p:cNvSpPr>
          <p:nvPr>
            <p:ph type="sldNum" sz="quarter" idx="12"/>
          </p:nvPr>
        </p:nvSpPr>
        <p:spPr>
          <a:ln/>
        </p:spPr>
        <p:txBody>
          <a:bodyPr/>
          <a:lstStyle>
            <a:lvl1pPr>
              <a:defRPr/>
            </a:lvl1pPr>
          </a:lstStyle>
          <a:p>
            <a:pPr>
              <a:defRPr/>
            </a:pPr>
            <a:fld id="{F97B4CCC-3F26-4A19-B393-054F4E96F9DF}" type="slidenum">
              <a:rPr lang="ru-RU" altLang="ru-RU"/>
              <a:pPr>
                <a:defRPr/>
              </a:pPr>
              <a:t>‹#›</a:t>
            </a:fld>
            <a:endParaRPr lang="ru-RU" altLang="ru-RU"/>
          </a:p>
        </p:txBody>
      </p:sp>
    </p:spTree>
    <p:extLst>
      <p:ext uri="{BB962C8B-B14F-4D97-AF65-F5344CB8AC3E}">
        <p14:creationId xmlns:p14="http://schemas.microsoft.com/office/powerpoint/2010/main" val="280618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ru-RU" altLang="ru-RU"/>
          </a:p>
        </p:txBody>
      </p:sp>
      <p:sp>
        <p:nvSpPr>
          <p:cNvPr id="3" name="Rectangle 8"/>
          <p:cNvSpPr>
            <a:spLocks noGrp="1" noChangeArrowheads="1"/>
          </p:cNvSpPr>
          <p:nvPr>
            <p:ph type="ftr" sz="quarter" idx="11"/>
          </p:nvPr>
        </p:nvSpPr>
        <p:spPr>
          <a:ln/>
        </p:spPr>
        <p:txBody>
          <a:bodyPr/>
          <a:lstStyle>
            <a:lvl1pPr>
              <a:defRPr/>
            </a:lvl1pPr>
          </a:lstStyle>
          <a:p>
            <a:pPr>
              <a:defRPr/>
            </a:pPr>
            <a:endParaRPr lang="ru-RU" altLang="ru-RU"/>
          </a:p>
        </p:txBody>
      </p:sp>
      <p:sp>
        <p:nvSpPr>
          <p:cNvPr id="4" name="Rectangle 9"/>
          <p:cNvSpPr>
            <a:spLocks noGrp="1" noChangeArrowheads="1"/>
          </p:cNvSpPr>
          <p:nvPr>
            <p:ph type="sldNum" sz="quarter" idx="12"/>
          </p:nvPr>
        </p:nvSpPr>
        <p:spPr>
          <a:ln/>
        </p:spPr>
        <p:txBody>
          <a:bodyPr/>
          <a:lstStyle>
            <a:lvl1pPr>
              <a:defRPr/>
            </a:lvl1pPr>
          </a:lstStyle>
          <a:p>
            <a:pPr>
              <a:defRPr/>
            </a:pPr>
            <a:fld id="{24FD4663-4CC5-4D49-8A08-F54F5A55F405}" type="slidenum">
              <a:rPr lang="ru-RU" altLang="ru-RU"/>
              <a:pPr>
                <a:defRPr/>
              </a:pPr>
              <a:t>‹#›</a:t>
            </a:fld>
            <a:endParaRPr lang="ru-RU" altLang="ru-RU"/>
          </a:p>
        </p:txBody>
      </p:sp>
    </p:spTree>
    <p:extLst>
      <p:ext uri="{BB962C8B-B14F-4D97-AF65-F5344CB8AC3E}">
        <p14:creationId xmlns:p14="http://schemas.microsoft.com/office/powerpoint/2010/main" val="224236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7"/>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9"/>
          <p:cNvSpPr>
            <a:spLocks noGrp="1" noChangeArrowheads="1"/>
          </p:cNvSpPr>
          <p:nvPr>
            <p:ph type="sldNum" sz="quarter" idx="12"/>
          </p:nvPr>
        </p:nvSpPr>
        <p:spPr>
          <a:ln/>
        </p:spPr>
        <p:txBody>
          <a:bodyPr/>
          <a:lstStyle>
            <a:lvl1pPr>
              <a:defRPr/>
            </a:lvl1pPr>
          </a:lstStyle>
          <a:p>
            <a:pPr>
              <a:defRPr/>
            </a:pPr>
            <a:fld id="{D8936B41-A4F8-4A73-9CB7-BAA86794BFEA}" type="slidenum">
              <a:rPr lang="ru-RU" altLang="ru-RU"/>
              <a:pPr>
                <a:defRPr/>
              </a:pPr>
              <a:t>‹#›</a:t>
            </a:fld>
            <a:endParaRPr lang="ru-RU" altLang="ru-RU"/>
          </a:p>
        </p:txBody>
      </p:sp>
    </p:spTree>
    <p:extLst>
      <p:ext uri="{BB962C8B-B14F-4D97-AF65-F5344CB8AC3E}">
        <p14:creationId xmlns:p14="http://schemas.microsoft.com/office/powerpoint/2010/main" val="334041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7"/>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9"/>
          <p:cNvSpPr>
            <a:spLocks noGrp="1" noChangeArrowheads="1"/>
          </p:cNvSpPr>
          <p:nvPr>
            <p:ph type="sldNum" sz="quarter" idx="12"/>
          </p:nvPr>
        </p:nvSpPr>
        <p:spPr>
          <a:ln/>
        </p:spPr>
        <p:txBody>
          <a:bodyPr/>
          <a:lstStyle>
            <a:lvl1pPr>
              <a:defRPr/>
            </a:lvl1pPr>
          </a:lstStyle>
          <a:p>
            <a:pPr>
              <a:defRPr/>
            </a:pPr>
            <a:fld id="{933720E9-084B-497C-A796-06A59C0DAC81}" type="slidenum">
              <a:rPr lang="ru-RU" altLang="ru-RU"/>
              <a:pPr>
                <a:defRPr/>
              </a:pPr>
              <a:t>‹#›</a:t>
            </a:fld>
            <a:endParaRPr lang="ru-RU" altLang="ru-RU"/>
          </a:p>
        </p:txBody>
      </p:sp>
    </p:spTree>
    <p:extLst>
      <p:ext uri="{BB962C8B-B14F-4D97-AF65-F5344CB8AC3E}">
        <p14:creationId xmlns:p14="http://schemas.microsoft.com/office/powerpoint/2010/main" val="101617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FFCC"/>
            </a:gs>
            <a:gs pos="100000">
              <a:srgbClr val="00CC66"/>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242175" cy="1981200"/>
            <a:chOff x="0" y="0"/>
            <a:chExt cx="4562" cy="1248"/>
          </a:xfrm>
        </p:grpSpPr>
        <p:sp>
          <p:nvSpPr>
            <p:cNvPr id="9219" name="Freeform 3"/>
            <p:cNvSpPr>
              <a:spLocks/>
            </p:cNvSpPr>
            <p:nvPr/>
          </p:nvSpPr>
          <p:spPr bwMode="hidden">
            <a:xfrm>
              <a:off x="0" y="583"/>
              <a:ext cx="4487" cy="665"/>
            </a:xfrm>
            <a:custGeom>
              <a:avLst/>
              <a:gdLst>
                <a:gd name="T0" fmla="*/ 4800 w 4806"/>
                <a:gd name="T1" fmla="*/ 299 h 665"/>
                <a:gd name="T2" fmla="*/ 0 w 4806"/>
                <a:gd name="T3" fmla="*/ 665 h 665"/>
                <a:gd name="T4" fmla="*/ 0 w 4806"/>
                <a:gd name="T5" fmla="*/ 0 h 665"/>
                <a:gd name="T6" fmla="*/ 4806 w 4806"/>
                <a:gd name="T7" fmla="*/ 1 h 665"/>
                <a:gd name="T8" fmla="*/ 4800 w 4806"/>
                <a:gd name="T9" fmla="*/ 153 h 665"/>
                <a:gd name="T10" fmla="*/ 4800 w 4806"/>
                <a:gd name="T11" fmla="*/ 299 h 665"/>
              </a:gdLst>
              <a:ahLst/>
              <a:cxnLst>
                <a:cxn ang="0">
                  <a:pos x="T0" y="T1"/>
                </a:cxn>
                <a:cxn ang="0">
                  <a:pos x="T2" y="T3"/>
                </a:cxn>
                <a:cxn ang="0">
                  <a:pos x="T4" y="T5"/>
                </a:cxn>
                <a:cxn ang="0">
                  <a:pos x="T6" y="T7"/>
                </a:cxn>
                <a:cxn ang="0">
                  <a:pos x="T8" y="T9"/>
                </a:cxn>
                <a:cxn ang="0">
                  <a:pos x="T10" y="T11"/>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pPr eaLnBrk="1" hangingPunct="1">
                <a:defRPr/>
              </a:pPr>
              <a:endParaRPr lang="ru-RU"/>
            </a:p>
          </p:txBody>
        </p:sp>
        <p:sp>
          <p:nvSpPr>
            <p:cNvPr id="1033" name="Freeform 4"/>
            <p:cNvSpPr>
              <a:spLocks/>
            </p:cNvSpPr>
            <p:nvPr/>
          </p:nvSpPr>
          <p:spPr bwMode="hidden">
            <a:xfrm>
              <a:off x="0" y="0"/>
              <a:ext cx="4562" cy="1199"/>
            </a:xfrm>
            <a:custGeom>
              <a:avLst/>
              <a:gdLst>
                <a:gd name="T0" fmla="*/ 4560 w 4562"/>
                <a:gd name="T1" fmla="*/ 932 h 1199"/>
                <a:gd name="T2" fmla="*/ 0 w 4562"/>
                <a:gd name="T3" fmla="*/ 1199 h 1199"/>
                <a:gd name="T4" fmla="*/ 0 w 4562"/>
                <a:gd name="T5" fmla="*/ 0 h 1199"/>
                <a:gd name="T6" fmla="*/ 4562 w 4562"/>
                <a:gd name="T7" fmla="*/ 0 h 1199"/>
                <a:gd name="T8" fmla="*/ 4560 w 4562"/>
                <a:gd name="T9" fmla="*/ 932 h 1199"/>
                <a:gd name="T10" fmla="*/ 4560 w 4562"/>
                <a:gd name="T11" fmla="*/ 932 h 11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62" h="1199">
                  <a:moveTo>
                    <a:pt x="4560" y="932"/>
                  </a:moveTo>
                  <a:lnTo>
                    <a:pt x="0" y="1199"/>
                  </a:lnTo>
                  <a:lnTo>
                    <a:pt x="0" y="0"/>
                  </a:lnTo>
                  <a:lnTo>
                    <a:pt x="4562" y="0"/>
                  </a:lnTo>
                  <a:lnTo>
                    <a:pt x="4560" y="932"/>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ru-RU"/>
            </a:p>
          </p:txBody>
        </p:sp>
      </p:grpSp>
      <p:sp>
        <p:nvSpPr>
          <p:cNvPr id="9221" name="Rectangle 5"/>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9222" name="Rectangle 6"/>
          <p:cNvSpPr>
            <a:spLocks noGrp="1" noChangeArrowheads="1"/>
          </p:cNvSpPr>
          <p:nvPr>
            <p:ph type="body" idx="1"/>
          </p:nvPr>
        </p:nvSpPr>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9223" name="Rectangle 7"/>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endParaRPr lang="ru-RU" altLang="ru-RU"/>
          </a:p>
        </p:txBody>
      </p:sp>
      <p:sp>
        <p:nvSpPr>
          <p:cNvPr id="9224"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ru-RU" altLang="ru-RU"/>
          </a:p>
        </p:txBody>
      </p:sp>
      <p:sp>
        <p:nvSpPr>
          <p:cNvPr id="9225" name="Rectangle 9"/>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7DDB1FD2-791B-4BF3-9F7B-A4CED7A92104}" type="slidenum">
              <a:rPr lang="ru-RU" altLang="ru-RU"/>
              <a:pPr>
                <a:defRPr/>
              </a:pPr>
              <a:t>‹#›</a:t>
            </a:fld>
            <a:endParaRPr lang="ru-RU" altLang="ru-RU"/>
          </a:p>
        </p:txBody>
      </p:sp>
    </p:spTree>
  </p:cSld>
  <p:clrMap bg1="dk2" tx1="lt1" bg2="dk1" tx2="lt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6513" y="0"/>
            <a:ext cx="9180513" cy="1700213"/>
          </a:xfrm>
        </p:spPr>
        <p:txBody>
          <a:bodyPr/>
          <a:lstStyle/>
          <a:p>
            <a:pPr eaLnBrk="1" hangingPunct="1">
              <a:defRPr/>
            </a:pPr>
            <a:r>
              <a:rPr lang="en-US" altLang="ru-RU" sz="2800" b="1" smtClean="0">
                <a:solidFill>
                  <a:srgbClr val="A50021"/>
                </a:solidFill>
              </a:rPr>
              <a:t>9.2</a:t>
            </a:r>
            <a:r>
              <a:rPr lang="en-US" altLang="ru-RU" sz="2800" b="1" dirty="0" smtClean="0">
                <a:solidFill>
                  <a:srgbClr val="A50021"/>
                </a:solidFill>
              </a:rPr>
              <a:t>.</a:t>
            </a:r>
            <a:r>
              <a:rPr lang="uz-Cyrl-UZ" altLang="ru-RU" sz="2800" b="1" dirty="0" smtClean="0">
                <a:solidFill>
                  <a:srgbClr val="A50021"/>
                </a:solidFill>
              </a:rPr>
              <a:t>-мавзу. Ўзбекистон ССР нинг ташкил топиши ва бошқарувнинг маъмурий-буйруқбозлик тизими</a:t>
            </a:r>
            <a:endParaRPr lang="ru-RU" altLang="ru-RU" sz="2800" b="1" dirty="0" smtClean="0">
              <a:solidFill>
                <a:srgbClr val="A50021"/>
              </a:solidFill>
            </a:endParaRPr>
          </a:p>
        </p:txBody>
      </p:sp>
      <p:sp>
        <p:nvSpPr>
          <p:cNvPr id="2051" name="Rectangle 3"/>
          <p:cNvSpPr>
            <a:spLocks noGrp="1" noChangeArrowheads="1"/>
          </p:cNvSpPr>
          <p:nvPr>
            <p:ph type="subTitle" idx="1"/>
          </p:nvPr>
        </p:nvSpPr>
        <p:spPr>
          <a:xfrm>
            <a:off x="611188" y="1916113"/>
            <a:ext cx="8353425" cy="4826000"/>
          </a:xfrm>
        </p:spPr>
        <p:txBody>
          <a:bodyPr/>
          <a:lstStyle/>
          <a:p>
            <a:pPr marL="357188" indent="-357188" eaLnBrk="1" hangingPunct="1">
              <a:lnSpc>
                <a:spcPct val="80000"/>
              </a:lnSpc>
              <a:buClr>
                <a:srgbClr val="000066"/>
              </a:buClr>
              <a:buSzTx/>
              <a:defRPr/>
            </a:pPr>
            <a:r>
              <a:rPr lang="uz-Cyrl-UZ" altLang="ru-RU" sz="1600" b="1" dirty="0" smtClean="0">
                <a:solidFill>
                  <a:srgbClr val="000066"/>
                </a:solidFill>
              </a:rPr>
              <a:t>Р е ж а :</a:t>
            </a:r>
            <a:endParaRPr lang="en-US" altLang="ru-RU" sz="1600" b="1" dirty="0" smtClean="0">
              <a:solidFill>
                <a:srgbClr val="000066"/>
              </a:solidFill>
            </a:endParaRPr>
          </a:p>
          <a:p>
            <a:pPr marL="357188" indent="-357188" eaLnBrk="1" hangingPunct="1">
              <a:lnSpc>
                <a:spcPct val="80000"/>
              </a:lnSpc>
              <a:buClr>
                <a:srgbClr val="000066"/>
              </a:buClr>
              <a:buSzTx/>
              <a:defRPr/>
            </a:pPr>
            <a:endParaRPr lang="uz-Cyrl-UZ" altLang="ru-RU" sz="1600" b="1" dirty="0" smtClean="0">
              <a:solidFill>
                <a:srgbClr val="000066"/>
              </a:solidFill>
            </a:endParaRPr>
          </a:p>
          <a:p>
            <a:pPr marL="357188" indent="-357188" algn="just" eaLnBrk="1" hangingPunct="1">
              <a:lnSpc>
                <a:spcPct val="80000"/>
              </a:lnSpc>
              <a:buClr>
                <a:srgbClr val="000066"/>
              </a:buClr>
              <a:buSzTx/>
              <a:buFont typeface="Wingdings" panose="05000000000000000000" pitchFamily="2" charset="2"/>
              <a:buAutoNum type="arabicPeriod"/>
              <a:defRPr/>
            </a:pPr>
            <a:r>
              <a:rPr lang="uz-Cyrl-UZ" altLang="ru-RU" b="1" dirty="0" smtClean="0">
                <a:solidFill>
                  <a:srgbClr val="000066"/>
                </a:solidFill>
                <a:latin typeface="Times New Roman" panose="02020603050405020304" pitchFamily="18" charset="0"/>
                <a:cs typeface="Times New Roman" panose="02020603050405020304" pitchFamily="18" charset="0"/>
              </a:rPr>
              <a:t>20-йиллар охирида собиқ шўролар мамлакатида тоталитар, маъмурий буйруқбозлик тузумнинг қарор топиши. </a:t>
            </a:r>
          </a:p>
          <a:p>
            <a:pPr marL="357188" indent="-357188" algn="just" eaLnBrk="1" hangingPunct="1">
              <a:lnSpc>
                <a:spcPct val="80000"/>
              </a:lnSpc>
              <a:buClr>
                <a:srgbClr val="000066"/>
              </a:buClr>
              <a:buSzTx/>
              <a:buFont typeface="Wingdings" panose="05000000000000000000" pitchFamily="2" charset="2"/>
              <a:buAutoNum type="arabicPeriod"/>
              <a:defRPr/>
            </a:pPr>
            <a:r>
              <a:rPr lang="uz-Cyrl-UZ" altLang="ru-RU" b="1" dirty="0" smtClean="0">
                <a:solidFill>
                  <a:srgbClr val="000066"/>
                </a:solidFill>
                <a:latin typeface="Times New Roman" panose="02020603050405020304" pitchFamily="18" charset="0"/>
                <a:cs typeface="Times New Roman" panose="02020603050405020304" pitchFamily="18" charset="0"/>
              </a:rPr>
              <a:t>Индустрлаштириш ва жамоалаштириш сиёсати ва унинг салбий оқибатлари.</a:t>
            </a:r>
          </a:p>
          <a:p>
            <a:pPr marL="357188" indent="-357188" algn="just" eaLnBrk="1" hangingPunct="1">
              <a:lnSpc>
                <a:spcPct val="80000"/>
              </a:lnSpc>
              <a:buClr>
                <a:srgbClr val="000066"/>
              </a:buClr>
              <a:buSzTx/>
              <a:buFont typeface="Wingdings" panose="05000000000000000000" pitchFamily="2" charset="2"/>
              <a:buAutoNum type="arabicPeriod"/>
              <a:defRPr/>
            </a:pPr>
            <a:r>
              <a:rPr lang="uz-Cyrl-UZ" altLang="ru-RU" b="1" dirty="0" smtClean="0">
                <a:solidFill>
                  <a:srgbClr val="000066"/>
                </a:solidFill>
                <a:latin typeface="Times New Roman" panose="02020603050405020304" pitchFamily="18" charset="0"/>
                <a:cs typeface="Times New Roman" panose="02020603050405020304" pitchFamily="18" charset="0"/>
              </a:rPr>
              <a:t>Ўзбекистон иқтисодий ва маънавий ҳаётининг 50-80-йилларда чуқур турғунлик ҳолатига дучор бўлиши ва унинг асоратлари</a:t>
            </a:r>
            <a:r>
              <a:rPr lang="en-US" altLang="ru-RU" b="1" dirty="0" smtClean="0">
                <a:solidFill>
                  <a:srgbClr val="000066"/>
                </a:solidFill>
                <a:latin typeface="Times New Roman" panose="02020603050405020304" pitchFamily="18" charset="0"/>
                <a:cs typeface="Times New Roman" panose="02020603050405020304" pitchFamily="18" charset="0"/>
              </a:rPr>
              <a:t>.</a:t>
            </a:r>
            <a:endParaRPr lang="ru-RU" altLang="ru-RU" b="1" dirty="0" smtClean="0">
              <a:solidFill>
                <a:srgbClr val="000066"/>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2000"/>
                                        <p:tgtEl>
                                          <p:spTgt spid="205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051">
                                            <p:txEl>
                                              <p:pRg st="0" end="0"/>
                                            </p:txEl>
                                          </p:spTgt>
                                        </p:tgtEl>
                                        <p:attrNameLst>
                                          <p:attrName>style.visibility</p:attrName>
                                        </p:attrNameLst>
                                      </p:cBhvr>
                                      <p:to>
                                        <p:strVal val="visible"/>
                                      </p:to>
                                    </p:set>
                                    <p:animEffect transition="in" filter="box(in)">
                                      <p:cBhvr>
                                        <p:cTn id="10" dur="2000"/>
                                        <p:tgtEl>
                                          <p:spTgt spid="2051">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animEffect transition="in" filter="box(in)">
                                      <p:cBhvr>
                                        <p:cTn id="13" dur="2000"/>
                                        <p:tgtEl>
                                          <p:spTgt spid="2051">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51">
                                            <p:txEl>
                                              <p:pRg st="3" end="3"/>
                                            </p:txEl>
                                          </p:spTgt>
                                        </p:tgtEl>
                                        <p:attrNameLst>
                                          <p:attrName>style.visibility</p:attrName>
                                        </p:attrNameLst>
                                      </p:cBhvr>
                                      <p:to>
                                        <p:strVal val="visible"/>
                                      </p:to>
                                    </p:set>
                                    <p:animEffect transition="in" filter="box(in)">
                                      <p:cBhvr>
                                        <p:cTn id="16" dur="2000"/>
                                        <p:tgtEl>
                                          <p:spTgt spid="2051">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animEffect transition="in" filter="box(in)">
                                      <p:cBhvr>
                                        <p:cTn id="19" dur="2000"/>
                                        <p:tgtEl>
                                          <p:spTgt spid="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9898" name="Group 26"/>
          <p:cNvGrpSpPr>
            <a:grpSpLocks/>
          </p:cNvGrpSpPr>
          <p:nvPr/>
        </p:nvGrpSpPr>
        <p:grpSpPr bwMode="auto">
          <a:xfrm>
            <a:off x="76200" y="69850"/>
            <a:ext cx="9067800" cy="6669088"/>
            <a:chOff x="204" y="44"/>
            <a:chExt cx="5443" cy="4201"/>
          </a:xfrm>
        </p:grpSpPr>
        <p:sp>
          <p:nvSpPr>
            <p:cNvPr id="12291" name="Text Box 4"/>
            <p:cNvSpPr txBox="1">
              <a:spLocks noChangeArrowheads="1"/>
            </p:cNvSpPr>
            <p:nvPr/>
          </p:nvSpPr>
          <p:spPr bwMode="auto">
            <a:xfrm>
              <a:off x="342" y="44"/>
              <a:ext cx="5093" cy="216"/>
            </a:xfrm>
            <a:prstGeom prst="rect">
              <a:avLst/>
            </a:prstGeom>
            <a:solidFill>
              <a:srgbClr val="FFFFFF"/>
            </a:solidFill>
            <a:ln w="38100">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b="1">
                  <a:solidFill>
                    <a:schemeClr val="bg2"/>
                  </a:solidFill>
                  <a:latin typeface="Times New Roman" panose="02020603050405020304" pitchFamily="18" charset="0"/>
                </a:rPr>
                <a:t>Ўзбекистонда совет ҳокимияти олиб борган сиёсат ва унинг оқибатлари</a:t>
              </a:r>
            </a:p>
          </p:txBody>
        </p:sp>
        <p:sp>
          <p:nvSpPr>
            <p:cNvPr id="12292" name="Text Box 5"/>
            <p:cNvSpPr txBox="1">
              <a:spLocks noChangeArrowheads="1"/>
            </p:cNvSpPr>
            <p:nvPr/>
          </p:nvSpPr>
          <p:spPr bwMode="auto">
            <a:xfrm>
              <a:off x="342" y="346"/>
              <a:ext cx="5305" cy="432"/>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500" b="1">
                  <a:solidFill>
                    <a:schemeClr val="bg2"/>
                  </a:solidFill>
                  <a:latin typeface="Times New Roman" panose="02020603050405020304" pitchFamily="18" charset="0"/>
                </a:rPr>
                <a:t>Хусусий мулк йўқотилди. Бу эса минглаб йиллар давомида шаклланиб келган ишлаб чиқариш ва тадбиркорлик анъаналари ҳамда малакаларининг йўқотилишига олиб келди</a:t>
              </a:r>
            </a:p>
          </p:txBody>
        </p:sp>
        <p:sp>
          <p:nvSpPr>
            <p:cNvPr id="12293" name="Text Box 6"/>
            <p:cNvSpPr txBox="1">
              <a:spLocks noChangeArrowheads="1"/>
            </p:cNvSpPr>
            <p:nvPr/>
          </p:nvSpPr>
          <p:spPr bwMode="auto">
            <a:xfrm>
              <a:off x="342" y="1534"/>
              <a:ext cx="5305" cy="288"/>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500" b="1">
                  <a:solidFill>
                    <a:schemeClr val="bg2"/>
                  </a:solidFill>
                  <a:latin typeface="Times New Roman" panose="02020603050405020304" pitchFamily="18" charset="0"/>
                </a:rPr>
                <a:t>Халқ боқимандачилик ва бефарқликка ўргатилди, фаоллиги сусайиб борди </a:t>
              </a:r>
            </a:p>
          </p:txBody>
        </p:sp>
        <p:sp>
          <p:nvSpPr>
            <p:cNvPr id="12294" name="Text Box 7"/>
            <p:cNvSpPr txBox="1">
              <a:spLocks noChangeArrowheads="1"/>
            </p:cNvSpPr>
            <p:nvPr/>
          </p:nvSpPr>
          <p:spPr bwMode="auto">
            <a:xfrm>
              <a:off x="342" y="1783"/>
              <a:ext cx="5305" cy="468"/>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500" b="1">
                  <a:solidFill>
                    <a:schemeClr val="bg2"/>
                  </a:solidFill>
                  <a:latin typeface="Times New Roman" panose="02020603050405020304" pitchFamily="18" charset="0"/>
                </a:rPr>
                <a:t>Миллий ғурур тушунчаларига зарба етди. Барча соҳаларда давлат ҳукмронлигининг ўрнатилиши эгасизлик ва ўзибўларликка олиб келди. Халқ ижодкорлигига йўл қўйилмади. Вазифалар фақат буйруқ асосида белгиланди</a:t>
              </a:r>
            </a:p>
          </p:txBody>
        </p:sp>
        <p:sp>
          <p:nvSpPr>
            <p:cNvPr id="12295" name="Text Box 8"/>
            <p:cNvSpPr txBox="1">
              <a:spLocks noChangeArrowheads="1"/>
            </p:cNvSpPr>
            <p:nvPr/>
          </p:nvSpPr>
          <p:spPr bwMode="auto">
            <a:xfrm>
              <a:off x="342" y="2261"/>
              <a:ext cx="5305" cy="478"/>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500" b="1">
                  <a:solidFill>
                    <a:schemeClr val="bg2"/>
                  </a:solidFill>
                  <a:latin typeface="Times New Roman" panose="02020603050405020304" pitchFamily="18" charset="0"/>
                </a:rPr>
                <a:t>Зиёлиларнинг қириб ташланиши, ёхуд исканжага олиниши миллий покланиш жараёнини пасайтирди. Совет давлатининг бешафқат жазоловчи машинаси халқ кўнглида қўрқув ва умидсизлик уйғотди</a:t>
              </a:r>
            </a:p>
          </p:txBody>
        </p:sp>
        <p:sp>
          <p:nvSpPr>
            <p:cNvPr id="12296" name="Text Box 9"/>
            <p:cNvSpPr txBox="1">
              <a:spLocks noChangeArrowheads="1"/>
            </p:cNvSpPr>
            <p:nvPr/>
          </p:nvSpPr>
          <p:spPr bwMode="auto">
            <a:xfrm>
              <a:off x="342" y="2744"/>
              <a:ext cx="5305" cy="288"/>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500" b="1">
                  <a:solidFill>
                    <a:schemeClr val="bg2"/>
                  </a:solidFill>
                  <a:latin typeface="Times New Roman" panose="02020603050405020304" pitchFamily="18" charset="0"/>
                </a:rPr>
                <a:t>Юртимизда руслаштириш сиёсати кучайди. Давлат тили рус тили деб белгиланди</a:t>
              </a:r>
            </a:p>
          </p:txBody>
        </p:sp>
        <p:sp>
          <p:nvSpPr>
            <p:cNvPr id="12297" name="Text Box 10"/>
            <p:cNvSpPr txBox="1">
              <a:spLocks noChangeArrowheads="1"/>
            </p:cNvSpPr>
            <p:nvPr/>
          </p:nvSpPr>
          <p:spPr bwMode="auto">
            <a:xfrm>
              <a:off x="342" y="3032"/>
              <a:ext cx="5305" cy="432"/>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500" b="1">
                  <a:solidFill>
                    <a:schemeClr val="bg2"/>
                  </a:solidFill>
                  <a:latin typeface="Times New Roman" panose="02020603050405020304" pitchFamily="18" charset="0"/>
                </a:rPr>
                <a:t>Ўзбек халқи ҳам совет давлатида яшовчи бошқа халқлар қаторида исканжада ушланиб, дунё миқёсида рўй бераётган тараққиёт ва интеграциядан узиб қўйилди</a:t>
              </a:r>
            </a:p>
          </p:txBody>
        </p:sp>
        <p:sp>
          <p:nvSpPr>
            <p:cNvPr id="12298" name="Text Box 11"/>
            <p:cNvSpPr txBox="1">
              <a:spLocks noChangeArrowheads="1"/>
            </p:cNvSpPr>
            <p:nvPr/>
          </p:nvSpPr>
          <p:spPr bwMode="auto">
            <a:xfrm>
              <a:off x="342" y="3464"/>
              <a:ext cx="5305" cy="432"/>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500" b="1">
                  <a:solidFill>
                    <a:schemeClr val="bg2"/>
                  </a:solidFill>
                  <a:latin typeface="Times New Roman" panose="02020603050405020304" pitchFamily="18" charset="0"/>
                </a:rPr>
                <a:t>Ўзбек халқининг тарихи, буюк аждодлари ҳаётининг холисона ўрганилишига атайлаб тўсиқлар ўрнатилди. Бу борада махсус қарорлар қабул қилинди</a:t>
              </a:r>
            </a:p>
          </p:txBody>
        </p:sp>
        <p:sp>
          <p:nvSpPr>
            <p:cNvPr id="12299" name="Text Box 12"/>
            <p:cNvSpPr txBox="1">
              <a:spLocks noChangeArrowheads="1"/>
            </p:cNvSpPr>
            <p:nvPr/>
          </p:nvSpPr>
          <p:spPr bwMode="auto">
            <a:xfrm>
              <a:off x="342" y="3884"/>
              <a:ext cx="5305" cy="361"/>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500" b="1">
                  <a:solidFill>
                    <a:schemeClr val="bg2"/>
                  </a:solidFill>
                  <a:latin typeface="Times New Roman" panose="02020603050405020304" pitchFamily="18" charset="0"/>
                </a:rPr>
                <a:t>Ислом дини ва миллий байрамларнинг йўқ қилиниши маънавий бўшлиқ келиб чиқишига замин яратди</a:t>
              </a:r>
            </a:p>
          </p:txBody>
        </p:sp>
        <p:sp>
          <p:nvSpPr>
            <p:cNvPr id="12300" name="Text Box 13"/>
            <p:cNvSpPr txBox="1">
              <a:spLocks noChangeArrowheads="1"/>
            </p:cNvSpPr>
            <p:nvPr/>
          </p:nvSpPr>
          <p:spPr bwMode="auto">
            <a:xfrm>
              <a:off x="342" y="765"/>
              <a:ext cx="5305" cy="784"/>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500" b="1">
                  <a:solidFill>
                    <a:schemeClr val="bg2"/>
                  </a:solidFill>
                  <a:latin typeface="Times New Roman" panose="02020603050405020304" pitchFamily="18" charset="0"/>
                </a:rPr>
                <a:t>Совет даврида ҳам Ўзбекистон хом ашё етказиб берувчи ҳудудлигича қолиб кетди. Ишлаб чиқаришга эътибор қаратилмади. Пахта яккаҳокимлиги ўрнатилди. Собиқ совет давлатининг марказига хом ашёни кўпроқ етказиб бериш мақсадида чўл зоналарига ҳам пахта экила бошланди. Бу эса Марказий Осиёда экологик муаммоларни, биринчи навбатда Орол фожеасини келтириб чиқарди</a:t>
              </a:r>
            </a:p>
          </p:txBody>
        </p:sp>
        <p:sp>
          <p:nvSpPr>
            <p:cNvPr id="12301" name="Line 14"/>
            <p:cNvSpPr>
              <a:spLocks noChangeShapeType="1"/>
            </p:cNvSpPr>
            <p:nvPr/>
          </p:nvSpPr>
          <p:spPr bwMode="auto">
            <a:xfrm>
              <a:off x="204" y="255"/>
              <a:ext cx="0" cy="3719"/>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2" name="Line 15"/>
            <p:cNvSpPr>
              <a:spLocks noChangeShapeType="1"/>
            </p:cNvSpPr>
            <p:nvPr/>
          </p:nvSpPr>
          <p:spPr bwMode="auto">
            <a:xfrm>
              <a:off x="204" y="3974"/>
              <a:ext cx="138"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3" name="Line 16"/>
            <p:cNvSpPr>
              <a:spLocks noChangeShapeType="1"/>
            </p:cNvSpPr>
            <p:nvPr/>
          </p:nvSpPr>
          <p:spPr bwMode="auto">
            <a:xfrm>
              <a:off x="204" y="3612"/>
              <a:ext cx="138"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4" name="Line 17"/>
            <p:cNvSpPr>
              <a:spLocks noChangeShapeType="1"/>
            </p:cNvSpPr>
            <p:nvPr/>
          </p:nvSpPr>
          <p:spPr bwMode="auto">
            <a:xfrm>
              <a:off x="204" y="3158"/>
              <a:ext cx="138"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5" name="Line 18"/>
            <p:cNvSpPr>
              <a:spLocks noChangeShapeType="1"/>
            </p:cNvSpPr>
            <p:nvPr/>
          </p:nvSpPr>
          <p:spPr bwMode="auto">
            <a:xfrm>
              <a:off x="204" y="2795"/>
              <a:ext cx="138"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6" name="Line 19"/>
            <p:cNvSpPr>
              <a:spLocks noChangeShapeType="1"/>
            </p:cNvSpPr>
            <p:nvPr/>
          </p:nvSpPr>
          <p:spPr bwMode="auto">
            <a:xfrm>
              <a:off x="204" y="2432"/>
              <a:ext cx="138"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7" name="Line 20"/>
            <p:cNvSpPr>
              <a:spLocks noChangeShapeType="1"/>
            </p:cNvSpPr>
            <p:nvPr/>
          </p:nvSpPr>
          <p:spPr bwMode="auto">
            <a:xfrm>
              <a:off x="204" y="2069"/>
              <a:ext cx="138"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8" name="Line 21"/>
            <p:cNvSpPr>
              <a:spLocks noChangeShapeType="1"/>
            </p:cNvSpPr>
            <p:nvPr/>
          </p:nvSpPr>
          <p:spPr bwMode="auto">
            <a:xfrm>
              <a:off x="204" y="1706"/>
              <a:ext cx="138"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9" name="Line 22"/>
            <p:cNvSpPr>
              <a:spLocks noChangeShapeType="1"/>
            </p:cNvSpPr>
            <p:nvPr/>
          </p:nvSpPr>
          <p:spPr bwMode="auto">
            <a:xfrm>
              <a:off x="204" y="1253"/>
              <a:ext cx="138"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10" name="Line 23"/>
            <p:cNvSpPr>
              <a:spLocks noChangeShapeType="1"/>
            </p:cNvSpPr>
            <p:nvPr/>
          </p:nvSpPr>
          <p:spPr bwMode="auto">
            <a:xfrm>
              <a:off x="204" y="618"/>
              <a:ext cx="138"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79898"/>
                                        </p:tgtEl>
                                        <p:attrNameLst>
                                          <p:attrName>style.visibility</p:attrName>
                                        </p:attrNameLst>
                                      </p:cBhvr>
                                      <p:to>
                                        <p:strVal val="visible"/>
                                      </p:to>
                                    </p:set>
                                    <p:animEffect transition="in" filter="circle(in)">
                                      <p:cBhvr>
                                        <p:cTn id="7" dur="2000"/>
                                        <p:tgtEl>
                                          <p:spTgt spid="79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xfrm>
            <a:off x="457200" y="44450"/>
            <a:ext cx="8229600" cy="1143000"/>
          </a:xfrm>
        </p:spPr>
        <p:txBody>
          <a:bodyPr/>
          <a:lstStyle/>
          <a:p>
            <a:pPr eaLnBrk="1" hangingPunct="1">
              <a:defRPr/>
            </a:pPr>
            <a:r>
              <a:rPr lang="uz-Cyrl-UZ" altLang="ru-RU" sz="3200" smtClean="0">
                <a:solidFill>
                  <a:schemeClr val="tx1"/>
                </a:solidFill>
                <a:latin typeface="Times New Roman" panose="02020603050405020304" pitchFamily="18" charset="0"/>
              </a:rPr>
              <a:t>Иккинчи жаҳон урушидан кейинги қатағонлик сиёсати ва унинг оқибатлари</a:t>
            </a:r>
            <a:endParaRPr lang="ru-RU" altLang="ru-RU" sz="3200" smtClean="0">
              <a:solidFill>
                <a:schemeClr val="tx1"/>
              </a:solidFill>
              <a:latin typeface="Times New Roman" panose="02020603050405020304" pitchFamily="18" charset="0"/>
            </a:endParaRPr>
          </a:p>
        </p:txBody>
      </p:sp>
      <p:sp>
        <p:nvSpPr>
          <p:cNvPr id="73731" name="Rectangle 3"/>
          <p:cNvSpPr>
            <a:spLocks noGrp="1" noChangeArrowheads="1"/>
          </p:cNvSpPr>
          <p:nvPr>
            <p:ph type="body" idx="1"/>
          </p:nvPr>
        </p:nvSpPr>
        <p:spPr>
          <a:xfrm>
            <a:off x="323850" y="1063625"/>
            <a:ext cx="8496300" cy="4525963"/>
          </a:xfrm>
        </p:spPr>
        <p:txBody>
          <a:bodyPr/>
          <a:lstStyle/>
          <a:p>
            <a:pPr algn="just" eaLnBrk="1" hangingPunct="1">
              <a:lnSpc>
                <a:spcPct val="80000"/>
              </a:lnSpc>
              <a:defRPr/>
            </a:pPr>
            <a:r>
              <a:rPr lang="uz-Cyrl-UZ" altLang="ru-RU" sz="1800" b="1" smtClean="0">
                <a:solidFill>
                  <a:schemeClr val="bg2"/>
                </a:solidFill>
                <a:latin typeface="Times New Roman" panose="02020603050405020304" pitchFamily="18" charset="0"/>
              </a:rPr>
              <a:t>1949-1952 йил зиёлиларга қарши ҳужум бошланди</a:t>
            </a:r>
            <a:r>
              <a:rPr lang="ru-RU" altLang="ru-RU" sz="1800" b="1" smtClean="0">
                <a:solidFill>
                  <a:schemeClr val="bg2"/>
                </a:solidFill>
                <a:latin typeface="Times New Roman" panose="02020603050405020304" pitchFamily="18" charset="0"/>
              </a:rPr>
              <a:t>;</a:t>
            </a:r>
            <a:endParaRPr lang="uz-Cyrl-UZ" altLang="ru-RU" sz="1800" b="1" smtClean="0">
              <a:solidFill>
                <a:schemeClr val="bg2"/>
              </a:solidFill>
              <a:latin typeface="Times New Roman" panose="02020603050405020304" pitchFamily="18" charset="0"/>
            </a:endParaRPr>
          </a:p>
          <a:p>
            <a:pPr algn="just" eaLnBrk="1" hangingPunct="1">
              <a:lnSpc>
                <a:spcPct val="80000"/>
              </a:lnSpc>
              <a:defRPr/>
            </a:pPr>
            <a:r>
              <a:rPr lang="uz-Cyrl-UZ" altLang="ru-RU" sz="1800" b="1" smtClean="0">
                <a:solidFill>
                  <a:schemeClr val="bg2"/>
                </a:solidFill>
                <a:latin typeface="Times New Roman" panose="02020603050405020304" pitchFamily="18" charset="0"/>
              </a:rPr>
              <a:t> Ўз КП (б) МК нинг 1949 й. 25 июнида қабул қилинган “Ўзбекистон ёзувчилар союзининг иши ҳақида” номли қарорида айрим ўзбек ёзувчиларида миллатчилик ва миллий чекланиш, ўтмишни идеаллаштириш ва эски феодал маданиятга сиғиниш элементлари пайдо бўлаётганлиги танқид қилинди</a:t>
            </a:r>
            <a:r>
              <a:rPr lang="ru-RU" altLang="ru-RU" sz="1800" b="1" smtClean="0">
                <a:solidFill>
                  <a:schemeClr val="bg2"/>
                </a:solidFill>
                <a:latin typeface="Times New Roman" panose="02020603050405020304" pitchFamily="18" charset="0"/>
              </a:rPr>
              <a:t>;</a:t>
            </a:r>
            <a:endParaRPr lang="uz-Cyrl-UZ" altLang="ru-RU" sz="1800" b="1" smtClean="0">
              <a:solidFill>
                <a:schemeClr val="bg2"/>
              </a:solidFill>
              <a:latin typeface="Times New Roman" panose="02020603050405020304" pitchFamily="18" charset="0"/>
            </a:endParaRPr>
          </a:p>
          <a:p>
            <a:pPr algn="just" eaLnBrk="1" hangingPunct="1">
              <a:lnSpc>
                <a:spcPct val="80000"/>
              </a:lnSpc>
              <a:defRPr/>
            </a:pPr>
            <a:r>
              <a:rPr lang="uz-Cyrl-UZ" altLang="ru-RU" sz="1800" b="1" smtClean="0">
                <a:solidFill>
                  <a:schemeClr val="bg2"/>
                </a:solidFill>
                <a:latin typeface="Times New Roman" panose="02020603050405020304" pitchFamily="18" charset="0"/>
              </a:rPr>
              <a:t> “Миллатчилик кайфиятларига берилган”ликда айбланган бундай ёзувчилар орасида А.қаҳҳор, Ойбек, Миртемир, Ж.Шарипов, М.Бобоев, Ҳ.Ғулом, А.Қаюмов, М.Шайхзода, Туйғун ва б. бор эди. Адабиётда ўз йўлини топишга, ва ўзбек адабиёти тарихи анъаналарини ривожлантиришга интилган ёзувчилар таъқиб қилинди</a:t>
            </a:r>
            <a:r>
              <a:rPr lang="ru-RU" altLang="ru-RU" sz="1800" b="1" smtClean="0">
                <a:solidFill>
                  <a:schemeClr val="bg2"/>
                </a:solidFill>
                <a:latin typeface="Times New Roman" panose="02020603050405020304" pitchFamily="18" charset="0"/>
              </a:rPr>
              <a:t>;</a:t>
            </a:r>
            <a:r>
              <a:rPr lang="uz-Cyrl-UZ" altLang="ru-RU" sz="1800" b="1" smtClean="0">
                <a:solidFill>
                  <a:schemeClr val="bg2"/>
                </a:solidFill>
                <a:latin typeface="Times New Roman" panose="02020603050405020304" pitchFamily="18" charset="0"/>
              </a:rPr>
              <a:t> </a:t>
            </a:r>
          </a:p>
          <a:p>
            <a:pPr algn="just" eaLnBrk="1" hangingPunct="1">
              <a:lnSpc>
                <a:spcPct val="80000"/>
              </a:lnSpc>
              <a:defRPr/>
            </a:pPr>
            <a:r>
              <a:rPr lang="uz-Cyrl-UZ" altLang="ru-RU" sz="1800" b="1" smtClean="0">
                <a:solidFill>
                  <a:schemeClr val="bg2"/>
                </a:solidFill>
                <a:latin typeface="Times New Roman" panose="02020603050405020304" pitchFamily="18" charset="0"/>
              </a:rPr>
              <a:t>Матбуот саҳифаларида “миллатчилар”, “панисломчилар”га қарши курашлар авж олди</a:t>
            </a:r>
            <a:r>
              <a:rPr lang="ru-RU" altLang="ru-RU" sz="1800" b="1" smtClean="0">
                <a:solidFill>
                  <a:schemeClr val="bg2"/>
                </a:solidFill>
                <a:latin typeface="Times New Roman" panose="02020603050405020304" pitchFamily="18" charset="0"/>
              </a:rPr>
              <a:t>;</a:t>
            </a:r>
            <a:endParaRPr lang="uz-Cyrl-UZ" altLang="ru-RU" sz="1800" b="1" smtClean="0">
              <a:solidFill>
                <a:schemeClr val="bg2"/>
              </a:solidFill>
              <a:latin typeface="Times New Roman" panose="02020603050405020304" pitchFamily="18" charset="0"/>
            </a:endParaRPr>
          </a:p>
          <a:p>
            <a:pPr algn="just" eaLnBrk="1" hangingPunct="1">
              <a:lnSpc>
                <a:spcPct val="80000"/>
              </a:lnSpc>
              <a:defRPr/>
            </a:pPr>
            <a:r>
              <a:rPr lang="uz-Cyrl-UZ" altLang="ru-RU" sz="1800" b="1" smtClean="0">
                <a:solidFill>
                  <a:schemeClr val="bg2"/>
                </a:solidFill>
                <a:latin typeface="Times New Roman" panose="02020603050405020304" pitchFamily="18" charset="0"/>
              </a:rPr>
              <a:t> “Жиддий ғоявий хатолари ва бузғунчиликлари учун” И.Султон, Т.Тўла С.Абдулла, Ҳабибий ва б. айбландилар. 1951 й. 25 январда Шукрулло, Г.Алимов, Ёнғин Мирзо, М.Шайхзода ва б. қамоқа олиниб 25 йилга озодликдан маҳрум қилиндилар</a:t>
            </a:r>
            <a:r>
              <a:rPr lang="ru-RU" altLang="ru-RU" sz="1800" b="1" smtClean="0">
                <a:solidFill>
                  <a:schemeClr val="bg2"/>
                </a:solidFill>
                <a:latin typeface="Times New Roman" panose="02020603050405020304" pitchFamily="18" charset="0"/>
              </a:rPr>
              <a:t>;</a:t>
            </a:r>
            <a:endParaRPr lang="uz-Cyrl-UZ" altLang="ru-RU" sz="1800" b="1" smtClean="0">
              <a:solidFill>
                <a:schemeClr val="bg2"/>
              </a:solidFill>
              <a:latin typeface="Times New Roman" panose="02020603050405020304" pitchFamily="18" charset="0"/>
            </a:endParaRPr>
          </a:p>
          <a:p>
            <a:pPr algn="just" eaLnBrk="1" hangingPunct="1">
              <a:lnSpc>
                <a:spcPct val="80000"/>
              </a:lnSpc>
              <a:defRPr/>
            </a:pPr>
            <a:r>
              <a:rPr lang="uz-Cyrl-UZ" altLang="ru-RU" sz="1800" b="1" smtClean="0">
                <a:solidFill>
                  <a:schemeClr val="bg2"/>
                </a:solidFill>
                <a:latin typeface="Times New Roman" panose="02020603050405020304" pitchFamily="18" charset="0"/>
              </a:rPr>
              <a:t>Қатағонлик ҳаракатлари ўзбек фольклорчилигини ҳам четлаб ўтмади. Жумладан, ўзбек халқи эпоси ”Алпомиш” достонига ҳам ўтмишни идеаллаштириш ва миллатчилик кайфиятларини ёйиш каби айблар қўйилди. Шунингдек, файласуф В.Зоҳидов “буржуа - миллатчилигига хос жиддий хатолар қилганликда”, тарихчи олим А.Бобохўжаев “пантуркизм ғояларини ёйишга уринганликда”, таниқли иқтисодчи олим А.Аминов “буржуа миллатчилари билан алоқа қилганликда” айбланишиб, партиядан ўчирилдилар.</a:t>
            </a:r>
            <a:endParaRPr lang="ru-RU" altLang="ru-RU" sz="1800" b="1" smtClean="0">
              <a:solidFill>
                <a:schemeClr val="bg2"/>
              </a:solidFill>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fade">
                                      <p:cBhvr>
                                        <p:cTn id="7" dur="2000">
                                          <p:stCondLst>
                                            <p:cond delay="0"/>
                                          </p:stCondLst>
                                        </p:cTn>
                                        <p:tgtEl>
                                          <p:spTgt spid="737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731">
                                            <p:txEl>
                                              <p:pRg st="1" end="1"/>
                                            </p:txEl>
                                          </p:spTgt>
                                        </p:tgtEl>
                                        <p:attrNameLst>
                                          <p:attrName>style.visibility</p:attrName>
                                        </p:attrNameLst>
                                      </p:cBhvr>
                                      <p:to>
                                        <p:strVal val="visible"/>
                                      </p:to>
                                    </p:set>
                                    <p:animEffect transition="in" filter="fade">
                                      <p:cBhvr>
                                        <p:cTn id="10" dur="2000">
                                          <p:stCondLst>
                                            <p:cond delay="0"/>
                                          </p:stCondLst>
                                        </p:cTn>
                                        <p:tgtEl>
                                          <p:spTgt spid="7373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3731">
                                            <p:txEl>
                                              <p:pRg st="2" end="2"/>
                                            </p:txEl>
                                          </p:spTgt>
                                        </p:tgtEl>
                                        <p:attrNameLst>
                                          <p:attrName>style.visibility</p:attrName>
                                        </p:attrNameLst>
                                      </p:cBhvr>
                                      <p:to>
                                        <p:strVal val="visible"/>
                                      </p:to>
                                    </p:set>
                                    <p:animEffect transition="in" filter="fade">
                                      <p:cBhvr>
                                        <p:cTn id="13" dur="2000">
                                          <p:stCondLst>
                                            <p:cond delay="0"/>
                                          </p:stCondLst>
                                        </p:cTn>
                                        <p:tgtEl>
                                          <p:spTgt spid="7373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3731">
                                            <p:txEl>
                                              <p:pRg st="3" end="3"/>
                                            </p:txEl>
                                          </p:spTgt>
                                        </p:tgtEl>
                                        <p:attrNameLst>
                                          <p:attrName>style.visibility</p:attrName>
                                        </p:attrNameLst>
                                      </p:cBhvr>
                                      <p:to>
                                        <p:strVal val="visible"/>
                                      </p:to>
                                    </p:set>
                                    <p:animEffect transition="in" filter="fade">
                                      <p:cBhvr>
                                        <p:cTn id="16" dur="2000">
                                          <p:stCondLst>
                                            <p:cond delay="0"/>
                                          </p:stCondLst>
                                        </p:cTn>
                                        <p:tgtEl>
                                          <p:spTgt spid="7373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3731">
                                            <p:txEl>
                                              <p:pRg st="4" end="4"/>
                                            </p:txEl>
                                          </p:spTgt>
                                        </p:tgtEl>
                                        <p:attrNameLst>
                                          <p:attrName>style.visibility</p:attrName>
                                        </p:attrNameLst>
                                      </p:cBhvr>
                                      <p:to>
                                        <p:strVal val="visible"/>
                                      </p:to>
                                    </p:set>
                                    <p:animEffect transition="in" filter="fade">
                                      <p:cBhvr>
                                        <p:cTn id="19" dur="2000">
                                          <p:stCondLst>
                                            <p:cond delay="0"/>
                                          </p:stCondLst>
                                        </p:cTn>
                                        <p:tgtEl>
                                          <p:spTgt spid="7373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3731">
                                            <p:txEl>
                                              <p:pRg st="5" end="5"/>
                                            </p:txEl>
                                          </p:spTgt>
                                        </p:tgtEl>
                                        <p:attrNameLst>
                                          <p:attrName>style.visibility</p:attrName>
                                        </p:attrNameLst>
                                      </p:cBhvr>
                                      <p:to>
                                        <p:strVal val="visible"/>
                                      </p:to>
                                    </p:set>
                                    <p:animEffect transition="in" filter="fade">
                                      <p:cBhvr>
                                        <p:cTn id="22" dur="2000">
                                          <p:stCondLst>
                                            <p:cond delay="0"/>
                                          </p:stCondLst>
                                        </p:cTn>
                                        <p:tgtEl>
                                          <p:spTgt spid="73731">
                                            <p:txEl>
                                              <p:pRg st="5" end="5"/>
                                            </p:txEl>
                                          </p:spTgt>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73730"/>
                                        </p:tgtEl>
                                        <p:attrNameLst>
                                          <p:attrName>style.visibility</p:attrName>
                                        </p:attrNameLst>
                                      </p:cBhvr>
                                      <p:to>
                                        <p:strVal val="visible"/>
                                      </p:to>
                                    </p:set>
                                    <p:animEffect transition="in" filter="wheel(4)">
                                      <p:cBhvr>
                                        <p:cTn id="25" dur="2000"/>
                                        <p:tgtEl>
                                          <p:spTgt spid="7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xfrm>
            <a:off x="323850" y="198438"/>
            <a:ext cx="8507413" cy="1143000"/>
          </a:xfrm>
        </p:spPr>
        <p:txBody>
          <a:bodyPr/>
          <a:lstStyle/>
          <a:p>
            <a:pPr eaLnBrk="1" hangingPunct="1">
              <a:defRPr/>
            </a:pPr>
            <a:r>
              <a:rPr lang="uz-Cyrl-UZ" altLang="ru-RU" sz="3200" dirty="0" smtClean="0">
                <a:solidFill>
                  <a:schemeClr val="tx1"/>
                </a:solidFill>
                <a:latin typeface="Times New Roman" panose="02020603050405020304" pitchFamily="18" charset="0"/>
              </a:rPr>
              <a:t>Турғунлик йилларидаги қатағонлик. “Ўзбеклар иши”, ”Пахта иши” деб ном олган жараёнлар</a:t>
            </a:r>
            <a:r>
              <a:rPr lang="ru-RU" altLang="ru-RU" sz="3200" dirty="0" smtClean="0">
                <a:solidFill>
                  <a:schemeClr val="tx1"/>
                </a:solidFill>
                <a:latin typeface="Times New Roman" panose="02020603050405020304" pitchFamily="18" charset="0"/>
              </a:rPr>
              <a:t> </a:t>
            </a:r>
          </a:p>
        </p:txBody>
      </p:sp>
      <p:sp>
        <p:nvSpPr>
          <p:cNvPr id="74755" name="Rectangle 3"/>
          <p:cNvSpPr>
            <a:spLocks noGrp="1" noChangeArrowheads="1"/>
          </p:cNvSpPr>
          <p:nvPr>
            <p:ph type="body" idx="1"/>
          </p:nvPr>
        </p:nvSpPr>
        <p:spPr>
          <a:xfrm>
            <a:off x="250825" y="1412875"/>
            <a:ext cx="8497888" cy="4741863"/>
          </a:xfrm>
        </p:spPr>
        <p:txBody>
          <a:bodyPr/>
          <a:lstStyle/>
          <a:p>
            <a:pPr algn="just" eaLnBrk="1" hangingPunct="1">
              <a:lnSpc>
                <a:spcPct val="80000"/>
              </a:lnSpc>
              <a:defRPr/>
            </a:pPr>
            <a:r>
              <a:rPr lang="uz-Cyrl-UZ" altLang="ru-RU" sz="2000" b="1" dirty="0" smtClean="0">
                <a:solidFill>
                  <a:schemeClr val="bg2"/>
                </a:solidFill>
                <a:latin typeface="Times New Roman" panose="02020603050405020304" pitchFamily="18" charset="0"/>
              </a:rPr>
              <a:t>Турғунлик йилларида Ўзбекистонда халқни чалғитиш мақсадида “пахта иши”, “ўзбеклар иши” деган баҳоналар ўйлаб топилди. Натижада, 80 -йилларнинг ўрталаридан Ўзбекистонда қонунсизлик, яширин қатағонлик ҳаракатлари кучайди</a:t>
            </a:r>
            <a:r>
              <a:rPr lang="ru-RU" altLang="ru-RU" sz="2000" b="1" dirty="0" smtClean="0">
                <a:solidFill>
                  <a:schemeClr val="bg2"/>
                </a:solidFill>
                <a:latin typeface="Times New Roman" panose="02020603050405020304" pitchFamily="18" charset="0"/>
              </a:rPr>
              <a:t>;</a:t>
            </a:r>
            <a:endParaRPr lang="uz-Cyrl-UZ" altLang="ru-RU" sz="2000" b="1" dirty="0" smtClean="0">
              <a:solidFill>
                <a:schemeClr val="bg2"/>
              </a:solidFill>
              <a:latin typeface="Times New Roman" panose="02020603050405020304" pitchFamily="18" charset="0"/>
            </a:endParaRPr>
          </a:p>
          <a:p>
            <a:pPr algn="just" eaLnBrk="1" hangingPunct="1">
              <a:lnSpc>
                <a:spcPct val="80000"/>
              </a:lnSpc>
              <a:defRPr/>
            </a:pPr>
            <a:r>
              <a:rPr lang="uz-Cyrl-UZ" altLang="ru-RU" sz="2000" b="1" dirty="0" smtClean="0">
                <a:solidFill>
                  <a:schemeClr val="bg2"/>
                </a:solidFill>
                <a:latin typeface="Times New Roman" panose="02020603050405020304" pitchFamily="18" charset="0"/>
              </a:rPr>
              <a:t>Собиқ СССР прокуратураси, Хавфсизлик комитети ташаббуси билан бир неча тергов гуруҳлари тузилди; </a:t>
            </a:r>
            <a:endParaRPr lang="ru-RU" altLang="ru-RU" sz="2000" b="1" dirty="0" smtClean="0">
              <a:solidFill>
                <a:schemeClr val="bg2"/>
              </a:solidFill>
              <a:latin typeface="Times New Roman" panose="02020603050405020304" pitchFamily="18" charset="0"/>
            </a:endParaRPr>
          </a:p>
          <a:p>
            <a:pPr algn="just" eaLnBrk="1" hangingPunct="1">
              <a:lnSpc>
                <a:spcPct val="80000"/>
              </a:lnSpc>
              <a:defRPr/>
            </a:pPr>
            <a:r>
              <a:rPr lang="ru-RU" altLang="ru-RU" sz="2000" b="1" dirty="0" smtClean="0">
                <a:solidFill>
                  <a:schemeClr val="bg2"/>
                </a:solidFill>
                <a:latin typeface="Times New Roman" panose="02020603050405020304" pitchFamily="18" charset="0"/>
              </a:rPr>
              <a:t>1983-1989 </a:t>
            </a:r>
            <a:r>
              <a:rPr lang="ru-RU" altLang="ru-RU" sz="2000" b="1" dirty="0" err="1" smtClean="0">
                <a:solidFill>
                  <a:schemeClr val="bg2"/>
                </a:solidFill>
                <a:latin typeface="Times New Roman" panose="02020603050405020304" pitchFamily="18" charset="0"/>
              </a:rPr>
              <a:t>йилларда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Т.Гдлян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ва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Ивановлар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раҳбарлигида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тузилган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тергов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гуруҳлари</a:t>
            </a:r>
            <a:r>
              <a:rPr lang="ru-RU" altLang="ru-RU" sz="2000" b="1" dirty="0" smtClean="0">
                <a:solidFill>
                  <a:schemeClr val="bg2"/>
                </a:solidFill>
                <a:latin typeface="Times New Roman" panose="02020603050405020304" pitchFamily="18" charset="0"/>
              </a:rPr>
              <a:t> республика </a:t>
            </a:r>
            <a:r>
              <a:rPr lang="ru-RU" altLang="ru-RU" sz="2000" b="1" dirty="0" err="1" smtClean="0">
                <a:solidFill>
                  <a:schemeClr val="bg2"/>
                </a:solidFill>
                <a:latin typeface="Times New Roman" panose="02020603050405020304" pitchFamily="18" charset="0"/>
              </a:rPr>
              <a:t>ҳуқуқни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муҳофаза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қилиш</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органлари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билан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ҳамкорликда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Ўзбекистонда</a:t>
            </a:r>
            <a:r>
              <a:rPr lang="ru-RU" altLang="ru-RU" sz="2000" b="1" dirty="0" smtClean="0">
                <a:solidFill>
                  <a:schemeClr val="bg2"/>
                </a:solidFill>
                <a:latin typeface="Times New Roman" panose="02020603050405020304" pitchFamily="18" charset="0"/>
              </a:rPr>
              <a:t> пахта </a:t>
            </a:r>
            <a:r>
              <a:rPr lang="ru-RU" altLang="ru-RU" sz="2000" b="1" dirty="0" err="1" smtClean="0">
                <a:solidFill>
                  <a:schemeClr val="bg2"/>
                </a:solidFill>
                <a:latin typeface="Times New Roman" panose="02020603050405020304" pitchFamily="18" charset="0"/>
              </a:rPr>
              <a:t>етиштиришда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қўшиб</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ёзиш</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билан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боғлиқ</a:t>
            </a:r>
            <a:r>
              <a:rPr lang="ru-RU" altLang="ru-RU" sz="2000" b="1" dirty="0" smtClean="0">
                <a:solidFill>
                  <a:schemeClr val="bg2"/>
                </a:solidFill>
                <a:latin typeface="Times New Roman" panose="02020603050405020304" pitchFamily="18" charset="0"/>
              </a:rPr>
              <a:t> 800 дан </a:t>
            </a:r>
            <a:r>
              <a:rPr lang="ru-RU" altLang="ru-RU" sz="2000" b="1" dirty="0" err="1" smtClean="0">
                <a:solidFill>
                  <a:schemeClr val="bg2"/>
                </a:solidFill>
                <a:latin typeface="Times New Roman" panose="02020603050405020304" pitchFamily="18" charset="0"/>
              </a:rPr>
              <a:t>ошиқ</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тергов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ишлари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олиб</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бордилар</a:t>
            </a:r>
            <a:r>
              <a:rPr lang="ru-RU" altLang="ru-RU" sz="2000" b="1" dirty="0" smtClean="0">
                <a:solidFill>
                  <a:schemeClr val="bg2"/>
                </a:solidFill>
                <a:latin typeface="Times New Roman" panose="02020603050405020304" pitchFamily="18" charset="0"/>
              </a:rPr>
              <a:t>; </a:t>
            </a:r>
          </a:p>
          <a:p>
            <a:pPr algn="just" eaLnBrk="1" hangingPunct="1">
              <a:lnSpc>
                <a:spcPct val="80000"/>
              </a:lnSpc>
              <a:defRPr/>
            </a:pPr>
            <a:r>
              <a:rPr lang="ru-RU" altLang="ru-RU" sz="2000" b="1" dirty="0" smtClean="0">
                <a:solidFill>
                  <a:schemeClr val="bg2"/>
                </a:solidFill>
                <a:latin typeface="Times New Roman" panose="02020603050405020304" pitchFamily="18" charset="0"/>
              </a:rPr>
              <a:t>Шу </a:t>
            </a:r>
            <a:r>
              <a:rPr lang="ru-RU" altLang="ru-RU" sz="2000" b="1" dirty="0" err="1" smtClean="0">
                <a:solidFill>
                  <a:schemeClr val="bg2"/>
                </a:solidFill>
                <a:latin typeface="Times New Roman" panose="02020603050405020304" pitchFamily="18" charset="0"/>
              </a:rPr>
              <a:t>ишлар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бўйича</a:t>
            </a:r>
            <a:r>
              <a:rPr lang="ru-RU" altLang="ru-RU" sz="2000" b="1" dirty="0" smtClean="0">
                <a:solidFill>
                  <a:schemeClr val="bg2"/>
                </a:solidFill>
                <a:latin typeface="Times New Roman" panose="02020603050405020304" pitchFamily="18" charset="0"/>
              </a:rPr>
              <a:t> 5 </a:t>
            </a:r>
            <a:r>
              <a:rPr lang="ru-RU" altLang="ru-RU" sz="2000" b="1" dirty="0" err="1" smtClean="0">
                <a:solidFill>
                  <a:schemeClr val="bg2"/>
                </a:solidFill>
                <a:latin typeface="Times New Roman" panose="02020603050405020304" pitchFamily="18" charset="0"/>
              </a:rPr>
              <a:t>минг</a:t>
            </a:r>
            <a:r>
              <a:rPr lang="ru-RU" altLang="ru-RU" sz="2000" b="1" dirty="0" smtClean="0">
                <a:solidFill>
                  <a:schemeClr val="bg2"/>
                </a:solidFill>
                <a:latin typeface="Times New Roman" panose="02020603050405020304" pitchFamily="18" charset="0"/>
              </a:rPr>
              <a:t> киши </a:t>
            </a:r>
            <a:r>
              <a:rPr lang="ru-RU" altLang="ru-RU" sz="2000" b="1" dirty="0" err="1" smtClean="0">
                <a:solidFill>
                  <a:schemeClr val="bg2"/>
                </a:solidFill>
                <a:latin typeface="Times New Roman" panose="02020603050405020304" pitchFamily="18" charset="0"/>
              </a:rPr>
              <a:t>қамоқа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олинди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уларнинг</a:t>
            </a:r>
            <a:r>
              <a:rPr lang="ru-RU" altLang="ru-RU" sz="2000" b="1" dirty="0" smtClean="0">
                <a:solidFill>
                  <a:schemeClr val="bg2"/>
                </a:solidFill>
                <a:latin typeface="Times New Roman" panose="02020603050405020304" pitchFamily="18" charset="0"/>
              </a:rPr>
              <a:t> 600 дан </a:t>
            </a:r>
            <a:r>
              <a:rPr lang="ru-RU" altLang="ru-RU" sz="2000" b="1" dirty="0" err="1" smtClean="0">
                <a:solidFill>
                  <a:schemeClr val="bg2"/>
                </a:solidFill>
                <a:latin typeface="Times New Roman" panose="02020603050405020304" pitchFamily="18" charset="0"/>
              </a:rPr>
              <a:t>ошиғи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раҳбар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ходимлар</a:t>
            </a:r>
            <a:r>
              <a:rPr lang="ru-RU" altLang="ru-RU" sz="2000" b="1" dirty="0" smtClean="0">
                <a:solidFill>
                  <a:schemeClr val="bg2"/>
                </a:solidFill>
                <a:latin typeface="Times New Roman" panose="02020603050405020304" pitchFamily="18" charset="0"/>
              </a:rPr>
              <a:t>, 10 </a:t>
            </a:r>
            <a:r>
              <a:rPr lang="ru-RU" altLang="ru-RU" sz="2000" b="1" dirty="0" err="1" smtClean="0">
                <a:solidFill>
                  <a:schemeClr val="bg2"/>
                </a:solidFill>
                <a:latin typeface="Times New Roman" panose="02020603050405020304" pitchFamily="18" charset="0"/>
              </a:rPr>
              <a:t>таси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социалистик</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меҳнат</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қаҳрамонлари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эдилар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Айбдорлар”дан</a:t>
            </a:r>
            <a:r>
              <a:rPr lang="ru-RU" altLang="ru-RU" sz="2000" b="1" dirty="0" smtClean="0">
                <a:solidFill>
                  <a:schemeClr val="bg2"/>
                </a:solidFill>
                <a:latin typeface="Times New Roman" panose="02020603050405020304" pitchFamily="18" charset="0"/>
              </a:rPr>
              <a:t> 100 млн. </a:t>
            </a:r>
            <a:r>
              <a:rPr lang="ru-RU" altLang="ru-RU" sz="2000" b="1" dirty="0" err="1" smtClean="0">
                <a:solidFill>
                  <a:schemeClr val="bg2"/>
                </a:solidFill>
                <a:latin typeface="Times New Roman" panose="02020603050405020304" pitchFamily="18" charset="0"/>
              </a:rPr>
              <a:t>сўмдан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ошиқ</a:t>
            </a:r>
            <a:r>
              <a:rPr lang="ru-RU" altLang="ru-RU" sz="2000" b="1" dirty="0" smtClean="0">
                <a:solidFill>
                  <a:schemeClr val="bg2"/>
                </a:solidFill>
                <a:latin typeface="Times New Roman" panose="02020603050405020304" pitchFamily="18" charset="0"/>
              </a:rPr>
              <a:t> пул </a:t>
            </a:r>
            <a:r>
              <a:rPr lang="ru-RU" altLang="ru-RU" sz="2000" b="1" dirty="0" err="1" smtClean="0">
                <a:solidFill>
                  <a:schemeClr val="bg2"/>
                </a:solidFill>
                <a:latin typeface="Times New Roman" panose="02020603050405020304" pitchFamily="18" charset="0"/>
              </a:rPr>
              <a:t>йиғиб</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олинди</a:t>
            </a:r>
            <a:r>
              <a:rPr lang="ru-RU" altLang="ru-RU" sz="2000" b="1" dirty="0" smtClean="0">
                <a:solidFill>
                  <a:schemeClr val="bg2"/>
                </a:solidFill>
                <a:latin typeface="Times New Roman" panose="02020603050405020304" pitchFamily="18" charset="0"/>
              </a:rPr>
              <a:t>; </a:t>
            </a:r>
          </a:p>
          <a:p>
            <a:pPr algn="just" eaLnBrk="1" hangingPunct="1">
              <a:lnSpc>
                <a:spcPct val="80000"/>
              </a:lnSpc>
              <a:defRPr/>
            </a:pPr>
            <a:r>
              <a:rPr lang="ru-RU" altLang="ru-RU" sz="2000" b="1" dirty="0" err="1" smtClean="0">
                <a:solidFill>
                  <a:schemeClr val="bg2"/>
                </a:solidFill>
                <a:latin typeface="Times New Roman" panose="02020603050405020304" pitchFamily="18" charset="0"/>
              </a:rPr>
              <a:t>Қамоқа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олинганларнинг</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кўпчилиги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қонунга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хилоф</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равишда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судсиз</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белгиланганидан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ошиқ</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муддатларда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қамоқхоналарда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ушлаб</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турилди</a:t>
            </a:r>
            <a:r>
              <a:rPr lang="ru-RU" altLang="ru-RU" sz="2000" b="1" dirty="0" smtClean="0">
                <a:solidFill>
                  <a:schemeClr val="bg2"/>
                </a:solidFill>
                <a:latin typeface="Times New Roman" panose="02020603050405020304" pitchFamily="18" charset="0"/>
              </a:rPr>
              <a:t>; </a:t>
            </a:r>
          </a:p>
          <a:p>
            <a:pPr algn="just" eaLnBrk="1" hangingPunct="1">
              <a:lnSpc>
                <a:spcPct val="80000"/>
              </a:lnSpc>
              <a:defRPr/>
            </a:pPr>
            <a:r>
              <a:rPr lang="ru-RU" altLang="ru-RU" sz="2000" b="1" dirty="0" err="1" smtClean="0">
                <a:solidFill>
                  <a:schemeClr val="bg2"/>
                </a:solidFill>
                <a:latin typeface="Times New Roman" panose="02020603050405020304" pitchFamily="18" charset="0"/>
              </a:rPr>
              <a:t>Бу</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ўзбек</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халқининг</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мавжуд</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тузумга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нисбатан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ишончсизлигини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раҳбар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ходимлар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ва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ҳуқуқ-тартибот</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органларига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нисбатан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норозилигини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кучайтирди</a:t>
            </a:r>
            <a:r>
              <a:rPr lang="ru-RU" altLang="ru-RU" sz="2000" b="1" dirty="0" smtClean="0">
                <a:solidFill>
                  <a:schemeClr val="bg2"/>
                </a:solidFill>
                <a:latin typeface="Times New Roman" panose="02020603050405020304" pitchFamily="18" charset="0"/>
              </a:rPr>
              <a:t>;</a:t>
            </a:r>
          </a:p>
          <a:p>
            <a:pPr algn="just" eaLnBrk="1" hangingPunct="1">
              <a:lnSpc>
                <a:spcPct val="80000"/>
              </a:lnSpc>
              <a:defRPr/>
            </a:pPr>
            <a:r>
              <a:rPr lang="ru-RU" altLang="ru-RU" sz="2000" b="1" dirty="0" err="1" smtClean="0">
                <a:solidFill>
                  <a:schemeClr val="bg2"/>
                </a:solidFill>
                <a:latin typeface="Times New Roman" panose="02020603050405020304" pitchFamily="18" charset="0"/>
              </a:rPr>
              <a:t>Ўзбекистонда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қўпол</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тарзда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инсон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ҳуқуқлари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поймол</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этилди</a:t>
            </a:r>
            <a:r>
              <a:rPr lang="ru-RU" altLang="ru-RU" sz="2000" b="1" dirty="0" smtClean="0">
                <a:solidFill>
                  <a:schemeClr val="bg2"/>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strips(downLeft)">
                                      <p:cBhvr>
                                        <p:cTn id="7" dur="2000"/>
                                        <p:tgtEl>
                                          <p:spTgt spid="74755">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4755">
                                            <p:txEl>
                                              <p:pRg st="1" end="1"/>
                                            </p:txEl>
                                          </p:spTgt>
                                        </p:tgtEl>
                                        <p:attrNameLst>
                                          <p:attrName>style.visibility</p:attrName>
                                        </p:attrNameLst>
                                      </p:cBhvr>
                                      <p:to>
                                        <p:strVal val="visible"/>
                                      </p:to>
                                    </p:set>
                                    <p:animEffect transition="in" filter="strips(downLeft)">
                                      <p:cBhvr>
                                        <p:cTn id="10" dur="2000"/>
                                        <p:tgtEl>
                                          <p:spTgt spid="74755">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Effect transition="in" filter="strips(downLeft)">
                                      <p:cBhvr>
                                        <p:cTn id="13" dur="2000"/>
                                        <p:tgtEl>
                                          <p:spTgt spid="74755">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74755">
                                            <p:txEl>
                                              <p:pRg st="3" end="3"/>
                                            </p:txEl>
                                          </p:spTgt>
                                        </p:tgtEl>
                                        <p:attrNameLst>
                                          <p:attrName>style.visibility</p:attrName>
                                        </p:attrNameLst>
                                      </p:cBhvr>
                                      <p:to>
                                        <p:strVal val="visible"/>
                                      </p:to>
                                    </p:set>
                                    <p:animEffect transition="in" filter="strips(downLeft)">
                                      <p:cBhvr>
                                        <p:cTn id="16" dur="2000"/>
                                        <p:tgtEl>
                                          <p:spTgt spid="74755">
                                            <p:txEl>
                                              <p:pRg st="3" end="3"/>
                                            </p:txEl>
                                          </p:spTgt>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animEffect transition="in" filter="strips(downLeft)">
                                      <p:cBhvr>
                                        <p:cTn id="19" dur="2000"/>
                                        <p:tgtEl>
                                          <p:spTgt spid="74755">
                                            <p:txEl>
                                              <p:pRg st="4" end="4"/>
                                            </p:txEl>
                                          </p:spTgt>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74755">
                                            <p:txEl>
                                              <p:pRg st="5" end="5"/>
                                            </p:txEl>
                                          </p:spTgt>
                                        </p:tgtEl>
                                        <p:attrNameLst>
                                          <p:attrName>style.visibility</p:attrName>
                                        </p:attrNameLst>
                                      </p:cBhvr>
                                      <p:to>
                                        <p:strVal val="visible"/>
                                      </p:to>
                                    </p:set>
                                    <p:animEffect transition="in" filter="strips(downLeft)">
                                      <p:cBhvr>
                                        <p:cTn id="22" dur="2000"/>
                                        <p:tgtEl>
                                          <p:spTgt spid="74755">
                                            <p:txEl>
                                              <p:pRg st="5" end="5"/>
                                            </p:txEl>
                                          </p:spTgt>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74755">
                                            <p:txEl>
                                              <p:pRg st="6" end="6"/>
                                            </p:txEl>
                                          </p:spTgt>
                                        </p:tgtEl>
                                        <p:attrNameLst>
                                          <p:attrName>style.visibility</p:attrName>
                                        </p:attrNameLst>
                                      </p:cBhvr>
                                      <p:to>
                                        <p:strVal val="visible"/>
                                      </p:to>
                                    </p:set>
                                    <p:animEffect transition="in" filter="strips(downLeft)">
                                      <p:cBhvr>
                                        <p:cTn id="25" dur="2000"/>
                                        <p:tgtEl>
                                          <p:spTgt spid="74755">
                                            <p:txEl>
                                              <p:pRg st="6" end="6"/>
                                            </p:txEl>
                                          </p:spTgt>
                                        </p:tgtEl>
                                      </p:cBhvr>
                                    </p:animEffect>
                                  </p:childTnLst>
                                </p:cTn>
                              </p:par>
                              <p:par>
                                <p:cTn id="26" presetID="43" presetClass="entr" presetSubtype="0" fill="hold" grpId="0" nodeType="withEffect">
                                  <p:stCondLst>
                                    <p:cond delay="0"/>
                                  </p:stCondLst>
                                  <p:childTnLst>
                                    <p:set>
                                      <p:cBhvr>
                                        <p:cTn id="27" dur="1" fill="hold">
                                          <p:stCondLst>
                                            <p:cond delay="0"/>
                                          </p:stCondLst>
                                        </p:cTn>
                                        <p:tgtEl>
                                          <p:spTgt spid="74754"/>
                                        </p:tgtEl>
                                        <p:attrNameLst>
                                          <p:attrName>style.visibility</p:attrName>
                                        </p:attrNameLst>
                                      </p:cBhvr>
                                      <p:to>
                                        <p:strVal val="visible"/>
                                      </p:to>
                                    </p:set>
                                    <p:animEffect transition="in" filter="fade">
                                      <p:cBhvr>
                                        <p:cTn id="28" dur="200"/>
                                        <p:tgtEl>
                                          <p:spTgt spid="74754"/>
                                        </p:tgtEl>
                                      </p:cBhvr>
                                    </p:animEffect>
                                    <p:anim calcmode="lin" valueType="num">
                                      <p:cBhvr>
                                        <p:cTn id="29" dur="800" fill="hold"/>
                                        <p:tgtEl>
                                          <p:spTgt spid="74754"/>
                                        </p:tgtEl>
                                        <p:attrNameLst>
                                          <p:attrName>ppt_x</p:attrName>
                                        </p:attrNameLst>
                                      </p:cBhvr>
                                      <p:tavLst>
                                        <p:tav tm="0">
                                          <p:val>
                                            <p:strVal val="#ppt_x"/>
                                          </p:val>
                                        </p:tav>
                                        <p:tav tm="100000">
                                          <p:val>
                                            <p:strVal val="#ppt_x"/>
                                          </p:val>
                                        </p:tav>
                                      </p:tavLst>
                                    </p:anim>
                                    <p:anim calcmode="lin" valueType="num">
                                      <p:cBhvr>
                                        <p:cTn id="30" dur="800" fill="hold"/>
                                        <p:tgtEl>
                                          <p:spTgt spid="74754"/>
                                        </p:tgtEl>
                                        <p:attrNameLst>
                                          <p:attrName>ppt_y</p:attrName>
                                        </p:attrNameLst>
                                      </p:cBhvr>
                                      <p:tavLst>
                                        <p:tav tm="0">
                                          <p:val>
                                            <p:strVal val="#ppt_y+0.31"/>
                                          </p:val>
                                        </p:tav>
                                        <p:tav tm="100000">
                                          <p:val>
                                            <p:strVal val="#ppt_y+0.31"/>
                                          </p:val>
                                        </p:tav>
                                      </p:tavLst>
                                    </p:anim>
                                    <p:anim calcmode="lin" valueType="num">
                                      <p:cBhvr>
                                        <p:cTn id="31" dur="1200" decel="50000" fill="hold">
                                          <p:stCondLst>
                                            <p:cond delay="800"/>
                                          </p:stCondLst>
                                        </p:cTn>
                                        <p:tgtEl>
                                          <p:spTgt spid="7475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1200" decel="50000" fill="hold">
                                          <p:stCondLst>
                                            <p:cond delay="800"/>
                                          </p:stCondLst>
                                        </p:cTn>
                                        <p:tgtEl>
                                          <p:spTgt spid="7475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18" name="Group 18"/>
          <p:cNvGrpSpPr>
            <a:grpSpLocks/>
          </p:cNvGrpSpPr>
          <p:nvPr/>
        </p:nvGrpSpPr>
        <p:grpSpPr bwMode="auto">
          <a:xfrm>
            <a:off x="684213" y="188913"/>
            <a:ext cx="7848600" cy="6119812"/>
            <a:chOff x="431" y="119"/>
            <a:chExt cx="4944" cy="3855"/>
          </a:xfrm>
        </p:grpSpPr>
        <p:sp>
          <p:nvSpPr>
            <p:cNvPr id="15363" name="Text Box 4"/>
            <p:cNvSpPr txBox="1">
              <a:spLocks noChangeArrowheads="1"/>
            </p:cNvSpPr>
            <p:nvPr/>
          </p:nvSpPr>
          <p:spPr bwMode="auto">
            <a:xfrm>
              <a:off x="431" y="950"/>
              <a:ext cx="2178" cy="3024"/>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a:solidFill>
                    <a:schemeClr val="bg2"/>
                  </a:solidFill>
                  <a:latin typeface="Times New Roman" panose="02020603050405020304" pitchFamily="18" charset="0"/>
                </a:rPr>
                <a:t>Иккинчи жаҳон урушгача бўлган давр:</a:t>
              </a:r>
            </a:p>
            <a:p>
              <a:pPr eaLnBrk="1" hangingPunct="1">
                <a:spcBef>
                  <a:spcPct val="0"/>
                </a:spcBef>
                <a:buClrTx/>
                <a:buSzTx/>
                <a:buFontTx/>
                <a:buNone/>
              </a:pPr>
              <a:r>
                <a:rPr lang="ru-RU" altLang="ru-RU" sz="2000" b="1">
                  <a:solidFill>
                    <a:schemeClr val="bg2"/>
                  </a:solidFill>
                  <a:latin typeface="Times New Roman" panose="02020603050405020304" pitchFamily="18" charset="0"/>
                </a:rPr>
                <a:t>Совет давлатининг ўтиш даврида бешафқат қатағонлар ўтказилган. Қатағонликнинг энг кучайган даври 1937 йил.</a:t>
              </a:r>
            </a:p>
            <a:p>
              <a:pPr eaLnBrk="1" hangingPunct="1">
                <a:spcBef>
                  <a:spcPct val="0"/>
                </a:spcBef>
                <a:buClrTx/>
                <a:buSzTx/>
                <a:buFontTx/>
                <a:buNone/>
              </a:pPr>
              <a:r>
                <a:rPr lang="ru-RU" altLang="ru-RU" sz="2000" b="1">
                  <a:solidFill>
                    <a:schemeClr val="bg2"/>
                  </a:solidFill>
                  <a:latin typeface="Times New Roman" panose="02020603050405020304" pitchFamily="18" charset="0"/>
                </a:rPr>
                <a:t>Бу даврда ўзбек халқининг энг йирик сиёсатчилари, олимлари, шоир ва зиёлилари қатағон қилинган. Мунаввар қори Абдурашидхонов, А.Қодирий, У.Хўжаев, Ф.Хўжаев ва бошқалар.</a:t>
              </a:r>
            </a:p>
          </p:txBody>
        </p:sp>
        <p:sp>
          <p:nvSpPr>
            <p:cNvPr id="15364" name="Text Box 5"/>
            <p:cNvSpPr txBox="1">
              <a:spLocks noChangeArrowheads="1"/>
            </p:cNvSpPr>
            <p:nvPr/>
          </p:nvSpPr>
          <p:spPr bwMode="auto">
            <a:xfrm>
              <a:off x="2699" y="950"/>
              <a:ext cx="1315" cy="3024"/>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a:solidFill>
                    <a:schemeClr val="bg2"/>
                  </a:solidFill>
                  <a:latin typeface="Times New Roman" panose="02020603050405020304" pitchFamily="18" charset="0"/>
                </a:rPr>
                <a:t>Иккинчи жаҳон урушдан кейинги давр:</a:t>
              </a:r>
            </a:p>
            <a:p>
              <a:pPr eaLnBrk="1" hangingPunct="1">
                <a:spcBef>
                  <a:spcPct val="0"/>
                </a:spcBef>
                <a:buClrTx/>
                <a:buSzTx/>
                <a:buFontTx/>
                <a:buNone/>
              </a:pPr>
              <a:r>
                <a:rPr lang="ru-RU" altLang="ru-RU" sz="2000" b="1">
                  <a:solidFill>
                    <a:schemeClr val="bg2"/>
                  </a:solidFill>
                  <a:latin typeface="Times New Roman" panose="02020603050405020304" pitchFamily="18" charset="0"/>
                </a:rPr>
                <a:t>Совет ҳокимияти иттифоқдош республикаларда миллий ўзликни англашга қарши кенг қатағонлик фаолияти олиб борди. </a:t>
              </a:r>
            </a:p>
            <a:p>
              <a:pPr eaLnBrk="1" hangingPunct="1">
                <a:spcBef>
                  <a:spcPct val="0"/>
                </a:spcBef>
                <a:buClrTx/>
                <a:buSzTx/>
                <a:buFontTx/>
                <a:buNone/>
              </a:pPr>
              <a:endParaRPr lang="ru-RU" altLang="ru-RU" sz="2000" b="1">
                <a:solidFill>
                  <a:schemeClr val="bg2"/>
                </a:solidFill>
                <a:latin typeface="Times New Roman" panose="02020603050405020304" pitchFamily="18" charset="0"/>
              </a:endParaRPr>
            </a:p>
          </p:txBody>
        </p:sp>
        <p:sp>
          <p:nvSpPr>
            <p:cNvPr id="15365" name="Text Box 6"/>
            <p:cNvSpPr txBox="1">
              <a:spLocks noChangeArrowheads="1"/>
            </p:cNvSpPr>
            <p:nvPr/>
          </p:nvSpPr>
          <p:spPr bwMode="auto">
            <a:xfrm>
              <a:off x="4105" y="950"/>
              <a:ext cx="1270" cy="3024"/>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a:solidFill>
                    <a:schemeClr val="bg2"/>
                  </a:solidFill>
                  <a:latin typeface="Times New Roman" panose="02020603050405020304" pitchFamily="18" charset="0"/>
                </a:rPr>
                <a:t>Турғунлик даври:</a:t>
              </a:r>
            </a:p>
            <a:p>
              <a:pPr eaLnBrk="1" hangingPunct="1">
                <a:spcBef>
                  <a:spcPct val="0"/>
                </a:spcBef>
                <a:buClrTx/>
                <a:buSzTx/>
                <a:buFontTx/>
                <a:buNone/>
              </a:pPr>
              <a:r>
                <a:rPr lang="ru-RU" altLang="ru-RU" sz="2000" b="1">
                  <a:solidFill>
                    <a:schemeClr val="bg2"/>
                  </a:solidFill>
                  <a:latin typeface="Times New Roman" panose="02020603050405020304" pitchFamily="18" charset="0"/>
                </a:rPr>
                <a:t>Бу даврда «пахта иши», «ўзбеклар иши» номи Билан ССР давлат хавфсизлиги қўмитаси томонидан қатағонлик сиёсати олиб борилган.</a:t>
              </a:r>
            </a:p>
          </p:txBody>
        </p:sp>
        <p:grpSp>
          <p:nvGrpSpPr>
            <p:cNvPr id="15366" name="Group 9"/>
            <p:cNvGrpSpPr>
              <a:grpSpLocks/>
            </p:cNvGrpSpPr>
            <p:nvPr/>
          </p:nvGrpSpPr>
          <p:grpSpPr bwMode="auto">
            <a:xfrm>
              <a:off x="612" y="119"/>
              <a:ext cx="4445" cy="544"/>
              <a:chOff x="567" y="210"/>
              <a:chExt cx="4445" cy="544"/>
            </a:xfrm>
          </p:grpSpPr>
          <p:sp>
            <p:nvSpPr>
              <p:cNvPr id="15372" name="AutoShape 8"/>
              <p:cNvSpPr>
                <a:spLocks noChangeArrowheads="1"/>
              </p:cNvSpPr>
              <p:nvPr/>
            </p:nvSpPr>
            <p:spPr bwMode="auto">
              <a:xfrm>
                <a:off x="567" y="210"/>
                <a:ext cx="4445" cy="544"/>
              </a:xfrm>
              <a:prstGeom prst="roundRect">
                <a:avLst>
                  <a:gd name="adj" fmla="val 16667"/>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p>
            </p:txBody>
          </p:sp>
          <p:sp>
            <p:nvSpPr>
              <p:cNvPr id="15373" name="Text Box 7"/>
              <p:cNvSpPr txBox="1">
                <a:spLocks noChangeArrowheads="1"/>
              </p:cNvSpPr>
              <p:nvPr/>
            </p:nvSpPr>
            <p:spPr bwMode="auto">
              <a:xfrm>
                <a:off x="680" y="346"/>
                <a:ext cx="4241" cy="294"/>
              </a:xfrm>
              <a:prstGeom prst="rect">
                <a:avLst/>
              </a:prstGeom>
              <a:solidFill>
                <a:srgbClr val="FFFFFF"/>
              </a:solidFill>
              <a:ln w="9525">
                <a:solidFill>
                  <a:schemeClr val="tx1"/>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400" b="1">
                    <a:solidFill>
                      <a:schemeClr val="bg2"/>
                    </a:solidFill>
                    <a:latin typeface="Times New Roman" panose="02020603050405020304" pitchFamily="18" charset="0"/>
                  </a:rPr>
                  <a:t>Ўзбекистонда қатағонлик сиёсати</a:t>
                </a:r>
              </a:p>
            </p:txBody>
          </p:sp>
        </p:grpSp>
        <p:sp>
          <p:nvSpPr>
            <p:cNvPr id="15367" name="Line 11"/>
            <p:cNvSpPr>
              <a:spLocks noChangeShapeType="1"/>
            </p:cNvSpPr>
            <p:nvPr/>
          </p:nvSpPr>
          <p:spPr bwMode="auto">
            <a:xfrm>
              <a:off x="1519" y="799"/>
              <a:ext cx="31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68" name="Line 12"/>
            <p:cNvSpPr>
              <a:spLocks noChangeShapeType="1"/>
            </p:cNvSpPr>
            <p:nvPr/>
          </p:nvSpPr>
          <p:spPr bwMode="auto">
            <a:xfrm>
              <a:off x="1519" y="799"/>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69" name="Line 13"/>
            <p:cNvSpPr>
              <a:spLocks noChangeShapeType="1"/>
            </p:cNvSpPr>
            <p:nvPr/>
          </p:nvSpPr>
          <p:spPr bwMode="auto">
            <a:xfrm>
              <a:off x="3334" y="799"/>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70" name="Line 14"/>
            <p:cNvSpPr>
              <a:spLocks noChangeShapeType="1"/>
            </p:cNvSpPr>
            <p:nvPr/>
          </p:nvSpPr>
          <p:spPr bwMode="auto">
            <a:xfrm>
              <a:off x="4694" y="799"/>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71" name="Line 17"/>
            <p:cNvSpPr>
              <a:spLocks noChangeShapeType="1"/>
            </p:cNvSpPr>
            <p:nvPr/>
          </p:nvSpPr>
          <p:spPr bwMode="auto">
            <a:xfrm>
              <a:off x="2880" y="663"/>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6818"/>
                                        </p:tgtEl>
                                        <p:attrNameLst>
                                          <p:attrName>style.visibility</p:attrName>
                                        </p:attrNameLst>
                                      </p:cBhvr>
                                      <p:to>
                                        <p:strVal val="visible"/>
                                      </p:to>
                                    </p:set>
                                    <p:animEffect transition="in" filter="box(out)">
                                      <p:cBhvr>
                                        <p:cTn id="7" dur="2000"/>
                                        <p:tgtEl>
                                          <p:spTgt spid="76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5782" name="Picture 6"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0"/>
            <a:ext cx="4572001"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7"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5525"/>
            <a:ext cx="4572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9" desc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26988"/>
            <a:ext cx="4643438"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6" name="Picture 10" descr="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4598988"/>
            <a:ext cx="464343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7" name="Picture 11" descr="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3" y="4572000"/>
            <a:ext cx="4572001"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8" name="Picture 12" descr="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2366963"/>
            <a:ext cx="464343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with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fade">
                                      <p:cBhvr>
                                        <p:cTn id="7" dur="2000"/>
                                        <p:tgtEl>
                                          <p:spTgt spid="75782"/>
                                        </p:tgtEl>
                                      </p:cBhvr>
                                    </p:animEffect>
                                    <p:anim calcmode="lin" valueType="num">
                                      <p:cBhvr>
                                        <p:cTn id="8" dur="2000" fill="hold"/>
                                        <p:tgtEl>
                                          <p:spTgt spid="75782"/>
                                        </p:tgtEl>
                                        <p:attrNameLst>
                                          <p:attrName>style.rotation</p:attrName>
                                        </p:attrNameLst>
                                      </p:cBhvr>
                                      <p:tavLst>
                                        <p:tav tm="0">
                                          <p:val>
                                            <p:fltVal val="720"/>
                                          </p:val>
                                        </p:tav>
                                        <p:tav tm="100000">
                                          <p:val>
                                            <p:fltVal val="0"/>
                                          </p:val>
                                        </p:tav>
                                      </p:tavLst>
                                    </p:anim>
                                    <p:anim calcmode="lin" valueType="num">
                                      <p:cBhvr>
                                        <p:cTn id="9" dur="2000" fill="hold"/>
                                        <p:tgtEl>
                                          <p:spTgt spid="75782"/>
                                        </p:tgtEl>
                                        <p:attrNameLst>
                                          <p:attrName>ppt_h</p:attrName>
                                        </p:attrNameLst>
                                      </p:cBhvr>
                                      <p:tavLst>
                                        <p:tav tm="0">
                                          <p:val>
                                            <p:fltVal val="0"/>
                                          </p:val>
                                        </p:tav>
                                        <p:tav tm="100000">
                                          <p:val>
                                            <p:strVal val="#ppt_h"/>
                                          </p:val>
                                        </p:tav>
                                      </p:tavLst>
                                    </p:anim>
                                    <p:anim calcmode="lin" valueType="num">
                                      <p:cBhvr>
                                        <p:cTn id="10" dur="2000" fill="hold"/>
                                        <p:tgtEl>
                                          <p:spTgt spid="75782"/>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75783"/>
                                        </p:tgtEl>
                                        <p:attrNameLst>
                                          <p:attrName>style.visibility</p:attrName>
                                        </p:attrNameLst>
                                      </p:cBhvr>
                                      <p:to>
                                        <p:strVal val="visible"/>
                                      </p:to>
                                    </p:set>
                                    <p:animEffect transition="in" filter="fade">
                                      <p:cBhvr>
                                        <p:cTn id="13" dur="2000"/>
                                        <p:tgtEl>
                                          <p:spTgt spid="75783"/>
                                        </p:tgtEl>
                                      </p:cBhvr>
                                    </p:animEffect>
                                    <p:anim calcmode="lin" valueType="num">
                                      <p:cBhvr>
                                        <p:cTn id="14" dur="2000" fill="hold"/>
                                        <p:tgtEl>
                                          <p:spTgt spid="75783"/>
                                        </p:tgtEl>
                                        <p:attrNameLst>
                                          <p:attrName>style.rotation</p:attrName>
                                        </p:attrNameLst>
                                      </p:cBhvr>
                                      <p:tavLst>
                                        <p:tav tm="0">
                                          <p:val>
                                            <p:fltVal val="720"/>
                                          </p:val>
                                        </p:tav>
                                        <p:tav tm="100000">
                                          <p:val>
                                            <p:fltVal val="0"/>
                                          </p:val>
                                        </p:tav>
                                      </p:tavLst>
                                    </p:anim>
                                    <p:anim calcmode="lin" valueType="num">
                                      <p:cBhvr>
                                        <p:cTn id="15" dur="2000" fill="hold"/>
                                        <p:tgtEl>
                                          <p:spTgt spid="75783"/>
                                        </p:tgtEl>
                                        <p:attrNameLst>
                                          <p:attrName>ppt_h</p:attrName>
                                        </p:attrNameLst>
                                      </p:cBhvr>
                                      <p:tavLst>
                                        <p:tav tm="0">
                                          <p:val>
                                            <p:fltVal val="0"/>
                                          </p:val>
                                        </p:tav>
                                        <p:tav tm="100000">
                                          <p:val>
                                            <p:strVal val="#ppt_h"/>
                                          </p:val>
                                        </p:tav>
                                      </p:tavLst>
                                    </p:anim>
                                    <p:anim calcmode="lin" valueType="num">
                                      <p:cBhvr>
                                        <p:cTn id="16" dur="2000" fill="hold"/>
                                        <p:tgtEl>
                                          <p:spTgt spid="75783"/>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75787"/>
                                        </p:tgtEl>
                                        <p:attrNameLst>
                                          <p:attrName>style.visibility</p:attrName>
                                        </p:attrNameLst>
                                      </p:cBhvr>
                                      <p:to>
                                        <p:strVal val="visible"/>
                                      </p:to>
                                    </p:set>
                                    <p:animEffect transition="in" filter="fade">
                                      <p:cBhvr>
                                        <p:cTn id="19" dur="2000"/>
                                        <p:tgtEl>
                                          <p:spTgt spid="75787"/>
                                        </p:tgtEl>
                                      </p:cBhvr>
                                    </p:animEffect>
                                    <p:anim calcmode="lin" valueType="num">
                                      <p:cBhvr>
                                        <p:cTn id="20" dur="2000" fill="hold"/>
                                        <p:tgtEl>
                                          <p:spTgt spid="75787"/>
                                        </p:tgtEl>
                                        <p:attrNameLst>
                                          <p:attrName>style.rotation</p:attrName>
                                        </p:attrNameLst>
                                      </p:cBhvr>
                                      <p:tavLst>
                                        <p:tav tm="0">
                                          <p:val>
                                            <p:fltVal val="720"/>
                                          </p:val>
                                        </p:tav>
                                        <p:tav tm="100000">
                                          <p:val>
                                            <p:fltVal val="0"/>
                                          </p:val>
                                        </p:tav>
                                      </p:tavLst>
                                    </p:anim>
                                    <p:anim calcmode="lin" valueType="num">
                                      <p:cBhvr>
                                        <p:cTn id="21" dur="2000" fill="hold"/>
                                        <p:tgtEl>
                                          <p:spTgt spid="75787"/>
                                        </p:tgtEl>
                                        <p:attrNameLst>
                                          <p:attrName>ppt_h</p:attrName>
                                        </p:attrNameLst>
                                      </p:cBhvr>
                                      <p:tavLst>
                                        <p:tav tm="0">
                                          <p:val>
                                            <p:fltVal val="0"/>
                                          </p:val>
                                        </p:tav>
                                        <p:tav tm="100000">
                                          <p:val>
                                            <p:strVal val="#ppt_h"/>
                                          </p:val>
                                        </p:tav>
                                      </p:tavLst>
                                    </p:anim>
                                    <p:anim calcmode="lin" valueType="num">
                                      <p:cBhvr>
                                        <p:cTn id="22" dur="2000" fill="hold"/>
                                        <p:tgtEl>
                                          <p:spTgt spid="75787"/>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75786"/>
                                        </p:tgtEl>
                                        <p:attrNameLst>
                                          <p:attrName>style.visibility</p:attrName>
                                        </p:attrNameLst>
                                      </p:cBhvr>
                                      <p:to>
                                        <p:strVal val="visible"/>
                                      </p:to>
                                    </p:set>
                                    <p:animEffect transition="in" filter="fade">
                                      <p:cBhvr>
                                        <p:cTn id="25" dur="2000"/>
                                        <p:tgtEl>
                                          <p:spTgt spid="75786"/>
                                        </p:tgtEl>
                                      </p:cBhvr>
                                    </p:animEffect>
                                    <p:anim calcmode="lin" valueType="num">
                                      <p:cBhvr>
                                        <p:cTn id="26" dur="2000" fill="hold"/>
                                        <p:tgtEl>
                                          <p:spTgt spid="75786"/>
                                        </p:tgtEl>
                                        <p:attrNameLst>
                                          <p:attrName>style.rotation</p:attrName>
                                        </p:attrNameLst>
                                      </p:cBhvr>
                                      <p:tavLst>
                                        <p:tav tm="0">
                                          <p:val>
                                            <p:fltVal val="720"/>
                                          </p:val>
                                        </p:tav>
                                        <p:tav tm="100000">
                                          <p:val>
                                            <p:fltVal val="0"/>
                                          </p:val>
                                        </p:tav>
                                      </p:tavLst>
                                    </p:anim>
                                    <p:anim calcmode="lin" valueType="num">
                                      <p:cBhvr>
                                        <p:cTn id="27" dur="2000" fill="hold"/>
                                        <p:tgtEl>
                                          <p:spTgt spid="75786"/>
                                        </p:tgtEl>
                                        <p:attrNameLst>
                                          <p:attrName>ppt_h</p:attrName>
                                        </p:attrNameLst>
                                      </p:cBhvr>
                                      <p:tavLst>
                                        <p:tav tm="0">
                                          <p:val>
                                            <p:fltVal val="0"/>
                                          </p:val>
                                        </p:tav>
                                        <p:tav tm="100000">
                                          <p:val>
                                            <p:strVal val="#ppt_h"/>
                                          </p:val>
                                        </p:tav>
                                      </p:tavLst>
                                    </p:anim>
                                    <p:anim calcmode="lin" valueType="num">
                                      <p:cBhvr>
                                        <p:cTn id="28" dur="2000" fill="hold"/>
                                        <p:tgtEl>
                                          <p:spTgt spid="75786"/>
                                        </p:tgtEl>
                                        <p:attrNameLst>
                                          <p:attrName>ppt_w</p:attrName>
                                        </p:attrNameLst>
                                      </p:cBhvr>
                                      <p:tavLst>
                                        <p:tav tm="0">
                                          <p:val>
                                            <p:fltVal val="0"/>
                                          </p:val>
                                        </p:tav>
                                        <p:tav tm="100000">
                                          <p:val>
                                            <p:strVal val="#ppt_w"/>
                                          </p:val>
                                        </p:tav>
                                      </p:tavLst>
                                    </p:anim>
                                  </p:childTnLst>
                                </p:cTn>
                              </p:par>
                              <p:par>
                                <p:cTn id="29" presetID="35" presetClass="entr" presetSubtype="0" fill="hold" nodeType="withEffect">
                                  <p:stCondLst>
                                    <p:cond delay="0"/>
                                  </p:stCondLst>
                                  <p:childTnLst>
                                    <p:set>
                                      <p:cBhvr>
                                        <p:cTn id="30" dur="1" fill="hold">
                                          <p:stCondLst>
                                            <p:cond delay="0"/>
                                          </p:stCondLst>
                                        </p:cTn>
                                        <p:tgtEl>
                                          <p:spTgt spid="75788"/>
                                        </p:tgtEl>
                                        <p:attrNameLst>
                                          <p:attrName>style.visibility</p:attrName>
                                        </p:attrNameLst>
                                      </p:cBhvr>
                                      <p:to>
                                        <p:strVal val="visible"/>
                                      </p:to>
                                    </p:set>
                                    <p:animEffect transition="in" filter="fade">
                                      <p:cBhvr>
                                        <p:cTn id="31" dur="2000"/>
                                        <p:tgtEl>
                                          <p:spTgt spid="75788"/>
                                        </p:tgtEl>
                                      </p:cBhvr>
                                    </p:animEffect>
                                    <p:anim calcmode="lin" valueType="num">
                                      <p:cBhvr>
                                        <p:cTn id="32" dur="2000" fill="hold"/>
                                        <p:tgtEl>
                                          <p:spTgt spid="75788"/>
                                        </p:tgtEl>
                                        <p:attrNameLst>
                                          <p:attrName>style.rotation</p:attrName>
                                        </p:attrNameLst>
                                      </p:cBhvr>
                                      <p:tavLst>
                                        <p:tav tm="0">
                                          <p:val>
                                            <p:fltVal val="720"/>
                                          </p:val>
                                        </p:tav>
                                        <p:tav tm="100000">
                                          <p:val>
                                            <p:fltVal val="0"/>
                                          </p:val>
                                        </p:tav>
                                      </p:tavLst>
                                    </p:anim>
                                    <p:anim calcmode="lin" valueType="num">
                                      <p:cBhvr>
                                        <p:cTn id="33" dur="2000" fill="hold"/>
                                        <p:tgtEl>
                                          <p:spTgt spid="75788"/>
                                        </p:tgtEl>
                                        <p:attrNameLst>
                                          <p:attrName>ppt_h</p:attrName>
                                        </p:attrNameLst>
                                      </p:cBhvr>
                                      <p:tavLst>
                                        <p:tav tm="0">
                                          <p:val>
                                            <p:fltVal val="0"/>
                                          </p:val>
                                        </p:tav>
                                        <p:tav tm="100000">
                                          <p:val>
                                            <p:strVal val="#ppt_h"/>
                                          </p:val>
                                        </p:tav>
                                      </p:tavLst>
                                    </p:anim>
                                    <p:anim calcmode="lin" valueType="num">
                                      <p:cBhvr>
                                        <p:cTn id="34" dur="2000" fill="hold"/>
                                        <p:tgtEl>
                                          <p:spTgt spid="75788"/>
                                        </p:tgtEl>
                                        <p:attrNameLst>
                                          <p:attrName>ppt_w</p:attrName>
                                        </p:attrNameLst>
                                      </p:cBhvr>
                                      <p:tavLst>
                                        <p:tav tm="0">
                                          <p:val>
                                            <p:fltVal val="0"/>
                                          </p:val>
                                        </p:tav>
                                        <p:tav tm="100000">
                                          <p:val>
                                            <p:strVal val="#ppt_w"/>
                                          </p:val>
                                        </p:tav>
                                      </p:tavLst>
                                    </p:anim>
                                  </p:childTnLst>
                                </p:cTn>
                              </p:par>
                              <p:par>
                                <p:cTn id="35" presetID="35" presetClass="entr" presetSubtype="0" fill="hold" nodeType="withEffect">
                                  <p:stCondLst>
                                    <p:cond delay="0"/>
                                  </p:stCondLst>
                                  <p:childTnLst>
                                    <p:set>
                                      <p:cBhvr>
                                        <p:cTn id="36" dur="1" fill="hold">
                                          <p:stCondLst>
                                            <p:cond delay="0"/>
                                          </p:stCondLst>
                                        </p:cTn>
                                        <p:tgtEl>
                                          <p:spTgt spid="75785"/>
                                        </p:tgtEl>
                                        <p:attrNameLst>
                                          <p:attrName>style.visibility</p:attrName>
                                        </p:attrNameLst>
                                      </p:cBhvr>
                                      <p:to>
                                        <p:strVal val="visible"/>
                                      </p:to>
                                    </p:set>
                                    <p:animEffect transition="in" filter="fade">
                                      <p:cBhvr>
                                        <p:cTn id="37" dur="2000"/>
                                        <p:tgtEl>
                                          <p:spTgt spid="75785"/>
                                        </p:tgtEl>
                                      </p:cBhvr>
                                    </p:animEffect>
                                    <p:anim calcmode="lin" valueType="num">
                                      <p:cBhvr>
                                        <p:cTn id="38" dur="2000" fill="hold"/>
                                        <p:tgtEl>
                                          <p:spTgt spid="75785"/>
                                        </p:tgtEl>
                                        <p:attrNameLst>
                                          <p:attrName>style.rotation</p:attrName>
                                        </p:attrNameLst>
                                      </p:cBhvr>
                                      <p:tavLst>
                                        <p:tav tm="0">
                                          <p:val>
                                            <p:fltVal val="720"/>
                                          </p:val>
                                        </p:tav>
                                        <p:tav tm="100000">
                                          <p:val>
                                            <p:fltVal val="0"/>
                                          </p:val>
                                        </p:tav>
                                      </p:tavLst>
                                    </p:anim>
                                    <p:anim calcmode="lin" valueType="num">
                                      <p:cBhvr>
                                        <p:cTn id="39" dur="2000" fill="hold"/>
                                        <p:tgtEl>
                                          <p:spTgt spid="75785"/>
                                        </p:tgtEl>
                                        <p:attrNameLst>
                                          <p:attrName>ppt_h</p:attrName>
                                        </p:attrNameLst>
                                      </p:cBhvr>
                                      <p:tavLst>
                                        <p:tav tm="0">
                                          <p:val>
                                            <p:fltVal val="0"/>
                                          </p:val>
                                        </p:tav>
                                        <p:tav tm="100000">
                                          <p:val>
                                            <p:strVal val="#ppt_h"/>
                                          </p:val>
                                        </p:tav>
                                      </p:tavLst>
                                    </p:anim>
                                    <p:anim calcmode="lin" valueType="num">
                                      <p:cBhvr>
                                        <p:cTn id="40" dur="2000" fill="hold"/>
                                        <p:tgtEl>
                                          <p:spTgt spid="7578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43"/>
          <p:cNvGrpSpPr>
            <a:grpSpLocks/>
          </p:cNvGrpSpPr>
          <p:nvPr/>
        </p:nvGrpSpPr>
        <p:grpSpPr bwMode="auto">
          <a:xfrm>
            <a:off x="395288" y="188913"/>
            <a:ext cx="8742362" cy="6408737"/>
            <a:chOff x="249" y="119"/>
            <a:chExt cx="5507" cy="4037"/>
          </a:xfrm>
        </p:grpSpPr>
        <p:sp>
          <p:nvSpPr>
            <p:cNvPr id="17411" name="AutoShape 4"/>
            <p:cNvSpPr>
              <a:spLocks noChangeArrowheads="1"/>
            </p:cNvSpPr>
            <p:nvPr/>
          </p:nvSpPr>
          <p:spPr bwMode="auto">
            <a:xfrm>
              <a:off x="1435" y="119"/>
              <a:ext cx="3305" cy="415"/>
            </a:xfrm>
            <a:prstGeom prst="roundRect">
              <a:avLst>
                <a:gd name="adj" fmla="val 16667"/>
              </a:avLst>
            </a:prstGeom>
            <a:solidFill>
              <a:schemeClr val="tx1"/>
            </a:solidFill>
            <a:ln w="28575">
              <a:solidFill>
                <a:schemeClr val="bg2"/>
              </a:solidFill>
              <a:round/>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p>
          </p:txBody>
        </p:sp>
        <p:sp>
          <p:nvSpPr>
            <p:cNvPr id="17412" name="Text Box 5"/>
            <p:cNvSpPr txBox="1">
              <a:spLocks noChangeArrowheads="1"/>
            </p:cNvSpPr>
            <p:nvPr/>
          </p:nvSpPr>
          <p:spPr bwMode="auto">
            <a:xfrm>
              <a:off x="1837" y="210"/>
              <a:ext cx="1500" cy="216"/>
            </a:xfrm>
            <a:prstGeom prst="rect">
              <a:avLst/>
            </a:prstGeom>
            <a:solidFill>
              <a:schemeClr val="tx1"/>
            </a:solidFill>
            <a:ln w="28575">
              <a:solidFill>
                <a:schemeClr val="tx1"/>
              </a:solidFill>
              <a:miter lim="800000"/>
              <a:headEnd/>
              <a:tailEnd/>
            </a:ln>
          </p:spPr>
          <p:txBody>
            <a:bodyPr wrap="none"/>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a:solidFill>
                    <a:schemeClr val="bg2"/>
                  </a:solidFill>
                  <a:latin typeface="Times New Roman" panose="02020603050405020304" pitchFamily="18" charset="0"/>
                </a:rPr>
                <a:t>Қатағонлик сиёсатининг моҳияти</a:t>
              </a:r>
            </a:p>
          </p:txBody>
        </p:sp>
        <p:sp>
          <p:nvSpPr>
            <p:cNvPr id="17413" name="Text Box 11"/>
            <p:cNvSpPr txBox="1">
              <a:spLocks noChangeArrowheads="1"/>
            </p:cNvSpPr>
            <p:nvPr/>
          </p:nvSpPr>
          <p:spPr bwMode="auto">
            <a:xfrm>
              <a:off x="385" y="3772"/>
              <a:ext cx="5217" cy="384"/>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600" b="1">
                  <a:solidFill>
                    <a:schemeClr val="bg2"/>
                  </a:solidFill>
                  <a:latin typeface="Times New Roman" panose="02020603050405020304" pitchFamily="18" charset="0"/>
                </a:rPr>
                <a:t>Совет халқини бошқа халқлардан ажратиб исканжада ушланган, зўрлик орқали камчиликлар яширилган</a:t>
              </a:r>
            </a:p>
          </p:txBody>
        </p:sp>
        <p:sp>
          <p:nvSpPr>
            <p:cNvPr id="17414" name="Text Box 12"/>
            <p:cNvSpPr txBox="1">
              <a:spLocks noChangeArrowheads="1"/>
            </p:cNvSpPr>
            <p:nvPr/>
          </p:nvSpPr>
          <p:spPr bwMode="auto">
            <a:xfrm>
              <a:off x="390" y="3554"/>
              <a:ext cx="5212" cy="230"/>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b="1">
                  <a:solidFill>
                    <a:schemeClr val="bg2"/>
                  </a:solidFill>
                  <a:latin typeface="Times New Roman" panose="02020603050405020304" pitchFamily="18" charset="0"/>
                </a:rPr>
                <a:t>Фикрлаш, сўз ва эътиқод эркинлиги чекланган</a:t>
              </a:r>
            </a:p>
          </p:txBody>
        </p:sp>
        <p:sp>
          <p:nvSpPr>
            <p:cNvPr id="17415" name="Text Box 13"/>
            <p:cNvSpPr txBox="1">
              <a:spLocks noChangeArrowheads="1"/>
            </p:cNvSpPr>
            <p:nvPr/>
          </p:nvSpPr>
          <p:spPr bwMode="auto">
            <a:xfrm>
              <a:off x="390" y="3327"/>
              <a:ext cx="5212" cy="230"/>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b="1">
                  <a:solidFill>
                    <a:schemeClr val="bg2"/>
                  </a:solidFill>
                  <a:latin typeface="Times New Roman" panose="02020603050405020304" pitchFamily="18" charset="0"/>
                </a:rPr>
                <a:t>Халқларга нисбатан геноцид сиёсати қўлланилган</a:t>
              </a:r>
            </a:p>
          </p:txBody>
        </p:sp>
        <p:sp>
          <p:nvSpPr>
            <p:cNvPr id="17416" name="Text Box 14"/>
            <p:cNvSpPr txBox="1">
              <a:spLocks noChangeArrowheads="1"/>
            </p:cNvSpPr>
            <p:nvPr/>
          </p:nvSpPr>
          <p:spPr bwMode="auto">
            <a:xfrm>
              <a:off x="390" y="3100"/>
              <a:ext cx="5212" cy="230"/>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b="1">
                  <a:solidFill>
                    <a:schemeClr val="bg2"/>
                  </a:solidFill>
                  <a:latin typeface="Times New Roman" panose="02020603050405020304" pitchFamily="18" charset="0"/>
                </a:rPr>
                <a:t>Пировард натижада ягона совет халқини ташкил этишга ҳаракат бўлди</a:t>
              </a:r>
            </a:p>
          </p:txBody>
        </p:sp>
        <p:sp>
          <p:nvSpPr>
            <p:cNvPr id="17417" name="Text Box 15"/>
            <p:cNvSpPr txBox="1">
              <a:spLocks noChangeArrowheads="1"/>
            </p:cNvSpPr>
            <p:nvPr/>
          </p:nvSpPr>
          <p:spPr bwMode="auto">
            <a:xfrm>
              <a:off x="390" y="2873"/>
              <a:ext cx="5212" cy="230"/>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b="1">
                  <a:solidFill>
                    <a:schemeClr val="bg2"/>
                  </a:solidFill>
                  <a:latin typeface="Times New Roman" panose="02020603050405020304" pitchFamily="18" charset="0"/>
                </a:rPr>
                <a:t>Диний қадриятлар топталган</a:t>
              </a:r>
            </a:p>
          </p:txBody>
        </p:sp>
        <p:sp>
          <p:nvSpPr>
            <p:cNvPr id="17418" name="Text Box 16"/>
            <p:cNvSpPr txBox="1">
              <a:spLocks noChangeArrowheads="1"/>
            </p:cNvSpPr>
            <p:nvPr/>
          </p:nvSpPr>
          <p:spPr bwMode="auto">
            <a:xfrm>
              <a:off x="249" y="2672"/>
              <a:ext cx="5507" cy="213"/>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b="1">
                  <a:solidFill>
                    <a:schemeClr val="bg2"/>
                  </a:solidFill>
                  <a:latin typeface="Times New Roman" panose="02020603050405020304" pitchFamily="18" charset="0"/>
                </a:rPr>
                <a:t>Халқларнинг тили, дили ва асрий анъаналарига тажовуз қилинган</a:t>
              </a:r>
            </a:p>
          </p:txBody>
        </p:sp>
        <p:sp>
          <p:nvSpPr>
            <p:cNvPr id="17419" name="Text Box 17"/>
            <p:cNvSpPr txBox="1">
              <a:spLocks noChangeArrowheads="1"/>
            </p:cNvSpPr>
            <p:nvPr/>
          </p:nvSpPr>
          <p:spPr bwMode="auto">
            <a:xfrm>
              <a:off x="385" y="2393"/>
              <a:ext cx="5212" cy="230"/>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b="1">
                  <a:solidFill>
                    <a:schemeClr val="bg2"/>
                  </a:solidFill>
                  <a:latin typeface="Times New Roman" panose="02020603050405020304" pitchFamily="18" charset="0"/>
                </a:rPr>
                <a:t>Миллий ғурур ва ўзликни англаш ғоялари илдизи билан қуритига интилган</a:t>
              </a:r>
            </a:p>
          </p:txBody>
        </p:sp>
        <p:sp>
          <p:nvSpPr>
            <p:cNvPr id="17420" name="Text Box 18"/>
            <p:cNvSpPr txBox="1">
              <a:spLocks noChangeArrowheads="1"/>
            </p:cNvSpPr>
            <p:nvPr/>
          </p:nvSpPr>
          <p:spPr bwMode="auto">
            <a:xfrm>
              <a:off x="390" y="2184"/>
              <a:ext cx="5212" cy="230"/>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b="1">
                  <a:solidFill>
                    <a:schemeClr val="bg2"/>
                  </a:solidFill>
                  <a:latin typeface="Times New Roman" panose="02020603050405020304" pitchFamily="18" charset="0"/>
                </a:rPr>
                <a:t>Кўзга кўринган олимлар, шоир ва давлат арбоблари шафқатсиз йўқ қилинган</a:t>
              </a:r>
            </a:p>
          </p:txBody>
        </p:sp>
        <p:sp>
          <p:nvSpPr>
            <p:cNvPr id="17421" name="Text Box 19"/>
            <p:cNvSpPr txBox="1">
              <a:spLocks noChangeArrowheads="1"/>
            </p:cNvSpPr>
            <p:nvPr/>
          </p:nvSpPr>
          <p:spPr bwMode="auto">
            <a:xfrm>
              <a:off x="390" y="1957"/>
              <a:ext cx="5212" cy="230"/>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b="1">
                  <a:solidFill>
                    <a:schemeClr val="bg2"/>
                  </a:solidFill>
                  <a:latin typeface="Times New Roman" panose="02020603050405020304" pitchFamily="18" charset="0"/>
                </a:rPr>
                <a:t>Илғор ғоялар йўқотилди</a:t>
              </a:r>
            </a:p>
          </p:txBody>
        </p:sp>
        <p:sp>
          <p:nvSpPr>
            <p:cNvPr id="17422" name="Text Box 20"/>
            <p:cNvSpPr txBox="1">
              <a:spLocks noChangeArrowheads="1"/>
            </p:cNvSpPr>
            <p:nvPr/>
          </p:nvSpPr>
          <p:spPr bwMode="auto">
            <a:xfrm>
              <a:off x="385" y="1607"/>
              <a:ext cx="5217" cy="384"/>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b="1">
                  <a:solidFill>
                    <a:schemeClr val="bg2"/>
                  </a:solidFill>
                  <a:latin typeface="Times New Roman" panose="02020603050405020304" pitchFamily="18" charset="0"/>
                </a:rPr>
                <a:t>Ҳар қандай йўл билан совет давлатининг куч қудратини сақлаб туриш асосий мақсад эди</a:t>
              </a:r>
            </a:p>
          </p:txBody>
        </p:sp>
        <p:sp>
          <p:nvSpPr>
            <p:cNvPr id="17423" name="Text Box 21"/>
            <p:cNvSpPr txBox="1">
              <a:spLocks noChangeArrowheads="1"/>
            </p:cNvSpPr>
            <p:nvPr/>
          </p:nvSpPr>
          <p:spPr bwMode="auto">
            <a:xfrm>
              <a:off x="386" y="1380"/>
              <a:ext cx="5216" cy="230"/>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b="1">
                  <a:solidFill>
                    <a:schemeClr val="bg2"/>
                  </a:solidFill>
                  <a:latin typeface="Times New Roman" panose="02020603050405020304" pitchFamily="18" charset="0"/>
                </a:rPr>
                <a:t>Большевикларга халақит бермаслиги учун зиёлилар таг-томири билан йўқотилди</a:t>
              </a:r>
            </a:p>
          </p:txBody>
        </p:sp>
        <p:sp>
          <p:nvSpPr>
            <p:cNvPr id="17424" name="Text Box 22"/>
            <p:cNvSpPr txBox="1">
              <a:spLocks noChangeArrowheads="1"/>
            </p:cNvSpPr>
            <p:nvPr/>
          </p:nvSpPr>
          <p:spPr bwMode="auto">
            <a:xfrm>
              <a:off x="393" y="1017"/>
              <a:ext cx="5209" cy="384"/>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600" b="1">
                  <a:solidFill>
                    <a:schemeClr val="bg2"/>
                  </a:solidFill>
                  <a:latin typeface="Times New Roman" panose="02020603050405020304" pitchFamily="18" charset="0"/>
                </a:rPr>
                <a:t>Совет тузумига қарши бўлган халқнинг илғор қатламларини давлат бошқарувига яқинлаштирмаслик сиёсати олиб борилди</a:t>
              </a:r>
            </a:p>
          </p:txBody>
        </p:sp>
        <p:sp>
          <p:nvSpPr>
            <p:cNvPr id="17425" name="Text Box 23"/>
            <p:cNvSpPr txBox="1">
              <a:spLocks noChangeArrowheads="1"/>
            </p:cNvSpPr>
            <p:nvPr/>
          </p:nvSpPr>
          <p:spPr bwMode="auto">
            <a:xfrm>
              <a:off x="390" y="789"/>
              <a:ext cx="5212" cy="230"/>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600" b="1">
                  <a:solidFill>
                    <a:schemeClr val="bg2"/>
                  </a:solidFill>
                  <a:latin typeface="Times New Roman" panose="02020603050405020304" pitchFamily="18" charset="0"/>
                </a:rPr>
                <a:t>Давлат ҳукмронлиги ўрнатилди, мамлакатда партия якка ҳокимлигини ўрнатилди</a:t>
              </a:r>
            </a:p>
          </p:txBody>
        </p:sp>
        <p:sp>
          <p:nvSpPr>
            <p:cNvPr id="17426" name="Text Box 24"/>
            <p:cNvSpPr txBox="1">
              <a:spLocks noChangeArrowheads="1"/>
            </p:cNvSpPr>
            <p:nvPr/>
          </p:nvSpPr>
          <p:spPr bwMode="auto">
            <a:xfrm>
              <a:off x="390" y="572"/>
              <a:ext cx="5212" cy="230"/>
            </a:xfrm>
            <a:prstGeom prst="rect">
              <a:avLst/>
            </a:prstGeom>
            <a:solidFill>
              <a:srgbClr val="FFFFFF"/>
            </a:solidFill>
            <a:ln w="28575">
              <a:solidFill>
                <a:schemeClr val="bg2"/>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b="1">
                  <a:solidFill>
                    <a:schemeClr val="bg2"/>
                  </a:solidFill>
                  <a:latin typeface="Times New Roman" panose="02020603050405020304" pitchFamily="18" charset="0"/>
                </a:rPr>
                <a:t>Хусусий мулк, асрий анъаналар йўқ қилинди</a:t>
              </a:r>
            </a:p>
          </p:txBody>
        </p:sp>
        <p:sp>
          <p:nvSpPr>
            <p:cNvPr id="17427" name="Line 26"/>
            <p:cNvSpPr>
              <a:spLocks noChangeShapeType="1"/>
            </p:cNvSpPr>
            <p:nvPr/>
          </p:nvSpPr>
          <p:spPr bwMode="auto">
            <a:xfrm>
              <a:off x="249" y="415"/>
              <a:ext cx="118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28" name="Line 27"/>
            <p:cNvSpPr>
              <a:spLocks noChangeShapeType="1"/>
            </p:cNvSpPr>
            <p:nvPr/>
          </p:nvSpPr>
          <p:spPr bwMode="auto">
            <a:xfrm>
              <a:off x="249" y="415"/>
              <a:ext cx="0" cy="3538"/>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29" name="Line 28"/>
            <p:cNvSpPr>
              <a:spLocks noChangeShapeType="1"/>
            </p:cNvSpPr>
            <p:nvPr/>
          </p:nvSpPr>
          <p:spPr bwMode="auto">
            <a:xfrm>
              <a:off x="249" y="3953"/>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30" name="Line 29"/>
            <p:cNvSpPr>
              <a:spLocks noChangeShapeType="1"/>
            </p:cNvSpPr>
            <p:nvPr/>
          </p:nvSpPr>
          <p:spPr bwMode="auto">
            <a:xfrm>
              <a:off x="249" y="3636"/>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31" name="Line 30"/>
            <p:cNvSpPr>
              <a:spLocks noChangeShapeType="1"/>
            </p:cNvSpPr>
            <p:nvPr/>
          </p:nvSpPr>
          <p:spPr bwMode="auto">
            <a:xfrm>
              <a:off x="249" y="3454"/>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32" name="Line 31"/>
            <p:cNvSpPr>
              <a:spLocks noChangeShapeType="1"/>
            </p:cNvSpPr>
            <p:nvPr/>
          </p:nvSpPr>
          <p:spPr bwMode="auto">
            <a:xfrm>
              <a:off x="249" y="3182"/>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33" name="Line 32"/>
            <p:cNvSpPr>
              <a:spLocks noChangeShapeType="1"/>
            </p:cNvSpPr>
            <p:nvPr/>
          </p:nvSpPr>
          <p:spPr bwMode="auto">
            <a:xfrm>
              <a:off x="249" y="2910"/>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34" name="Line 33"/>
            <p:cNvSpPr>
              <a:spLocks noChangeShapeType="1"/>
            </p:cNvSpPr>
            <p:nvPr/>
          </p:nvSpPr>
          <p:spPr bwMode="auto">
            <a:xfrm>
              <a:off x="567" y="2795"/>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35" name="Line 34"/>
            <p:cNvSpPr>
              <a:spLocks noChangeShapeType="1"/>
            </p:cNvSpPr>
            <p:nvPr/>
          </p:nvSpPr>
          <p:spPr bwMode="auto">
            <a:xfrm>
              <a:off x="249" y="2547"/>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36" name="Line 35"/>
            <p:cNvSpPr>
              <a:spLocks noChangeShapeType="1"/>
            </p:cNvSpPr>
            <p:nvPr/>
          </p:nvSpPr>
          <p:spPr bwMode="auto">
            <a:xfrm>
              <a:off x="249" y="2275"/>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37" name="Line 36"/>
            <p:cNvSpPr>
              <a:spLocks noChangeShapeType="1"/>
            </p:cNvSpPr>
            <p:nvPr/>
          </p:nvSpPr>
          <p:spPr bwMode="auto">
            <a:xfrm>
              <a:off x="249" y="2048"/>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38" name="Line 37"/>
            <p:cNvSpPr>
              <a:spLocks noChangeShapeType="1"/>
            </p:cNvSpPr>
            <p:nvPr/>
          </p:nvSpPr>
          <p:spPr bwMode="auto">
            <a:xfrm>
              <a:off x="249" y="1821"/>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39" name="Line 38"/>
            <p:cNvSpPr>
              <a:spLocks noChangeShapeType="1"/>
            </p:cNvSpPr>
            <p:nvPr/>
          </p:nvSpPr>
          <p:spPr bwMode="auto">
            <a:xfrm>
              <a:off x="249" y="1640"/>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40" name="Line 39"/>
            <p:cNvSpPr>
              <a:spLocks noChangeShapeType="1"/>
            </p:cNvSpPr>
            <p:nvPr/>
          </p:nvSpPr>
          <p:spPr bwMode="auto">
            <a:xfrm>
              <a:off x="249" y="1368"/>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41" name="Line 40"/>
            <p:cNvSpPr>
              <a:spLocks noChangeShapeType="1"/>
            </p:cNvSpPr>
            <p:nvPr/>
          </p:nvSpPr>
          <p:spPr bwMode="auto">
            <a:xfrm>
              <a:off x="249" y="1050"/>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442" name="Line 41"/>
            <p:cNvSpPr>
              <a:spLocks noChangeShapeType="1"/>
            </p:cNvSpPr>
            <p:nvPr/>
          </p:nvSpPr>
          <p:spPr bwMode="auto">
            <a:xfrm>
              <a:off x="249" y="824"/>
              <a:ext cx="136"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171450"/>
            <a:ext cx="9144000" cy="1190625"/>
          </a:xfrm>
        </p:spPr>
        <p:txBody>
          <a:bodyPr/>
          <a:lstStyle/>
          <a:p>
            <a:pPr eaLnBrk="1" hangingPunct="1">
              <a:defRPr/>
            </a:pPr>
            <a:r>
              <a:rPr lang="uz-Cyrl-UZ" altLang="ru-RU" b="1" dirty="0" smtClean="0">
                <a:solidFill>
                  <a:srgbClr val="0070C0"/>
                </a:solidFill>
              </a:rPr>
              <a:t>Маъмурий-сиёсий биқиқлик</a:t>
            </a:r>
            <a:endParaRPr lang="ru-RU" altLang="ru-RU" b="1" dirty="0" smtClean="0">
              <a:solidFill>
                <a:srgbClr val="0070C0"/>
              </a:solidFill>
            </a:endParaRPr>
          </a:p>
        </p:txBody>
      </p:sp>
      <p:sp>
        <p:nvSpPr>
          <p:cNvPr id="19459" name="Rectangle 3"/>
          <p:cNvSpPr>
            <a:spLocks noGrp="1" noChangeArrowheads="1"/>
          </p:cNvSpPr>
          <p:nvPr>
            <p:ph type="body" idx="1"/>
          </p:nvPr>
        </p:nvSpPr>
        <p:spPr>
          <a:xfrm>
            <a:off x="0" y="1019175"/>
            <a:ext cx="9144000" cy="5938838"/>
          </a:xfrm>
        </p:spPr>
        <p:txBody>
          <a:bodyPr/>
          <a:lstStyle/>
          <a:p>
            <a:pPr algn="just" eaLnBrk="1" hangingPunct="1">
              <a:lnSpc>
                <a:spcPct val="80000"/>
              </a:lnSpc>
            </a:pPr>
            <a:r>
              <a:rPr lang="uz-Cyrl-UZ" altLang="ru-RU" sz="1800" b="1" smtClean="0">
                <a:solidFill>
                  <a:srgbClr val="0070C0"/>
                </a:solidFill>
                <a:effectLst/>
                <a:latin typeface="Times New Roman" panose="02020603050405020304" pitchFamily="18" charset="0"/>
              </a:rPr>
              <a:t>1980-йилларнинг бошларида совет сиёсий тизими, хўжалик юритиш усули ўзининг ривожланиш имкониятларини батамом тугатди. </a:t>
            </a:r>
          </a:p>
          <a:p>
            <a:pPr algn="just" eaLnBrk="1" hangingPunct="1">
              <a:lnSpc>
                <a:spcPct val="80000"/>
              </a:lnSpc>
            </a:pPr>
            <a:r>
              <a:rPr lang="uz-Cyrl-UZ" altLang="ru-RU" sz="1800" b="1" smtClean="0">
                <a:solidFill>
                  <a:srgbClr val="0070C0"/>
                </a:solidFill>
                <a:effectLst/>
                <a:latin typeface="Times New Roman" panose="02020603050405020304" pitchFamily="18" charset="0"/>
              </a:rPr>
              <a:t>Маъмурий-сиёсий биқиқлик кучайди, жамият аъзолари меҳнат интизоми пасай</a:t>
            </a:r>
            <a:r>
              <a:rPr lang="ru-RU" altLang="ru-RU" sz="1800" b="1" smtClean="0">
                <a:solidFill>
                  <a:srgbClr val="0070C0"/>
                </a:solidFill>
                <a:effectLst/>
                <a:latin typeface="Times New Roman" panose="02020603050405020304" pitchFamily="18" charset="0"/>
              </a:rPr>
              <a:t>д</a:t>
            </a:r>
            <a:r>
              <a:rPr lang="uz-Cyrl-UZ" altLang="ru-RU" sz="1800" b="1" smtClean="0">
                <a:solidFill>
                  <a:srgbClr val="0070C0"/>
                </a:solidFill>
                <a:effectLst/>
                <a:latin typeface="Times New Roman" panose="02020603050405020304" pitchFamily="18" charset="0"/>
              </a:rPr>
              <a:t>и, лоқайдлик, бефарқлик кучайди. 80-йиллар ўрталарида совет жамиятида «қайта қуриш» бошланди.</a:t>
            </a:r>
          </a:p>
          <a:p>
            <a:pPr algn="just" eaLnBrk="1" hangingPunct="1">
              <a:lnSpc>
                <a:spcPct val="80000"/>
              </a:lnSpc>
            </a:pPr>
            <a:r>
              <a:rPr lang="uz-Cyrl-UZ" altLang="ru-RU" sz="1800" b="1" smtClean="0">
                <a:solidFill>
                  <a:srgbClr val="0070C0"/>
                </a:solidFill>
                <a:effectLst/>
                <a:latin typeface="Times New Roman" panose="02020603050405020304" pitchFamily="18" charset="0"/>
              </a:rPr>
              <a:t>Қайта қуриш ҳақида М. С. Горбачев КПСС МК нинг апрел (1985 йил) пленумида таклиф киритди. </a:t>
            </a:r>
          </a:p>
          <a:p>
            <a:pPr algn="just" eaLnBrk="1" hangingPunct="1">
              <a:lnSpc>
                <a:spcPct val="80000"/>
              </a:lnSpc>
            </a:pPr>
            <a:r>
              <a:rPr lang="uz-Cyrl-UZ" altLang="ru-RU" sz="1800" b="1" smtClean="0">
                <a:solidFill>
                  <a:srgbClr val="0070C0"/>
                </a:solidFill>
                <a:effectLst/>
                <a:latin typeface="Times New Roman" panose="02020603050405020304" pitchFamily="18" charset="0"/>
              </a:rPr>
              <a:t>Унда Маҳсулот ишлаб чиқариш учун 2 марта кўп табиий ресурслар, энергия, </a:t>
            </a:r>
            <a:r>
              <a:rPr lang="ru-RU" altLang="ru-RU" sz="1800" b="1" smtClean="0">
                <a:solidFill>
                  <a:srgbClr val="0070C0"/>
                </a:solidFill>
                <a:effectLst/>
                <a:latin typeface="Times New Roman" panose="02020603050405020304" pitchFamily="18" charset="0"/>
              </a:rPr>
              <a:t>и</a:t>
            </a:r>
            <a:r>
              <a:rPr lang="uz-Cyrl-UZ" altLang="ru-RU" sz="1800" b="1" smtClean="0">
                <a:solidFill>
                  <a:srgbClr val="0070C0"/>
                </a:solidFill>
                <a:effectLst/>
                <a:latin typeface="Times New Roman" panose="02020603050405020304" pitchFamily="18" charset="0"/>
              </a:rPr>
              <a:t>нсон меҳнати сарф этилиши, темир, пўлат, станоклар ишлаб чиқариш бўйича дунёда 1-ўринни эгаллашига қарамасдан мамлакатда рақобатбардош маҳсулотлар ишлаб чиқаришнинг йўлга қўйилмаганлиги қайд этилди.</a:t>
            </a:r>
          </a:p>
          <a:p>
            <a:pPr algn="just" eaLnBrk="1" hangingPunct="1">
              <a:lnSpc>
                <a:spcPct val="80000"/>
              </a:lnSpc>
            </a:pPr>
            <a:r>
              <a:rPr lang="uz-Cyrl-UZ" altLang="ru-RU" sz="1800" b="1" smtClean="0">
                <a:solidFill>
                  <a:srgbClr val="0070C0"/>
                </a:solidFill>
                <a:effectLst/>
                <a:latin typeface="Times New Roman" panose="02020603050405020304" pitchFamily="18" charset="0"/>
              </a:rPr>
              <a:t>80-йилларнинг ўрталарида СССРнинг ижтимоий-сиёсий, иқтисодий, маънавий ҳаётида инқирозли вазиятнинг янада кескинлашуви рўй бера бошлади. Қайта қуриш концепцияси чекланган бўлиб</a:t>
            </a:r>
            <a:r>
              <a:rPr lang="ru-RU" altLang="ru-RU" sz="1800" b="1" smtClean="0">
                <a:solidFill>
                  <a:srgbClr val="0070C0"/>
                </a:solidFill>
                <a:effectLst/>
                <a:latin typeface="Times New Roman" panose="02020603050405020304" pitchFamily="18" charset="0"/>
              </a:rPr>
              <a:t>,</a:t>
            </a:r>
            <a:r>
              <a:rPr lang="uz-Cyrl-UZ" altLang="ru-RU" sz="1800" b="1" smtClean="0">
                <a:solidFill>
                  <a:srgbClr val="0070C0"/>
                </a:solidFill>
                <a:effectLst/>
                <a:latin typeface="Times New Roman" panose="02020603050405020304" pitchFamily="18" charset="0"/>
              </a:rPr>
              <a:t> у С</a:t>
            </a:r>
            <a:r>
              <a:rPr lang="ru-RU" altLang="ru-RU" sz="1800" b="1" smtClean="0">
                <a:solidFill>
                  <a:srgbClr val="0070C0"/>
                </a:solidFill>
                <a:effectLst/>
                <a:latin typeface="Times New Roman" panose="02020603050405020304" pitchFamily="18" charset="0"/>
              </a:rPr>
              <a:t>С</a:t>
            </a:r>
            <a:r>
              <a:rPr lang="uz-Cyrl-UZ" altLang="ru-RU" sz="1800" b="1" smtClean="0">
                <a:solidFill>
                  <a:srgbClr val="0070C0"/>
                </a:solidFill>
                <a:effectLst/>
                <a:latin typeface="Times New Roman" panose="02020603050405020304" pitchFamily="18" charset="0"/>
              </a:rPr>
              <a:t>СРни тараққиётини таъминлай олмас эди. </a:t>
            </a:r>
          </a:p>
          <a:p>
            <a:pPr algn="just" eaLnBrk="1" hangingPunct="1">
              <a:lnSpc>
                <a:spcPct val="80000"/>
              </a:lnSpc>
            </a:pPr>
            <a:r>
              <a:rPr lang="uz-Cyrl-UZ" altLang="ru-RU" sz="1800" b="1" smtClean="0">
                <a:solidFill>
                  <a:srgbClr val="0070C0"/>
                </a:solidFill>
                <a:effectLst/>
                <a:latin typeface="Times New Roman" panose="02020603050405020304" pitchFamily="18" charset="0"/>
              </a:rPr>
              <a:t>Қайта қуриш йилларида Ўзбекистонда ижтимоий-сиёсий ҳаёт ёмонлашди.</a:t>
            </a:r>
          </a:p>
          <a:p>
            <a:pPr algn="just" eaLnBrk="1" hangingPunct="1">
              <a:lnSpc>
                <a:spcPct val="80000"/>
              </a:lnSpc>
            </a:pPr>
            <a:r>
              <a:rPr lang="uz-Cyrl-UZ" altLang="ru-RU" sz="1800" b="1" smtClean="0">
                <a:solidFill>
                  <a:srgbClr val="0070C0"/>
                </a:solidFill>
                <a:effectLst/>
                <a:latin typeface="Times New Roman" panose="02020603050405020304" pitchFamily="18" charset="0"/>
              </a:rPr>
              <a:t>Республикада миллий урф-одатлар, анъаналар, қадриятлар топталди, бунинг оқибатида халқ орасида лоқайдлик, ишончсизлик ва норозилик кучайди.</a:t>
            </a:r>
          </a:p>
          <a:p>
            <a:pPr algn="just" eaLnBrk="1" hangingPunct="1">
              <a:lnSpc>
                <a:spcPct val="80000"/>
              </a:lnSpc>
            </a:pPr>
            <a:r>
              <a:rPr lang="uz-Cyrl-UZ" altLang="ru-RU" sz="1800" b="1" smtClean="0">
                <a:solidFill>
                  <a:srgbClr val="0070C0"/>
                </a:solidFill>
                <a:effectLst/>
                <a:latin typeface="Times New Roman" panose="02020603050405020304" pitchFamily="18" charset="0"/>
              </a:rPr>
              <a:t>Фарғона фожеаси</a:t>
            </a:r>
            <a:r>
              <a:rPr lang="ru-RU" altLang="ru-RU" sz="1800" b="1" smtClean="0">
                <a:solidFill>
                  <a:srgbClr val="0070C0"/>
                </a:solidFill>
                <a:effectLst/>
                <a:latin typeface="Times New Roman" panose="02020603050405020304" pitchFamily="18" charset="0"/>
              </a:rPr>
              <a:t> юз берди</a:t>
            </a:r>
            <a:r>
              <a:rPr lang="uz-Cyrl-UZ" altLang="ru-RU" sz="1800" b="1" smtClean="0">
                <a:solidFill>
                  <a:srgbClr val="0070C0"/>
                </a:solidFill>
                <a:effectLst/>
                <a:latin typeface="Times New Roman" panose="02020603050405020304" pitchFamily="18" charset="0"/>
              </a:rPr>
              <a:t>.</a:t>
            </a:r>
            <a:r>
              <a:rPr lang="ru-RU" altLang="ru-RU" sz="1800" b="1" smtClean="0">
                <a:solidFill>
                  <a:srgbClr val="0070C0"/>
                </a:solidFill>
                <a:effectLst/>
                <a:latin typeface="Times New Roman" panose="02020603050405020304" pitchFamily="18" charset="0"/>
              </a:rPr>
              <a:t> Миллий ўзликни англаш бошланди.</a:t>
            </a:r>
            <a:endParaRPr lang="uz-Cyrl-UZ" altLang="ru-RU" sz="1800" b="1" smtClean="0">
              <a:solidFill>
                <a:srgbClr val="0070C0"/>
              </a:solidFill>
              <a:effectLst/>
              <a:latin typeface="Times New Roman" panose="02020603050405020304" pitchFamily="18" charset="0"/>
            </a:endParaRPr>
          </a:p>
          <a:p>
            <a:pPr algn="just" eaLnBrk="1" hangingPunct="1">
              <a:lnSpc>
                <a:spcPct val="80000"/>
              </a:lnSpc>
            </a:pPr>
            <a:r>
              <a:rPr lang="uz-Cyrl-UZ" altLang="ru-RU" sz="1800" b="1" smtClean="0">
                <a:solidFill>
                  <a:srgbClr val="0070C0"/>
                </a:solidFill>
                <a:effectLst/>
                <a:latin typeface="Times New Roman" panose="02020603050405020304" pitchFamily="18" charset="0"/>
              </a:rPr>
              <a:t>Ўзбек тилига давлат тили мақомини берилиши, пахта яккаҳокимлигини тугатилиши, экологик ҳолатни соғломлаштирилиши Ўзбекистонда долзарб масала сифатида кўтарилди.</a:t>
            </a:r>
            <a:endParaRPr lang="ru-RU" altLang="ru-RU" sz="1800" b="1" smtClean="0">
              <a:solidFill>
                <a:srgbClr val="0070C0"/>
              </a:solidFill>
              <a:effectLst/>
              <a:latin typeface="Times New Roman" panose="02020603050405020304" pitchFamily="18"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2000" fill="hold"/>
                                        <p:tgtEl>
                                          <p:spTgt spid="19458"/>
                                        </p:tgtEl>
                                        <p:attrNameLst>
                                          <p:attrName>ppt_w</p:attrName>
                                        </p:attrNameLst>
                                      </p:cBhvr>
                                      <p:tavLst>
                                        <p:tav tm="0">
                                          <p:val>
                                            <p:strVal val="#ppt_w*2.5"/>
                                          </p:val>
                                        </p:tav>
                                        <p:tav tm="100000">
                                          <p:val>
                                            <p:strVal val="#ppt_w"/>
                                          </p:val>
                                        </p:tav>
                                      </p:tavLst>
                                    </p:anim>
                                    <p:anim calcmode="lin" valueType="num">
                                      <p:cBhvr>
                                        <p:cTn id="8" dur="2000" fill="hold"/>
                                        <p:tgtEl>
                                          <p:spTgt spid="19458"/>
                                        </p:tgtEl>
                                        <p:attrNameLst>
                                          <p:attrName>ppt_h</p:attrName>
                                        </p:attrNameLst>
                                      </p:cBhvr>
                                      <p:tavLst>
                                        <p:tav tm="0">
                                          <p:val>
                                            <p:strVal val="#ppt_h"/>
                                          </p:val>
                                        </p:tav>
                                        <p:tav tm="100000">
                                          <p:val>
                                            <p:strVal val="#ppt_h"/>
                                          </p:val>
                                        </p:tav>
                                      </p:tavLst>
                                    </p:anim>
                                    <p:anim calcmode="lin" valueType="num">
                                      <p:cBhvr>
                                        <p:cTn id="9" dur="2000" fill="hold"/>
                                        <p:tgtEl>
                                          <p:spTgt spid="19458"/>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19458"/>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1945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9459">
                                            <p:txEl>
                                              <p:pRg st="0" end="0"/>
                                            </p:txEl>
                                          </p:spTgt>
                                        </p:tgtEl>
                                        <p:attrNameLst>
                                          <p:attrName>style.visibility</p:attrName>
                                        </p:attrNameLst>
                                      </p:cBhvr>
                                      <p:to>
                                        <p:strVal val="visible"/>
                                      </p:to>
                                    </p:set>
                                    <p:animEffect transition="in" filter="wipe(left)">
                                      <p:cBhvr>
                                        <p:cTn id="14" dur="2000"/>
                                        <p:tgtEl>
                                          <p:spTgt spid="19459">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wipe(left)">
                                      <p:cBhvr>
                                        <p:cTn id="17" dur="2000"/>
                                        <p:tgtEl>
                                          <p:spTgt spid="19459">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459">
                                            <p:txEl>
                                              <p:pRg st="2" end="2"/>
                                            </p:txEl>
                                          </p:spTgt>
                                        </p:tgtEl>
                                        <p:attrNameLst>
                                          <p:attrName>style.visibility</p:attrName>
                                        </p:attrNameLst>
                                      </p:cBhvr>
                                      <p:to>
                                        <p:strVal val="visible"/>
                                      </p:to>
                                    </p:set>
                                    <p:animEffect transition="in" filter="wipe(left)">
                                      <p:cBhvr>
                                        <p:cTn id="20" dur="2000"/>
                                        <p:tgtEl>
                                          <p:spTgt spid="19459">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459">
                                            <p:txEl>
                                              <p:pRg st="3" end="3"/>
                                            </p:txEl>
                                          </p:spTgt>
                                        </p:tgtEl>
                                        <p:attrNameLst>
                                          <p:attrName>style.visibility</p:attrName>
                                        </p:attrNameLst>
                                      </p:cBhvr>
                                      <p:to>
                                        <p:strVal val="visible"/>
                                      </p:to>
                                    </p:set>
                                    <p:animEffect transition="in" filter="wipe(left)">
                                      <p:cBhvr>
                                        <p:cTn id="23" dur="2000"/>
                                        <p:tgtEl>
                                          <p:spTgt spid="19459">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9459">
                                            <p:txEl>
                                              <p:pRg st="4" end="4"/>
                                            </p:txEl>
                                          </p:spTgt>
                                        </p:tgtEl>
                                        <p:attrNameLst>
                                          <p:attrName>style.visibility</p:attrName>
                                        </p:attrNameLst>
                                      </p:cBhvr>
                                      <p:to>
                                        <p:strVal val="visible"/>
                                      </p:to>
                                    </p:set>
                                    <p:animEffect transition="in" filter="wipe(left)">
                                      <p:cBhvr>
                                        <p:cTn id="26" dur="2000"/>
                                        <p:tgtEl>
                                          <p:spTgt spid="19459">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9459">
                                            <p:txEl>
                                              <p:pRg st="5" end="5"/>
                                            </p:txEl>
                                          </p:spTgt>
                                        </p:tgtEl>
                                        <p:attrNameLst>
                                          <p:attrName>style.visibility</p:attrName>
                                        </p:attrNameLst>
                                      </p:cBhvr>
                                      <p:to>
                                        <p:strVal val="visible"/>
                                      </p:to>
                                    </p:set>
                                    <p:animEffect transition="in" filter="wipe(left)">
                                      <p:cBhvr>
                                        <p:cTn id="29" dur="2000"/>
                                        <p:tgtEl>
                                          <p:spTgt spid="19459">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9459">
                                            <p:txEl>
                                              <p:pRg st="6" end="6"/>
                                            </p:txEl>
                                          </p:spTgt>
                                        </p:tgtEl>
                                        <p:attrNameLst>
                                          <p:attrName>style.visibility</p:attrName>
                                        </p:attrNameLst>
                                      </p:cBhvr>
                                      <p:to>
                                        <p:strVal val="visible"/>
                                      </p:to>
                                    </p:set>
                                    <p:animEffect transition="in" filter="wipe(left)">
                                      <p:cBhvr>
                                        <p:cTn id="32" dur="2000"/>
                                        <p:tgtEl>
                                          <p:spTgt spid="19459">
                                            <p:txEl>
                                              <p:pRg st="6" end="6"/>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9459">
                                            <p:txEl>
                                              <p:pRg st="7" end="7"/>
                                            </p:txEl>
                                          </p:spTgt>
                                        </p:tgtEl>
                                        <p:attrNameLst>
                                          <p:attrName>style.visibility</p:attrName>
                                        </p:attrNameLst>
                                      </p:cBhvr>
                                      <p:to>
                                        <p:strVal val="visible"/>
                                      </p:to>
                                    </p:set>
                                    <p:animEffect transition="in" filter="wipe(left)">
                                      <p:cBhvr>
                                        <p:cTn id="35" dur="2000"/>
                                        <p:tgtEl>
                                          <p:spTgt spid="19459">
                                            <p:txEl>
                                              <p:pRg st="7" end="7"/>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9459">
                                            <p:txEl>
                                              <p:pRg st="8" end="8"/>
                                            </p:txEl>
                                          </p:spTgt>
                                        </p:tgtEl>
                                        <p:attrNameLst>
                                          <p:attrName>style.visibility</p:attrName>
                                        </p:attrNameLst>
                                      </p:cBhvr>
                                      <p:to>
                                        <p:strVal val="visible"/>
                                      </p:to>
                                    </p:set>
                                    <p:animEffect transition="in" filter="wipe(left)">
                                      <p:cBhvr>
                                        <p:cTn id="38" dur="20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501" name="Group 21"/>
          <p:cNvGrpSpPr>
            <a:grpSpLocks/>
          </p:cNvGrpSpPr>
          <p:nvPr/>
        </p:nvGrpSpPr>
        <p:grpSpPr bwMode="auto">
          <a:xfrm>
            <a:off x="468313" y="441325"/>
            <a:ext cx="8207375" cy="5927725"/>
            <a:chOff x="295" y="278"/>
            <a:chExt cx="5170" cy="3734"/>
          </a:xfrm>
        </p:grpSpPr>
        <p:sp>
          <p:nvSpPr>
            <p:cNvPr id="19459" name="Text Box 4"/>
            <p:cNvSpPr txBox="1">
              <a:spLocks noChangeArrowheads="1"/>
            </p:cNvSpPr>
            <p:nvPr/>
          </p:nvSpPr>
          <p:spPr bwMode="auto">
            <a:xfrm>
              <a:off x="476" y="3702"/>
              <a:ext cx="4989" cy="310"/>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2000" b="1">
                  <a:solidFill>
                    <a:srgbClr val="000000"/>
                  </a:solidFill>
                  <a:latin typeface="Times New Roman" panose="02020603050405020304" pitchFamily="18" charset="0"/>
                </a:rPr>
                <a:t>1- босқич мағлуб бўлди</a:t>
              </a:r>
              <a:endParaRPr lang="ru-RU" altLang="ru-RU" sz="2000" b="1">
                <a:latin typeface="Times New Roman" panose="02020603050405020304" pitchFamily="18" charset="0"/>
              </a:endParaRPr>
            </a:p>
          </p:txBody>
        </p:sp>
        <p:sp>
          <p:nvSpPr>
            <p:cNvPr id="19460" name="Text Box 6"/>
            <p:cNvSpPr txBox="1">
              <a:spLocks noChangeArrowheads="1"/>
            </p:cNvSpPr>
            <p:nvPr/>
          </p:nvSpPr>
          <p:spPr bwMode="auto">
            <a:xfrm>
              <a:off x="295" y="278"/>
              <a:ext cx="4853" cy="294"/>
            </a:xfrm>
            <a:prstGeom prst="rect">
              <a:avLst/>
            </a:prstGeom>
            <a:solidFill>
              <a:srgbClr val="FFFFFF"/>
            </a:solidFill>
            <a:ln w="952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400" b="1"/>
                <a:t>Қайта қуришнинг </a:t>
              </a:r>
              <a:r>
                <a:rPr lang="uz-Cyrl-UZ" altLang="ru-RU" sz="2400" b="1">
                  <a:solidFill>
                    <a:srgbClr val="000000"/>
                  </a:solidFill>
                </a:rPr>
                <a:t>1-босқич</a:t>
              </a:r>
              <a:r>
                <a:rPr lang="ru-RU" altLang="ru-RU" sz="2400" b="1"/>
                <a:t>и </a:t>
              </a:r>
              <a:r>
                <a:rPr lang="uz-Cyrl-UZ" altLang="ru-RU" sz="2000" b="1">
                  <a:solidFill>
                    <a:srgbClr val="000000"/>
                  </a:solidFill>
                </a:rPr>
                <a:t>(1985-1987-йиллар) </a:t>
              </a:r>
              <a:endParaRPr lang="ru-RU" altLang="ru-RU" sz="2000" b="1">
                <a:solidFill>
                  <a:srgbClr val="000000"/>
                </a:solidFill>
              </a:endParaRPr>
            </a:p>
          </p:txBody>
        </p:sp>
        <p:sp>
          <p:nvSpPr>
            <p:cNvPr id="19461" name="Rectangle 7"/>
            <p:cNvSpPr>
              <a:spLocks noChangeArrowheads="1"/>
            </p:cNvSpPr>
            <p:nvPr/>
          </p:nvSpPr>
          <p:spPr bwMode="auto">
            <a:xfrm>
              <a:off x="476" y="845"/>
              <a:ext cx="4989" cy="44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uz-Cyrl-UZ" altLang="ru-RU" sz="2000" b="1">
                  <a:solidFill>
                    <a:srgbClr val="000000"/>
                  </a:solidFill>
                  <a:latin typeface="Times New Roman" panose="02020603050405020304" pitchFamily="18" charset="0"/>
                </a:rPr>
                <a:t>маъмурий-ташкилий тадбирлар</a:t>
              </a:r>
              <a:r>
                <a:rPr lang="ru-RU" altLang="ru-RU" sz="2000" b="1">
                  <a:solidFill>
                    <a:srgbClr val="000000"/>
                  </a:solidFill>
                  <a:latin typeface="Times New Roman" panose="02020603050405020304" pitchFamily="18" charset="0"/>
                </a:rPr>
                <a:t> аввалгидек буйру</a:t>
              </a:r>
              <a:r>
                <a:rPr lang="uz-Cyrl-UZ" altLang="ru-RU" sz="2000" b="1">
                  <a:solidFill>
                    <a:srgbClr val="000000"/>
                  </a:solidFill>
                  <a:latin typeface="Times New Roman" panose="02020603050405020304" pitchFamily="18" charset="0"/>
                </a:rPr>
                <a:t>қ</a:t>
              </a:r>
              <a:r>
                <a:rPr lang="ru-RU" altLang="ru-RU" sz="2000" b="1">
                  <a:solidFill>
                    <a:srgbClr val="000000"/>
                  </a:solidFill>
                  <a:latin typeface="Times New Roman" panose="02020603050405020304" pitchFamily="18" charset="0"/>
                </a:rPr>
                <a:t>бозлик асосида олиб борилди</a:t>
              </a:r>
            </a:p>
          </p:txBody>
        </p:sp>
        <p:sp>
          <p:nvSpPr>
            <p:cNvPr id="19462" name="Rectangle 8"/>
            <p:cNvSpPr>
              <a:spLocks noChangeArrowheads="1"/>
            </p:cNvSpPr>
            <p:nvPr/>
          </p:nvSpPr>
          <p:spPr bwMode="auto">
            <a:xfrm>
              <a:off x="476" y="1331"/>
              <a:ext cx="4989" cy="832"/>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uz-Cyrl-UZ" altLang="ru-RU" sz="2000" b="1">
                  <a:solidFill>
                    <a:srgbClr val="000000"/>
                  </a:solidFill>
                  <a:latin typeface="Times New Roman" panose="02020603050405020304" pitchFamily="18" charset="0"/>
                </a:rPr>
                <a:t>Бу босқичдаги вазифа - илмий-техника тараққиёти ютуқларини ишлаб чиқаришга жалб этиш асосида жамиятда туб иқтисодий тараққиётни жадаллаштириш ва унинг асносида инсон омилини фаоллаштириш эди.</a:t>
              </a:r>
              <a:endParaRPr lang="ru-RU" altLang="ru-RU" sz="2000" b="1">
                <a:solidFill>
                  <a:srgbClr val="000000"/>
                </a:solidFill>
                <a:latin typeface="Times New Roman" panose="02020603050405020304" pitchFamily="18" charset="0"/>
              </a:endParaRPr>
            </a:p>
          </p:txBody>
        </p:sp>
        <p:sp>
          <p:nvSpPr>
            <p:cNvPr id="19463" name="Rectangle 11"/>
            <p:cNvSpPr>
              <a:spLocks noChangeArrowheads="1"/>
            </p:cNvSpPr>
            <p:nvPr/>
          </p:nvSpPr>
          <p:spPr bwMode="auto">
            <a:xfrm>
              <a:off x="476" y="2205"/>
              <a:ext cx="4989" cy="44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uz-Cyrl-UZ" altLang="ru-RU" sz="2000" b="1">
                  <a:solidFill>
                    <a:srgbClr val="000000"/>
                  </a:solidFill>
                  <a:latin typeface="Times New Roman" panose="02020603050405020304" pitchFamily="18" charset="0"/>
                </a:rPr>
                <a:t>Қайта қуришнинг дастлабки даврларида асосий эътибор иқтисодиётни ривожлантиришга қаратилди.</a:t>
              </a:r>
              <a:endParaRPr lang="ru-RU" altLang="ru-RU" sz="2000" b="1">
                <a:solidFill>
                  <a:srgbClr val="000000"/>
                </a:solidFill>
                <a:latin typeface="Times New Roman" panose="02020603050405020304" pitchFamily="18" charset="0"/>
              </a:endParaRPr>
            </a:p>
          </p:txBody>
        </p:sp>
        <p:sp>
          <p:nvSpPr>
            <p:cNvPr id="19464" name="Rectangle 12"/>
            <p:cNvSpPr>
              <a:spLocks noChangeArrowheads="1"/>
            </p:cNvSpPr>
            <p:nvPr/>
          </p:nvSpPr>
          <p:spPr bwMode="auto">
            <a:xfrm>
              <a:off x="476" y="2710"/>
              <a:ext cx="4989" cy="44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uz-Cyrl-UZ" altLang="ru-RU" sz="2000" b="1">
                  <a:solidFill>
                    <a:srgbClr val="000000"/>
                  </a:solidFill>
                  <a:latin typeface="Times New Roman" panose="02020603050405020304" pitchFamily="18" charset="0"/>
                </a:rPr>
                <a:t>1986 йил</a:t>
              </a:r>
              <a:r>
                <a:rPr lang="ru-RU" altLang="ru-RU" sz="2000" b="1">
                  <a:solidFill>
                    <a:srgbClr val="000000"/>
                  </a:solidFill>
                  <a:latin typeface="Times New Roman" panose="02020603050405020304" pitchFamily="18" charset="0"/>
                </a:rPr>
                <a:t>да</a:t>
              </a:r>
              <a:r>
                <a:rPr lang="uz-Cyrl-UZ" altLang="ru-RU" sz="2000" b="1">
                  <a:solidFill>
                    <a:srgbClr val="000000"/>
                  </a:solidFill>
                  <a:latin typeface="Times New Roman" panose="02020603050405020304" pitchFamily="18" charset="0"/>
                </a:rPr>
                <a:t> қайта қуриш ва ижтимоий муносабатларга алоҳида эътибор берилди.</a:t>
              </a:r>
              <a:endParaRPr lang="ru-RU" altLang="ru-RU" sz="2000" b="1">
                <a:solidFill>
                  <a:srgbClr val="000000"/>
                </a:solidFill>
                <a:latin typeface="Times New Roman" panose="02020603050405020304" pitchFamily="18" charset="0"/>
              </a:endParaRPr>
            </a:p>
          </p:txBody>
        </p:sp>
        <p:sp>
          <p:nvSpPr>
            <p:cNvPr id="19465" name="Rectangle 13"/>
            <p:cNvSpPr>
              <a:spLocks noChangeArrowheads="1"/>
            </p:cNvSpPr>
            <p:nvPr/>
          </p:nvSpPr>
          <p:spPr bwMode="auto">
            <a:xfrm>
              <a:off x="476" y="3203"/>
              <a:ext cx="4989" cy="44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uz-Cyrl-UZ" altLang="ru-RU" sz="2000" b="1">
                  <a:solidFill>
                    <a:srgbClr val="000000"/>
                  </a:solidFill>
                  <a:latin typeface="Times New Roman" panose="02020603050405020304" pitchFamily="18" charset="0"/>
                </a:rPr>
                <a:t>1986 йилдан мамлакат иқтисодий аҳволи ёмонлашди, 1987 йил январидан ишлаб чиқариш суръатлари кескин пасайди.</a:t>
              </a:r>
              <a:endParaRPr lang="ru-RU" altLang="ru-RU" sz="2000" b="1">
                <a:solidFill>
                  <a:srgbClr val="000000"/>
                </a:solidFill>
                <a:latin typeface="Times New Roman" panose="02020603050405020304" pitchFamily="18" charset="0"/>
              </a:endParaRPr>
            </a:p>
          </p:txBody>
        </p:sp>
        <p:sp>
          <p:nvSpPr>
            <p:cNvPr id="19466" name="Line 14"/>
            <p:cNvSpPr>
              <a:spLocks noChangeShapeType="1"/>
            </p:cNvSpPr>
            <p:nvPr/>
          </p:nvSpPr>
          <p:spPr bwMode="auto">
            <a:xfrm>
              <a:off x="340" y="572"/>
              <a:ext cx="0" cy="32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67" name="Line 15"/>
            <p:cNvSpPr>
              <a:spLocks noChangeShapeType="1"/>
            </p:cNvSpPr>
            <p:nvPr/>
          </p:nvSpPr>
          <p:spPr bwMode="auto">
            <a:xfrm>
              <a:off x="340" y="3838"/>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68" name="Line 16"/>
            <p:cNvSpPr>
              <a:spLocks noChangeShapeType="1"/>
            </p:cNvSpPr>
            <p:nvPr/>
          </p:nvSpPr>
          <p:spPr bwMode="auto">
            <a:xfrm>
              <a:off x="340" y="3385"/>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69" name="Line 17"/>
            <p:cNvSpPr>
              <a:spLocks noChangeShapeType="1"/>
            </p:cNvSpPr>
            <p:nvPr/>
          </p:nvSpPr>
          <p:spPr bwMode="auto">
            <a:xfrm>
              <a:off x="340" y="2886"/>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0" name="Line 18"/>
            <p:cNvSpPr>
              <a:spLocks noChangeShapeType="1"/>
            </p:cNvSpPr>
            <p:nvPr/>
          </p:nvSpPr>
          <p:spPr bwMode="auto">
            <a:xfrm>
              <a:off x="340" y="2432"/>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1" name="Line 19"/>
            <p:cNvSpPr>
              <a:spLocks noChangeShapeType="1"/>
            </p:cNvSpPr>
            <p:nvPr/>
          </p:nvSpPr>
          <p:spPr bwMode="auto">
            <a:xfrm>
              <a:off x="340" y="1752"/>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2" name="Line 20"/>
            <p:cNvSpPr>
              <a:spLocks noChangeShapeType="1"/>
            </p:cNvSpPr>
            <p:nvPr/>
          </p:nvSpPr>
          <p:spPr bwMode="auto">
            <a:xfrm>
              <a:off x="340" y="1026"/>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0501"/>
                                        </p:tgtEl>
                                        <p:attrNameLst>
                                          <p:attrName>style.visibility</p:attrName>
                                        </p:attrNameLst>
                                      </p:cBhvr>
                                      <p:to>
                                        <p:strVal val="visible"/>
                                      </p:to>
                                    </p:set>
                                    <p:animEffect transition="in" filter="box(in)">
                                      <p:cBhvr>
                                        <p:cTn id="7" dur="2000"/>
                                        <p:tgtEl>
                                          <p:spTgt spid="20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530" name="Group 26"/>
          <p:cNvGrpSpPr>
            <a:grpSpLocks/>
          </p:cNvGrpSpPr>
          <p:nvPr/>
        </p:nvGrpSpPr>
        <p:grpSpPr bwMode="auto">
          <a:xfrm>
            <a:off x="539750" y="188913"/>
            <a:ext cx="8135938" cy="6551612"/>
            <a:chOff x="340" y="210"/>
            <a:chExt cx="5125" cy="4127"/>
          </a:xfrm>
        </p:grpSpPr>
        <p:sp>
          <p:nvSpPr>
            <p:cNvPr id="20483" name="Text Box 5"/>
            <p:cNvSpPr txBox="1">
              <a:spLocks noChangeArrowheads="1"/>
            </p:cNvSpPr>
            <p:nvPr/>
          </p:nvSpPr>
          <p:spPr bwMode="auto">
            <a:xfrm>
              <a:off x="476" y="2296"/>
              <a:ext cx="4989" cy="483"/>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1800" b="1">
                  <a:solidFill>
                    <a:srgbClr val="0070C0"/>
                  </a:solidFill>
                  <a:latin typeface="Times New Roman" panose="02020603050405020304" pitchFamily="18" charset="0"/>
                </a:rPr>
                <a:t>Марказ ўз таъсирини кучайтириш мақсадида Ўзбекистонда "Ўзбек иши», «Пахта иши» каби уйдирмаларни ўйлаб топди</a:t>
              </a:r>
              <a:endParaRPr lang="ru-RU" altLang="ru-RU" sz="1800" b="1">
                <a:solidFill>
                  <a:srgbClr val="0070C0"/>
                </a:solidFill>
                <a:latin typeface="Times New Roman" panose="02020603050405020304" pitchFamily="18" charset="0"/>
              </a:endParaRPr>
            </a:p>
          </p:txBody>
        </p:sp>
        <p:sp>
          <p:nvSpPr>
            <p:cNvPr id="20484" name="Text Box 6"/>
            <p:cNvSpPr txBox="1">
              <a:spLocks noChangeArrowheads="1"/>
            </p:cNvSpPr>
            <p:nvPr/>
          </p:nvSpPr>
          <p:spPr bwMode="auto">
            <a:xfrm>
              <a:off x="340" y="210"/>
              <a:ext cx="4853" cy="294"/>
            </a:xfrm>
            <a:prstGeom prst="rect">
              <a:avLst/>
            </a:prstGeom>
            <a:solidFill>
              <a:srgbClr val="FFFFFF"/>
            </a:solidFill>
            <a:ln w="952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400" b="1">
                  <a:solidFill>
                    <a:srgbClr val="0070C0"/>
                  </a:solidFill>
                  <a:latin typeface="Times New Roman" panose="02020603050405020304" pitchFamily="18" charset="0"/>
                </a:rPr>
                <a:t>Қайта қуришнинг </a:t>
              </a:r>
              <a:r>
                <a:rPr lang="uz-Cyrl-UZ" altLang="ru-RU" sz="2400" b="1">
                  <a:solidFill>
                    <a:srgbClr val="0070C0"/>
                  </a:solidFill>
                  <a:latin typeface="Times New Roman" panose="02020603050405020304" pitchFamily="18" charset="0"/>
                </a:rPr>
                <a:t>2-босқичи (1987-1990 йиллар)</a:t>
              </a:r>
              <a:endParaRPr lang="ru-RU" altLang="ru-RU" sz="2400" b="1">
                <a:solidFill>
                  <a:srgbClr val="0070C0"/>
                </a:solidFill>
                <a:latin typeface="Times New Roman" panose="02020603050405020304" pitchFamily="18" charset="0"/>
              </a:endParaRPr>
            </a:p>
          </p:txBody>
        </p:sp>
        <p:sp>
          <p:nvSpPr>
            <p:cNvPr id="20485" name="Rectangle 7"/>
            <p:cNvSpPr>
              <a:spLocks noChangeArrowheads="1"/>
            </p:cNvSpPr>
            <p:nvPr/>
          </p:nvSpPr>
          <p:spPr bwMode="auto">
            <a:xfrm>
              <a:off x="476" y="572"/>
              <a:ext cx="4989" cy="41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1800" b="1">
                  <a:solidFill>
                    <a:srgbClr val="0070C0"/>
                  </a:solidFill>
                  <a:latin typeface="Times New Roman" panose="02020603050405020304" pitchFamily="18" charset="0"/>
                </a:rPr>
                <a:t>жамиятинг</a:t>
              </a:r>
              <a:r>
                <a:rPr lang="uz-Cyrl-UZ" altLang="ru-RU" sz="1800" b="1">
                  <a:latin typeface="Times New Roman" panose="02020603050405020304" pitchFamily="18" charset="0"/>
                </a:rPr>
                <a:t> </a:t>
              </a:r>
              <a:r>
                <a:rPr lang="uz-Cyrl-UZ" altLang="ru-RU" sz="1800" b="1">
                  <a:solidFill>
                    <a:srgbClr val="0070C0"/>
                  </a:solidFill>
                  <a:latin typeface="Times New Roman" panose="02020603050405020304" pitchFamily="18" charset="0"/>
                </a:rPr>
                <a:t>барча жабҳаларини комплекс тарзда ислоҳ қилиш</a:t>
              </a:r>
              <a:r>
                <a:rPr lang="ru-RU" altLang="ru-RU" sz="1800" b="1">
                  <a:solidFill>
                    <a:srgbClr val="0070C0"/>
                  </a:solidFill>
                  <a:latin typeface="Times New Roman" panose="02020603050405020304" pitchFamily="18" charset="0"/>
                </a:rPr>
                <a:t>га харакатлар булди</a:t>
              </a:r>
            </a:p>
          </p:txBody>
        </p:sp>
        <p:sp>
          <p:nvSpPr>
            <p:cNvPr id="20486" name="Rectangle 8"/>
            <p:cNvSpPr>
              <a:spLocks noChangeArrowheads="1"/>
            </p:cNvSpPr>
            <p:nvPr/>
          </p:nvSpPr>
          <p:spPr bwMode="auto">
            <a:xfrm>
              <a:off x="476" y="1032"/>
              <a:ext cx="4989" cy="237"/>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a:solidFill>
                    <a:srgbClr val="0070C0"/>
                  </a:solidFill>
                  <a:latin typeface="Times New Roman" panose="02020603050405020304" pitchFamily="18" charset="0"/>
                </a:rPr>
                <a:t>Асосий максад</a:t>
              </a:r>
              <a:r>
                <a:rPr lang="uz-Cyrl-UZ" altLang="ru-RU" sz="1800" b="1">
                  <a:solidFill>
                    <a:srgbClr val="0070C0"/>
                  </a:solidFill>
                  <a:latin typeface="Times New Roman" panose="02020603050405020304" pitchFamily="18" charset="0"/>
                </a:rPr>
                <a:t> совет жамиятини тўлиқ демократлаштириш</a:t>
              </a:r>
              <a:r>
                <a:rPr lang="ru-RU" altLang="ru-RU" sz="1800" b="1">
                  <a:solidFill>
                    <a:srgbClr val="0070C0"/>
                  </a:solidFill>
                  <a:latin typeface="Times New Roman" panose="02020603050405020304" pitchFamily="18" charset="0"/>
                </a:rPr>
                <a:t> деб </a:t>
              </a:r>
              <a:r>
                <a:rPr lang="uz-Cyrl-UZ" altLang="ru-RU" sz="1800" b="1">
                  <a:solidFill>
                    <a:srgbClr val="0070C0"/>
                  </a:solidFill>
                  <a:latin typeface="Times New Roman" panose="02020603050405020304" pitchFamily="18" charset="0"/>
                </a:rPr>
                <a:t>айтилди</a:t>
              </a:r>
              <a:endParaRPr lang="ru-RU" altLang="ru-RU" sz="1800" b="1">
                <a:solidFill>
                  <a:srgbClr val="0070C0"/>
                </a:solidFill>
                <a:latin typeface="Times New Roman" panose="02020603050405020304" pitchFamily="18" charset="0"/>
              </a:endParaRPr>
            </a:p>
          </p:txBody>
        </p:sp>
        <p:sp>
          <p:nvSpPr>
            <p:cNvPr id="20487" name="Rectangle 9"/>
            <p:cNvSpPr>
              <a:spLocks noChangeArrowheads="1"/>
            </p:cNvSpPr>
            <p:nvPr/>
          </p:nvSpPr>
          <p:spPr bwMode="auto">
            <a:xfrm>
              <a:off x="476" y="1298"/>
              <a:ext cx="4989" cy="41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1800" b="1">
                  <a:solidFill>
                    <a:srgbClr val="0070C0"/>
                  </a:solidFill>
                  <a:latin typeface="Times New Roman" panose="02020603050405020304" pitchFamily="18" charset="0"/>
                </a:rPr>
                <a:t>СССРда сайлов тизимини ўзгартирши тўғрисидаги Қонун (1988 йил декабри) қабул қилинди</a:t>
              </a:r>
              <a:endParaRPr lang="ru-RU" altLang="ru-RU" sz="1800" b="1">
                <a:solidFill>
                  <a:srgbClr val="0070C0"/>
                </a:solidFill>
                <a:latin typeface="Times New Roman" panose="02020603050405020304" pitchFamily="18" charset="0"/>
              </a:endParaRPr>
            </a:p>
          </p:txBody>
        </p:sp>
        <p:sp>
          <p:nvSpPr>
            <p:cNvPr id="20488" name="Rectangle 10"/>
            <p:cNvSpPr>
              <a:spLocks noChangeArrowheads="1"/>
            </p:cNvSpPr>
            <p:nvPr/>
          </p:nvSpPr>
          <p:spPr bwMode="auto">
            <a:xfrm>
              <a:off x="476" y="1752"/>
              <a:ext cx="4989" cy="237"/>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1800" b="1">
                  <a:solidFill>
                    <a:srgbClr val="0070C0"/>
                  </a:solidFill>
                  <a:latin typeface="Times New Roman" panose="02020603050405020304" pitchFamily="18" charset="0"/>
                </a:rPr>
                <a:t>80-йиллар 2-ярмида иқтисодий инқироз бошланди</a:t>
              </a:r>
              <a:endParaRPr lang="ru-RU" altLang="ru-RU" sz="1800" b="1">
                <a:solidFill>
                  <a:srgbClr val="0070C0"/>
                </a:solidFill>
                <a:latin typeface="Times New Roman" panose="02020603050405020304" pitchFamily="18" charset="0"/>
              </a:endParaRPr>
            </a:p>
          </p:txBody>
        </p:sp>
        <p:sp>
          <p:nvSpPr>
            <p:cNvPr id="20489" name="Rectangle 11"/>
            <p:cNvSpPr>
              <a:spLocks noChangeArrowheads="1"/>
            </p:cNvSpPr>
            <p:nvPr/>
          </p:nvSpPr>
          <p:spPr bwMode="auto">
            <a:xfrm>
              <a:off x="476" y="2024"/>
              <a:ext cx="4989" cy="237"/>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1800" b="1">
                  <a:solidFill>
                    <a:srgbClr val="0070C0"/>
                  </a:solidFill>
                  <a:latin typeface="Times New Roman" panose="02020603050405020304" pitchFamily="18" charset="0"/>
                </a:rPr>
                <a:t>Қайта қуришнинг 3-йилида </a:t>
              </a:r>
              <a:r>
                <a:rPr lang="ru-RU" altLang="ru-RU" sz="1800" b="1">
                  <a:solidFill>
                    <a:srgbClr val="0070C0"/>
                  </a:solidFill>
                  <a:latin typeface="Times New Roman" panose="02020603050405020304" pitchFamily="18" charset="0"/>
                </a:rPr>
                <a:t>бу сиёсат </a:t>
              </a:r>
              <a:r>
                <a:rPr lang="uz-Cyrl-UZ" altLang="ru-RU" sz="1800" b="1">
                  <a:solidFill>
                    <a:srgbClr val="0070C0"/>
                  </a:solidFill>
                  <a:latin typeface="Times New Roman" panose="02020603050405020304" pitchFamily="18" charset="0"/>
                </a:rPr>
                <a:t>тўлиқ мағлуб бўл</a:t>
              </a:r>
              <a:r>
                <a:rPr lang="ru-RU" altLang="ru-RU" sz="1800" b="1">
                  <a:solidFill>
                    <a:srgbClr val="0070C0"/>
                  </a:solidFill>
                  <a:latin typeface="Times New Roman" panose="02020603050405020304" pitchFamily="18" charset="0"/>
                </a:rPr>
                <a:t>ди</a:t>
              </a:r>
            </a:p>
          </p:txBody>
        </p:sp>
        <p:sp>
          <p:nvSpPr>
            <p:cNvPr id="20490" name="Line 12"/>
            <p:cNvSpPr>
              <a:spLocks noChangeShapeType="1"/>
            </p:cNvSpPr>
            <p:nvPr/>
          </p:nvSpPr>
          <p:spPr bwMode="auto">
            <a:xfrm>
              <a:off x="340" y="572"/>
              <a:ext cx="0" cy="322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491" name="Line 14"/>
            <p:cNvSpPr>
              <a:spLocks noChangeShapeType="1"/>
            </p:cNvSpPr>
            <p:nvPr/>
          </p:nvSpPr>
          <p:spPr bwMode="auto">
            <a:xfrm>
              <a:off x="340" y="3203"/>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492" name="Line 15"/>
            <p:cNvSpPr>
              <a:spLocks noChangeShapeType="1"/>
            </p:cNvSpPr>
            <p:nvPr/>
          </p:nvSpPr>
          <p:spPr bwMode="auto">
            <a:xfrm>
              <a:off x="340" y="2614"/>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493" name="Line 16"/>
            <p:cNvSpPr>
              <a:spLocks noChangeShapeType="1"/>
            </p:cNvSpPr>
            <p:nvPr/>
          </p:nvSpPr>
          <p:spPr bwMode="auto">
            <a:xfrm>
              <a:off x="340" y="1525"/>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494" name="Line 17"/>
            <p:cNvSpPr>
              <a:spLocks noChangeShapeType="1"/>
            </p:cNvSpPr>
            <p:nvPr/>
          </p:nvSpPr>
          <p:spPr bwMode="auto">
            <a:xfrm>
              <a:off x="340" y="1162"/>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495" name="Line 18"/>
            <p:cNvSpPr>
              <a:spLocks noChangeShapeType="1"/>
            </p:cNvSpPr>
            <p:nvPr/>
          </p:nvSpPr>
          <p:spPr bwMode="auto">
            <a:xfrm>
              <a:off x="340" y="845"/>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496" name="Text Box 19"/>
            <p:cNvSpPr txBox="1">
              <a:spLocks noChangeArrowheads="1"/>
            </p:cNvSpPr>
            <p:nvPr/>
          </p:nvSpPr>
          <p:spPr bwMode="auto">
            <a:xfrm>
              <a:off x="476" y="2840"/>
              <a:ext cx="4989" cy="483"/>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1800" b="1">
                  <a:solidFill>
                    <a:srgbClr val="0070C0"/>
                  </a:solidFill>
                  <a:latin typeface="Times New Roman" panose="02020603050405020304" pitchFamily="18" charset="0"/>
                </a:rPr>
                <a:t>1984-1990 йилларда 30-50-йилларида содир бўлган қатағонлардан кам бўлмаган бедодликлар юз берди</a:t>
              </a:r>
              <a:endParaRPr lang="ru-RU" altLang="ru-RU" sz="1800" b="1">
                <a:solidFill>
                  <a:srgbClr val="0070C0"/>
                </a:solidFill>
                <a:latin typeface="Times New Roman" panose="02020603050405020304" pitchFamily="18" charset="0"/>
              </a:endParaRPr>
            </a:p>
          </p:txBody>
        </p:sp>
        <p:sp>
          <p:nvSpPr>
            <p:cNvPr id="20497" name="Line 21"/>
            <p:cNvSpPr>
              <a:spLocks noChangeShapeType="1"/>
            </p:cNvSpPr>
            <p:nvPr/>
          </p:nvSpPr>
          <p:spPr bwMode="auto">
            <a:xfrm>
              <a:off x="340" y="1842"/>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498" name="Text Box 22"/>
            <p:cNvSpPr txBox="1">
              <a:spLocks noChangeArrowheads="1"/>
            </p:cNvSpPr>
            <p:nvPr/>
          </p:nvSpPr>
          <p:spPr bwMode="auto">
            <a:xfrm>
              <a:off x="476" y="3389"/>
              <a:ext cx="4989" cy="948"/>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ru-RU" altLang="ru-RU" sz="1800" b="1">
                  <a:solidFill>
                    <a:srgbClr val="0070C0"/>
                  </a:solidFill>
                  <a:latin typeface="Times New Roman" panose="02020603050405020304" pitchFamily="18" charset="0"/>
                </a:rPr>
                <a:t>Қайта қуриш сиёсати ҳам СССР давлатини муқаррар инқироздан қутқариб қола олмади. Давлатда инқироз бошланди. Иттифоқдош республикаларда миллий ўзликни англаш ва мустақиллик сари дадил қадамлар қўйилди</a:t>
              </a:r>
            </a:p>
          </p:txBody>
        </p:sp>
        <p:sp>
          <p:nvSpPr>
            <p:cNvPr id="20499" name="Line 24"/>
            <p:cNvSpPr>
              <a:spLocks noChangeShapeType="1"/>
            </p:cNvSpPr>
            <p:nvPr/>
          </p:nvSpPr>
          <p:spPr bwMode="auto">
            <a:xfrm>
              <a:off x="340" y="3793"/>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500" name="Line 25"/>
            <p:cNvSpPr>
              <a:spLocks noChangeShapeType="1"/>
            </p:cNvSpPr>
            <p:nvPr/>
          </p:nvSpPr>
          <p:spPr bwMode="auto">
            <a:xfrm>
              <a:off x="340" y="2160"/>
              <a:ext cx="1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withEffect">
                                  <p:stCondLst>
                                    <p:cond delay="0"/>
                                  </p:stCondLst>
                                  <p:childTnLst>
                                    <p:set>
                                      <p:cBhvr>
                                        <p:cTn id="6" dur="1" fill="hold">
                                          <p:stCondLst>
                                            <p:cond delay="0"/>
                                          </p:stCondLst>
                                        </p:cTn>
                                        <p:tgtEl>
                                          <p:spTgt spid="21530"/>
                                        </p:tgtEl>
                                        <p:attrNameLst>
                                          <p:attrName>style.visibility</p:attrName>
                                        </p:attrNameLst>
                                      </p:cBhvr>
                                      <p:to>
                                        <p:strVal val="visible"/>
                                      </p:to>
                                    </p:set>
                                    <p:animEffect transition="in" filter="checkerboard(down)">
                                      <p:cBhvr>
                                        <p:cTn id="7" dur="2000"/>
                                        <p:tgtEl>
                                          <p:spTgt spid="21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506" name="Group 31"/>
          <p:cNvGrpSpPr>
            <a:grpSpLocks/>
          </p:cNvGrpSpPr>
          <p:nvPr/>
        </p:nvGrpSpPr>
        <p:grpSpPr bwMode="auto">
          <a:xfrm>
            <a:off x="73025" y="7938"/>
            <a:ext cx="9048750" cy="6843712"/>
            <a:chOff x="46" y="5"/>
            <a:chExt cx="5700" cy="4311"/>
          </a:xfrm>
        </p:grpSpPr>
        <p:sp>
          <p:nvSpPr>
            <p:cNvPr id="21507" name="Text Box 25"/>
            <p:cNvSpPr txBox="1">
              <a:spLocks noChangeArrowheads="1"/>
            </p:cNvSpPr>
            <p:nvPr/>
          </p:nvSpPr>
          <p:spPr bwMode="auto">
            <a:xfrm>
              <a:off x="257" y="3884"/>
              <a:ext cx="5489" cy="432"/>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1500" b="1">
                  <a:solidFill>
                    <a:srgbClr val="000000"/>
                  </a:solidFill>
                  <a:latin typeface="Times New Roman" panose="02020603050405020304" pitchFamily="18" charset="0"/>
                </a:rPr>
                <a:t>1985-1991 йиллар ўзбекларнинг руҳиятида жиддий силжишлар, милий онг, демократия, кўппартиявийлик тизими шаклланиши даври бўлиб тарихга кирди</a:t>
              </a:r>
              <a:endParaRPr lang="ru-RU" altLang="ru-RU" sz="1500" b="1">
                <a:latin typeface="Times New Roman" panose="02020603050405020304" pitchFamily="18" charset="0"/>
              </a:endParaRPr>
            </a:p>
          </p:txBody>
        </p:sp>
        <p:sp>
          <p:nvSpPr>
            <p:cNvPr id="21508" name="Text Box 16"/>
            <p:cNvSpPr txBox="1">
              <a:spLocks noChangeArrowheads="1"/>
            </p:cNvSpPr>
            <p:nvPr/>
          </p:nvSpPr>
          <p:spPr bwMode="auto">
            <a:xfrm>
              <a:off x="249" y="5"/>
              <a:ext cx="5497" cy="432"/>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1500" b="1">
                  <a:solidFill>
                    <a:srgbClr val="000000"/>
                  </a:solidFill>
                  <a:latin typeface="Times New Roman" panose="02020603050405020304" pitchFamily="18" charset="0"/>
                </a:rPr>
                <a:t>80-йилларнинг 2-ярмида Ўзбекистондаги ижтимоий-сиёсий воқелик жамият аъзоларининг ижтимоий фаоллигини оширди </a:t>
              </a:r>
              <a:endParaRPr lang="ru-RU" altLang="ru-RU" sz="1500" b="1">
                <a:latin typeface="Times New Roman" panose="02020603050405020304" pitchFamily="18" charset="0"/>
              </a:endParaRPr>
            </a:p>
          </p:txBody>
        </p:sp>
        <p:sp>
          <p:nvSpPr>
            <p:cNvPr id="21509" name="Text Box 17"/>
            <p:cNvSpPr txBox="1">
              <a:spLocks noChangeArrowheads="1"/>
            </p:cNvSpPr>
            <p:nvPr/>
          </p:nvSpPr>
          <p:spPr bwMode="auto">
            <a:xfrm>
              <a:off x="257" y="436"/>
              <a:ext cx="5489" cy="432"/>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1500" b="1">
                  <a:solidFill>
                    <a:srgbClr val="000000"/>
                  </a:solidFill>
                  <a:latin typeface="Times New Roman" panose="02020603050405020304" pitchFamily="18" charset="0"/>
                </a:rPr>
                <a:t>Академик Эркин Юсупов (1928-2003) публицистик мақолаларида </a:t>
              </a:r>
              <a:r>
                <a:rPr lang="ru-RU" altLang="ru-RU" sz="1500" b="1">
                  <a:solidFill>
                    <a:srgbClr val="000000"/>
                  </a:solidFill>
                  <a:latin typeface="Times New Roman" panose="02020603050405020304" pitchFamily="18" charset="0"/>
                </a:rPr>
                <a:t>м</a:t>
              </a:r>
              <a:r>
                <a:rPr lang="uz-Cyrl-UZ" altLang="ru-RU" sz="1500" b="1">
                  <a:solidFill>
                    <a:srgbClr val="000000"/>
                  </a:solidFill>
                  <a:latin typeface="Times New Roman" panose="02020603050405020304" pitchFamily="18" charset="0"/>
                </a:rPr>
                <a:t>арказ ўйинларини очиб берди </a:t>
              </a:r>
              <a:endParaRPr lang="ru-RU" altLang="ru-RU" sz="1500" b="1">
                <a:latin typeface="Times New Roman" panose="02020603050405020304" pitchFamily="18" charset="0"/>
              </a:endParaRPr>
            </a:p>
          </p:txBody>
        </p:sp>
        <p:sp>
          <p:nvSpPr>
            <p:cNvPr id="21510" name="Text Box 18"/>
            <p:cNvSpPr txBox="1">
              <a:spLocks noChangeArrowheads="1"/>
            </p:cNvSpPr>
            <p:nvPr/>
          </p:nvSpPr>
          <p:spPr bwMode="auto">
            <a:xfrm>
              <a:off x="257" y="845"/>
              <a:ext cx="5489" cy="616"/>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1500" b="1">
                  <a:solidFill>
                    <a:srgbClr val="000000"/>
                  </a:solidFill>
                  <a:latin typeface="Times New Roman" panose="02020603050405020304" pitchFamily="18" charset="0"/>
                </a:rPr>
                <a:t>80-йиллар ўрталаридан вазият ўзгарди. А.Қодирий, Чўлпон, Фитрат, Усмон Носир, </a:t>
              </a:r>
              <a:r>
                <a:rPr lang="ru-RU" altLang="ru-RU" sz="1500" b="1">
                  <a:solidFill>
                    <a:srgbClr val="000000"/>
                  </a:solidFill>
                  <a:latin typeface="Times New Roman" panose="02020603050405020304" pitchFamily="18" charset="0"/>
                </a:rPr>
                <a:t>М.</a:t>
              </a:r>
              <a:r>
                <a:rPr lang="uz-Cyrl-UZ" altLang="ru-RU" sz="1500" b="1">
                  <a:solidFill>
                    <a:srgbClr val="000000"/>
                  </a:solidFill>
                  <a:latin typeface="Times New Roman" panose="02020603050405020304" pitchFamily="18" charset="0"/>
                </a:rPr>
                <a:t>Шайхзодаларнинг миллатчилик, панисломизм ва пантуркизмда айбланиб, қатағон қилинганликлари очиб ташланди</a:t>
              </a:r>
              <a:endParaRPr lang="ru-RU" altLang="ru-RU" sz="1500" b="1">
                <a:latin typeface="Times New Roman" panose="02020603050405020304" pitchFamily="18" charset="0"/>
              </a:endParaRPr>
            </a:p>
          </p:txBody>
        </p:sp>
        <p:sp>
          <p:nvSpPr>
            <p:cNvPr id="21511" name="Text Box 19"/>
            <p:cNvSpPr txBox="1">
              <a:spLocks noChangeArrowheads="1"/>
            </p:cNvSpPr>
            <p:nvPr/>
          </p:nvSpPr>
          <p:spPr bwMode="auto">
            <a:xfrm>
              <a:off x="257" y="1434"/>
              <a:ext cx="5489" cy="800"/>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1500" b="1">
                  <a:solidFill>
                    <a:srgbClr val="000000"/>
                  </a:solidFill>
                  <a:latin typeface="Times New Roman" panose="02020603050405020304" pitchFamily="18" charset="0"/>
                </a:rPr>
                <a:t>30-40-йиллар ва 50-йиллар бошларида сиёсий қатағон қилиниб қатл этилган ва қамоқларга ташланган халқимизнинг асл фарзандлари оқланди. «Чиғатой гурунги», «Миллий иттиҳод», «Миллий истиқлол», «Ботир гапчилар» сингари «аксилинқилобий гуруҳлар</a:t>
              </a:r>
              <a:r>
                <a:rPr lang="ru-RU" altLang="ru-RU" sz="1500" b="1">
                  <a:solidFill>
                    <a:srgbClr val="000000"/>
                  </a:solidFill>
                  <a:latin typeface="Times New Roman" panose="02020603050405020304" pitchFamily="18" charset="0"/>
                </a:rPr>
                <a:t>»</a:t>
              </a:r>
              <a:r>
                <a:rPr lang="uz-Cyrl-UZ" altLang="ru-RU" sz="1500" b="1">
                  <a:solidFill>
                    <a:srgbClr val="000000"/>
                  </a:solidFill>
                  <a:latin typeface="Times New Roman" panose="02020603050405020304" pitchFamily="18" charset="0"/>
                </a:rPr>
                <a:t> вакиллари</a:t>
              </a:r>
              <a:r>
                <a:rPr lang="ru-RU" altLang="ru-RU" sz="1500" b="1">
                  <a:solidFill>
                    <a:srgbClr val="000000"/>
                  </a:solidFill>
                  <a:latin typeface="Times New Roman" panose="02020603050405020304" pitchFamily="18" charset="0"/>
                </a:rPr>
                <a:t> о</a:t>
              </a:r>
              <a:r>
                <a:rPr lang="uz-Cyrl-UZ" altLang="ru-RU" sz="1500" b="1">
                  <a:solidFill>
                    <a:srgbClr val="000000"/>
                  </a:solidFill>
                  <a:latin typeface="Times New Roman" panose="02020603050405020304" pitchFamily="18" charset="0"/>
                </a:rPr>
                <a:t>қ</a:t>
              </a:r>
              <a:r>
                <a:rPr lang="ru-RU" altLang="ru-RU" sz="1500" b="1">
                  <a:solidFill>
                    <a:srgbClr val="000000"/>
                  </a:solidFill>
                  <a:latin typeface="Times New Roman" panose="02020603050405020304" pitchFamily="18" charset="0"/>
                </a:rPr>
                <a:t>ланди</a:t>
              </a:r>
            </a:p>
          </p:txBody>
        </p:sp>
        <p:sp>
          <p:nvSpPr>
            <p:cNvPr id="21512" name="Text Box 20"/>
            <p:cNvSpPr txBox="1">
              <a:spLocks noChangeArrowheads="1"/>
            </p:cNvSpPr>
            <p:nvPr/>
          </p:nvSpPr>
          <p:spPr bwMode="auto">
            <a:xfrm>
              <a:off x="257" y="2227"/>
              <a:ext cx="5489" cy="432"/>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1500" b="1">
                  <a:solidFill>
                    <a:srgbClr val="000000"/>
                  </a:solidFill>
                  <a:latin typeface="Times New Roman" panose="02020603050405020304" pitchFamily="18" charset="0"/>
                </a:rPr>
                <a:t>1937 -1939 йилларда қамоққа олиниб отиб ташланган 6920 та зиёлининг қатағон қисмати ўрганилди </a:t>
              </a:r>
              <a:endParaRPr lang="ru-RU" altLang="ru-RU" sz="1500" b="1">
                <a:latin typeface="Times New Roman" panose="02020603050405020304" pitchFamily="18" charset="0"/>
              </a:endParaRPr>
            </a:p>
          </p:txBody>
        </p:sp>
        <p:sp>
          <p:nvSpPr>
            <p:cNvPr id="21513" name="Text Box 21"/>
            <p:cNvSpPr txBox="1">
              <a:spLocks noChangeArrowheads="1"/>
            </p:cNvSpPr>
            <p:nvPr/>
          </p:nvSpPr>
          <p:spPr bwMode="auto">
            <a:xfrm>
              <a:off x="257" y="2635"/>
              <a:ext cx="5489" cy="432"/>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1500" b="1">
                  <a:solidFill>
                    <a:srgbClr val="000000"/>
                  </a:solidFill>
                  <a:latin typeface="Times New Roman" panose="02020603050405020304" pitchFamily="18" charset="0"/>
                </a:rPr>
                <a:t>1989 йил 20 октабрда Ўзбекистон ССР халқ депутатлари сайлови ҳақида ва Ўзбекистон ССР халқ депутатлари маҳаллий советлари депутатлари сайлови ҳақида қонунлар қабул қилинди </a:t>
              </a:r>
              <a:endParaRPr lang="ru-RU" altLang="ru-RU" sz="1500" b="1">
                <a:latin typeface="Times New Roman" panose="02020603050405020304" pitchFamily="18" charset="0"/>
              </a:endParaRPr>
            </a:p>
          </p:txBody>
        </p:sp>
        <p:sp>
          <p:nvSpPr>
            <p:cNvPr id="21514" name="Text Box 22"/>
            <p:cNvSpPr txBox="1">
              <a:spLocks noChangeArrowheads="1"/>
            </p:cNvSpPr>
            <p:nvPr/>
          </p:nvSpPr>
          <p:spPr bwMode="auto">
            <a:xfrm>
              <a:off x="257" y="3043"/>
              <a:ext cx="5489" cy="432"/>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1500" b="1">
                  <a:solidFill>
                    <a:srgbClr val="000000"/>
                  </a:solidFill>
                  <a:latin typeface="Times New Roman" panose="02020603050405020304" pitchFamily="18" charset="0"/>
                </a:rPr>
                <a:t>1990-йил июнида ўтган Олий Кенгашнинг 2-сессияси республика Президенти И. Каримов раислигида 64 кишидан иборат Конституция яратиш комиссиясини тузди</a:t>
              </a:r>
              <a:endParaRPr lang="ru-RU" altLang="ru-RU" sz="1500" b="1">
                <a:latin typeface="Times New Roman" panose="02020603050405020304" pitchFamily="18" charset="0"/>
              </a:endParaRPr>
            </a:p>
          </p:txBody>
        </p:sp>
        <p:sp>
          <p:nvSpPr>
            <p:cNvPr id="21515" name="Text Box 23"/>
            <p:cNvSpPr txBox="1">
              <a:spLocks noChangeArrowheads="1"/>
            </p:cNvSpPr>
            <p:nvPr/>
          </p:nvSpPr>
          <p:spPr bwMode="auto">
            <a:xfrm>
              <a:off x="257" y="3452"/>
              <a:ext cx="5489" cy="432"/>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just" eaLnBrk="1" hangingPunct="1">
                <a:lnSpc>
                  <a:spcPct val="128000"/>
                </a:lnSpc>
                <a:spcBef>
                  <a:spcPct val="0"/>
                </a:spcBef>
                <a:buClrTx/>
                <a:buFontTx/>
                <a:buNone/>
              </a:pPr>
              <a:r>
                <a:rPr lang="uz-Cyrl-UZ" altLang="ru-RU" sz="1500" b="1">
                  <a:solidFill>
                    <a:srgbClr val="000000"/>
                  </a:solidFill>
                  <a:latin typeface="Times New Roman" panose="02020603050405020304" pitchFamily="18" charset="0"/>
                </a:rPr>
                <a:t>80-йиллардаги «этник омил» республикаларнинг Марказдан қочиш сиёсатига, сўнгра СССР парчаланиб кетишига олиб келди</a:t>
              </a:r>
              <a:endParaRPr lang="ru-RU" altLang="ru-RU" sz="1500" b="1">
                <a:latin typeface="Times New Roman" panose="02020603050405020304" pitchFamily="18" charset="0"/>
              </a:endParaRPr>
            </a:p>
          </p:txBody>
        </p:sp>
        <p:sp>
          <p:nvSpPr>
            <p:cNvPr id="21516" name="Rectangle 28"/>
            <p:cNvSpPr>
              <a:spLocks noChangeArrowheads="1"/>
            </p:cNvSpPr>
            <p:nvPr/>
          </p:nvSpPr>
          <p:spPr bwMode="auto">
            <a:xfrm rot="-5400000">
              <a:off x="-793" y="2157"/>
              <a:ext cx="1880" cy="2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1500" b="1"/>
                <a:t>Халқ миллий онгининг ўсиши</a:t>
              </a:r>
              <a:endParaRPr lang="ru-RU" altLang="ru-RU" sz="1500" b="1"/>
            </a:p>
          </p:txBody>
        </p:sp>
      </p:gr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4463" y="-90488"/>
            <a:ext cx="9036050" cy="1143001"/>
          </a:xfrm>
        </p:spPr>
        <p:txBody>
          <a:bodyPr/>
          <a:lstStyle/>
          <a:p>
            <a:pPr eaLnBrk="1" hangingPunct="1">
              <a:defRPr/>
            </a:pPr>
            <a:r>
              <a:rPr lang="uz-Cyrl-UZ" altLang="ru-RU" sz="2500" b="1" dirty="0" smtClean="0">
                <a:solidFill>
                  <a:srgbClr val="000066"/>
                </a:solidFill>
                <a:latin typeface="Times New Roman" panose="02020603050405020304" pitchFamily="18" charset="0"/>
              </a:rPr>
              <a:t>20-йиллар охирида собиқ шўролар мамлакатида тоталитар, маъмурий буйруқбозлик тузумнинг қарор топиши</a:t>
            </a:r>
            <a:endParaRPr lang="ru-RU" altLang="ru-RU" sz="2500" b="1" dirty="0" smtClean="0">
              <a:solidFill>
                <a:srgbClr val="000066"/>
              </a:solidFill>
              <a:latin typeface="Times New Roman" panose="02020603050405020304" pitchFamily="18" charset="0"/>
            </a:endParaRPr>
          </a:p>
        </p:txBody>
      </p:sp>
      <p:sp>
        <p:nvSpPr>
          <p:cNvPr id="31747" name="Rectangle 3"/>
          <p:cNvSpPr>
            <a:spLocks noGrp="1" noChangeArrowheads="1"/>
          </p:cNvSpPr>
          <p:nvPr>
            <p:ph type="body" idx="1"/>
          </p:nvPr>
        </p:nvSpPr>
        <p:spPr>
          <a:xfrm>
            <a:off x="0" y="908050"/>
            <a:ext cx="8831263" cy="4525963"/>
          </a:xfrm>
        </p:spPr>
        <p:txBody>
          <a:bodyPr/>
          <a:lstStyle/>
          <a:p>
            <a:pPr algn="just" eaLnBrk="1" hangingPunct="1">
              <a:lnSpc>
                <a:spcPct val="80000"/>
              </a:lnSpc>
              <a:defRPr/>
            </a:pPr>
            <a:r>
              <a:rPr lang="ru-RU" altLang="ru-RU" sz="1800" b="1" dirty="0" err="1" smtClean="0">
                <a:solidFill>
                  <a:srgbClr val="000066"/>
                </a:solidFill>
                <a:latin typeface="Times New Roman" panose="02020603050405020304" pitchFamily="18" charset="0"/>
              </a:rPr>
              <a:t>Ўзбекистон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иттифоқ</a:t>
            </a:r>
            <a:r>
              <a:rPr lang="ru-RU" altLang="ru-RU" sz="1800" b="1" dirty="0" smtClean="0">
                <a:solidFill>
                  <a:srgbClr val="000066"/>
                </a:solidFill>
                <a:latin typeface="Times New Roman" panose="02020603050405020304" pitchFamily="18" charset="0"/>
              </a:rPr>
              <a:t> партия-совет </a:t>
            </a:r>
            <a:r>
              <a:rPr lang="ru-RU" altLang="ru-RU" sz="1800" b="1" dirty="0" err="1" smtClean="0">
                <a:solidFill>
                  <a:srgbClr val="000066"/>
                </a:solidFill>
                <a:latin typeface="Times New Roman" panose="02020603050405020304" pitchFamily="18" charset="0"/>
              </a:rPr>
              <a:t>органларига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тўла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қарам</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бўлиб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марказнинг</a:t>
            </a:r>
            <a:r>
              <a:rPr lang="ru-RU" altLang="ru-RU" sz="1800" b="1" dirty="0" smtClean="0">
                <a:solidFill>
                  <a:srgbClr val="000066"/>
                </a:solidFill>
                <a:latin typeface="Times New Roman" panose="02020603050405020304" pitchFamily="18" charset="0"/>
              </a:rPr>
              <a:t> республика </a:t>
            </a:r>
            <a:r>
              <a:rPr lang="ru-RU" altLang="ru-RU" sz="1800" b="1" dirty="0" err="1" smtClean="0">
                <a:solidFill>
                  <a:srgbClr val="000066"/>
                </a:solidFill>
                <a:latin typeface="Times New Roman" panose="02020603050405020304" pitchFamily="18" charset="0"/>
              </a:rPr>
              <a:t>ҳаётига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оид</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кўрсатмаларини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бажаришга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мажбур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эди</a:t>
            </a:r>
            <a:r>
              <a:rPr lang="ru-RU" altLang="ru-RU" sz="1800" b="1" dirty="0" smtClean="0">
                <a:solidFill>
                  <a:srgbClr val="000066"/>
                </a:solidFill>
                <a:latin typeface="Times New Roman" panose="02020603050405020304" pitchFamily="18" charset="0"/>
              </a:rPr>
              <a:t>. </a:t>
            </a:r>
          </a:p>
          <a:p>
            <a:pPr algn="just" eaLnBrk="1" hangingPunct="1">
              <a:lnSpc>
                <a:spcPct val="80000"/>
              </a:lnSpc>
              <a:defRPr/>
            </a:pPr>
            <a:r>
              <a:rPr lang="ru-RU" altLang="ru-RU" sz="1800" b="1" dirty="0" smtClean="0">
                <a:solidFill>
                  <a:srgbClr val="000066"/>
                </a:solidFill>
                <a:latin typeface="Times New Roman" panose="02020603050405020304" pitchFamily="18" charset="0"/>
              </a:rPr>
              <a:t>20-30- </a:t>
            </a:r>
            <a:r>
              <a:rPr lang="ru-RU" altLang="ru-RU" sz="1800" b="1" dirty="0" err="1" smtClean="0">
                <a:solidFill>
                  <a:srgbClr val="000066"/>
                </a:solidFill>
                <a:latin typeface="Times New Roman" panose="02020603050405020304" pitchFamily="18" charset="0"/>
              </a:rPr>
              <a:t>йилларда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советларнинг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маъмурий-буйруқбозлик</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тизими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кучайиб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марказ</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ва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жойларда</a:t>
            </a:r>
            <a:r>
              <a:rPr lang="ru-RU" altLang="ru-RU" sz="1800" b="1" dirty="0" smtClean="0">
                <a:solidFill>
                  <a:srgbClr val="000066"/>
                </a:solidFill>
                <a:latin typeface="Times New Roman" panose="02020603050405020304" pitchFamily="18" charset="0"/>
              </a:rPr>
              <a:t> партия - </a:t>
            </a:r>
            <a:r>
              <a:rPr lang="ru-RU" altLang="ru-RU" sz="1800" b="1" dirty="0" err="1" smtClean="0">
                <a:solidFill>
                  <a:srgbClr val="000066"/>
                </a:solidFill>
                <a:latin typeface="Times New Roman" panose="02020603050405020304" pitchFamily="18" charset="0"/>
              </a:rPr>
              <a:t>маъмурий</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бошқарув</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аппаратининг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якка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ҳукмронлиги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тобора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мустаҳкамланиб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борди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Унинг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бутун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механизми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коммунистик</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партиянинг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социалистик</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қурилишига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доир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йўл</a:t>
            </a:r>
            <a:r>
              <a:rPr lang="ru-RU" altLang="ru-RU" sz="1800" b="1" dirty="0" smtClean="0">
                <a:solidFill>
                  <a:srgbClr val="000066"/>
                </a:solidFill>
                <a:latin typeface="Times New Roman" panose="02020603050405020304" pitchFamily="18" charset="0"/>
              </a:rPr>
              <a:t> – </a:t>
            </a:r>
            <a:r>
              <a:rPr lang="ru-RU" altLang="ru-RU" sz="1800" b="1" dirty="0" err="1" smtClean="0">
                <a:solidFill>
                  <a:srgbClr val="000066"/>
                </a:solidFill>
                <a:latin typeface="Times New Roman" panose="02020603050405020304" pitchFamily="18" charset="0"/>
              </a:rPr>
              <a:t>йўриқларини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амалга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оширишга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қаратилган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эди</a:t>
            </a:r>
            <a:r>
              <a:rPr lang="ru-RU" altLang="ru-RU" sz="1800" b="1" dirty="0" smtClean="0">
                <a:solidFill>
                  <a:srgbClr val="000066"/>
                </a:solidFill>
                <a:latin typeface="Times New Roman" panose="02020603050405020304" pitchFamily="18" charset="0"/>
              </a:rPr>
              <a:t>.</a:t>
            </a:r>
          </a:p>
          <a:p>
            <a:pPr algn="just" eaLnBrk="1" hangingPunct="1">
              <a:lnSpc>
                <a:spcPct val="80000"/>
              </a:lnSpc>
              <a:defRPr/>
            </a:pPr>
            <a:r>
              <a:rPr lang="ru-RU" altLang="ru-RU" sz="1800" b="1" dirty="0" err="1" smtClean="0">
                <a:solidFill>
                  <a:srgbClr val="000066"/>
                </a:solidFill>
                <a:latin typeface="Times New Roman" panose="02020603050405020304" pitchFamily="18" charset="0"/>
              </a:rPr>
              <a:t>Эркин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савдо</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ва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хусусий</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тадбиркорликка</a:t>
            </a:r>
            <a:r>
              <a:rPr lang="ru-RU" altLang="ru-RU" sz="1800" b="1" dirty="0" smtClean="0">
                <a:solidFill>
                  <a:srgbClr val="000066"/>
                </a:solidFill>
                <a:latin typeface="Times New Roman" panose="02020603050405020304" pitchFamily="18" charset="0"/>
              </a:rPr>
              <a:t> чек </a:t>
            </a:r>
            <a:r>
              <a:rPr lang="ru-RU" altLang="ru-RU" sz="1800" b="1" dirty="0" err="1" smtClean="0">
                <a:solidFill>
                  <a:srgbClr val="000066"/>
                </a:solidFill>
                <a:latin typeface="Times New Roman" panose="02020603050405020304" pitchFamily="18" charset="0"/>
              </a:rPr>
              <a:t>қўйилди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Мамлакатни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саноатлаштириш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ва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қишлоқ</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хўжалигини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жамоалаштириш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ҳаракати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кўпинча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халқнинг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ҳоҳиш</a:t>
            </a:r>
            <a:r>
              <a:rPr lang="ru-RU" altLang="ru-RU" sz="1800" b="1" dirty="0" smtClean="0">
                <a:solidFill>
                  <a:srgbClr val="000066"/>
                </a:solidFill>
                <a:latin typeface="Times New Roman" panose="02020603050405020304" pitchFamily="18" charset="0"/>
              </a:rPr>
              <a:t> - </a:t>
            </a:r>
            <a:r>
              <a:rPr lang="ru-RU" altLang="ru-RU" sz="1800" b="1" dirty="0" err="1" smtClean="0">
                <a:solidFill>
                  <a:srgbClr val="000066"/>
                </a:solidFill>
                <a:latin typeface="Times New Roman" panose="02020603050405020304" pitchFamily="18" charset="0"/>
              </a:rPr>
              <a:t>истакларига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зид</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равишда</a:t>
            </a:r>
            <a:r>
              <a:rPr lang="ru-RU" altLang="ru-RU" sz="1800" b="1" dirty="0" smtClean="0">
                <a:solidFill>
                  <a:srgbClr val="000066"/>
                </a:solidFill>
                <a:latin typeface="Times New Roman" panose="02020603050405020304" pitchFamily="18" charset="0"/>
              </a:rPr>
              <a:t>, куч </a:t>
            </a:r>
            <a:r>
              <a:rPr lang="ru-RU" altLang="ru-RU" sz="1800" b="1" dirty="0" err="1" smtClean="0">
                <a:solidFill>
                  <a:srgbClr val="000066"/>
                </a:solidFill>
                <a:latin typeface="Times New Roman" panose="02020603050405020304" pitchFamily="18" charset="0"/>
              </a:rPr>
              <a:t>ишлатиш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йўли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билан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амалга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оширилди</a:t>
            </a:r>
            <a:endParaRPr lang="ru-RU" altLang="ru-RU" sz="1800" b="1" dirty="0" smtClean="0">
              <a:solidFill>
                <a:srgbClr val="000066"/>
              </a:solidFill>
              <a:latin typeface="Times New Roman" panose="02020603050405020304" pitchFamily="18" charset="0"/>
            </a:endParaRPr>
          </a:p>
          <a:p>
            <a:pPr algn="just" eaLnBrk="1" hangingPunct="1">
              <a:lnSpc>
                <a:spcPct val="80000"/>
              </a:lnSpc>
              <a:defRPr/>
            </a:pPr>
            <a:r>
              <a:rPr lang="ru-RU" altLang="ru-RU" sz="1800" b="1" dirty="0" smtClean="0">
                <a:solidFill>
                  <a:srgbClr val="000066"/>
                </a:solidFill>
                <a:latin typeface="Times New Roman" panose="02020603050405020304" pitchFamily="18" charset="0"/>
              </a:rPr>
              <a:t>1927 й. март </a:t>
            </a:r>
            <a:r>
              <a:rPr lang="ru-RU" altLang="ru-RU" sz="1800" b="1" dirty="0" err="1" smtClean="0">
                <a:solidFill>
                  <a:srgbClr val="000066"/>
                </a:solidFill>
                <a:latin typeface="Times New Roman" panose="02020603050405020304" pitchFamily="18" charset="0"/>
              </a:rPr>
              <a:t>ойида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қабул</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қилинган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Ўзбекистон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Конституцияси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синфий</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характерда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бўлиб</a:t>
            </a:r>
            <a:r>
              <a:rPr lang="ru-RU" altLang="ru-RU" sz="1800" b="1" dirty="0" smtClean="0">
                <a:solidFill>
                  <a:srgbClr val="000066"/>
                </a:solidFill>
                <a:latin typeface="Times New Roman" panose="02020603050405020304" pitchFamily="18" charset="0"/>
              </a:rPr>
              <a:t>, большевизм </a:t>
            </a:r>
            <a:r>
              <a:rPr lang="ru-RU" altLang="ru-RU" sz="1800" b="1" dirty="0" err="1" smtClean="0">
                <a:solidFill>
                  <a:srgbClr val="000066"/>
                </a:solidFill>
                <a:latin typeface="Times New Roman" panose="02020603050405020304" pitchFamily="18" charset="0"/>
              </a:rPr>
              <a:t>мафкураси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билан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суғорилган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эди</a:t>
            </a:r>
            <a:r>
              <a:rPr lang="ru-RU" altLang="ru-RU" sz="1800" b="1" dirty="0" smtClean="0">
                <a:solidFill>
                  <a:srgbClr val="000066"/>
                </a:solidFill>
                <a:latin typeface="Times New Roman" panose="02020603050405020304" pitchFamily="18" charset="0"/>
              </a:rPr>
              <a:t>. </a:t>
            </a:r>
          </a:p>
          <a:p>
            <a:pPr algn="just" eaLnBrk="1" hangingPunct="1">
              <a:lnSpc>
                <a:spcPct val="80000"/>
              </a:lnSpc>
              <a:defRPr/>
            </a:pPr>
            <a:r>
              <a:rPr lang="ru-RU" altLang="ru-RU" sz="1800" b="1" dirty="0" err="1" smtClean="0">
                <a:solidFill>
                  <a:srgbClr val="000066"/>
                </a:solidFill>
                <a:latin typeface="Times New Roman" panose="02020603050405020304" pitchFamily="18" charset="0"/>
              </a:rPr>
              <a:t>Унга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кўра</a:t>
            </a:r>
            <a:r>
              <a:rPr lang="ru-RU" altLang="ru-RU" sz="1800" b="1" dirty="0" smtClean="0">
                <a:solidFill>
                  <a:srgbClr val="000066"/>
                </a:solidFill>
                <a:latin typeface="Times New Roman" panose="02020603050405020304" pitchFamily="18" charset="0"/>
              </a:rPr>
              <a:t> ”эксплуататор </a:t>
            </a:r>
            <a:r>
              <a:rPr lang="ru-RU" altLang="ru-RU" sz="1800" b="1" dirty="0" err="1" smtClean="0">
                <a:solidFill>
                  <a:srgbClr val="000066"/>
                </a:solidFill>
                <a:latin typeface="Times New Roman" panose="02020603050405020304" pitchFamily="18" charset="0"/>
              </a:rPr>
              <a:t>қатламлар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сайлов</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ҳуқуқларидан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маҳрум</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этилдилар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Ўзбек</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тилини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ривожлантириш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унинг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давлат</a:t>
            </a:r>
            <a:r>
              <a:rPr lang="ru-RU" altLang="ru-RU" sz="1800" b="1" dirty="0" smtClean="0">
                <a:solidFill>
                  <a:srgbClr val="000066"/>
                </a:solidFill>
                <a:latin typeface="Times New Roman" panose="02020603050405020304" pitchFamily="18" charset="0"/>
              </a:rPr>
              <a:t> тили </a:t>
            </a:r>
            <a:r>
              <a:rPr lang="ru-RU" altLang="ru-RU" sz="1800" b="1" dirty="0" err="1" smtClean="0">
                <a:solidFill>
                  <a:srgbClr val="000066"/>
                </a:solidFill>
                <a:latin typeface="Times New Roman" panose="02020603050405020304" pitchFamily="18" charset="0"/>
              </a:rPr>
              <a:t>мақомини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сақлаб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қолиш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ва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мавқеини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кучайтириш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бўйича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олиб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борилган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ишлар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самарасиз</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тугади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Қисқа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вақт</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ичида</a:t>
            </a:r>
            <a:r>
              <a:rPr lang="ru-RU" altLang="ru-RU" sz="1800" b="1" dirty="0" smtClean="0">
                <a:solidFill>
                  <a:srgbClr val="000066"/>
                </a:solidFill>
                <a:latin typeface="Times New Roman" panose="02020603050405020304" pitchFamily="18" charset="0"/>
              </a:rPr>
              <a:t> (1929, 1940) </a:t>
            </a:r>
            <a:r>
              <a:rPr lang="ru-RU" altLang="ru-RU" sz="1800" b="1" dirty="0" err="1" smtClean="0">
                <a:solidFill>
                  <a:srgbClr val="000066"/>
                </a:solidFill>
                <a:latin typeface="Times New Roman" panose="02020603050405020304" pitchFamily="18" charset="0"/>
              </a:rPr>
              <a:t>алифбонинг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икки</a:t>
            </a:r>
            <a:r>
              <a:rPr lang="ru-RU" altLang="ru-RU" sz="1800" b="1" dirty="0" smtClean="0">
                <a:solidFill>
                  <a:srgbClr val="000066"/>
                </a:solidFill>
                <a:latin typeface="Times New Roman" panose="02020603050405020304" pitchFamily="18" charset="0"/>
              </a:rPr>
              <a:t> марта </a:t>
            </a:r>
            <a:r>
              <a:rPr lang="ru-RU" altLang="ru-RU" sz="1800" b="1" dirty="0" err="1" smtClean="0">
                <a:solidFill>
                  <a:srgbClr val="000066"/>
                </a:solidFill>
                <a:latin typeface="Times New Roman" panose="02020603050405020304" pitchFamily="18" charset="0"/>
              </a:rPr>
              <a:t>ўзгартирилиши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ўзбек</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халқини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ўз</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Ватани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тарихидан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ажратиб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қўйди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ўзбек</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адабий</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тилини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ривожланишига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салбий</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таъсир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кўрсатди</a:t>
            </a:r>
            <a:r>
              <a:rPr lang="ru-RU" altLang="ru-RU" sz="1800" b="1" dirty="0" smtClean="0">
                <a:solidFill>
                  <a:srgbClr val="000066"/>
                </a:solidFill>
                <a:latin typeface="Times New Roman" panose="02020603050405020304" pitchFamily="18" charset="0"/>
              </a:rPr>
              <a:t>.</a:t>
            </a:r>
          </a:p>
          <a:p>
            <a:pPr algn="just" eaLnBrk="1" hangingPunct="1">
              <a:lnSpc>
                <a:spcPct val="80000"/>
              </a:lnSpc>
              <a:defRPr/>
            </a:pPr>
            <a:r>
              <a:rPr lang="ru-RU" altLang="ru-RU" sz="1800" b="1" dirty="0" smtClean="0">
                <a:solidFill>
                  <a:srgbClr val="000066"/>
                </a:solidFill>
                <a:latin typeface="Times New Roman" panose="02020603050405020304" pitchFamily="18" charset="0"/>
              </a:rPr>
              <a:t>1929 </a:t>
            </a:r>
            <a:r>
              <a:rPr lang="ru-RU" altLang="ru-RU" sz="1800" b="1" dirty="0" err="1" smtClean="0">
                <a:solidFill>
                  <a:srgbClr val="000066"/>
                </a:solidFill>
                <a:latin typeface="Times New Roman" panose="02020603050405020304" pitchFamily="18" charset="0"/>
              </a:rPr>
              <a:t>йилгача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халқ</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хўжалиги</a:t>
            </a:r>
            <a:r>
              <a:rPr lang="ru-RU" altLang="ru-RU" sz="1800" b="1" dirty="0" smtClean="0">
                <a:solidFill>
                  <a:srgbClr val="000066"/>
                </a:solidFill>
                <a:latin typeface="Times New Roman" panose="02020603050405020304" pitchFamily="18" charset="0"/>
              </a:rPr>
              <a:t> 1 </a:t>
            </a:r>
            <a:r>
              <a:rPr lang="ru-RU" altLang="ru-RU" sz="1800" b="1" dirty="0" err="1" smtClean="0">
                <a:solidFill>
                  <a:srgbClr val="000066"/>
                </a:solidFill>
                <a:latin typeface="Times New Roman" panose="02020603050405020304" pitchFamily="18" charset="0"/>
              </a:rPr>
              <a:t>йиллик</a:t>
            </a:r>
            <a:r>
              <a:rPr lang="ru-RU" altLang="ru-RU" sz="1800" b="1" dirty="0" smtClean="0">
                <a:solidFill>
                  <a:srgbClr val="000066"/>
                </a:solidFill>
                <a:latin typeface="Times New Roman" panose="02020603050405020304" pitchFamily="18" charset="0"/>
              </a:rPr>
              <a:t>, 1929 </a:t>
            </a:r>
            <a:r>
              <a:rPr lang="ru-RU" altLang="ru-RU" sz="1800" b="1" dirty="0" err="1" smtClean="0">
                <a:solidFill>
                  <a:srgbClr val="000066"/>
                </a:solidFill>
                <a:latin typeface="Times New Roman" panose="02020603050405020304" pitchFamily="18" charset="0"/>
              </a:rPr>
              <a:t>йилдан</a:t>
            </a:r>
            <a:r>
              <a:rPr lang="ru-RU" altLang="ru-RU" sz="1800" b="1" dirty="0" smtClean="0">
                <a:solidFill>
                  <a:srgbClr val="000066"/>
                </a:solidFill>
                <a:latin typeface="Times New Roman" panose="02020603050405020304" pitchFamily="18" charset="0"/>
              </a:rPr>
              <a:t> 5 </a:t>
            </a:r>
            <a:r>
              <a:rPr lang="ru-RU" altLang="ru-RU" sz="1800" b="1" dirty="0" err="1" smtClean="0">
                <a:solidFill>
                  <a:srgbClr val="000066"/>
                </a:solidFill>
                <a:latin typeface="Times New Roman" panose="02020603050405020304" pitchFamily="18" charset="0"/>
              </a:rPr>
              <a:t>йиллик</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режалар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асосида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бошқарилди</a:t>
            </a:r>
            <a:r>
              <a:rPr lang="ru-RU" altLang="ru-RU" sz="1800" b="1" dirty="0" smtClean="0">
                <a:solidFill>
                  <a:srgbClr val="000066"/>
                </a:solidFill>
                <a:latin typeface="Times New Roman" panose="02020603050405020304" pitchFamily="18" charset="0"/>
              </a:rPr>
              <a:t>. </a:t>
            </a:r>
          </a:p>
          <a:p>
            <a:pPr algn="just" eaLnBrk="1" hangingPunct="1">
              <a:lnSpc>
                <a:spcPct val="80000"/>
              </a:lnSpc>
              <a:defRPr/>
            </a:pPr>
            <a:r>
              <a:rPr lang="ru-RU" altLang="ru-RU" sz="1800" b="1" dirty="0" smtClean="0">
                <a:solidFill>
                  <a:srgbClr val="000066"/>
                </a:solidFill>
                <a:latin typeface="Times New Roman" panose="02020603050405020304" pitchFamily="18" charset="0"/>
              </a:rPr>
              <a:t>1 - </a:t>
            </a:r>
            <a:r>
              <a:rPr lang="ru-RU" altLang="ru-RU" sz="1800" b="1" dirty="0" err="1" smtClean="0">
                <a:solidFill>
                  <a:srgbClr val="000066"/>
                </a:solidFill>
                <a:latin typeface="Times New Roman" panose="02020603050405020304" pitchFamily="18" charset="0"/>
              </a:rPr>
              <a:t>беш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йилликдан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бошлаб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саноатлаштириш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ва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қишлоқ</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хўжалигини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жамоалаштириш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сиёсатига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зўр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берилди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Ўша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даврдан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эътиборан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республиканинг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бутун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ижтимоий-иқтисодий</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ҳаёти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коммунистик</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партиянинг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қаттиқ</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назорати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остига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олинди</a:t>
            </a:r>
            <a:r>
              <a:rPr lang="ru-RU" altLang="ru-RU" sz="1800" b="1" dirty="0" smtClean="0">
                <a:solidFill>
                  <a:srgbClr val="000066"/>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p:cTn id="7" dur="2000" fill="hold"/>
                                        <p:tgtEl>
                                          <p:spTgt spid="31746"/>
                                        </p:tgtEl>
                                        <p:attrNameLst>
                                          <p:attrName>ppt_w</p:attrName>
                                        </p:attrNameLst>
                                      </p:cBhvr>
                                      <p:tavLst>
                                        <p:tav tm="0">
                                          <p:val>
                                            <p:fltVal val="0"/>
                                          </p:val>
                                        </p:tav>
                                        <p:tav tm="100000">
                                          <p:val>
                                            <p:strVal val="#ppt_w"/>
                                          </p:val>
                                        </p:tav>
                                      </p:tavLst>
                                    </p:anim>
                                    <p:anim calcmode="lin" valueType="num">
                                      <p:cBhvr>
                                        <p:cTn id="8" dur="2000" fill="hold"/>
                                        <p:tgtEl>
                                          <p:spTgt spid="31746"/>
                                        </p:tgtEl>
                                        <p:attrNameLst>
                                          <p:attrName>ppt_h</p:attrName>
                                        </p:attrNameLst>
                                      </p:cBhvr>
                                      <p:tavLst>
                                        <p:tav tm="0">
                                          <p:val>
                                            <p:fltVal val="0"/>
                                          </p:val>
                                        </p:tav>
                                        <p:tav tm="100000">
                                          <p:val>
                                            <p:strVal val="#ppt_h"/>
                                          </p:val>
                                        </p:tav>
                                      </p:tavLst>
                                    </p:anim>
                                    <p:animEffect transition="in" filter="fade">
                                      <p:cBhvr>
                                        <p:cTn id="9" dur="2000"/>
                                        <p:tgtEl>
                                          <p:spTgt spid="3174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animEffect transition="in" filter="fade">
                                      <p:cBhvr>
                                        <p:cTn id="12" dur="2000">
                                          <p:stCondLst>
                                            <p:cond delay="0"/>
                                          </p:stCondLst>
                                        </p:cTn>
                                        <p:tgtEl>
                                          <p:spTgt spid="3174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1" end="1"/>
                                            </p:txEl>
                                          </p:spTgt>
                                        </p:tgtEl>
                                        <p:attrNameLst>
                                          <p:attrName>style.visibility</p:attrName>
                                        </p:attrNameLst>
                                      </p:cBhvr>
                                      <p:to>
                                        <p:strVal val="visible"/>
                                      </p:to>
                                    </p:set>
                                    <p:animEffect transition="in" filter="fade">
                                      <p:cBhvr>
                                        <p:cTn id="15" dur="2000">
                                          <p:stCondLst>
                                            <p:cond delay="0"/>
                                          </p:stCondLst>
                                        </p:cTn>
                                        <p:tgtEl>
                                          <p:spTgt spid="3174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747">
                                            <p:txEl>
                                              <p:pRg st="2" end="2"/>
                                            </p:txEl>
                                          </p:spTgt>
                                        </p:tgtEl>
                                        <p:attrNameLst>
                                          <p:attrName>style.visibility</p:attrName>
                                        </p:attrNameLst>
                                      </p:cBhvr>
                                      <p:to>
                                        <p:strVal val="visible"/>
                                      </p:to>
                                    </p:set>
                                    <p:animEffect transition="in" filter="fade">
                                      <p:cBhvr>
                                        <p:cTn id="18" dur="2000">
                                          <p:stCondLst>
                                            <p:cond delay="0"/>
                                          </p:stCondLst>
                                        </p:cTn>
                                        <p:tgtEl>
                                          <p:spTgt spid="3174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747">
                                            <p:txEl>
                                              <p:pRg st="3" end="3"/>
                                            </p:txEl>
                                          </p:spTgt>
                                        </p:tgtEl>
                                        <p:attrNameLst>
                                          <p:attrName>style.visibility</p:attrName>
                                        </p:attrNameLst>
                                      </p:cBhvr>
                                      <p:to>
                                        <p:strVal val="visible"/>
                                      </p:to>
                                    </p:set>
                                    <p:animEffect transition="in" filter="fade">
                                      <p:cBhvr>
                                        <p:cTn id="21" dur="2000">
                                          <p:stCondLst>
                                            <p:cond delay="0"/>
                                          </p:stCondLst>
                                        </p:cTn>
                                        <p:tgtEl>
                                          <p:spTgt spid="3174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747">
                                            <p:txEl>
                                              <p:pRg st="4" end="4"/>
                                            </p:txEl>
                                          </p:spTgt>
                                        </p:tgtEl>
                                        <p:attrNameLst>
                                          <p:attrName>style.visibility</p:attrName>
                                        </p:attrNameLst>
                                      </p:cBhvr>
                                      <p:to>
                                        <p:strVal val="visible"/>
                                      </p:to>
                                    </p:set>
                                    <p:animEffect transition="in" filter="fade">
                                      <p:cBhvr>
                                        <p:cTn id="24" dur="2000">
                                          <p:stCondLst>
                                            <p:cond delay="0"/>
                                          </p:stCondLst>
                                        </p:cTn>
                                        <p:tgtEl>
                                          <p:spTgt spid="3174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747">
                                            <p:txEl>
                                              <p:pRg st="5" end="5"/>
                                            </p:txEl>
                                          </p:spTgt>
                                        </p:tgtEl>
                                        <p:attrNameLst>
                                          <p:attrName>style.visibility</p:attrName>
                                        </p:attrNameLst>
                                      </p:cBhvr>
                                      <p:to>
                                        <p:strVal val="visible"/>
                                      </p:to>
                                    </p:set>
                                    <p:animEffect transition="in" filter="fade">
                                      <p:cBhvr>
                                        <p:cTn id="27" dur="2000">
                                          <p:stCondLst>
                                            <p:cond delay="0"/>
                                          </p:stCondLst>
                                        </p:cTn>
                                        <p:tgtEl>
                                          <p:spTgt spid="3174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747">
                                            <p:txEl>
                                              <p:pRg st="6" end="6"/>
                                            </p:txEl>
                                          </p:spTgt>
                                        </p:tgtEl>
                                        <p:attrNameLst>
                                          <p:attrName>style.visibility</p:attrName>
                                        </p:attrNameLst>
                                      </p:cBhvr>
                                      <p:to>
                                        <p:strVal val="visible"/>
                                      </p:to>
                                    </p:set>
                                    <p:animEffect transition="in" filter="fade">
                                      <p:cBhvr>
                                        <p:cTn id="30" dur="2000">
                                          <p:stCondLst>
                                            <p:cond delay="0"/>
                                          </p:stCondLst>
                                        </p:cTn>
                                        <p:tgtEl>
                                          <p:spTgt spid="31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7950" y="-315913"/>
            <a:ext cx="8924925" cy="1143001"/>
          </a:xfrm>
        </p:spPr>
        <p:txBody>
          <a:bodyPr/>
          <a:lstStyle/>
          <a:p>
            <a:pPr eaLnBrk="1" hangingPunct="1">
              <a:defRPr/>
            </a:pPr>
            <a:r>
              <a:rPr lang="uz-Cyrl-UZ" altLang="ru-RU" sz="3200" b="1" dirty="0" smtClean="0">
                <a:solidFill>
                  <a:srgbClr val="0070C0"/>
                </a:solidFill>
                <a:latin typeface="Times New Roman" panose="02020603050405020304" pitchFamily="18" charset="0"/>
                <a:cs typeface="Times New Roman" panose="02020603050405020304" pitchFamily="18" charset="0"/>
              </a:rPr>
              <a:t>Иқтисодиётда турғунликнинг чуқурлашуви</a:t>
            </a:r>
            <a:endParaRPr lang="ru-RU" altLang="ru-RU" sz="3200" b="1" dirty="0" smtClean="0">
              <a:solidFill>
                <a:srgbClr val="0070C0"/>
              </a:solidFill>
              <a:latin typeface="Times New Roman" panose="02020603050405020304" pitchFamily="18" charset="0"/>
              <a:cs typeface="Times New Roman" panose="02020603050405020304" pitchFamily="18" charset="0"/>
            </a:endParaRPr>
          </a:p>
        </p:txBody>
      </p:sp>
      <p:sp>
        <p:nvSpPr>
          <p:cNvPr id="23555" name="Rectangle 3"/>
          <p:cNvSpPr>
            <a:spLocks noGrp="1" noChangeArrowheads="1"/>
          </p:cNvSpPr>
          <p:nvPr>
            <p:ph type="body" idx="1"/>
          </p:nvPr>
        </p:nvSpPr>
        <p:spPr>
          <a:xfrm>
            <a:off x="250825" y="660400"/>
            <a:ext cx="8701088" cy="4497388"/>
          </a:xfrm>
        </p:spPr>
        <p:txBody>
          <a:bodyPr/>
          <a:lstStyle/>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Ўзбекистоннинг 1985-1991- йиллардаги иқтисодий ҳолати советлар ҳукмронлиги даврининг бевосита ва мантиқий давомини ўзида ифодалади.</a:t>
            </a:r>
          </a:p>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 80-йиллар ўрталарида иқтисодий ҳаётда сустлаштириш механизми тўла шаклланди.</a:t>
            </a:r>
          </a:p>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1985 йил апрелидан сўнг марказий иқтисодий органларни қайтадан тузиш, банк тизимини қайта қуриш сиёсатини ишлаб чиқиш юзасидан чора-тадбирлар амалга оширилди. </a:t>
            </a:r>
          </a:p>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СССРда етиштириладиган пахтанинг 65%, пилланинг 60% дан ортиғи, канопнинг 80-90%, қазиб олинадиган олтин, симоб, волфрамнинг салмоқли миқдори Ўзбекистонда ишлаб чиқариларди. </a:t>
            </a:r>
          </a:p>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Ўзбекистон аҳолисини табиий газ билан таъминлаш миқёси 20% га яқинини ташкил этди, холос.</a:t>
            </a:r>
          </a:p>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Пахтанинг атиги 10% Ўзбекистонда қайта ишланарди. </a:t>
            </a:r>
          </a:p>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1981-1985 йилларда ялпи ижтимоий маҳсулот 3,4% ортган бўлса, 1986-1990 йилларда бу 2,2%ни ташкил этди. </a:t>
            </a:r>
          </a:p>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80-йилларнинг ўрталаридан миллий даромад ишлаб чиқариш бўйича Ўзбекистон бошқа республикалардан ортда қолди. </a:t>
            </a:r>
          </a:p>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Иқтисодий ислоҳотлар 1987 йил эълон қилинди. </a:t>
            </a:r>
          </a:p>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1986-1987 йилларда иқтисодиётни барқарорлаштириш бўйича бирорта самарали йўл изланмади. 1990 йилгача қайта қуришнинг мақсади сунъий «режали бозор» тизимини ташкил қилишдан иборат бўлиб қолаверди.</a:t>
            </a:r>
          </a:p>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 80-йилларнинг 2-ярмида Ўзбекистон иқтисодиётига жиддий салбий таъсир этган ҳолатлардан бири - 1984-1989 йиллардаги қатағонлар, «десант»лар, «Пахта иши» оқибатлари бўлди. </a:t>
            </a:r>
          </a:p>
          <a:p>
            <a:pPr marL="182563" indent="-182563" algn="just" eaLnBrk="1" hangingPunct="1">
              <a:lnSpc>
                <a:spcPct val="80000"/>
              </a:lnSpc>
            </a:pPr>
            <a:r>
              <a:rPr lang="uz-Cyrl-UZ" altLang="ru-RU" sz="1700" b="1" smtClean="0">
                <a:solidFill>
                  <a:srgbClr val="0070C0"/>
                </a:solidFill>
                <a:effectLst/>
                <a:latin typeface="Times New Roman" panose="02020603050405020304" pitchFamily="18" charset="0"/>
              </a:rPr>
              <a:t>1990 йил ўрталаридан бошлаб Ўзбекистоннинг янги раҳбарияти республикани чуқур иқтисодий инқироздан олиб чиқиш учун жиддий ҳаракат бошлади.</a:t>
            </a:r>
            <a:endParaRPr lang="ru-RU" altLang="ru-RU" sz="1700" b="1" smtClean="0">
              <a:solidFill>
                <a:srgbClr val="0070C0"/>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dissolve">
                                      <p:cBhvr>
                                        <p:cTn id="7" dur="2000"/>
                                        <p:tgtEl>
                                          <p:spTgt spid="2355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555">
                                            <p:txEl>
                                              <p:pRg st="0" end="0"/>
                                            </p:txEl>
                                          </p:spTgt>
                                        </p:tgtEl>
                                        <p:attrNameLst>
                                          <p:attrName>style.visibility</p:attrName>
                                        </p:attrNameLst>
                                      </p:cBhvr>
                                      <p:to>
                                        <p:strVal val="visible"/>
                                      </p:to>
                                    </p:set>
                                    <p:animEffect transition="in" filter="dissolve">
                                      <p:cBhvr>
                                        <p:cTn id="10" dur="2000"/>
                                        <p:tgtEl>
                                          <p:spTgt spid="2355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Effect transition="in" filter="dissolve">
                                      <p:cBhvr>
                                        <p:cTn id="13" dur="2000"/>
                                        <p:tgtEl>
                                          <p:spTgt spid="23555">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555">
                                            <p:txEl>
                                              <p:pRg st="2" end="2"/>
                                            </p:txEl>
                                          </p:spTgt>
                                        </p:tgtEl>
                                        <p:attrNameLst>
                                          <p:attrName>style.visibility</p:attrName>
                                        </p:attrNameLst>
                                      </p:cBhvr>
                                      <p:to>
                                        <p:strVal val="visible"/>
                                      </p:to>
                                    </p:set>
                                    <p:animEffect transition="in" filter="dissolve">
                                      <p:cBhvr>
                                        <p:cTn id="16" dur="2000"/>
                                        <p:tgtEl>
                                          <p:spTgt spid="23555">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Effect transition="in" filter="dissolve">
                                      <p:cBhvr>
                                        <p:cTn id="19" dur="2000"/>
                                        <p:tgtEl>
                                          <p:spTgt spid="23555">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555">
                                            <p:txEl>
                                              <p:pRg st="4" end="4"/>
                                            </p:txEl>
                                          </p:spTgt>
                                        </p:tgtEl>
                                        <p:attrNameLst>
                                          <p:attrName>style.visibility</p:attrName>
                                        </p:attrNameLst>
                                      </p:cBhvr>
                                      <p:to>
                                        <p:strVal val="visible"/>
                                      </p:to>
                                    </p:set>
                                    <p:animEffect transition="in" filter="dissolve">
                                      <p:cBhvr>
                                        <p:cTn id="22" dur="2000"/>
                                        <p:tgtEl>
                                          <p:spTgt spid="23555">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555">
                                            <p:txEl>
                                              <p:pRg st="5" end="5"/>
                                            </p:txEl>
                                          </p:spTgt>
                                        </p:tgtEl>
                                        <p:attrNameLst>
                                          <p:attrName>style.visibility</p:attrName>
                                        </p:attrNameLst>
                                      </p:cBhvr>
                                      <p:to>
                                        <p:strVal val="visible"/>
                                      </p:to>
                                    </p:set>
                                    <p:animEffect transition="in" filter="dissolve">
                                      <p:cBhvr>
                                        <p:cTn id="25" dur="2000"/>
                                        <p:tgtEl>
                                          <p:spTgt spid="23555">
                                            <p:txEl>
                                              <p:pRg st="5" end="5"/>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3555">
                                            <p:txEl>
                                              <p:pRg st="6" end="6"/>
                                            </p:txEl>
                                          </p:spTgt>
                                        </p:tgtEl>
                                        <p:attrNameLst>
                                          <p:attrName>style.visibility</p:attrName>
                                        </p:attrNameLst>
                                      </p:cBhvr>
                                      <p:to>
                                        <p:strVal val="visible"/>
                                      </p:to>
                                    </p:set>
                                    <p:animEffect transition="in" filter="dissolve">
                                      <p:cBhvr>
                                        <p:cTn id="28" dur="2000"/>
                                        <p:tgtEl>
                                          <p:spTgt spid="23555">
                                            <p:txEl>
                                              <p:pRg st="6" end="6"/>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555">
                                            <p:txEl>
                                              <p:pRg st="7" end="7"/>
                                            </p:txEl>
                                          </p:spTgt>
                                        </p:tgtEl>
                                        <p:attrNameLst>
                                          <p:attrName>style.visibility</p:attrName>
                                        </p:attrNameLst>
                                      </p:cBhvr>
                                      <p:to>
                                        <p:strVal val="visible"/>
                                      </p:to>
                                    </p:set>
                                    <p:animEffect transition="in" filter="dissolve">
                                      <p:cBhvr>
                                        <p:cTn id="31" dur="2000"/>
                                        <p:tgtEl>
                                          <p:spTgt spid="23555">
                                            <p:txEl>
                                              <p:pRg st="7" end="7"/>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3555">
                                            <p:txEl>
                                              <p:pRg st="8" end="8"/>
                                            </p:txEl>
                                          </p:spTgt>
                                        </p:tgtEl>
                                        <p:attrNameLst>
                                          <p:attrName>style.visibility</p:attrName>
                                        </p:attrNameLst>
                                      </p:cBhvr>
                                      <p:to>
                                        <p:strVal val="visible"/>
                                      </p:to>
                                    </p:set>
                                    <p:animEffect transition="in" filter="dissolve">
                                      <p:cBhvr>
                                        <p:cTn id="34" dur="2000"/>
                                        <p:tgtEl>
                                          <p:spTgt spid="23555">
                                            <p:txEl>
                                              <p:pRg st="8" end="8"/>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3555">
                                            <p:txEl>
                                              <p:pRg st="9" end="9"/>
                                            </p:txEl>
                                          </p:spTgt>
                                        </p:tgtEl>
                                        <p:attrNameLst>
                                          <p:attrName>style.visibility</p:attrName>
                                        </p:attrNameLst>
                                      </p:cBhvr>
                                      <p:to>
                                        <p:strVal val="visible"/>
                                      </p:to>
                                    </p:set>
                                    <p:animEffect transition="in" filter="dissolve">
                                      <p:cBhvr>
                                        <p:cTn id="37" dur="2000"/>
                                        <p:tgtEl>
                                          <p:spTgt spid="23555">
                                            <p:txEl>
                                              <p:pRg st="9" end="9"/>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3555">
                                            <p:txEl>
                                              <p:pRg st="10" end="10"/>
                                            </p:txEl>
                                          </p:spTgt>
                                        </p:tgtEl>
                                        <p:attrNameLst>
                                          <p:attrName>style.visibility</p:attrName>
                                        </p:attrNameLst>
                                      </p:cBhvr>
                                      <p:to>
                                        <p:strVal val="visible"/>
                                      </p:to>
                                    </p:set>
                                    <p:animEffect transition="in" filter="dissolve">
                                      <p:cBhvr>
                                        <p:cTn id="40" dur="2000"/>
                                        <p:tgtEl>
                                          <p:spTgt spid="23555">
                                            <p:txEl>
                                              <p:pRg st="10" end="10"/>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3555">
                                            <p:txEl>
                                              <p:pRg st="11" end="11"/>
                                            </p:txEl>
                                          </p:spTgt>
                                        </p:tgtEl>
                                        <p:attrNameLst>
                                          <p:attrName>style.visibility</p:attrName>
                                        </p:attrNameLst>
                                      </p:cBhvr>
                                      <p:to>
                                        <p:strVal val="visible"/>
                                      </p:to>
                                    </p:set>
                                    <p:animEffect transition="in" filter="dissolve">
                                      <p:cBhvr>
                                        <p:cTn id="43" dur="2000"/>
                                        <p:tgtEl>
                                          <p:spTgt spid="235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8871" name="Group 23"/>
          <p:cNvGrpSpPr>
            <a:grpSpLocks/>
          </p:cNvGrpSpPr>
          <p:nvPr/>
        </p:nvGrpSpPr>
        <p:grpSpPr bwMode="auto">
          <a:xfrm>
            <a:off x="0" y="0"/>
            <a:ext cx="9144000" cy="6858000"/>
            <a:chOff x="94" y="346"/>
            <a:chExt cx="5462" cy="3860"/>
          </a:xfrm>
        </p:grpSpPr>
        <p:sp>
          <p:nvSpPr>
            <p:cNvPr id="5123" name="Text Box 4"/>
            <p:cNvSpPr txBox="1">
              <a:spLocks noChangeArrowheads="1"/>
            </p:cNvSpPr>
            <p:nvPr/>
          </p:nvSpPr>
          <p:spPr bwMode="auto">
            <a:xfrm>
              <a:off x="476" y="346"/>
              <a:ext cx="5080" cy="544"/>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600" b="1">
                  <a:solidFill>
                    <a:schemeClr val="bg2"/>
                  </a:solidFill>
                  <a:latin typeface="Times New Roman" panose="02020603050405020304" pitchFamily="18" charset="0"/>
                </a:rPr>
                <a:t>Кўппартиявийлик тугатилди, битта партия бутун мамлакатда ягона ҳукмрон партияга айланди, унинг қарорлари, кўрсатмалари барча ҳокимият органлари томонидан сўзсиз бажарилиши мажбурий бўлди</a:t>
              </a:r>
            </a:p>
          </p:txBody>
        </p:sp>
        <p:sp>
          <p:nvSpPr>
            <p:cNvPr id="5124" name="Text Box 5"/>
            <p:cNvSpPr txBox="1">
              <a:spLocks noChangeArrowheads="1"/>
            </p:cNvSpPr>
            <p:nvPr/>
          </p:nvSpPr>
          <p:spPr bwMode="auto">
            <a:xfrm>
              <a:off x="476" y="890"/>
              <a:ext cx="5080" cy="432"/>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600" b="1">
                  <a:solidFill>
                    <a:schemeClr val="bg2"/>
                  </a:solidFill>
                  <a:latin typeface="Times New Roman" panose="02020603050405020304" pitchFamily="18" charset="0"/>
                </a:rPr>
                <a:t>Давлат бошқаруви марказдан, диктатор томонидан маъмурий-буйруқбозлик тарзида амалга оширилди, маҳаллий ҳокимият органлари амалда қўғирчоқ бўлиб қолди</a:t>
              </a:r>
            </a:p>
          </p:txBody>
        </p:sp>
        <p:sp>
          <p:nvSpPr>
            <p:cNvPr id="5125" name="Text Box 6"/>
            <p:cNvSpPr txBox="1">
              <a:spLocks noChangeArrowheads="1"/>
            </p:cNvSpPr>
            <p:nvPr/>
          </p:nvSpPr>
          <p:spPr bwMode="auto">
            <a:xfrm>
              <a:off x="431" y="1321"/>
              <a:ext cx="5080" cy="544"/>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600" b="1">
                  <a:solidFill>
                    <a:schemeClr val="bg2"/>
                  </a:solidFill>
                  <a:latin typeface="Times New Roman" panose="02020603050405020304" pitchFamily="18" charset="0"/>
                </a:rPr>
                <a:t>Ижтимоий муносабатлар сиёсий, иқтисодий, мафкуравий, жисмоний зўравонлик асосида тартибга солинди, хусусий мулкни миллийлаштириш орқали шахсий иқтисодий эркинлиги тугатилди, режали иқтисодиёт қарор торди</a:t>
              </a:r>
            </a:p>
          </p:txBody>
        </p:sp>
        <p:sp>
          <p:nvSpPr>
            <p:cNvPr id="5126" name="Text Box 7"/>
            <p:cNvSpPr txBox="1">
              <a:spLocks noChangeArrowheads="1"/>
            </p:cNvSpPr>
            <p:nvPr/>
          </p:nvSpPr>
          <p:spPr bwMode="auto">
            <a:xfrm>
              <a:off x="476" y="1850"/>
              <a:ext cx="5080" cy="355"/>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600" b="1">
                  <a:solidFill>
                    <a:schemeClr val="bg2"/>
                  </a:solidFill>
                  <a:latin typeface="Times New Roman" panose="02020603050405020304" pitchFamily="18" charset="0"/>
                </a:rPr>
                <a:t>Ошкоралик, турли хил фикр билдириш, мухолифатчилик ҳаракатлари қатъийян ман этилди</a:t>
              </a:r>
            </a:p>
          </p:txBody>
        </p:sp>
        <p:sp>
          <p:nvSpPr>
            <p:cNvPr id="5127" name="Text Box 8"/>
            <p:cNvSpPr txBox="1">
              <a:spLocks noChangeArrowheads="1"/>
            </p:cNvSpPr>
            <p:nvPr/>
          </p:nvSpPr>
          <p:spPr bwMode="auto">
            <a:xfrm>
              <a:off x="476" y="2205"/>
              <a:ext cx="5080" cy="499"/>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600" b="1">
                  <a:solidFill>
                    <a:schemeClr val="bg2"/>
                  </a:solidFill>
                  <a:latin typeface="Times New Roman" panose="02020603050405020304" pitchFamily="18" charset="0"/>
                </a:rPr>
                <a:t>Оммавий ахборот воситалари, таълим тизими, ижобий уюшмалар орқали тарғибот-ташвиқот ишлари кучайтирилиб, аҳоли расмий мафкура нуқтаий назардан қайта ишланди, улар онгига мафкуравий ақидалар сингдирилди</a:t>
              </a:r>
            </a:p>
          </p:txBody>
        </p:sp>
        <p:sp>
          <p:nvSpPr>
            <p:cNvPr id="5128" name="Text Box 9"/>
            <p:cNvSpPr txBox="1">
              <a:spLocks noChangeArrowheads="1"/>
            </p:cNvSpPr>
            <p:nvPr/>
          </p:nvSpPr>
          <p:spPr bwMode="auto">
            <a:xfrm>
              <a:off x="476" y="2704"/>
              <a:ext cx="5080" cy="507"/>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600" b="1">
                  <a:solidFill>
                    <a:schemeClr val="bg2"/>
                  </a:solidFill>
                  <a:latin typeface="Times New Roman" panose="02020603050405020304" pitchFamily="18" charset="0"/>
                </a:rPr>
                <a:t>Сиёсий қатағон шахснинг онги ва хатти-ҳаракатларини назорат остига олиш, мавдуж тизимга нисбатан хайрихоҳлик, содиқлик, қўллаб-қувватлаш туйғусини сингдиришнинг асосий воситасига айланди</a:t>
              </a:r>
            </a:p>
          </p:txBody>
        </p:sp>
        <p:sp>
          <p:nvSpPr>
            <p:cNvPr id="5129" name="Text Box 10"/>
            <p:cNvSpPr txBox="1">
              <a:spLocks noChangeArrowheads="1"/>
            </p:cNvSpPr>
            <p:nvPr/>
          </p:nvSpPr>
          <p:spPr bwMode="auto">
            <a:xfrm>
              <a:off x="476" y="3203"/>
              <a:ext cx="5080" cy="499"/>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600" b="1">
                  <a:solidFill>
                    <a:schemeClr val="bg2"/>
                  </a:solidFill>
                  <a:latin typeface="Times New Roman" panose="02020603050405020304" pitchFamily="18" charset="0"/>
                </a:rPr>
                <a:t>Расмий мафкурага мос бўлмаган барча нашрий маҳсулотларни йўқ қилишга, интеллектуал ва ижодий фаолиятни бўғишга йўналтирилган цензура органи фаолият юритди</a:t>
              </a:r>
            </a:p>
          </p:txBody>
        </p:sp>
        <p:sp>
          <p:nvSpPr>
            <p:cNvPr id="5130" name="Text Box 11"/>
            <p:cNvSpPr txBox="1">
              <a:spLocks noChangeArrowheads="1"/>
            </p:cNvSpPr>
            <p:nvPr/>
          </p:nvSpPr>
          <p:spPr bwMode="auto">
            <a:xfrm>
              <a:off x="476" y="3702"/>
              <a:ext cx="5080" cy="504"/>
            </a:xfrm>
            <a:prstGeom prst="rect">
              <a:avLst/>
            </a:prstGeom>
            <a:solidFill>
              <a:srgbClr val="FFFFFF"/>
            </a:solidFill>
            <a:ln w="28575">
              <a:solidFill>
                <a:schemeClr val="bg2"/>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600" b="1">
                  <a:solidFill>
                    <a:schemeClr val="bg2"/>
                  </a:solidFill>
                  <a:latin typeface="Times New Roman" panose="02020603050405020304" pitchFamily="18" charset="0"/>
                </a:rPr>
                <a:t>Сиёсий қатағонни амалга ошириш учун махсус ҳокимият органлари, меҳнат ва ахлоқ тузатиш лагерлари тармоғи тузилди ва фаолият юритди, бирга ишловчи, қўни-қўшнилардан кузатувчи, иғвогар-чақимчилар ёлланди, аҳоли қўрқув остига олинди</a:t>
              </a:r>
            </a:p>
          </p:txBody>
        </p:sp>
        <p:sp>
          <p:nvSpPr>
            <p:cNvPr id="5131" name="Rectangle 14"/>
            <p:cNvSpPr>
              <a:spLocks noChangeArrowheads="1"/>
            </p:cNvSpPr>
            <p:nvPr/>
          </p:nvSpPr>
          <p:spPr bwMode="auto">
            <a:xfrm rot="-5400000">
              <a:off x="-1525" y="2157"/>
              <a:ext cx="3527" cy="289"/>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400" b="1">
                  <a:solidFill>
                    <a:schemeClr val="bg2"/>
                  </a:solidFill>
                </a:rPr>
                <a:t>Тоталитар режим ва унинг белгилари</a:t>
              </a:r>
            </a:p>
          </p:txBody>
        </p:sp>
        <p:sp>
          <p:nvSpPr>
            <p:cNvPr id="5132" name="Line 15"/>
            <p:cNvSpPr>
              <a:spLocks noChangeShapeType="1"/>
            </p:cNvSpPr>
            <p:nvPr/>
          </p:nvSpPr>
          <p:spPr bwMode="auto">
            <a:xfrm>
              <a:off x="385" y="2478"/>
              <a:ext cx="91"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33" name="Line 16"/>
            <p:cNvSpPr>
              <a:spLocks noChangeShapeType="1"/>
            </p:cNvSpPr>
            <p:nvPr/>
          </p:nvSpPr>
          <p:spPr bwMode="auto">
            <a:xfrm>
              <a:off x="385" y="3929"/>
              <a:ext cx="91"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34" name="Line 17"/>
            <p:cNvSpPr>
              <a:spLocks noChangeShapeType="1"/>
            </p:cNvSpPr>
            <p:nvPr/>
          </p:nvSpPr>
          <p:spPr bwMode="auto">
            <a:xfrm>
              <a:off x="385" y="3475"/>
              <a:ext cx="91"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35" name="Line 18"/>
            <p:cNvSpPr>
              <a:spLocks noChangeShapeType="1"/>
            </p:cNvSpPr>
            <p:nvPr/>
          </p:nvSpPr>
          <p:spPr bwMode="auto">
            <a:xfrm>
              <a:off x="385" y="2931"/>
              <a:ext cx="91"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36" name="Line 19"/>
            <p:cNvSpPr>
              <a:spLocks noChangeShapeType="1"/>
            </p:cNvSpPr>
            <p:nvPr/>
          </p:nvSpPr>
          <p:spPr bwMode="auto">
            <a:xfrm>
              <a:off x="385" y="2024"/>
              <a:ext cx="91"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37" name="Line 20"/>
            <p:cNvSpPr>
              <a:spLocks noChangeShapeType="1"/>
            </p:cNvSpPr>
            <p:nvPr/>
          </p:nvSpPr>
          <p:spPr bwMode="auto">
            <a:xfrm>
              <a:off x="385" y="1570"/>
              <a:ext cx="91"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38" name="Line 21"/>
            <p:cNvSpPr>
              <a:spLocks noChangeShapeType="1"/>
            </p:cNvSpPr>
            <p:nvPr/>
          </p:nvSpPr>
          <p:spPr bwMode="auto">
            <a:xfrm>
              <a:off x="385" y="1026"/>
              <a:ext cx="91"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39" name="Line 22"/>
            <p:cNvSpPr>
              <a:spLocks noChangeShapeType="1"/>
            </p:cNvSpPr>
            <p:nvPr/>
          </p:nvSpPr>
          <p:spPr bwMode="auto">
            <a:xfrm>
              <a:off x="385" y="618"/>
              <a:ext cx="91"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78871"/>
                                        </p:tgtEl>
                                        <p:attrNameLst>
                                          <p:attrName>style.visibility</p:attrName>
                                        </p:attrNameLst>
                                      </p:cBhvr>
                                      <p:to>
                                        <p:strVal val="visible"/>
                                      </p:to>
                                    </p:set>
                                    <p:animEffect transition="in" filter="fade">
                                      <p:cBhvr>
                                        <p:cTn id="7" dur="2000"/>
                                        <p:tgtEl>
                                          <p:spTgt spid="78871"/>
                                        </p:tgtEl>
                                      </p:cBhvr>
                                    </p:animEffect>
                                    <p:anim calcmode="lin" valueType="num">
                                      <p:cBhvr>
                                        <p:cTn id="8" dur="2000" fill="hold"/>
                                        <p:tgtEl>
                                          <p:spTgt spid="78871"/>
                                        </p:tgtEl>
                                        <p:attrNameLst>
                                          <p:attrName>style.rotation</p:attrName>
                                        </p:attrNameLst>
                                      </p:cBhvr>
                                      <p:tavLst>
                                        <p:tav tm="0">
                                          <p:val>
                                            <p:fltVal val="720"/>
                                          </p:val>
                                        </p:tav>
                                        <p:tav tm="100000">
                                          <p:val>
                                            <p:fltVal val="0"/>
                                          </p:val>
                                        </p:tav>
                                      </p:tavLst>
                                    </p:anim>
                                    <p:anim calcmode="lin" valueType="num">
                                      <p:cBhvr>
                                        <p:cTn id="9" dur="2000" fill="hold"/>
                                        <p:tgtEl>
                                          <p:spTgt spid="78871"/>
                                        </p:tgtEl>
                                        <p:attrNameLst>
                                          <p:attrName>ppt_h</p:attrName>
                                        </p:attrNameLst>
                                      </p:cBhvr>
                                      <p:tavLst>
                                        <p:tav tm="0">
                                          <p:val>
                                            <p:fltVal val="0"/>
                                          </p:val>
                                        </p:tav>
                                        <p:tav tm="100000">
                                          <p:val>
                                            <p:strVal val="#ppt_h"/>
                                          </p:val>
                                        </p:tav>
                                      </p:tavLst>
                                    </p:anim>
                                    <p:anim calcmode="lin" valueType="num">
                                      <p:cBhvr>
                                        <p:cTn id="10" dur="2000" fill="hold"/>
                                        <p:tgtEl>
                                          <p:spTgt spid="7887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a:xfrm>
            <a:off x="457200" y="260350"/>
            <a:ext cx="8229600" cy="1143000"/>
          </a:xfrm>
        </p:spPr>
        <p:txBody>
          <a:bodyPr/>
          <a:lstStyle/>
          <a:p>
            <a:pPr eaLnBrk="1" hangingPunct="1">
              <a:defRPr/>
            </a:pPr>
            <a:r>
              <a:rPr lang="uz-Cyrl-UZ" altLang="ru-RU" sz="3200" dirty="0" smtClean="0">
                <a:latin typeface="Times New Roman" panose="02020603050405020304" pitchFamily="18" charset="0"/>
              </a:rPr>
              <a:t>Қатағонлик сиёсатининг бошланиши ва унинг Ўзбекистон халқлари ҳаётига таъсири</a:t>
            </a:r>
            <a:endParaRPr lang="ru-RU" altLang="ru-RU" sz="3200" dirty="0" smtClean="0">
              <a:latin typeface="Times New Roman" panose="02020603050405020304" pitchFamily="18" charset="0"/>
            </a:endParaRPr>
          </a:p>
        </p:txBody>
      </p:sp>
      <p:sp>
        <p:nvSpPr>
          <p:cNvPr id="71683" name="Rectangle 3"/>
          <p:cNvSpPr>
            <a:spLocks noGrp="1" noChangeArrowheads="1"/>
          </p:cNvSpPr>
          <p:nvPr>
            <p:ph type="body" idx="1"/>
          </p:nvPr>
        </p:nvSpPr>
        <p:spPr>
          <a:xfrm>
            <a:off x="457200" y="1628775"/>
            <a:ext cx="8362950" cy="4525963"/>
          </a:xfrm>
        </p:spPr>
        <p:txBody>
          <a:bodyPr/>
          <a:lstStyle/>
          <a:p>
            <a:pPr algn="just" eaLnBrk="1" hangingPunct="1">
              <a:lnSpc>
                <a:spcPct val="80000"/>
              </a:lnSpc>
              <a:defRPr/>
            </a:pPr>
            <a:r>
              <a:rPr lang="uz-Cyrl-UZ" altLang="ru-RU" sz="1800" dirty="0" smtClean="0">
                <a:solidFill>
                  <a:schemeClr val="bg2"/>
                </a:solidFill>
                <a:latin typeface="Times New Roman" panose="02020603050405020304" pitchFamily="18" charset="0"/>
              </a:rPr>
              <a:t>Халқ хўжалигини саноатлаштириш, қишлоқларда жамоалаштириш сиёсатини амалга ошириш ва маданий қурилиш йилларида кўп минглаб кишиларга қонунсиз ҳатти-ҳаракатлар ва зўровонликлар қилинди</a:t>
            </a:r>
            <a:r>
              <a:rPr lang="ru-RU" altLang="ru-RU" sz="1800" dirty="0" smtClean="0">
                <a:solidFill>
                  <a:schemeClr val="bg2"/>
                </a:solidFill>
                <a:latin typeface="Times New Roman" panose="02020603050405020304" pitchFamily="18" charset="0"/>
              </a:rPr>
              <a:t>;</a:t>
            </a:r>
            <a:r>
              <a:rPr lang="uz-Cyrl-UZ" altLang="ru-RU" sz="1800" dirty="0" smtClean="0">
                <a:solidFill>
                  <a:schemeClr val="bg2"/>
                </a:solidFill>
                <a:latin typeface="Times New Roman" panose="02020603050405020304" pitchFamily="18" charset="0"/>
              </a:rPr>
              <a:t> </a:t>
            </a:r>
          </a:p>
          <a:p>
            <a:pPr algn="just" eaLnBrk="1" hangingPunct="1">
              <a:lnSpc>
                <a:spcPct val="80000"/>
              </a:lnSpc>
              <a:defRPr/>
            </a:pPr>
            <a:r>
              <a:rPr lang="uz-Cyrl-UZ" altLang="ru-RU" sz="1800" dirty="0" smtClean="0">
                <a:solidFill>
                  <a:schemeClr val="bg2"/>
                </a:solidFill>
                <a:latin typeface="Times New Roman" panose="02020603050405020304" pitchFamily="18" charset="0"/>
              </a:rPr>
              <a:t>Биргина Ўзбекистондан минглаб кишилар қулоқлар сифатида РСФСР ва Украина томонларга сургун қилинди</a:t>
            </a:r>
            <a:r>
              <a:rPr lang="ru-RU" altLang="ru-RU" sz="1800" dirty="0" smtClean="0">
                <a:solidFill>
                  <a:schemeClr val="bg2"/>
                </a:solidFill>
                <a:latin typeface="Times New Roman" panose="02020603050405020304" pitchFamily="18" charset="0"/>
              </a:rPr>
              <a:t>;</a:t>
            </a:r>
            <a:endParaRPr lang="uz-Cyrl-UZ" altLang="ru-RU" sz="1800" dirty="0" smtClean="0">
              <a:solidFill>
                <a:schemeClr val="bg2"/>
              </a:solidFill>
              <a:latin typeface="Times New Roman" panose="02020603050405020304" pitchFamily="18" charset="0"/>
            </a:endParaRPr>
          </a:p>
          <a:p>
            <a:pPr algn="just" eaLnBrk="1" hangingPunct="1">
              <a:lnSpc>
                <a:spcPct val="80000"/>
              </a:lnSpc>
              <a:defRPr/>
            </a:pPr>
            <a:r>
              <a:rPr lang="uz-Cyrl-UZ" altLang="ru-RU" sz="1800" dirty="0" smtClean="0">
                <a:solidFill>
                  <a:schemeClr val="bg2"/>
                </a:solidFill>
                <a:latin typeface="Times New Roman" panose="02020603050405020304" pitchFamily="18" charset="0"/>
              </a:rPr>
              <a:t> “Ўнглар” турли “оғмачилар” фош этилди ва улар устидан жиноий ишлар қўзғатилди</a:t>
            </a:r>
            <a:r>
              <a:rPr lang="ru-RU" altLang="ru-RU" sz="1800" dirty="0" smtClean="0">
                <a:solidFill>
                  <a:schemeClr val="bg2"/>
                </a:solidFill>
                <a:latin typeface="Times New Roman" panose="02020603050405020304" pitchFamily="18" charset="0"/>
              </a:rPr>
              <a:t>;</a:t>
            </a:r>
            <a:r>
              <a:rPr lang="uz-Cyrl-UZ" altLang="ru-RU" sz="1800" dirty="0" smtClean="0">
                <a:solidFill>
                  <a:schemeClr val="bg2"/>
                </a:solidFill>
                <a:latin typeface="Times New Roman" panose="02020603050405020304" pitchFamily="18" charset="0"/>
              </a:rPr>
              <a:t> </a:t>
            </a:r>
            <a:endParaRPr lang="ru-RU" altLang="ru-RU" sz="1800" dirty="0" smtClean="0">
              <a:solidFill>
                <a:schemeClr val="bg2"/>
              </a:solidFill>
              <a:latin typeface="Times New Roman" panose="02020603050405020304" pitchFamily="18" charset="0"/>
            </a:endParaRPr>
          </a:p>
          <a:p>
            <a:pPr algn="just" eaLnBrk="1" hangingPunct="1">
              <a:lnSpc>
                <a:spcPct val="80000"/>
              </a:lnSpc>
              <a:defRPr/>
            </a:pPr>
            <a:r>
              <a:rPr lang="ru-RU" altLang="ru-RU" sz="1800" dirty="0" smtClean="0">
                <a:solidFill>
                  <a:schemeClr val="bg2"/>
                </a:solidFill>
                <a:latin typeface="Times New Roman" panose="02020603050405020304" pitchFamily="18" charset="0"/>
              </a:rPr>
              <a:t>Шу </a:t>
            </a:r>
            <a:r>
              <a:rPr lang="ru-RU" altLang="ru-RU" sz="1800" dirty="0" err="1" smtClean="0">
                <a:solidFill>
                  <a:schemeClr val="bg2"/>
                </a:solidFill>
                <a:latin typeface="Times New Roman" panose="02020603050405020304" pitchFamily="18" charset="0"/>
              </a:rPr>
              <a:t>даврда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синфий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душманлар</a:t>
            </a:r>
            <a:r>
              <a:rPr lang="ru-RU" altLang="ru-RU" sz="1800" dirty="0" smtClean="0">
                <a:solidFill>
                  <a:schemeClr val="bg2"/>
                </a:solidFill>
                <a:latin typeface="Times New Roman" panose="02020603050405020304" pitchFamily="18" charset="0"/>
              </a:rPr>
              <a:t>” га </a:t>
            </a:r>
            <a:r>
              <a:rPr lang="ru-RU" altLang="ru-RU" sz="1800" dirty="0" err="1" smtClean="0">
                <a:solidFill>
                  <a:schemeClr val="bg2"/>
                </a:solidFill>
                <a:latin typeface="Times New Roman" panose="02020603050405020304" pitchFamily="18" charset="0"/>
              </a:rPr>
              <a:t>қарши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кураш</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бошланди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Янгича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қурилишнинг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муқобил</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йўлларини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таклиф</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қилган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раҳбарлар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мутахассислар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марказ</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сиқувига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олинди</a:t>
            </a:r>
            <a:r>
              <a:rPr lang="ru-RU" altLang="ru-RU" sz="1800" dirty="0" smtClean="0">
                <a:solidFill>
                  <a:schemeClr val="bg2"/>
                </a:solidFill>
                <a:latin typeface="Times New Roman" panose="02020603050405020304" pitchFamily="18" charset="0"/>
              </a:rPr>
              <a:t>; </a:t>
            </a:r>
            <a:endParaRPr lang="uz-Cyrl-UZ" altLang="ru-RU" sz="1800" dirty="0" smtClean="0">
              <a:solidFill>
                <a:schemeClr val="bg2"/>
              </a:solidFill>
              <a:latin typeface="Times New Roman" panose="02020603050405020304" pitchFamily="18" charset="0"/>
            </a:endParaRPr>
          </a:p>
          <a:p>
            <a:pPr algn="just" eaLnBrk="1" hangingPunct="1">
              <a:lnSpc>
                <a:spcPct val="80000"/>
              </a:lnSpc>
              <a:defRPr/>
            </a:pPr>
            <a:r>
              <a:rPr lang="uz-Cyrl-UZ" altLang="ru-RU" sz="1800" dirty="0" smtClean="0">
                <a:solidFill>
                  <a:schemeClr val="bg2"/>
                </a:solidFill>
                <a:latin typeface="Times New Roman" panose="02020603050405020304" pitchFamily="18" charset="0"/>
              </a:rPr>
              <a:t>30- йиллар бошида диндорларни таъқиб қилиш кучайди, диний адабиётлар, қадимий китоблар йўқ қилинди, мачитлар ва черковлар бузиб ташланди</a:t>
            </a:r>
            <a:r>
              <a:rPr lang="ru-RU" altLang="ru-RU" sz="1800" dirty="0" smtClean="0">
                <a:solidFill>
                  <a:schemeClr val="bg2"/>
                </a:solidFill>
                <a:latin typeface="Times New Roman" panose="02020603050405020304" pitchFamily="18" charset="0"/>
              </a:rPr>
              <a:t>;</a:t>
            </a:r>
            <a:r>
              <a:rPr lang="uz-Cyrl-UZ" altLang="ru-RU" sz="1800" dirty="0" smtClean="0">
                <a:solidFill>
                  <a:schemeClr val="bg2"/>
                </a:solidFill>
                <a:latin typeface="Times New Roman" panose="02020603050405020304" pitchFamily="18" charset="0"/>
              </a:rPr>
              <a:t> </a:t>
            </a:r>
          </a:p>
          <a:p>
            <a:pPr algn="just" eaLnBrk="1" hangingPunct="1">
              <a:lnSpc>
                <a:spcPct val="80000"/>
              </a:lnSpc>
              <a:defRPr/>
            </a:pPr>
            <a:r>
              <a:rPr lang="uz-Cyrl-UZ" altLang="ru-RU" sz="1800" dirty="0" smtClean="0">
                <a:solidFill>
                  <a:schemeClr val="bg2"/>
                </a:solidFill>
                <a:latin typeface="Times New Roman" panose="02020603050405020304" pitchFamily="18" charset="0"/>
              </a:rPr>
              <a:t>1929 йилдан Ўзбекистонда қатағонлик сиёсати  бошланди.       </a:t>
            </a:r>
            <a:r>
              <a:rPr lang="ru-RU" altLang="ru-RU" sz="1800" dirty="0" smtClean="0">
                <a:solidFill>
                  <a:schemeClr val="bg2"/>
                </a:solidFill>
                <a:latin typeface="Times New Roman" panose="02020603050405020304" pitchFamily="18" charset="0"/>
              </a:rPr>
              <a:t>М. </a:t>
            </a:r>
            <a:r>
              <a:rPr lang="ru-RU" altLang="ru-RU" sz="1800" dirty="0" err="1" smtClean="0">
                <a:solidFill>
                  <a:schemeClr val="bg2"/>
                </a:solidFill>
                <a:latin typeface="Times New Roman" panose="02020603050405020304" pitchFamily="18" charset="0"/>
              </a:rPr>
              <a:t>Абдурашидхонов</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ундан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кейин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унинг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шогирди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ҳаммаслаги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деган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айб</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билан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Олий</a:t>
            </a:r>
            <a:r>
              <a:rPr lang="ru-RU" altLang="ru-RU" sz="1800" dirty="0" smtClean="0">
                <a:solidFill>
                  <a:schemeClr val="bg2"/>
                </a:solidFill>
                <a:latin typeface="Times New Roman" panose="02020603050405020304" pitchFamily="18" charset="0"/>
              </a:rPr>
              <a:t> суди </a:t>
            </a:r>
            <a:r>
              <a:rPr lang="ru-RU" altLang="ru-RU" sz="1800" dirty="0" err="1" smtClean="0">
                <a:solidFill>
                  <a:schemeClr val="bg2"/>
                </a:solidFill>
                <a:latin typeface="Times New Roman" panose="02020603050405020304" pitchFamily="18" charset="0"/>
              </a:rPr>
              <a:t>раиси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Қосимов</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ҳибсга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олинди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Қосимовчилик</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худойбегановчилик</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деган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тамғалар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ўйлаб</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топилди</a:t>
            </a:r>
            <a:r>
              <a:rPr lang="ru-RU" altLang="ru-RU" sz="1800" dirty="0" smtClean="0">
                <a:solidFill>
                  <a:schemeClr val="bg2"/>
                </a:solidFill>
                <a:latin typeface="Times New Roman" panose="02020603050405020304" pitchFamily="18" charset="0"/>
              </a:rPr>
              <a:t>; </a:t>
            </a:r>
          </a:p>
          <a:p>
            <a:pPr algn="just" eaLnBrk="1" hangingPunct="1">
              <a:lnSpc>
                <a:spcPct val="80000"/>
              </a:lnSpc>
              <a:defRPr/>
            </a:pPr>
            <a:r>
              <a:rPr lang="ru-RU" altLang="ru-RU" sz="1800" dirty="0" smtClean="0">
                <a:solidFill>
                  <a:schemeClr val="bg2"/>
                </a:solidFill>
                <a:latin typeface="Times New Roman" panose="02020603050405020304" pitchFamily="18" charset="0"/>
              </a:rPr>
              <a:t>Республика </a:t>
            </a:r>
            <a:r>
              <a:rPr lang="ru-RU" altLang="ru-RU" sz="1800" dirty="0" err="1" smtClean="0">
                <a:solidFill>
                  <a:schemeClr val="bg2"/>
                </a:solidFill>
                <a:latin typeface="Times New Roman" panose="02020603050405020304" pitchFamily="18" charset="0"/>
              </a:rPr>
              <a:t>Ички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ишлар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Халқ</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Комиссарлиги</a:t>
            </a:r>
            <a:r>
              <a:rPr lang="ru-RU" altLang="ru-RU" sz="1800" dirty="0" smtClean="0">
                <a:solidFill>
                  <a:schemeClr val="bg2"/>
                </a:solidFill>
                <a:latin typeface="Times New Roman" panose="02020603050405020304" pitchFamily="18" charset="0"/>
              </a:rPr>
              <a:t> (НКВД) </a:t>
            </a:r>
            <a:r>
              <a:rPr lang="ru-RU" altLang="ru-RU" sz="1800" dirty="0" err="1" smtClean="0">
                <a:solidFill>
                  <a:schemeClr val="bg2"/>
                </a:solidFill>
                <a:latin typeface="Times New Roman" panose="02020603050405020304" pitchFamily="18" charset="0"/>
              </a:rPr>
              <a:t>томонидан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Ф.Хўжаев</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А.Икромов</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Д.Манжара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С.Сегизбоев</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А.Каримов</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бошқалар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ҳибсга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олиндилар</a:t>
            </a:r>
            <a:r>
              <a:rPr lang="ru-RU" altLang="ru-RU" sz="1800" dirty="0" smtClean="0">
                <a:solidFill>
                  <a:schemeClr val="bg2"/>
                </a:solidFill>
                <a:latin typeface="Times New Roman" panose="02020603050405020304" pitchFamily="18" charset="0"/>
              </a:rPr>
              <a:t>. </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fade">
                                      <p:cBhvr>
                                        <p:cTn id="7" dur="769" decel="100000"/>
                                        <p:tgtEl>
                                          <p:spTgt spid="71682"/>
                                        </p:tgtEl>
                                      </p:cBhvr>
                                    </p:animEffect>
                                    <p:animScale>
                                      <p:cBhvr>
                                        <p:cTn id="8" dur="769" decel="100000"/>
                                        <p:tgtEl>
                                          <p:spTgt spid="71682"/>
                                        </p:tgtEl>
                                      </p:cBhvr>
                                      <p:from x="10000" y="10000"/>
                                      <p:to x="200000" y="450000"/>
                                    </p:animScale>
                                    <p:animScale>
                                      <p:cBhvr>
                                        <p:cTn id="9" dur="1231" accel="100000" fill="hold">
                                          <p:stCondLst>
                                            <p:cond delay="769"/>
                                          </p:stCondLst>
                                        </p:cTn>
                                        <p:tgtEl>
                                          <p:spTgt spid="71682"/>
                                        </p:tgtEl>
                                      </p:cBhvr>
                                      <p:from x="200000" y="450000"/>
                                      <p:to x="100000" y="100000"/>
                                    </p:animScale>
                                    <p:set>
                                      <p:cBhvr>
                                        <p:cTn id="10" dur="769" fill="hold"/>
                                        <p:tgtEl>
                                          <p:spTgt spid="71682"/>
                                        </p:tgtEl>
                                        <p:attrNameLst>
                                          <p:attrName>ppt_x</p:attrName>
                                        </p:attrNameLst>
                                      </p:cBhvr>
                                      <p:to>
                                        <p:strVal val="(0.5)"/>
                                      </p:to>
                                    </p:set>
                                    <p:anim from="(0.5)" to="(#ppt_x)" calcmode="lin" valueType="num">
                                      <p:cBhvr>
                                        <p:cTn id="11" dur="1231" accel="100000" fill="hold">
                                          <p:stCondLst>
                                            <p:cond delay="769"/>
                                          </p:stCondLst>
                                        </p:cTn>
                                        <p:tgtEl>
                                          <p:spTgt spid="71682"/>
                                        </p:tgtEl>
                                        <p:attrNameLst>
                                          <p:attrName>ppt_x</p:attrName>
                                        </p:attrNameLst>
                                      </p:cBhvr>
                                    </p:anim>
                                    <p:set>
                                      <p:cBhvr>
                                        <p:cTn id="12" dur="769" fill="hold"/>
                                        <p:tgtEl>
                                          <p:spTgt spid="71682"/>
                                        </p:tgtEl>
                                        <p:attrNameLst>
                                          <p:attrName>ppt_y</p:attrName>
                                        </p:attrNameLst>
                                      </p:cBhvr>
                                      <p:to>
                                        <p:strVal val="(#ppt_y+0.4)"/>
                                      </p:to>
                                    </p:set>
                                    <p:anim from="(#ppt_y+0.4)" to="(#ppt_y)" calcmode="lin" valueType="num">
                                      <p:cBhvr>
                                        <p:cTn id="13" dur="1231" accel="100000" fill="hold">
                                          <p:stCondLst>
                                            <p:cond delay="769"/>
                                          </p:stCondLst>
                                        </p:cTn>
                                        <p:tgtEl>
                                          <p:spTgt spid="71682"/>
                                        </p:tgtEl>
                                        <p:attrNameLst>
                                          <p:attrName>ppt_y</p:attrName>
                                        </p:attrNameLst>
                                      </p:cBhvr>
                                    </p:anim>
                                  </p:childTnLst>
                                </p:cTn>
                              </p:par>
                              <p:par>
                                <p:cTn id="14" presetID="53" presetClass="entr" presetSubtype="0" fill="hold" grpId="0" nodeType="withEffect">
                                  <p:stCondLst>
                                    <p:cond delay="0"/>
                                  </p:stCondLst>
                                  <p:childTnLst>
                                    <p:set>
                                      <p:cBhvr>
                                        <p:cTn id="15" dur="1" fill="hold">
                                          <p:stCondLst>
                                            <p:cond delay="0"/>
                                          </p:stCondLst>
                                        </p:cTn>
                                        <p:tgtEl>
                                          <p:spTgt spid="71683">
                                            <p:txEl>
                                              <p:pRg st="0" end="0"/>
                                            </p:txEl>
                                          </p:spTgt>
                                        </p:tgtEl>
                                        <p:attrNameLst>
                                          <p:attrName>style.visibility</p:attrName>
                                        </p:attrNameLst>
                                      </p:cBhvr>
                                      <p:to>
                                        <p:strVal val="visible"/>
                                      </p:to>
                                    </p:set>
                                    <p:anim calcmode="lin" valueType="num">
                                      <p:cBhvr>
                                        <p:cTn id="16" dur="2000" fill="hold"/>
                                        <p:tgtEl>
                                          <p:spTgt spid="71683">
                                            <p:txEl>
                                              <p:pRg st="0" end="0"/>
                                            </p:txEl>
                                          </p:spTgt>
                                        </p:tgtEl>
                                        <p:attrNameLst>
                                          <p:attrName>ppt_w</p:attrName>
                                        </p:attrNameLst>
                                      </p:cBhvr>
                                      <p:tavLst>
                                        <p:tav tm="0">
                                          <p:val>
                                            <p:fltVal val="0"/>
                                          </p:val>
                                        </p:tav>
                                        <p:tav tm="100000">
                                          <p:val>
                                            <p:strVal val="#ppt_w"/>
                                          </p:val>
                                        </p:tav>
                                      </p:tavLst>
                                    </p:anim>
                                    <p:anim calcmode="lin" valueType="num">
                                      <p:cBhvr>
                                        <p:cTn id="17" dur="2000" fill="hold"/>
                                        <p:tgtEl>
                                          <p:spTgt spid="71683">
                                            <p:txEl>
                                              <p:pRg st="0" end="0"/>
                                            </p:txEl>
                                          </p:spTgt>
                                        </p:tgtEl>
                                        <p:attrNameLst>
                                          <p:attrName>ppt_h</p:attrName>
                                        </p:attrNameLst>
                                      </p:cBhvr>
                                      <p:tavLst>
                                        <p:tav tm="0">
                                          <p:val>
                                            <p:fltVal val="0"/>
                                          </p:val>
                                        </p:tav>
                                        <p:tav tm="100000">
                                          <p:val>
                                            <p:strVal val="#ppt_h"/>
                                          </p:val>
                                        </p:tav>
                                      </p:tavLst>
                                    </p:anim>
                                    <p:animEffect transition="in" filter="fade">
                                      <p:cBhvr>
                                        <p:cTn id="18" dur="2000"/>
                                        <p:tgtEl>
                                          <p:spTgt spid="71683">
                                            <p:txEl>
                                              <p:pRg st="0" end="0"/>
                                            </p:txEl>
                                          </p:spTgt>
                                        </p:tgtEl>
                                      </p:cBhvr>
                                    </p:animEffect>
                                  </p:childTnLst>
                                </p:cTn>
                              </p:par>
                              <p:par>
                                <p:cTn id="19" presetID="53" presetClass="entr" presetSubtype="0" fill="hold" grpId="0" nodeType="withEffect">
                                  <p:stCondLst>
                                    <p:cond delay="0"/>
                                  </p:stCondLst>
                                  <p:childTnLst>
                                    <p:set>
                                      <p:cBhvr>
                                        <p:cTn id="20" dur="1" fill="hold">
                                          <p:stCondLst>
                                            <p:cond delay="0"/>
                                          </p:stCondLst>
                                        </p:cTn>
                                        <p:tgtEl>
                                          <p:spTgt spid="71683">
                                            <p:txEl>
                                              <p:pRg st="1" end="1"/>
                                            </p:txEl>
                                          </p:spTgt>
                                        </p:tgtEl>
                                        <p:attrNameLst>
                                          <p:attrName>style.visibility</p:attrName>
                                        </p:attrNameLst>
                                      </p:cBhvr>
                                      <p:to>
                                        <p:strVal val="visible"/>
                                      </p:to>
                                    </p:set>
                                    <p:anim calcmode="lin" valueType="num">
                                      <p:cBhvr>
                                        <p:cTn id="21" dur="2000" fill="hold"/>
                                        <p:tgtEl>
                                          <p:spTgt spid="71683">
                                            <p:txEl>
                                              <p:pRg st="1" end="1"/>
                                            </p:txEl>
                                          </p:spTgt>
                                        </p:tgtEl>
                                        <p:attrNameLst>
                                          <p:attrName>ppt_w</p:attrName>
                                        </p:attrNameLst>
                                      </p:cBhvr>
                                      <p:tavLst>
                                        <p:tav tm="0">
                                          <p:val>
                                            <p:fltVal val="0"/>
                                          </p:val>
                                        </p:tav>
                                        <p:tav tm="100000">
                                          <p:val>
                                            <p:strVal val="#ppt_w"/>
                                          </p:val>
                                        </p:tav>
                                      </p:tavLst>
                                    </p:anim>
                                    <p:anim calcmode="lin" valueType="num">
                                      <p:cBhvr>
                                        <p:cTn id="22" dur="2000" fill="hold"/>
                                        <p:tgtEl>
                                          <p:spTgt spid="71683">
                                            <p:txEl>
                                              <p:pRg st="1" end="1"/>
                                            </p:txEl>
                                          </p:spTgt>
                                        </p:tgtEl>
                                        <p:attrNameLst>
                                          <p:attrName>ppt_h</p:attrName>
                                        </p:attrNameLst>
                                      </p:cBhvr>
                                      <p:tavLst>
                                        <p:tav tm="0">
                                          <p:val>
                                            <p:fltVal val="0"/>
                                          </p:val>
                                        </p:tav>
                                        <p:tav tm="100000">
                                          <p:val>
                                            <p:strVal val="#ppt_h"/>
                                          </p:val>
                                        </p:tav>
                                      </p:tavLst>
                                    </p:anim>
                                    <p:animEffect transition="in" filter="fade">
                                      <p:cBhvr>
                                        <p:cTn id="23" dur="2000"/>
                                        <p:tgtEl>
                                          <p:spTgt spid="71683">
                                            <p:txEl>
                                              <p:pRg st="1" end="1"/>
                                            </p:txEl>
                                          </p:spTgt>
                                        </p:tgtEl>
                                      </p:cBhvr>
                                    </p:animEffect>
                                  </p:childTnLst>
                                </p:cTn>
                              </p:par>
                              <p:par>
                                <p:cTn id="24" presetID="53" presetClass="entr" presetSubtype="0" fill="hold" grpId="0" nodeType="withEffect">
                                  <p:stCondLst>
                                    <p:cond delay="0"/>
                                  </p:stCondLst>
                                  <p:childTnLst>
                                    <p:set>
                                      <p:cBhvr>
                                        <p:cTn id="25" dur="1" fill="hold">
                                          <p:stCondLst>
                                            <p:cond delay="0"/>
                                          </p:stCondLst>
                                        </p:cTn>
                                        <p:tgtEl>
                                          <p:spTgt spid="71683">
                                            <p:txEl>
                                              <p:pRg st="2" end="2"/>
                                            </p:txEl>
                                          </p:spTgt>
                                        </p:tgtEl>
                                        <p:attrNameLst>
                                          <p:attrName>style.visibility</p:attrName>
                                        </p:attrNameLst>
                                      </p:cBhvr>
                                      <p:to>
                                        <p:strVal val="visible"/>
                                      </p:to>
                                    </p:set>
                                    <p:anim calcmode="lin" valueType="num">
                                      <p:cBhvr>
                                        <p:cTn id="26" dur="2000" fill="hold"/>
                                        <p:tgtEl>
                                          <p:spTgt spid="71683">
                                            <p:txEl>
                                              <p:pRg st="2" end="2"/>
                                            </p:txEl>
                                          </p:spTgt>
                                        </p:tgtEl>
                                        <p:attrNameLst>
                                          <p:attrName>ppt_w</p:attrName>
                                        </p:attrNameLst>
                                      </p:cBhvr>
                                      <p:tavLst>
                                        <p:tav tm="0">
                                          <p:val>
                                            <p:fltVal val="0"/>
                                          </p:val>
                                        </p:tav>
                                        <p:tav tm="100000">
                                          <p:val>
                                            <p:strVal val="#ppt_w"/>
                                          </p:val>
                                        </p:tav>
                                      </p:tavLst>
                                    </p:anim>
                                    <p:anim calcmode="lin" valueType="num">
                                      <p:cBhvr>
                                        <p:cTn id="27" dur="2000" fill="hold"/>
                                        <p:tgtEl>
                                          <p:spTgt spid="71683">
                                            <p:txEl>
                                              <p:pRg st="2" end="2"/>
                                            </p:txEl>
                                          </p:spTgt>
                                        </p:tgtEl>
                                        <p:attrNameLst>
                                          <p:attrName>ppt_h</p:attrName>
                                        </p:attrNameLst>
                                      </p:cBhvr>
                                      <p:tavLst>
                                        <p:tav tm="0">
                                          <p:val>
                                            <p:fltVal val="0"/>
                                          </p:val>
                                        </p:tav>
                                        <p:tav tm="100000">
                                          <p:val>
                                            <p:strVal val="#ppt_h"/>
                                          </p:val>
                                        </p:tav>
                                      </p:tavLst>
                                    </p:anim>
                                    <p:animEffect transition="in" filter="fade">
                                      <p:cBhvr>
                                        <p:cTn id="28" dur="2000"/>
                                        <p:tgtEl>
                                          <p:spTgt spid="71683">
                                            <p:txEl>
                                              <p:pRg st="2" end="2"/>
                                            </p:txEl>
                                          </p:spTgt>
                                        </p:tgtEl>
                                      </p:cBhvr>
                                    </p:animEffect>
                                  </p:childTnLst>
                                </p:cTn>
                              </p:par>
                              <p:par>
                                <p:cTn id="29" presetID="53" presetClass="entr" presetSubtype="0" fill="hold" grpId="0" nodeType="withEffect">
                                  <p:stCondLst>
                                    <p:cond delay="0"/>
                                  </p:stCondLst>
                                  <p:childTnLst>
                                    <p:set>
                                      <p:cBhvr>
                                        <p:cTn id="30" dur="1" fill="hold">
                                          <p:stCondLst>
                                            <p:cond delay="0"/>
                                          </p:stCondLst>
                                        </p:cTn>
                                        <p:tgtEl>
                                          <p:spTgt spid="71683">
                                            <p:txEl>
                                              <p:pRg st="3" end="3"/>
                                            </p:txEl>
                                          </p:spTgt>
                                        </p:tgtEl>
                                        <p:attrNameLst>
                                          <p:attrName>style.visibility</p:attrName>
                                        </p:attrNameLst>
                                      </p:cBhvr>
                                      <p:to>
                                        <p:strVal val="visible"/>
                                      </p:to>
                                    </p:set>
                                    <p:anim calcmode="lin" valueType="num">
                                      <p:cBhvr>
                                        <p:cTn id="31" dur="2000" fill="hold"/>
                                        <p:tgtEl>
                                          <p:spTgt spid="71683">
                                            <p:txEl>
                                              <p:pRg st="3" end="3"/>
                                            </p:txEl>
                                          </p:spTgt>
                                        </p:tgtEl>
                                        <p:attrNameLst>
                                          <p:attrName>ppt_w</p:attrName>
                                        </p:attrNameLst>
                                      </p:cBhvr>
                                      <p:tavLst>
                                        <p:tav tm="0">
                                          <p:val>
                                            <p:fltVal val="0"/>
                                          </p:val>
                                        </p:tav>
                                        <p:tav tm="100000">
                                          <p:val>
                                            <p:strVal val="#ppt_w"/>
                                          </p:val>
                                        </p:tav>
                                      </p:tavLst>
                                    </p:anim>
                                    <p:anim calcmode="lin" valueType="num">
                                      <p:cBhvr>
                                        <p:cTn id="32" dur="2000" fill="hold"/>
                                        <p:tgtEl>
                                          <p:spTgt spid="71683">
                                            <p:txEl>
                                              <p:pRg st="3" end="3"/>
                                            </p:txEl>
                                          </p:spTgt>
                                        </p:tgtEl>
                                        <p:attrNameLst>
                                          <p:attrName>ppt_h</p:attrName>
                                        </p:attrNameLst>
                                      </p:cBhvr>
                                      <p:tavLst>
                                        <p:tav tm="0">
                                          <p:val>
                                            <p:fltVal val="0"/>
                                          </p:val>
                                        </p:tav>
                                        <p:tav tm="100000">
                                          <p:val>
                                            <p:strVal val="#ppt_h"/>
                                          </p:val>
                                        </p:tav>
                                      </p:tavLst>
                                    </p:anim>
                                    <p:animEffect transition="in" filter="fade">
                                      <p:cBhvr>
                                        <p:cTn id="33" dur="2000"/>
                                        <p:tgtEl>
                                          <p:spTgt spid="71683">
                                            <p:txEl>
                                              <p:pRg st="3" end="3"/>
                                            </p:txEl>
                                          </p:spTgt>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71683">
                                            <p:txEl>
                                              <p:pRg st="4" end="4"/>
                                            </p:txEl>
                                          </p:spTgt>
                                        </p:tgtEl>
                                        <p:attrNameLst>
                                          <p:attrName>style.visibility</p:attrName>
                                        </p:attrNameLst>
                                      </p:cBhvr>
                                      <p:to>
                                        <p:strVal val="visible"/>
                                      </p:to>
                                    </p:set>
                                    <p:anim calcmode="lin" valueType="num">
                                      <p:cBhvr>
                                        <p:cTn id="36" dur="2000" fill="hold"/>
                                        <p:tgtEl>
                                          <p:spTgt spid="71683">
                                            <p:txEl>
                                              <p:pRg st="4" end="4"/>
                                            </p:txEl>
                                          </p:spTgt>
                                        </p:tgtEl>
                                        <p:attrNameLst>
                                          <p:attrName>ppt_w</p:attrName>
                                        </p:attrNameLst>
                                      </p:cBhvr>
                                      <p:tavLst>
                                        <p:tav tm="0">
                                          <p:val>
                                            <p:fltVal val="0"/>
                                          </p:val>
                                        </p:tav>
                                        <p:tav tm="100000">
                                          <p:val>
                                            <p:strVal val="#ppt_w"/>
                                          </p:val>
                                        </p:tav>
                                      </p:tavLst>
                                    </p:anim>
                                    <p:anim calcmode="lin" valueType="num">
                                      <p:cBhvr>
                                        <p:cTn id="37" dur="2000" fill="hold"/>
                                        <p:tgtEl>
                                          <p:spTgt spid="71683">
                                            <p:txEl>
                                              <p:pRg st="4" end="4"/>
                                            </p:txEl>
                                          </p:spTgt>
                                        </p:tgtEl>
                                        <p:attrNameLst>
                                          <p:attrName>ppt_h</p:attrName>
                                        </p:attrNameLst>
                                      </p:cBhvr>
                                      <p:tavLst>
                                        <p:tav tm="0">
                                          <p:val>
                                            <p:fltVal val="0"/>
                                          </p:val>
                                        </p:tav>
                                        <p:tav tm="100000">
                                          <p:val>
                                            <p:strVal val="#ppt_h"/>
                                          </p:val>
                                        </p:tav>
                                      </p:tavLst>
                                    </p:anim>
                                    <p:animEffect transition="in" filter="fade">
                                      <p:cBhvr>
                                        <p:cTn id="38" dur="2000"/>
                                        <p:tgtEl>
                                          <p:spTgt spid="71683">
                                            <p:txEl>
                                              <p:pRg st="4" end="4"/>
                                            </p:txEl>
                                          </p:spTgt>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71683">
                                            <p:txEl>
                                              <p:pRg st="5" end="5"/>
                                            </p:txEl>
                                          </p:spTgt>
                                        </p:tgtEl>
                                        <p:attrNameLst>
                                          <p:attrName>style.visibility</p:attrName>
                                        </p:attrNameLst>
                                      </p:cBhvr>
                                      <p:to>
                                        <p:strVal val="visible"/>
                                      </p:to>
                                    </p:set>
                                    <p:anim calcmode="lin" valueType="num">
                                      <p:cBhvr>
                                        <p:cTn id="41" dur="2000" fill="hold"/>
                                        <p:tgtEl>
                                          <p:spTgt spid="71683">
                                            <p:txEl>
                                              <p:pRg st="5" end="5"/>
                                            </p:txEl>
                                          </p:spTgt>
                                        </p:tgtEl>
                                        <p:attrNameLst>
                                          <p:attrName>ppt_w</p:attrName>
                                        </p:attrNameLst>
                                      </p:cBhvr>
                                      <p:tavLst>
                                        <p:tav tm="0">
                                          <p:val>
                                            <p:fltVal val="0"/>
                                          </p:val>
                                        </p:tav>
                                        <p:tav tm="100000">
                                          <p:val>
                                            <p:strVal val="#ppt_w"/>
                                          </p:val>
                                        </p:tav>
                                      </p:tavLst>
                                    </p:anim>
                                    <p:anim calcmode="lin" valueType="num">
                                      <p:cBhvr>
                                        <p:cTn id="42" dur="2000" fill="hold"/>
                                        <p:tgtEl>
                                          <p:spTgt spid="71683">
                                            <p:txEl>
                                              <p:pRg st="5" end="5"/>
                                            </p:txEl>
                                          </p:spTgt>
                                        </p:tgtEl>
                                        <p:attrNameLst>
                                          <p:attrName>ppt_h</p:attrName>
                                        </p:attrNameLst>
                                      </p:cBhvr>
                                      <p:tavLst>
                                        <p:tav tm="0">
                                          <p:val>
                                            <p:fltVal val="0"/>
                                          </p:val>
                                        </p:tav>
                                        <p:tav tm="100000">
                                          <p:val>
                                            <p:strVal val="#ppt_h"/>
                                          </p:val>
                                        </p:tav>
                                      </p:tavLst>
                                    </p:anim>
                                    <p:animEffect transition="in" filter="fade">
                                      <p:cBhvr>
                                        <p:cTn id="43" dur="2000"/>
                                        <p:tgtEl>
                                          <p:spTgt spid="71683">
                                            <p:txEl>
                                              <p:pRg st="5" end="5"/>
                                            </p:txEl>
                                          </p:spTgt>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71683">
                                            <p:txEl>
                                              <p:pRg st="6" end="6"/>
                                            </p:txEl>
                                          </p:spTgt>
                                        </p:tgtEl>
                                        <p:attrNameLst>
                                          <p:attrName>style.visibility</p:attrName>
                                        </p:attrNameLst>
                                      </p:cBhvr>
                                      <p:to>
                                        <p:strVal val="visible"/>
                                      </p:to>
                                    </p:set>
                                    <p:anim calcmode="lin" valueType="num">
                                      <p:cBhvr>
                                        <p:cTn id="46" dur="2000" fill="hold"/>
                                        <p:tgtEl>
                                          <p:spTgt spid="71683">
                                            <p:txEl>
                                              <p:pRg st="6" end="6"/>
                                            </p:txEl>
                                          </p:spTgt>
                                        </p:tgtEl>
                                        <p:attrNameLst>
                                          <p:attrName>ppt_w</p:attrName>
                                        </p:attrNameLst>
                                      </p:cBhvr>
                                      <p:tavLst>
                                        <p:tav tm="0">
                                          <p:val>
                                            <p:fltVal val="0"/>
                                          </p:val>
                                        </p:tav>
                                        <p:tav tm="100000">
                                          <p:val>
                                            <p:strVal val="#ppt_w"/>
                                          </p:val>
                                        </p:tav>
                                      </p:tavLst>
                                    </p:anim>
                                    <p:anim calcmode="lin" valueType="num">
                                      <p:cBhvr>
                                        <p:cTn id="47" dur="2000" fill="hold"/>
                                        <p:tgtEl>
                                          <p:spTgt spid="71683">
                                            <p:txEl>
                                              <p:pRg st="6" end="6"/>
                                            </p:txEl>
                                          </p:spTgt>
                                        </p:tgtEl>
                                        <p:attrNameLst>
                                          <p:attrName>ppt_h</p:attrName>
                                        </p:attrNameLst>
                                      </p:cBhvr>
                                      <p:tavLst>
                                        <p:tav tm="0">
                                          <p:val>
                                            <p:fltVal val="0"/>
                                          </p:val>
                                        </p:tav>
                                        <p:tav tm="100000">
                                          <p:val>
                                            <p:strVal val="#ppt_h"/>
                                          </p:val>
                                        </p:tav>
                                      </p:tavLst>
                                    </p:anim>
                                    <p:animEffect transition="in" filter="fade">
                                      <p:cBhvr>
                                        <p:cTn id="48" dur="2000"/>
                                        <p:tgtEl>
                                          <p:spTgt spid="71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457200" y="342900"/>
            <a:ext cx="8229600" cy="4525963"/>
          </a:xfrm>
        </p:spPr>
        <p:txBody>
          <a:bodyPr/>
          <a:lstStyle/>
          <a:p>
            <a:pPr algn="just" eaLnBrk="1" hangingPunct="1">
              <a:lnSpc>
                <a:spcPct val="80000"/>
              </a:lnSpc>
              <a:defRPr/>
            </a:pPr>
            <a:r>
              <a:rPr lang="ru-RU" altLang="ru-RU" sz="2000" b="1" dirty="0" smtClean="0">
                <a:solidFill>
                  <a:schemeClr val="bg2"/>
                </a:solidFill>
                <a:latin typeface="Times New Roman" panose="02020603050405020304" pitchFamily="18" charset="0"/>
              </a:rPr>
              <a:t>1937 </a:t>
            </a:r>
            <a:r>
              <a:rPr lang="ru-RU" altLang="ru-RU" sz="2000" b="1" dirty="0" err="1" smtClean="0">
                <a:solidFill>
                  <a:schemeClr val="bg2"/>
                </a:solidFill>
                <a:latin typeface="Times New Roman" panose="02020603050405020304" pitchFamily="18" charset="0"/>
              </a:rPr>
              <a:t>йил</a:t>
            </a:r>
            <a:r>
              <a:rPr lang="ru-RU" altLang="ru-RU" sz="2000" b="1" dirty="0" smtClean="0">
                <a:solidFill>
                  <a:schemeClr val="bg2"/>
                </a:solidFill>
                <a:latin typeface="Times New Roman" panose="02020603050405020304" pitchFamily="18" charset="0"/>
              </a:rPr>
              <a:t> – </a:t>
            </a:r>
            <a:r>
              <a:rPr lang="uz-Cyrl-UZ" altLang="ru-RU" sz="2000" b="1" dirty="0" smtClean="0">
                <a:solidFill>
                  <a:schemeClr val="bg2"/>
                </a:solidFill>
                <a:latin typeface="Times New Roman" panose="02020603050405020304" pitchFamily="18" charset="0"/>
              </a:rPr>
              <a:t>қатағон</a:t>
            </a:r>
            <a:r>
              <a:rPr lang="ru-RU" altLang="ru-RU" sz="2000" b="1" dirty="0" err="1" smtClean="0">
                <a:solidFill>
                  <a:schemeClr val="bg2"/>
                </a:solidFill>
                <a:latin typeface="Times New Roman" panose="02020603050405020304" pitchFamily="18" charset="0"/>
              </a:rPr>
              <a:t>ларнинг</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энг</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кучайган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давридир</a:t>
            </a:r>
            <a:r>
              <a:rPr lang="ru-RU" altLang="ru-RU" sz="2000" b="1" dirty="0" smtClean="0">
                <a:solidFill>
                  <a:schemeClr val="bg2"/>
                </a:solidFill>
                <a:latin typeface="Times New Roman" panose="02020603050405020304" pitchFamily="18" charset="0"/>
              </a:rPr>
              <a:t>;</a:t>
            </a:r>
          </a:p>
          <a:p>
            <a:pPr algn="just" eaLnBrk="1" hangingPunct="1">
              <a:lnSpc>
                <a:spcPct val="80000"/>
              </a:lnSpc>
              <a:defRPr/>
            </a:pPr>
            <a:r>
              <a:rPr lang="ru-RU" altLang="ru-RU" sz="2000" b="1" dirty="0" smtClean="0">
                <a:solidFill>
                  <a:schemeClr val="bg2"/>
                </a:solidFill>
                <a:latin typeface="Times New Roman" panose="02020603050405020304" pitchFamily="18" charset="0"/>
              </a:rPr>
              <a:t>1937 й. август - сентябрь </a:t>
            </a:r>
            <a:r>
              <a:rPr lang="ru-RU" altLang="ru-RU" sz="2000" b="1" dirty="0" err="1" smtClean="0">
                <a:solidFill>
                  <a:schemeClr val="bg2"/>
                </a:solidFill>
                <a:latin typeface="Times New Roman" panose="02020603050405020304" pitchFamily="18" charset="0"/>
              </a:rPr>
              <a:t>ойларида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қамалганлар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орасида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ЎзКП</a:t>
            </a:r>
            <a:r>
              <a:rPr lang="ru-RU" altLang="ru-RU" sz="2000" b="1" dirty="0" smtClean="0">
                <a:solidFill>
                  <a:schemeClr val="bg2"/>
                </a:solidFill>
                <a:latin typeface="Times New Roman" panose="02020603050405020304" pitchFamily="18" charset="0"/>
              </a:rPr>
              <a:t> МК </a:t>
            </a:r>
            <a:r>
              <a:rPr lang="ru-RU" altLang="ru-RU" sz="2000" b="1" dirty="0" err="1" smtClean="0">
                <a:solidFill>
                  <a:schemeClr val="bg2"/>
                </a:solidFill>
                <a:latin typeface="Times New Roman" panose="02020603050405020304" pitchFamily="18" charset="0"/>
              </a:rPr>
              <a:t>котиблари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С.Болтабоев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И.Худойқулов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А.Цехер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ва</a:t>
            </a:r>
            <a:r>
              <a:rPr lang="ru-RU" altLang="ru-RU" sz="2000" b="1" dirty="0" smtClean="0">
                <a:solidFill>
                  <a:schemeClr val="bg2"/>
                </a:solidFill>
                <a:latin typeface="Times New Roman" panose="02020603050405020304" pitchFamily="18" charset="0"/>
              </a:rPr>
              <a:t> б., МК </a:t>
            </a:r>
            <a:r>
              <a:rPr lang="ru-RU" altLang="ru-RU" sz="2000" b="1" dirty="0" err="1" smtClean="0">
                <a:solidFill>
                  <a:schemeClr val="bg2"/>
                </a:solidFill>
                <a:latin typeface="Times New Roman" panose="02020603050405020304" pitchFamily="18" charset="0"/>
              </a:rPr>
              <a:t>бўлим</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мудирлари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М.Шермуҳамедов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М.Усмонов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К.Берегинлар</a:t>
            </a:r>
            <a:r>
              <a:rPr lang="ru-RU" altLang="ru-RU" sz="2000" b="1" dirty="0" smtClean="0">
                <a:solidFill>
                  <a:schemeClr val="bg2"/>
                </a:solidFill>
                <a:latin typeface="Times New Roman" panose="02020603050405020304" pitchFamily="18" charset="0"/>
              </a:rPr>
              <a:t>, комсомол </a:t>
            </a:r>
            <a:r>
              <a:rPr lang="ru-RU" altLang="ru-RU" sz="2000" b="1" dirty="0" err="1" smtClean="0">
                <a:solidFill>
                  <a:schemeClr val="bg2"/>
                </a:solidFill>
                <a:latin typeface="Times New Roman" panose="02020603050405020304" pitchFamily="18" charset="0"/>
              </a:rPr>
              <a:t>раҳбарлари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И.Ортиқов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Т.Рисқулов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Ф.Тарасов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халқ</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комиссарлари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А.Исломов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М.Турсунхўжаев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вилоятлар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раҳбарлари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Д.Ризаев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К.Болтаев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Н.Исроилов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И.Ирисматов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ва</a:t>
            </a:r>
            <a:r>
              <a:rPr lang="ru-RU" altLang="ru-RU" sz="2000" b="1" dirty="0" smtClean="0">
                <a:solidFill>
                  <a:schemeClr val="bg2"/>
                </a:solidFill>
                <a:latin typeface="Times New Roman" panose="02020603050405020304" pitchFamily="18" charset="0"/>
              </a:rPr>
              <a:t> б. бор </a:t>
            </a:r>
            <a:r>
              <a:rPr lang="ru-RU" altLang="ru-RU" sz="2000" b="1" dirty="0" err="1" smtClean="0">
                <a:solidFill>
                  <a:schemeClr val="bg2"/>
                </a:solidFill>
                <a:latin typeface="Times New Roman" panose="02020603050405020304" pitchFamily="18" charset="0"/>
              </a:rPr>
              <a:t>эди</a:t>
            </a:r>
            <a:r>
              <a:rPr lang="ru-RU" altLang="ru-RU" sz="2000" b="1" dirty="0" smtClean="0">
                <a:solidFill>
                  <a:schemeClr val="bg2"/>
                </a:solidFill>
                <a:latin typeface="Times New Roman" panose="02020603050405020304" pitchFamily="18" charset="0"/>
              </a:rPr>
              <a:t>; </a:t>
            </a:r>
          </a:p>
          <a:p>
            <a:pPr algn="just" eaLnBrk="1" hangingPunct="1">
              <a:lnSpc>
                <a:spcPct val="80000"/>
              </a:lnSpc>
              <a:defRPr/>
            </a:pPr>
            <a:r>
              <a:rPr lang="ru-RU" altLang="ru-RU" sz="2000" b="1" dirty="0" smtClean="0">
                <a:solidFill>
                  <a:schemeClr val="bg2"/>
                </a:solidFill>
                <a:latin typeface="Times New Roman" panose="02020603050405020304" pitchFamily="18" charset="0"/>
              </a:rPr>
              <a:t>1927 й. </a:t>
            </a:r>
            <a:r>
              <a:rPr lang="ru-RU" altLang="ru-RU" sz="2000" b="1" dirty="0" err="1" smtClean="0">
                <a:solidFill>
                  <a:schemeClr val="bg2"/>
                </a:solidFill>
                <a:latin typeface="Times New Roman" panose="02020603050405020304" pitchFamily="18" charset="0"/>
              </a:rPr>
              <a:t>бошларида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Ўзбекистон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зиёлиларининг</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Самарқандда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бўлган</a:t>
            </a:r>
            <a:r>
              <a:rPr lang="ru-RU" altLang="ru-RU" sz="2000" b="1" dirty="0" smtClean="0">
                <a:solidFill>
                  <a:schemeClr val="bg2"/>
                </a:solidFill>
                <a:latin typeface="Times New Roman" panose="02020603050405020304" pitchFamily="18" charset="0"/>
              </a:rPr>
              <a:t> 1 - </a:t>
            </a:r>
            <a:r>
              <a:rPr lang="ru-RU" altLang="ru-RU" sz="2000" b="1" dirty="0" err="1" smtClean="0">
                <a:solidFill>
                  <a:schemeClr val="bg2"/>
                </a:solidFill>
                <a:latin typeface="Times New Roman" panose="02020603050405020304" pitchFamily="18" charset="0"/>
              </a:rPr>
              <a:t>қурултойидан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кейин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жадид</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зиёлиларининг</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ғоявий</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қарашларини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фош</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қилиш</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васвасалари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янада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кучайди</a:t>
            </a:r>
            <a:r>
              <a:rPr lang="ru-RU" altLang="ru-RU" sz="2000" b="1" dirty="0" smtClean="0">
                <a:solidFill>
                  <a:schemeClr val="bg2"/>
                </a:solidFill>
                <a:latin typeface="Times New Roman" panose="02020603050405020304" pitchFamily="18" charset="0"/>
              </a:rPr>
              <a:t>; </a:t>
            </a:r>
          </a:p>
          <a:p>
            <a:pPr algn="just" eaLnBrk="1" hangingPunct="1">
              <a:lnSpc>
                <a:spcPct val="80000"/>
              </a:lnSpc>
              <a:defRPr/>
            </a:pPr>
            <a:r>
              <a:rPr lang="ru-RU" altLang="ru-RU" sz="2000" b="1" dirty="0" smtClean="0">
                <a:solidFill>
                  <a:schemeClr val="bg2"/>
                </a:solidFill>
                <a:latin typeface="Times New Roman" panose="02020603050405020304" pitchFamily="18" charset="0"/>
              </a:rPr>
              <a:t>1929 й. 25 </a:t>
            </a:r>
            <a:r>
              <a:rPr lang="ru-RU" altLang="ru-RU" sz="2000" b="1" dirty="0" err="1" smtClean="0">
                <a:solidFill>
                  <a:schemeClr val="bg2"/>
                </a:solidFill>
                <a:latin typeface="Times New Roman" panose="02020603050405020304" pitchFamily="18" charset="0"/>
              </a:rPr>
              <a:t>ноябридан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бу</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ҳаракат</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аъзолари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сифатида</a:t>
            </a:r>
            <a:r>
              <a:rPr lang="ru-RU" altLang="ru-RU" sz="2000" b="1" dirty="0" smtClean="0">
                <a:solidFill>
                  <a:schemeClr val="bg2"/>
                </a:solidFill>
                <a:latin typeface="Times New Roman" panose="02020603050405020304" pitchFamily="18" charset="0"/>
              </a:rPr>
              <a:t> 85 киши </a:t>
            </a:r>
            <a:r>
              <a:rPr lang="ru-RU" altLang="ru-RU" sz="2000" b="1" dirty="0" err="1" smtClean="0">
                <a:solidFill>
                  <a:schemeClr val="bg2"/>
                </a:solidFill>
                <a:latin typeface="Times New Roman" panose="02020603050405020304" pitchFamily="18" charset="0"/>
              </a:rPr>
              <a:t>ҳибсга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олинган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Ўрта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Осиё</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Давлат</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сиёсий</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бошқармасининг</a:t>
            </a:r>
            <a:r>
              <a:rPr lang="ru-RU" altLang="ru-RU" sz="2000" b="1" dirty="0" smtClean="0">
                <a:solidFill>
                  <a:schemeClr val="bg2"/>
                </a:solidFill>
                <a:latin typeface="Times New Roman" panose="02020603050405020304" pitchFamily="18" charset="0"/>
              </a:rPr>
              <a:t> 1931й. 25 </a:t>
            </a:r>
            <a:r>
              <a:rPr lang="ru-RU" altLang="ru-RU" sz="2000" b="1" dirty="0" err="1" smtClean="0">
                <a:solidFill>
                  <a:schemeClr val="bg2"/>
                </a:solidFill>
                <a:latin typeface="Times New Roman" panose="02020603050405020304" pitchFamily="18" charset="0"/>
              </a:rPr>
              <a:t>апрелдаги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ҳукмига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кўра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М.Абдурашидхонов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У.Хўжаев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Т.Мусабоев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С.Тиллахонов</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Н.Шерахмедовлар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отувга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Абдуваҳоб</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Муродий</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дастлаб</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отувга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кейинчалик</a:t>
            </a:r>
            <a:r>
              <a:rPr lang="ru-RU" altLang="ru-RU" sz="2000" b="1" dirty="0" smtClean="0">
                <a:solidFill>
                  <a:schemeClr val="bg2"/>
                </a:solidFill>
                <a:latin typeface="Times New Roman" panose="02020603050405020304" pitchFamily="18" charset="0"/>
              </a:rPr>
              <a:t> 10 </a:t>
            </a:r>
            <a:r>
              <a:rPr lang="ru-RU" altLang="ru-RU" sz="2000" b="1" dirty="0" err="1" smtClean="0">
                <a:solidFill>
                  <a:schemeClr val="bg2"/>
                </a:solidFill>
                <a:latin typeface="Times New Roman" panose="02020603050405020304" pitchFamily="18" charset="0"/>
              </a:rPr>
              <a:t>йил</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қамоқ</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жазосига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ҳукм</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қилинди</a:t>
            </a:r>
            <a:r>
              <a:rPr lang="ru-RU" altLang="ru-RU" sz="2000" b="1" dirty="0" smtClean="0">
                <a:solidFill>
                  <a:schemeClr val="bg2"/>
                </a:solidFill>
                <a:latin typeface="Times New Roman" panose="02020603050405020304" pitchFamily="18" charset="0"/>
              </a:rPr>
              <a:t>;</a:t>
            </a:r>
          </a:p>
          <a:p>
            <a:pPr algn="just" eaLnBrk="1" hangingPunct="1">
              <a:lnSpc>
                <a:spcPct val="80000"/>
              </a:lnSpc>
              <a:defRPr/>
            </a:pPr>
            <a:r>
              <a:rPr lang="ru-RU" altLang="ru-RU" sz="2000" b="1" dirty="0" smtClean="0">
                <a:solidFill>
                  <a:schemeClr val="bg2"/>
                </a:solidFill>
                <a:latin typeface="Times New Roman" panose="02020603050405020304" pitchFamily="18" charset="0"/>
              </a:rPr>
              <a:t>1937-39 </a:t>
            </a:r>
            <a:r>
              <a:rPr lang="ru-RU" altLang="ru-RU" sz="2000" b="1" dirty="0" err="1" smtClean="0">
                <a:solidFill>
                  <a:schemeClr val="bg2"/>
                </a:solidFill>
                <a:latin typeface="Times New Roman" panose="02020603050405020304" pitchFamily="18" charset="0"/>
              </a:rPr>
              <a:t>йилларда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ўз</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ватанига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содиқ</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минглаб</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зиёлилар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жумладан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ёзувчи-шоирлар</a:t>
            </a:r>
            <a:r>
              <a:rPr lang="ru-RU" altLang="ru-RU" sz="2000" b="1" dirty="0" smtClean="0">
                <a:solidFill>
                  <a:schemeClr val="bg2"/>
                </a:solidFill>
                <a:latin typeface="Times New Roman" panose="02020603050405020304" pitchFamily="18" charset="0"/>
              </a:rPr>
              <a:t> А.</a:t>
            </a:r>
            <a:r>
              <a:rPr lang="uz-Cyrl-UZ" altLang="ru-RU" sz="2000" b="1" dirty="0" smtClean="0">
                <a:solidFill>
                  <a:schemeClr val="bg2"/>
                </a:solidFill>
                <a:latin typeface="Times New Roman" panose="02020603050405020304" pitchFamily="18" charset="0"/>
              </a:rPr>
              <a:t>Қ</a:t>
            </a:r>
            <a:r>
              <a:rPr lang="ru-RU" altLang="ru-RU" sz="2000" b="1" dirty="0" err="1" smtClean="0">
                <a:solidFill>
                  <a:schemeClr val="bg2"/>
                </a:solidFill>
                <a:latin typeface="Times New Roman" panose="02020603050405020304" pitchFamily="18" charset="0"/>
              </a:rPr>
              <a:t>одирий</a:t>
            </a:r>
            <a:r>
              <a:rPr lang="ru-RU" altLang="ru-RU" sz="2000" b="1" dirty="0" smtClean="0">
                <a:solidFill>
                  <a:schemeClr val="bg2"/>
                </a:solidFill>
                <a:latin typeface="Times New Roman" panose="02020603050405020304" pitchFamily="18" charset="0"/>
              </a:rPr>
              <a:t>  (1894-1938) </a:t>
            </a:r>
            <a:r>
              <a:rPr lang="ru-RU" altLang="ru-RU" sz="2000" b="1" dirty="0" err="1" smtClean="0">
                <a:solidFill>
                  <a:schemeClr val="bg2"/>
                </a:solidFill>
                <a:latin typeface="Times New Roman" panose="02020603050405020304" pitchFamily="18" charset="0"/>
              </a:rPr>
              <a:t>А.Фитрат</a:t>
            </a:r>
            <a:r>
              <a:rPr lang="ru-RU" altLang="ru-RU" sz="2000" b="1" dirty="0" smtClean="0">
                <a:solidFill>
                  <a:schemeClr val="bg2"/>
                </a:solidFill>
                <a:latin typeface="Times New Roman" panose="02020603050405020304" pitchFamily="18" charset="0"/>
              </a:rPr>
              <a:t> (1886-1937), </a:t>
            </a:r>
            <a:r>
              <a:rPr lang="ru-RU" altLang="ru-RU" sz="2000" b="1" dirty="0" err="1" smtClean="0">
                <a:solidFill>
                  <a:schemeClr val="bg2"/>
                </a:solidFill>
                <a:latin typeface="Times New Roman" panose="02020603050405020304" pitchFamily="18" charset="0"/>
              </a:rPr>
              <a:t>Чўлпон</a:t>
            </a:r>
            <a:r>
              <a:rPr lang="ru-RU" altLang="ru-RU" sz="2000" b="1" dirty="0" smtClean="0">
                <a:solidFill>
                  <a:schemeClr val="bg2"/>
                </a:solidFill>
                <a:latin typeface="Times New Roman" panose="02020603050405020304" pitchFamily="18" charset="0"/>
              </a:rPr>
              <a:t> (1897-1938), </a:t>
            </a:r>
            <a:r>
              <a:rPr lang="ru-RU" altLang="ru-RU" sz="2000" b="1" dirty="0" err="1" smtClean="0">
                <a:solidFill>
                  <a:schemeClr val="bg2"/>
                </a:solidFill>
                <a:latin typeface="Times New Roman" panose="02020603050405020304" pitchFamily="18" charset="0"/>
              </a:rPr>
              <a:t>кейинроқ</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У.Носир</a:t>
            </a:r>
            <a:r>
              <a:rPr lang="ru-RU" altLang="ru-RU" sz="2000" b="1" dirty="0" smtClean="0">
                <a:solidFill>
                  <a:schemeClr val="bg2"/>
                </a:solidFill>
                <a:latin typeface="Times New Roman" panose="02020603050405020304" pitchFamily="18" charset="0"/>
              </a:rPr>
              <a:t> (1912-1944) Сталин </a:t>
            </a:r>
            <a:r>
              <a:rPr lang="ru-RU" altLang="ru-RU" sz="2000" b="1" dirty="0" err="1" smtClean="0">
                <a:solidFill>
                  <a:schemeClr val="bg2"/>
                </a:solidFill>
                <a:latin typeface="Times New Roman" panose="02020603050405020304" pitchFamily="18" charset="0"/>
              </a:rPr>
              <a:t>истибдодининг</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бегуноҳ</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қурбонлари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бўлдилар</a:t>
            </a:r>
            <a:r>
              <a:rPr lang="ru-RU" altLang="ru-RU" sz="2000" b="1" dirty="0" smtClean="0">
                <a:solidFill>
                  <a:schemeClr val="bg2"/>
                </a:solidFill>
                <a:latin typeface="Times New Roman" panose="02020603050405020304" pitchFamily="18" charset="0"/>
              </a:rPr>
              <a:t>. Шу </a:t>
            </a:r>
            <a:r>
              <a:rPr lang="ru-RU" altLang="ru-RU" sz="2000" b="1" dirty="0" err="1" smtClean="0">
                <a:solidFill>
                  <a:schemeClr val="bg2"/>
                </a:solidFill>
                <a:latin typeface="Times New Roman" panose="02020603050405020304" pitchFamily="18" charset="0"/>
              </a:rPr>
              <a:t>вақт</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ичида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Ўзбекистон</a:t>
            </a:r>
            <a:r>
              <a:rPr lang="en-US" altLang="ru-RU" sz="2000" b="1" dirty="0" smtClean="0">
                <a:solidFill>
                  <a:schemeClr val="bg2"/>
                </a:solidFill>
                <a:latin typeface="Times New Roman" panose="02020603050405020304" pitchFamily="18" charset="0"/>
              </a:rPr>
              <a:t> </a:t>
            </a:r>
            <a:r>
              <a:rPr lang="ru-RU" altLang="ru-RU" sz="2000" b="1" dirty="0" smtClean="0">
                <a:solidFill>
                  <a:schemeClr val="bg2"/>
                </a:solidFill>
                <a:latin typeface="Times New Roman" panose="02020603050405020304" pitchFamily="18" charset="0"/>
              </a:rPr>
              <a:t>6920 </a:t>
            </a:r>
            <a:r>
              <a:rPr lang="ru-RU" altLang="ru-RU" sz="2000" b="1" dirty="0" err="1" smtClean="0">
                <a:solidFill>
                  <a:schemeClr val="bg2"/>
                </a:solidFill>
                <a:latin typeface="Times New Roman" panose="02020603050405020304" pitchFamily="18" charset="0"/>
              </a:rPr>
              <a:t>зиёли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отиб</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ташланди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минглаб</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зиёлилар</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сургун</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ва</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қамоқ</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зулмини</a:t>
            </a:r>
            <a:r>
              <a:rPr lang="ru-RU" altLang="ru-RU" sz="2000" b="1" dirty="0" smtClean="0">
                <a:solidFill>
                  <a:schemeClr val="bg2"/>
                </a:solidFill>
                <a:latin typeface="Times New Roman" panose="02020603050405020304" pitchFamily="18" charset="0"/>
              </a:rPr>
              <a:t> </a:t>
            </a:r>
            <a:r>
              <a:rPr lang="ru-RU" altLang="ru-RU" sz="2000" b="1" dirty="0" err="1" smtClean="0">
                <a:solidFill>
                  <a:schemeClr val="bg2"/>
                </a:solidFill>
                <a:latin typeface="Times New Roman" panose="02020603050405020304" pitchFamily="18" charset="0"/>
              </a:rPr>
              <a:t>тортди</a:t>
            </a:r>
            <a:r>
              <a:rPr lang="ru-RU" altLang="ru-RU" sz="2000" b="1" dirty="0" smtClean="0">
                <a:solidFill>
                  <a:schemeClr val="bg2"/>
                </a:solidFill>
                <a:latin typeface="Times New Roman" panose="02020603050405020304" pitchFamily="18"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4" presetClass="entr" presetSubtype="0" fill="hold" grpId="0" nodeType="with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fade">
                                      <p:cBhvr>
                                        <p:cTn id="7" dur="2000"/>
                                        <p:tgtEl>
                                          <p:spTgt spid="72707">
                                            <p:txEl>
                                              <p:pRg st="0" end="0"/>
                                            </p:txEl>
                                          </p:spTgt>
                                        </p:tgtEl>
                                      </p:cBhvr>
                                    </p:animEffect>
                                    <p:anim calcmode="lin" valueType="num">
                                      <p:cBhvr>
                                        <p:cTn id="8" dur="20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72707">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fade">
                                      <p:cBhvr>
                                        <p:cTn id="12" dur="2000"/>
                                        <p:tgtEl>
                                          <p:spTgt spid="72707">
                                            <p:txEl>
                                              <p:pRg st="1" end="1"/>
                                            </p:txEl>
                                          </p:spTgt>
                                        </p:tgtEl>
                                      </p:cBhvr>
                                    </p:animEffect>
                                    <p:anim calcmode="lin" valueType="num">
                                      <p:cBhvr>
                                        <p:cTn id="13" dur="20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p:cTn id="14" dur="2000" fill="hold"/>
                                        <p:tgtEl>
                                          <p:spTgt spid="72707">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fade">
                                      <p:cBhvr>
                                        <p:cTn id="17" dur="2000"/>
                                        <p:tgtEl>
                                          <p:spTgt spid="72707">
                                            <p:txEl>
                                              <p:pRg st="2" end="2"/>
                                            </p:txEl>
                                          </p:spTgt>
                                        </p:tgtEl>
                                      </p:cBhvr>
                                    </p:animEffect>
                                    <p:anim calcmode="lin" valueType="num">
                                      <p:cBhvr>
                                        <p:cTn id="18" dur="20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p:cTn id="19" dur="2000" fill="hold"/>
                                        <p:tgtEl>
                                          <p:spTgt spid="72707">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fade">
                                      <p:cBhvr>
                                        <p:cTn id="22" dur="2000"/>
                                        <p:tgtEl>
                                          <p:spTgt spid="72707">
                                            <p:txEl>
                                              <p:pRg st="3" end="3"/>
                                            </p:txEl>
                                          </p:spTgt>
                                        </p:tgtEl>
                                      </p:cBhvr>
                                    </p:animEffect>
                                    <p:anim calcmode="lin" valueType="num">
                                      <p:cBhvr>
                                        <p:cTn id="23" dur="20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p:cTn id="24" dur="2000" fill="hold"/>
                                        <p:tgtEl>
                                          <p:spTgt spid="72707">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fade">
                                      <p:cBhvr>
                                        <p:cTn id="27" dur="2000"/>
                                        <p:tgtEl>
                                          <p:spTgt spid="72707">
                                            <p:txEl>
                                              <p:pRg st="4" end="4"/>
                                            </p:txEl>
                                          </p:spTgt>
                                        </p:tgtEl>
                                      </p:cBhvr>
                                    </p:animEffect>
                                    <p:anim calcmode="lin" valueType="num">
                                      <p:cBhvr>
                                        <p:cTn id="28" dur="20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p:cTn id="29" dur="2000" fill="hold"/>
                                        <p:tgtEl>
                                          <p:spTgt spid="72707">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395288" y="1020763"/>
            <a:ext cx="8435975" cy="4495800"/>
          </a:xfrm>
        </p:spPr>
        <p:txBody>
          <a:bodyPr/>
          <a:lstStyle/>
          <a:p>
            <a:pPr algn="just" eaLnBrk="1" hangingPunct="1">
              <a:defRPr/>
            </a:pPr>
            <a:r>
              <a:rPr lang="ru-RU" altLang="ru-RU" sz="1800" b="1" dirty="0" err="1" smtClean="0">
                <a:solidFill>
                  <a:srgbClr val="000066"/>
                </a:solidFill>
                <a:latin typeface="Times New Roman" panose="02020603050405020304" pitchFamily="18" charset="0"/>
              </a:rPr>
              <a:t>Сталиннинг</a:t>
            </a:r>
            <a:r>
              <a:rPr lang="ru-RU" altLang="ru-RU" sz="1800" b="1" dirty="0" smtClean="0">
                <a:solidFill>
                  <a:srgbClr val="000066"/>
                </a:solidFill>
                <a:latin typeface="Times New Roman" panose="02020603050405020304" pitchFamily="18" charset="0"/>
              </a:rPr>
              <a:t> 1929 </a:t>
            </a:r>
            <a:r>
              <a:rPr lang="ru-RU" altLang="ru-RU" sz="1800" b="1" dirty="0" err="1" smtClean="0">
                <a:solidFill>
                  <a:srgbClr val="000066"/>
                </a:solidFill>
                <a:latin typeface="Times New Roman" panose="02020603050405020304" pitchFamily="18" charset="0"/>
              </a:rPr>
              <a:t>йил</a:t>
            </a:r>
            <a:r>
              <a:rPr lang="ru-RU" altLang="ru-RU" sz="1800" b="1" dirty="0" smtClean="0">
                <a:solidFill>
                  <a:srgbClr val="000066"/>
                </a:solidFill>
                <a:latin typeface="Times New Roman" panose="02020603050405020304" pitchFamily="18" charset="0"/>
              </a:rPr>
              <a:t> 7 </a:t>
            </a:r>
            <a:r>
              <a:rPr lang="ru-RU" altLang="ru-RU" sz="1800" b="1" dirty="0" err="1" smtClean="0">
                <a:solidFill>
                  <a:srgbClr val="000066"/>
                </a:solidFill>
                <a:latin typeface="Times New Roman" panose="02020603050405020304" pitchFamily="18" charset="0"/>
              </a:rPr>
              <a:t>ноябрда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босилиб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чиққан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Буюк</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бурилиш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йили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деган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мақоласида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жадал</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жамоалаштириш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назарий</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жиҳатдан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асослаб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берилди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Унда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кенг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қишлоқ</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оммаси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колхозларга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кириш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учун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етилди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деб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айтилган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эди</a:t>
            </a:r>
            <a:r>
              <a:rPr lang="ru-RU" altLang="ru-RU" sz="1800" b="1" dirty="0" smtClean="0">
                <a:solidFill>
                  <a:srgbClr val="000066"/>
                </a:solidFill>
                <a:latin typeface="Times New Roman" panose="02020603050405020304" pitchFamily="18" charset="0"/>
              </a:rPr>
              <a:t>; </a:t>
            </a:r>
          </a:p>
          <a:p>
            <a:pPr algn="just" eaLnBrk="1" hangingPunct="1">
              <a:defRPr/>
            </a:pPr>
            <a:r>
              <a:rPr lang="ru-RU" altLang="ru-RU" sz="1800" b="1" dirty="0" smtClean="0">
                <a:solidFill>
                  <a:srgbClr val="000066"/>
                </a:solidFill>
                <a:latin typeface="Times New Roman" panose="02020603050405020304" pitchFamily="18" charset="0"/>
              </a:rPr>
              <a:t>1929 </a:t>
            </a:r>
            <a:r>
              <a:rPr lang="ru-RU" altLang="ru-RU" sz="1800" b="1" dirty="0" err="1" smtClean="0">
                <a:solidFill>
                  <a:srgbClr val="000066"/>
                </a:solidFill>
                <a:latin typeface="Times New Roman" panose="02020603050405020304" pitchFamily="18" charset="0"/>
              </a:rPr>
              <a:t>йил</a:t>
            </a:r>
            <a:r>
              <a:rPr lang="ru-RU" altLang="ru-RU" sz="1800" b="1" dirty="0" smtClean="0">
                <a:solidFill>
                  <a:srgbClr val="000066"/>
                </a:solidFill>
                <a:latin typeface="Times New Roman" panose="02020603050405020304" pitchFamily="18" charset="0"/>
              </a:rPr>
              <a:t> 27 </a:t>
            </a:r>
            <a:r>
              <a:rPr lang="ru-RU" altLang="ru-RU" sz="1800" b="1" dirty="0" err="1" smtClean="0">
                <a:solidFill>
                  <a:srgbClr val="000066"/>
                </a:solidFill>
                <a:latin typeface="Times New Roman" panose="02020603050405020304" pitchFamily="18" charset="0"/>
              </a:rPr>
              <a:t>декабрда</a:t>
            </a:r>
            <a:r>
              <a:rPr lang="ru-RU" altLang="ru-RU" sz="1800" b="1" dirty="0" smtClean="0">
                <a:solidFill>
                  <a:srgbClr val="000066"/>
                </a:solidFill>
                <a:latin typeface="Times New Roman" panose="02020603050405020304" pitchFamily="18" charset="0"/>
              </a:rPr>
              <a:t> Сталин «</a:t>
            </a:r>
            <a:r>
              <a:rPr lang="ru-RU" altLang="ru-RU" sz="1800" b="1" dirty="0" err="1" smtClean="0">
                <a:solidFill>
                  <a:srgbClr val="000066"/>
                </a:solidFill>
                <a:latin typeface="Times New Roman" panose="02020603050405020304" pitchFamily="18" charset="0"/>
              </a:rPr>
              <a:t>ёппасига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жамоалаштириш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асосида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қулоқларни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синф</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сифатида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тугатиш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шиорини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эълон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қилди</a:t>
            </a:r>
            <a:r>
              <a:rPr lang="ru-RU" altLang="ru-RU" sz="1800" b="1" dirty="0" smtClean="0">
                <a:solidFill>
                  <a:srgbClr val="000066"/>
                </a:solidFill>
                <a:latin typeface="Times New Roman" panose="02020603050405020304" pitchFamily="18" charset="0"/>
              </a:rPr>
              <a:t>;</a:t>
            </a:r>
          </a:p>
          <a:p>
            <a:pPr algn="just" eaLnBrk="1" hangingPunct="1">
              <a:lnSpc>
                <a:spcPct val="80000"/>
              </a:lnSpc>
              <a:defRPr/>
            </a:pPr>
            <a:r>
              <a:rPr lang="ru-RU" altLang="ru-RU" sz="1800" b="1" dirty="0" err="1" smtClean="0">
                <a:solidFill>
                  <a:srgbClr val="000066"/>
                </a:solidFill>
                <a:latin typeface="Times New Roman" panose="02020603050405020304" pitchFamily="18" charset="0"/>
              </a:rPr>
              <a:t>Йирик</a:t>
            </a:r>
            <a:r>
              <a:rPr lang="ru-RU" altLang="ru-RU" sz="1800" b="1" dirty="0" smtClean="0">
                <a:solidFill>
                  <a:srgbClr val="000066"/>
                </a:solidFill>
                <a:latin typeface="Times New Roman" panose="02020603050405020304" pitchFamily="18" charset="0"/>
              </a:rPr>
              <a:t> ер </a:t>
            </a:r>
            <a:r>
              <a:rPr lang="ru-RU" altLang="ru-RU" sz="1800" b="1" dirty="0" err="1" smtClean="0">
                <a:solidFill>
                  <a:srgbClr val="000066"/>
                </a:solidFill>
                <a:latin typeface="Times New Roman" panose="02020603050405020304" pitchFamily="18" charset="0"/>
              </a:rPr>
              <a:t>эгаларидан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тортиб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олинган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ерларда</a:t>
            </a:r>
            <a:r>
              <a:rPr lang="ru-RU" altLang="ru-RU" sz="1800" b="1" dirty="0" smtClean="0">
                <a:solidFill>
                  <a:srgbClr val="000066"/>
                </a:solidFill>
                <a:latin typeface="Times New Roman" panose="02020603050405020304" pitchFamily="18" charset="0"/>
              </a:rPr>
              <a:t> 60603 </a:t>
            </a:r>
            <a:r>
              <a:rPr lang="ru-RU" altLang="ru-RU" sz="1800" b="1" dirty="0" err="1" smtClean="0">
                <a:solidFill>
                  <a:srgbClr val="000066"/>
                </a:solidFill>
                <a:latin typeface="Times New Roman" panose="02020603050405020304" pitchFamily="18" charset="0"/>
              </a:rPr>
              <a:t>деҳқон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хўжалиги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ташкил</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этилди</a:t>
            </a:r>
            <a:r>
              <a:rPr lang="ru-RU" altLang="ru-RU" sz="1800" b="1" dirty="0" smtClean="0">
                <a:solidFill>
                  <a:srgbClr val="000066"/>
                </a:solidFill>
                <a:latin typeface="Times New Roman" panose="02020603050405020304" pitchFamily="18" charset="0"/>
              </a:rPr>
              <a:t>;</a:t>
            </a:r>
          </a:p>
          <a:p>
            <a:pPr algn="just" eaLnBrk="1" hangingPunct="1">
              <a:lnSpc>
                <a:spcPct val="80000"/>
              </a:lnSpc>
              <a:defRPr/>
            </a:pPr>
            <a:r>
              <a:rPr lang="ru-RU" altLang="ru-RU" sz="1800" b="1" dirty="0" err="1" smtClean="0">
                <a:solidFill>
                  <a:srgbClr val="000066"/>
                </a:solidFill>
                <a:latin typeface="Times New Roman" panose="02020603050405020304" pitchFamily="18" charset="0"/>
              </a:rPr>
              <a:t>Тортиб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олинган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ерларнинг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асосий</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қисми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колхозлар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ва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совхозлар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ихтиёрига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берилди</a:t>
            </a:r>
            <a:r>
              <a:rPr lang="ru-RU" altLang="ru-RU" sz="1800" b="1" dirty="0" smtClean="0">
                <a:solidFill>
                  <a:srgbClr val="000066"/>
                </a:solidFill>
                <a:latin typeface="Times New Roman" panose="02020603050405020304" pitchFamily="18" charset="0"/>
              </a:rPr>
              <a:t>.</a:t>
            </a:r>
          </a:p>
          <a:p>
            <a:pPr algn="just" eaLnBrk="1" hangingPunct="1">
              <a:lnSpc>
                <a:spcPct val="80000"/>
              </a:lnSpc>
              <a:defRPr/>
            </a:pPr>
            <a:r>
              <a:rPr lang="ru-RU" altLang="ru-RU" sz="1800" b="1" dirty="0" err="1" smtClean="0">
                <a:solidFill>
                  <a:srgbClr val="000066"/>
                </a:solidFill>
                <a:latin typeface="Times New Roman" panose="02020603050405020304" pitchFamily="18" charset="0"/>
              </a:rPr>
              <a:t>Жамоалаштиришнинг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жадал</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суръатлари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натижасида</a:t>
            </a:r>
            <a:r>
              <a:rPr lang="ru-RU" altLang="ru-RU" sz="1800" b="1" dirty="0" smtClean="0">
                <a:solidFill>
                  <a:srgbClr val="000066"/>
                </a:solidFill>
                <a:latin typeface="Times New Roman" panose="02020603050405020304" pitchFamily="18" charset="0"/>
              </a:rPr>
              <a:t> республика </a:t>
            </a:r>
            <a:r>
              <a:rPr lang="ru-RU" altLang="ru-RU" sz="1800" b="1" dirty="0" err="1" smtClean="0">
                <a:solidFill>
                  <a:srgbClr val="000066"/>
                </a:solidFill>
                <a:latin typeface="Times New Roman" panose="02020603050405020304" pitchFamily="18" charset="0"/>
              </a:rPr>
              <a:t>бўйича</a:t>
            </a:r>
            <a:r>
              <a:rPr lang="ru-RU" altLang="ru-RU" sz="1800" b="1" dirty="0" smtClean="0">
                <a:solidFill>
                  <a:srgbClr val="000066"/>
                </a:solidFill>
                <a:latin typeface="Times New Roman" panose="02020603050405020304" pitchFamily="18" charset="0"/>
              </a:rPr>
              <a:t> 1930 </a:t>
            </a:r>
            <a:r>
              <a:rPr lang="ru-RU" altLang="ru-RU" sz="1800" b="1" dirty="0" err="1" smtClean="0">
                <a:solidFill>
                  <a:srgbClr val="000066"/>
                </a:solidFill>
                <a:latin typeface="Times New Roman" panose="02020603050405020304" pitchFamily="18" charset="0"/>
              </a:rPr>
              <a:t>йил</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мартда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деҳқон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хўжаликларининг</a:t>
            </a:r>
            <a:r>
              <a:rPr lang="ru-RU" altLang="ru-RU" sz="1800" b="1" dirty="0" smtClean="0">
                <a:solidFill>
                  <a:srgbClr val="000066"/>
                </a:solidFill>
                <a:latin typeface="Times New Roman" panose="02020603050405020304" pitchFamily="18" charset="0"/>
              </a:rPr>
              <a:t> 47% </a:t>
            </a:r>
            <a:r>
              <a:rPr lang="ru-RU" altLang="ru-RU" sz="1800" b="1" dirty="0" err="1" smtClean="0">
                <a:solidFill>
                  <a:srgbClr val="000066"/>
                </a:solidFill>
                <a:latin typeface="Times New Roman" panose="02020603050405020304" pitchFamily="18" charset="0"/>
              </a:rPr>
              <a:t>жамоалаштирилди</a:t>
            </a:r>
            <a:r>
              <a:rPr lang="ru-RU" altLang="ru-RU" sz="1800" b="1" dirty="0" smtClean="0">
                <a:solidFill>
                  <a:srgbClr val="000066"/>
                </a:solidFill>
                <a:latin typeface="Times New Roman" panose="02020603050405020304" pitchFamily="18" charset="0"/>
              </a:rPr>
              <a:t>. </a:t>
            </a:r>
          </a:p>
          <a:p>
            <a:pPr algn="just" eaLnBrk="1" hangingPunct="1">
              <a:lnSpc>
                <a:spcPct val="80000"/>
              </a:lnSpc>
              <a:defRPr/>
            </a:pPr>
            <a:r>
              <a:rPr lang="ru-RU" altLang="ru-RU" sz="1800" b="1" dirty="0" err="1" smtClean="0">
                <a:solidFill>
                  <a:srgbClr val="000066"/>
                </a:solidFill>
                <a:latin typeface="Times New Roman" panose="02020603050405020304" pitchFamily="18" charset="0"/>
              </a:rPr>
              <a:t>Қишлоқ</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мулкдорлари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қулоқлар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ва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бойлар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тоифасига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ажратилди</a:t>
            </a:r>
            <a:r>
              <a:rPr lang="ru-RU" altLang="ru-RU" sz="1800" b="1" dirty="0" smtClean="0">
                <a:solidFill>
                  <a:srgbClr val="000066"/>
                </a:solidFill>
                <a:latin typeface="Times New Roman" panose="02020603050405020304" pitchFamily="18" charset="0"/>
              </a:rPr>
              <a:t>;</a:t>
            </a:r>
          </a:p>
          <a:p>
            <a:pPr algn="just" eaLnBrk="1" hangingPunct="1">
              <a:lnSpc>
                <a:spcPct val="80000"/>
              </a:lnSpc>
              <a:defRPr/>
            </a:pPr>
            <a:r>
              <a:rPr lang="ru-RU" altLang="ru-RU" sz="1800" b="1" dirty="0" smtClean="0">
                <a:solidFill>
                  <a:srgbClr val="000066"/>
                </a:solidFill>
                <a:latin typeface="Times New Roman" panose="02020603050405020304" pitchFamily="18" charset="0"/>
              </a:rPr>
              <a:t>1930 </a:t>
            </a:r>
            <a:r>
              <a:rPr lang="ru-RU" altLang="ru-RU" sz="1800" b="1" dirty="0" err="1" smtClean="0">
                <a:solidFill>
                  <a:srgbClr val="000066"/>
                </a:solidFill>
                <a:latin typeface="Times New Roman" panose="02020603050405020304" pitchFamily="18" charset="0"/>
              </a:rPr>
              <a:t>йилда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Ўзбекистонда</a:t>
            </a:r>
            <a:r>
              <a:rPr lang="ru-RU" altLang="ru-RU" sz="1800" b="1" dirty="0" smtClean="0">
                <a:solidFill>
                  <a:srgbClr val="000066"/>
                </a:solidFill>
                <a:latin typeface="Times New Roman" panose="02020603050405020304" pitchFamily="18" charset="0"/>
              </a:rPr>
              <a:t> 2648 та бой </a:t>
            </a:r>
            <a:r>
              <a:rPr lang="ru-RU" altLang="ru-RU" sz="1800" b="1" dirty="0" err="1" smtClean="0">
                <a:solidFill>
                  <a:srgbClr val="000066"/>
                </a:solidFill>
                <a:latin typeface="Times New Roman" panose="02020603050405020304" pitchFamily="18" charset="0"/>
              </a:rPr>
              <a:t>ва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қулоқ</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хўжаликлари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тугатилди</a:t>
            </a:r>
            <a:r>
              <a:rPr lang="ru-RU" altLang="ru-RU" sz="1800" b="1" dirty="0" smtClean="0">
                <a:solidFill>
                  <a:srgbClr val="000066"/>
                </a:solidFill>
                <a:latin typeface="Times New Roman" panose="02020603050405020304" pitchFamily="18" charset="0"/>
              </a:rPr>
              <a:t>;</a:t>
            </a:r>
          </a:p>
          <a:p>
            <a:pPr algn="just" eaLnBrk="1" hangingPunct="1">
              <a:lnSpc>
                <a:spcPct val="80000"/>
              </a:lnSpc>
              <a:defRPr/>
            </a:pPr>
            <a:r>
              <a:rPr lang="ru-RU" altLang="ru-RU" sz="1800" b="1" dirty="0" err="1" smtClean="0">
                <a:solidFill>
                  <a:srgbClr val="000066"/>
                </a:solidFill>
                <a:latin typeface="Times New Roman" panose="02020603050405020304" pitchFamily="18" charset="0"/>
              </a:rPr>
              <a:t>Ўзбекистонда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жамоалаштириш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асосан</a:t>
            </a:r>
            <a:r>
              <a:rPr lang="ru-RU" altLang="ru-RU" sz="1800" b="1" dirty="0" smtClean="0">
                <a:solidFill>
                  <a:srgbClr val="000066"/>
                </a:solidFill>
                <a:latin typeface="Times New Roman" panose="02020603050405020304" pitchFamily="18" charset="0"/>
              </a:rPr>
              <a:t> 1932 </a:t>
            </a:r>
            <a:r>
              <a:rPr lang="ru-RU" altLang="ru-RU" sz="1800" b="1" dirty="0" err="1" smtClean="0">
                <a:solidFill>
                  <a:srgbClr val="000066"/>
                </a:solidFill>
                <a:latin typeface="Times New Roman" panose="02020603050405020304" pitchFamily="18" charset="0"/>
              </a:rPr>
              <a:t>йилнинг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охири</a:t>
            </a:r>
            <a:r>
              <a:rPr lang="ru-RU" altLang="ru-RU" sz="1800" b="1" dirty="0" smtClean="0">
                <a:solidFill>
                  <a:srgbClr val="000066"/>
                </a:solidFill>
                <a:latin typeface="Times New Roman" panose="02020603050405020304" pitchFamily="18" charset="0"/>
              </a:rPr>
              <a:t> 1933 </a:t>
            </a:r>
            <a:r>
              <a:rPr lang="ru-RU" altLang="ru-RU" sz="1800" b="1" dirty="0" err="1" smtClean="0">
                <a:solidFill>
                  <a:srgbClr val="000066"/>
                </a:solidFill>
                <a:latin typeface="Times New Roman" panose="02020603050405020304" pitchFamily="18" charset="0"/>
              </a:rPr>
              <a:t>йилнинг</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бошларида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тугалланди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Бу</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даврга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келиб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республиканинг</a:t>
            </a:r>
            <a:r>
              <a:rPr lang="ru-RU" altLang="ru-RU" sz="1800" b="1" dirty="0" smtClean="0">
                <a:solidFill>
                  <a:srgbClr val="000066"/>
                </a:solidFill>
                <a:latin typeface="Times New Roman" panose="02020603050405020304" pitchFamily="18" charset="0"/>
              </a:rPr>
              <a:t> 79 </a:t>
            </a:r>
            <a:r>
              <a:rPr lang="ru-RU" altLang="ru-RU" sz="1800" b="1" dirty="0" err="1" smtClean="0">
                <a:solidFill>
                  <a:srgbClr val="000066"/>
                </a:solidFill>
                <a:latin typeface="Times New Roman" panose="02020603050405020304" pitchFamily="18" charset="0"/>
              </a:rPr>
              <a:t>тадан</a:t>
            </a:r>
            <a:r>
              <a:rPr lang="ru-RU" altLang="ru-RU" sz="1800" b="1" dirty="0" smtClean="0">
                <a:solidFill>
                  <a:srgbClr val="000066"/>
                </a:solidFill>
                <a:latin typeface="Times New Roman" panose="02020603050405020304" pitchFamily="18" charset="0"/>
              </a:rPr>
              <a:t> 61 </a:t>
            </a:r>
            <a:r>
              <a:rPr lang="ru-RU" altLang="ru-RU" sz="1800" b="1" dirty="0" err="1" smtClean="0">
                <a:solidFill>
                  <a:srgbClr val="000066"/>
                </a:solidFill>
                <a:latin typeface="Times New Roman" panose="02020603050405020304" pitchFamily="18" charset="0"/>
              </a:rPr>
              <a:t>туманида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барча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деҳқон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хўжаликларини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колхозларга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бирлаштириш</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ниҳоясига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етказилган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эди</a:t>
            </a:r>
            <a:r>
              <a:rPr lang="ru-RU" altLang="ru-RU" sz="1800" b="1" dirty="0" smtClean="0">
                <a:solidFill>
                  <a:srgbClr val="000066"/>
                </a:solidFill>
                <a:latin typeface="Times New Roman" panose="02020603050405020304" pitchFamily="18" charset="0"/>
              </a:rPr>
              <a:t>;</a:t>
            </a:r>
          </a:p>
          <a:p>
            <a:pPr algn="just" eaLnBrk="1" hangingPunct="1">
              <a:lnSpc>
                <a:spcPct val="80000"/>
              </a:lnSpc>
              <a:defRPr/>
            </a:pPr>
            <a:r>
              <a:rPr lang="ru-RU" altLang="ru-RU" sz="1800" b="1" dirty="0" smtClean="0">
                <a:solidFill>
                  <a:srgbClr val="000066"/>
                </a:solidFill>
                <a:latin typeface="Times New Roman" panose="02020603050405020304" pitchFamily="18" charset="0"/>
              </a:rPr>
              <a:t>1930-33 </a:t>
            </a:r>
            <a:r>
              <a:rPr lang="ru-RU" altLang="ru-RU" sz="1800" b="1" dirty="0" err="1" smtClean="0">
                <a:solidFill>
                  <a:srgbClr val="000066"/>
                </a:solidFill>
                <a:latin typeface="Times New Roman" panose="02020603050405020304" pitchFamily="18" charset="0"/>
              </a:rPr>
              <a:t>йилларда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Ўзбекистонда</a:t>
            </a:r>
            <a:r>
              <a:rPr lang="ru-RU" altLang="ru-RU" sz="1800" b="1" dirty="0" smtClean="0">
                <a:solidFill>
                  <a:srgbClr val="000066"/>
                </a:solidFill>
                <a:latin typeface="Times New Roman" panose="02020603050405020304" pitchFamily="18" charset="0"/>
              </a:rPr>
              <a:t> 550 </a:t>
            </a:r>
            <a:r>
              <a:rPr lang="ru-RU" altLang="ru-RU" sz="1800" b="1" dirty="0" err="1" smtClean="0">
                <a:solidFill>
                  <a:srgbClr val="000066"/>
                </a:solidFill>
                <a:latin typeface="Times New Roman" panose="02020603050405020304" pitchFamily="18" charset="0"/>
              </a:rPr>
              <a:t>деҳқон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хўжалиги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ҳибсга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олиниб</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қулоқ</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қилинади</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ва</a:t>
            </a:r>
            <a:r>
              <a:rPr lang="ru-RU" altLang="ru-RU" sz="1800" b="1" dirty="0" smtClean="0">
                <a:solidFill>
                  <a:srgbClr val="000066"/>
                </a:solidFill>
                <a:latin typeface="Times New Roman" panose="02020603050405020304" pitchFamily="18" charset="0"/>
              </a:rPr>
              <a:t> Украина, </a:t>
            </a:r>
            <a:r>
              <a:rPr lang="ru-RU" altLang="ru-RU" sz="1800" b="1" dirty="0" err="1" smtClean="0">
                <a:solidFill>
                  <a:srgbClr val="000066"/>
                </a:solidFill>
                <a:latin typeface="Times New Roman" panose="02020603050405020304" pitchFamily="18" charset="0"/>
              </a:rPr>
              <a:t>Сибир</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Қозоғистон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ва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бошқа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жойларга</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зўрлик</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билан</a:t>
            </a:r>
            <a:r>
              <a:rPr lang="ru-RU" altLang="ru-RU" sz="1800" b="1" dirty="0" smtClean="0">
                <a:solidFill>
                  <a:srgbClr val="000066"/>
                </a:solidFill>
                <a:latin typeface="Times New Roman" panose="02020603050405020304" pitchFamily="18" charset="0"/>
              </a:rPr>
              <a:t> </a:t>
            </a:r>
            <a:r>
              <a:rPr lang="ru-RU" altLang="ru-RU" sz="1800" b="1" dirty="0" err="1" smtClean="0">
                <a:solidFill>
                  <a:srgbClr val="000066"/>
                </a:solidFill>
                <a:latin typeface="Times New Roman" panose="02020603050405020304" pitchFamily="18" charset="0"/>
              </a:rPr>
              <a:t>кўчирилди</a:t>
            </a:r>
            <a:r>
              <a:rPr lang="ru-RU" altLang="ru-RU" sz="1800" b="1" dirty="0" smtClean="0">
                <a:solidFill>
                  <a:srgbClr val="000066"/>
                </a:solidFill>
                <a:latin typeface="Times New Roman" panose="02020603050405020304" pitchFamily="18" charset="0"/>
              </a:rPr>
              <a:t>.</a:t>
            </a:r>
          </a:p>
        </p:txBody>
      </p:sp>
      <p:sp>
        <p:nvSpPr>
          <p:cNvPr id="30723" name="Text Box 3"/>
          <p:cNvSpPr txBox="1">
            <a:spLocks noChangeArrowheads="1"/>
          </p:cNvSpPr>
          <p:nvPr/>
        </p:nvSpPr>
        <p:spPr bwMode="auto">
          <a:xfrm>
            <a:off x="1438275" y="333375"/>
            <a:ext cx="6013450" cy="620713"/>
          </a:xfrm>
          <a:prstGeom prst="rect">
            <a:avLst/>
          </a:prstGeom>
          <a:solidFill>
            <a:srgbClr val="FFFFFF"/>
          </a:solidFill>
          <a:ln w="9525">
            <a:solidFill>
              <a:srgbClr val="000000"/>
            </a:solidFill>
            <a:miter lim="800000"/>
            <a:headEnd/>
            <a:tailEnd/>
          </a:ln>
        </p:spPr>
        <p:txBody>
          <a:bodyPr wrap="none"/>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400" b="1">
                <a:solidFill>
                  <a:schemeClr val="bg2"/>
                </a:solidFill>
                <a:latin typeface="Times New Roman" panose="02020603050405020304" pitchFamily="18" charset="0"/>
              </a:rPr>
              <a:t>Ўзбекистонда жамоалаштириш сиёсати</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 calcmode="lin" valueType="num">
                                      <p:cBhvr>
                                        <p:cTn id="7" dur="2000" fill="hold"/>
                                        <p:tgtEl>
                                          <p:spTgt spid="30722">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30722">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30722">
                                            <p:txEl>
                                              <p:pRg st="0" end="0"/>
                                            </p:txEl>
                                          </p:spTgt>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 calcmode="lin" valueType="num">
                                      <p:cBhvr>
                                        <p:cTn id="12" dur="2000" fill="hold"/>
                                        <p:tgtEl>
                                          <p:spTgt spid="30722">
                                            <p:txEl>
                                              <p:pRg st="1" end="1"/>
                                            </p:txEl>
                                          </p:spTgt>
                                        </p:tgtEl>
                                        <p:attrNameLst>
                                          <p:attrName>ppt_w</p:attrName>
                                        </p:attrNameLst>
                                      </p:cBhvr>
                                      <p:tavLst>
                                        <p:tav tm="0">
                                          <p:val>
                                            <p:strVal val="#ppt_w+.3"/>
                                          </p:val>
                                        </p:tav>
                                        <p:tav tm="100000">
                                          <p:val>
                                            <p:strVal val="#ppt_w"/>
                                          </p:val>
                                        </p:tav>
                                      </p:tavLst>
                                    </p:anim>
                                    <p:anim calcmode="lin" valueType="num">
                                      <p:cBhvr>
                                        <p:cTn id="13" dur="2000" fill="hold"/>
                                        <p:tgtEl>
                                          <p:spTgt spid="30722">
                                            <p:txEl>
                                              <p:pRg st="1" end="1"/>
                                            </p:txEl>
                                          </p:spTgt>
                                        </p:tgtEl>
                                        <p:attrNameLst>
                                          <p:attrName>ppt_h</p:attrName>
                                        </p:attrNameLst>
                                      </p:cBhvr>
                                      <p:tavLst>
                                        <p:tav tm="0">
                                          <p:val>
                                            <p:strVal val="#ppt_h"/>
                                          </p:val>
                                        </p:tav>
                                        <p:tav tm="100000">
                                          <p:val>
                                            <p:strVal val="#ppt_h"/>
                                          </p:val>
                                        </p:tav>
                                      </p:tavLst>
                                    </p:anim>
                                    <p:animEffect transition="in" filter="fade">
                                      <p:cBhvr>
                                        <p:cTn id="14" dur="2000"/>
                                        <p:tgtEl>
                                          <p:spTgt spid="30722">
                                            <p:txEl>
                                              <p:pRg st="1" end="1"/>
                                            </p:txEl>
                                          </p:spTgt>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30722">
                                            <p:txEl>
                                              <p:pRg st="2" end="2"/>
                                            </p:txEl>
                                          </p:spTgt>
                                        </p:tgtEl>
                                        <p:attrNameLst>
                                          <p:attrName>style.visibility</p:attrName>
                                        </p:attrNameLst>
                                      </p:cBhvr>
                                      <p:to>
                                        <p:strVal val="visible"/>
                                      </p:to>
                                    </p:set>
                                    <p:anim calcmode="lin" valueType="num">
                                      <p:cBhvr>
                                        <p:cTn id="17" dur="2000" fill="hold"/>
                                        <p:tgtEl>
                                          <p:spTgt spid="30722">
                                            <p:txEl>
                                              <p:pRg st="2" end="2"/>
                                            </p:txEl>
                                          </p:spTgt>
                                        </p:tgtEl>
                                        <p:attrNameLst>
                                          <p:attrName>ppt_w</p:attrName>
                                        </p:attrNameLst>
                                      </p:cBhvr>
                                      <p:tavLst>
                                        <p:tav tm="0">
                                          <p:val>
                                            <p:strVal val="#ppt_w+.3"/>
                                          </p:val>
                                        </p:tav>
                                        <p:tav tm="100000">
                                          <p:val>
                                            <p:strVal val="#ppt_w"/>
                                          </p:val>
                                        </p:tav>
                                      </p:tavLst>
                                    </p:anim>
                                    <p:anim calcmode="lin" valueType="num">
                                      <p:cBhvr>
                                        <p:cTn id="18" dur="2000" fill="hold"/>
                                        <p:tgtEl>
                                          <p:spTgt spid="30722">
                                            <p:txEl>
                                              <p:pRg st="2" end="2"/>
                                            </p:txEl>
                                          </p:spTgt>
                                        </p:tgtEl>
                                        <p:attrNameLst>
                                          <p:attrName>ppt_h</p:attrName>
                                        </p:attrNameLst>
                                      </p:cBhvr>
                                      <p:tavLst>
                                        <p:tav tm="0">
                                          <p:val>
                                            <p:strVal val="#ppt_h"/>
                                          </p:val>
                                        </p:tav>
                                        <p:tav tm="100000">
                                          <p:val>
                                            <p:strVal val="#ppt_h"/>
                                          </p:val>
                                        </p:tav>
                                      </p:tavLst>
                                    </p:anim>
                                    <p:animEffect transition="in" filter="fade">
                                      <p:cBhvr>
                                        <p:cTn id="19" dur="2000"/>
                                        <p:tgtEl>
                                          <p:spTgt spid="30722">
                                            <p:txEl>
                                              <p:pRg st="2" end="2"/>
                                            </p:txEl>
                                          </p:spTgt>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30722">
                                            <p:txEl>
                                              <p:pRg st="3" end="3"/>
                                            </p:txEl>
                                          </p:spTgt>
                                        </p:tgtEl>
                                        <p:attrNameLst>
                                          <p:attrName>style.visibility</p:attrName>
                                        </p:attrNameLst>
                                      </p:cBhvr>
                                      <p:to>
                                        <p:strVal val="visible"/>
                                      </p:to>
                                    </p:set>
                                    <p:anim calcmode="lin" valueType="num">
                                      <p:cBhvr>
                                        <p:cTn id="22" dur="2000" fill="hold"/>
                                        <p:tgtEl>
                                          <p:spTgt spid="30722">
                                            <p:txEl>
                                              <p:pRg st="3" end="3"/>
                                            </p:txEl>
                                          </p:spTgt>
                                        </p:tgtEl>
                                        <p:attrNameLst>
                                          <p:attrName>ppt_w</p:attrName>
                                        </p:attrNameLst>
                                      </p:cBhvr>
                                      <p:tavLst>
                                        <p:tav tm="0">
                                          <p:val>
                                            <p:strVal val="#ppt_w+.3"/>
                                          </p:val>
                                        </p:tav>
                                        <p:tav tm="100000">
                                          <p:val>
                                            <p:strVal val="#ppt_w"/>
                                          </p:val>
                                        </p:tav>
                                      </p:tavLst>
                                    </p:anim>
                                    <p:anim calcmode="lin" valueType="num">
                                      <p:cBhvr>
                                        <p:cTn id="23" dur="2000" fill="hold"/>
                                        <p:tgtEl>
                                          <p:spTgt spid="30722">
                                            <p:txEl>
                                              <p:pRg st="3" end="3"/>
                                            </p:txEl>
                                          </p:spTgt>
                                        </p:tgtEl>
                                        <p:attrNameLst>
                                          <p:attrName>ppt_h</p:attrName>
                                        </p:attrNameLst>
                                      </p:cBhvr>
                                      <p:tavLst>
                                        <p:tav tm="0">
                                          <p:val>
                                            <p:strVal val="#ppt_h"/>
                                          </p:val>
                                        </p:tav>
                                        <p:tav tm="100000">
                                          <p:val>
                                            <p:strVal val="#ppt_h"/>
                                          </p:val>
                                        </p:tav>
                                      </p:tavLst>
                                    </p:anim>
                                    <p:animEffect transition="in" filter="fade">
                                      <p:cBhvr>
                                        <p:cTn id="24" dur="2000"/>
                                        <p:tgtEl>
                                          <p:spTgt spid="30722">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0" presetClass="entr" presetSubtype="0" decel="100000" fill="hold" grpId="0" nodeType="clickEffect">
                                  <p:stCondLst>
                                    <p:cond delay="0"/>
                                  </p:stCondLst>
                                  <p:childTnLst>
                                    <p:set>
                                      <p:cBhvr>
                                        <p:cTn id="28" dur="1" fill="hold">
                                          <p:stCondLst>
                                            <p:cond delay="0"/>
                                          </p:stCondLst>
                                        </p:cTn>
                                        <p:tgtEl>
                                          <p:spTgt spid="30722">
                                            <p:txEl>
                                              <p:pRg st="4" end="4"/>
                                            </p:txEl>
                                          </p:spTgt>
                                        </p:tgtEl>
                                        <p:attrNameLst>
                                          <p:attrName>style.visibility</p:attrName>
                                        </p:attrNameLst>
                                      </p:cBhvr>
                                      <p:to>
                                        <p:strVal val="visible"/>
                                      </p:to>
                                    </p:set>
                                    <p:anim calcmode="lin" valueType="num">
                                      <p:cBhvr>
                                        <p:cTn id="29" dur="2000" fill="hold"/>
                                        <p:tgtEl>
                                          <p:spTgt spid="30722">
                                            <p:txEl>
                                              <p:pRg st="4" end="4"/>
                                            </p:txEl>
                                          </p:spTgt>
                                        </p:tgtEl>
                                        <p:attrNameLst>
                                          <p:attrName>ppt_w</p:attrName>
                                        </p:attrNameLst>
                                      </p:cBhvr>
                                      <p:tavLst>
                                        <p:tav tm="0">
                                          <p:val>
                                            <p:strVal val="#ppt_w+.3"/>
                                          </p:val>
                                        </p:tav>
                                        <p:tav tm="100000">
                                          <p:val>
                                            <p:strVal val="#ppt_w"/>
                                          </p:val>
                                        </p:tav>
                                      </p:tavLst>
                                    </p:anim>
                                    <p:anim calcmode="lin" valueType="num">
                                      <p:cBhvr>
                                        <p:cTn id="30" dur="2000" fill="hold"/>
                                        <p:tgtEl>
                                          <p:spTgt spid="30722">
                                            <p:txEl>
                                              <p:pRg st="4" end="4"/>
                                            </p:txEl>
                                          </p:spTgt>
                                        </p:tgtEl>
                                        <p:attrNameLst>
                                          <p:attrName>ppt_h</p:attrName>
                                        </p:attrNameLst>
                                      </p:cBhvr>
                                      <p:tavLst>
                                        <p:tav tm="0">
                                          <p:val>
                                            <p:strVal val="#ppt_h"/>
                                          </p:val>
                                        </p:tav>
                                        <p:tav tm="100000">
                                          <p:val>
                                            <p:strVal val="#ppt_h"/>
                                          </p:val>
                                        </p:tav>
                                      </p:tavLst>
                                    </p:anim>
                                    <p:animEffect transition="in" filter="fade">
                                      <p:cBhvr>
                                        <p:cTn id="31" dur="2000"/>
                                        <p:tgtEl>
                                          <p:spTgt spid="30722">
                                            <p:txEl>
                                              <p:pRg st="4" end="4"/>
                                            </p:txEl>
                                          </p:spTgt>
                                        </p:tgtEl>
                                      </p:cBhvr>
                                    </p:animEffect>
                                  </p:childTnLst>
                                </p:cTn>
                              </p:par>
                              <p:par>
                                <p:cTn id="32" presetID="50" presetClass="entr" presetSubtype="0" decel="100000" fill="hold" grpId="0" nodeType="withEffect">
                                  <p:stCondLst>
                                    <p:cond delay="0"/>
                                  </p:stCondLst>
                                  <p:childTnLst>
                                    <p:set>
                                      <p:cBhvr>
                                        <p:cTn id="33" dur="1" fill="hold">
                                          <p:stCondLst>
                                            <p:cond delay="0"/>
                                          </p:stCondLst>
                                        </p:cTn>
                                        <p:tgtEl>
                                          <p:spTgt spid="30722">
                                            <p:txEl>
                                              <p:pRg st="5" end="5"/>
                                            </p:txEl>
                                          </p:spTgt>
                                        </p:tgtEl>
                                        <p:attrNameLst>
                                          <p:attrName>style.visibility</p:attrName>
                                        </p:attrNameLst>
                                      </p:cBhvr>
                                      <p:to>
                                        <p:strVal val="visible"/>
                                      </p:to>
                                    </p:set>
                                    <p:anim calcmode="lin" valueType="num">
                                      <p:cBhvr>
                                        <p:cTn id="34" dur="2000" fill="hold"/>
                                        <p:tgtEl>
                                          <p:spTgt spid="30722">
                                            <p:txEl>
                                              <p:pRg st="5" end="5"/>
                                            </p:txEl>
                                          </p:spTgt>
                                        </p:tgtEl>
                                        <p:attrNameLst>
                                          <p:attrName>ppt_w</p:attrName>
                                        </p:attrNameLst>
                                      </p:cBhvr>
                                      <p:tavLst>
                                        <p:tav tm="0">
                                          <p:val>
                                            <p:strVal val="#ppt_w+.3"/>
                                          </p:val>
                                        </p:tav>
                                        <p:tav tm="100000">
                                          <p:val>
                                            <p:strVal val="#ppt_w"/>
                                          </p:val>
                                        </p:tav>
                                      </p:tavLst>
                                    </p:anim>
                                    <p:anim calcmode="lin" valueType="num">
                                      <p:cBhvr>
                                        <p:cTn id="35" dur="2000" fill="hold"/>
                                        <p:tgtEl>
                                          <p:spTgt spid="30722">
                                            <p:txEl>
                                              <p:pRg st="5" end="5"/>
                                            </p:txEl>
                                          </p:spTgt>
                                        </p:tgtEl>
                                        <p:attrNameLst>
                                          <p:attrName>ppt_h</p:attrName>
                                        </p:attrNameLst>
                                      </p:cBhvr>
                                      <p:tavLst>
                                        <p:tav tm="0">
                                          <p:val>
                                            <p:strVal val="#ppt_h"/>
                                          </p:val>
                                        </p:tav>
                                        <p:tav tm="100000">
                                          <p:val>
                                            <p:strVal val="#ppt_h"/>
                                          </p:val>
                                        </p:tav>
                                      </p:tavLst>
                                    </p:anim>
                                    <p:animEffect transition="in" filter="fade">
                                      <p:cBhvr>
                                        <p:cTn id="36" dur="2000"/>
                                        <p:tgtEl>
                                          <p:spTgt spid="30722">
                                            <p:txEl>
                                              <p:pRg st="5" end="5"/>
                                            </p:txEl>
                                          </p:spTgt>
                                        </p:tgtEl>
                                      </p:cBhvr>
                                    </p:animEffect>
                                  </p:childTnLst>
                                </p:cTn>
                              </p:par>
                              <p:par>
                                <p:cTn id="37" presetID="50" presetClass="entr" presetSubtype="0" decel="100000" fill="hold" grpId="0" nodeType="withEffect">
                                  <p:stCondLst>
                                    <p:cond delay="0"/>
                                  </p:stCondLst>
                                  <p:childTnLst>
                                    <p:set>
                                      <p:cBhvr>
                                        <p:cTn id="38" dur="1" fill="hold">
                                          <p:stCondLst>
                                            <p:cond delay="0"/>
                                          </p:stCondLst>
                                        </p:cTn>
                                        <p:tgtEl>
                                          <p:spTgt spid="30722">
                                            <p:txEl>
                                              <p:pRg st="6" end="6"/>
                                            </p:txEl>
                                          </p:spTgt>
                                        </p:tgtEl>
                                        <p:attrNameLst>
                                          <p:attrName>style.visibility</p:attrName>
                                        </p:attrNameLst>
                                      </p:cBhvr>
                                      <p:to>
                                        <p:strVal val="visible"/>
                                      </p:to>
                                    </p:set>
                                    <p:anim calcmode="lin" valueType="num">
                                      <p:cBhvr>
                                        <p:cTn id="39" dur="2000" fill="hold"/>
                                        <p:tgtEl>
                                          <p:spTgt spid="30722">
                                            <p:txEl>
                                              <p:pRg st="6" end="6"/>
                                            </p:txEl>
                                          </p:spTgt>
                                        </p:tgtEl>
                                        <p:attrNameLst>
                                          <p:attrName>ppt_w</p:attrName>
                                        </p:attrNameLst>
                                      </p:cBhvr>
                                      <p:tavLst>
                                        <p:tav tm="0">
                                          <p:val>
                                            <p:strVal val="#ppt_w+.3"/>
                                          </p:val>
                                        </p:tav>
                                        <p:tav tm="100000">
                                          <p:val>
                                            <p:strVal val="#ppt_w"/>
                                          </p:val>
                                        </p:tav>
                                      </p:tavLst>
                                    </p:anim>
                                    <p:anim calcmode="lin" valueType="num">
                                      <p:cBhvr>
                                        <p:cTn id="40" dur="2000" fill="hold"/>
                                        <p:tgtEl>
                                          <p:spTgt spid="30722">
                                            <p:txEl>
                                              <p:pRg st="6" end="6"/>
                                            </p:txEl>
                                          </p:spTgt>
                                        </p:tgtEl>
                                        <p:attrNameLst>
                                          <p:attrName>ppt_h</p:attrName>
                                        </p:attrNameLst>
                                      </p:cBhvr>
                                      <p:tavLst>
                                        <p:tav tm="0">
                                          <p:val>
                                            <p:strVal val="#ppt_h"/>
                                          </p:val>
                                        </p:tav>
                                        <p:tav tm="100000">
                                          <p:val>
                                            <p:strVal val="#ppt_h"/>
                                          </p:val>
                                        </p:tav>
                                      </p:tavLst>
                                    </p:anim>
                                    <p:animEffect transition="in" filter="fade">
                                      <p:cBhvr>
                                        <p:cTn id="41" dur="2000"/>
                                        <p:tgtEl>
                                          <p:spTgt spid="30722">
                                            <p:txEl>
                                              <p:pRg st="6" end="6"/>
                                            </p:txEl>
                                          </p:spTgt>
                                        </p:tgtEl>
                                      </p:cBhvr>
                                    </p:animEffect>
                                  </p:childTnLst>
                                </p:cTn>
                              </p:par>
                              <p:par>
                                <p:cTn id="42" presetID="50" presetClass="entr" presetSubtype="0" decel="100000" fill="hold" grpId="0" nodeType="withEffect">
                                  <p:stCondLst>
                                    <p:cond delay="0"/>
                                  </p:stCondLst>
                                  <p:childTnLst>
                                    <p:set>
                                      <p:cBhvr>
                                        <p:cTn id="43" dur="1" fill="hold">
                                          <p:stCondLst>
                                            <p:cond delay="0"/>
                                          </p:stCondLst>
                                        </p:cTn>
                                        <p:tgtEl>
                                          <p:spTgt spid="30722">
                                            <p:txEl>
                                              <p:pRg st="7" end="7"/>
                                            </p:txEl>
                                          </p:spTgt>
                                        </p:tgtEl>
                                        <p:attrNameLst>
                                          <p:attrName>style.visibility</p:attrName>
                                        </p:attrNameLst>
                                      </p:cBhvr>
                                      <p:to>
                                        <p:strVal val="visible"/>
                                      </p:to>
                                    </p:set>
                                    <p:anim calcmode="lin" valueType="num">
                                      <p:cBhvr>
                                        <p:cTn id="44" dur="2000" fill="hold"/>
                                        <p:tgtEl>
                                          <p:spTgt spid="30722">
                                            <p:txEl>
                                              <p:pRg st="7" end="7"/>
                                            </p:txEl>
                                          </p:spTgt>
                                        </p:tgtEl>
                                        <p:attrNameLst>
                                          <p:attrName>ppt_w</p:attrName>
                                        </p:attrNameLst>
                                      </p:cBhvr>
                                      <p:tavLst>
                                        <p:tav tm="0">
                                          <p:val>
                                            <p:strVal val="#ppt_w+.3"/>
                                          </p:val>
                                        </p:tav>
                                        <p:tav tm="100000">
                                          <p:val>
                                            <p:strVal val="#ppt_w"/>
                                          </p:val>
                                        </p:tav>
                                      </p:tavLst>
                                    </p:anim>
                                    <p:anim calcmode="lin" valueType="num">
                                      <p:cBhvr>
                                        <p:cTn id="45" dur="2000" fill="hold"/>
                                        <p:tgtEl>
                                          <p:spTgt spid="30722">
                                            <p:txEl>
                                              <p:pRg st="7" end="7"/>
                                            </p:txEl>
                                          </p:spTgt>
                                        </p:tgtEl>
                                        <p:attrNameLst>
                                          <p:attrName>ppt_h</p:attrName>
                                        </p:attrNameLst>
                                      </p:cBhvr>
                                      <p:tavLst>
                                        <p:tav tm="0">
                                          <p:val>
                                            <p:strVal val="#ppt_h"/>
                                          </p:val>
                                        </p:tav>
                                        <p:tav tm="100000">
                                          <p:val>
                                            <p:strVal val="#ppt_h"/>
                                          </p:val>
                                        </p:tav>
                                      </p:tavLst>
                                    </p:anim>
                                    <p:animEffect transition="in" filter="fade">
                                      <p:cBhvr>
                                        <p:cTn id="46" dur="2000"/>
                                        <p:tgtEl>
                                          <p:spTgt spid="30722">
                                            <p:txEl>
                                              <p:pRg st="7" end="7"/>
                                            </p:txEl>
                                          </p:spTgt>
                                        </p:tgtEl>
                                      </p:cBhvr>
                                    </p:animEffect>
                                  </p:childTnLst>
                                </p:cTn>
                              </p:par>
                              <p:par>
                                <p:cTn id="47" presetID="50" presetClass="entr" presetSubtype="0" decel="100000" fill="hold" grpId="0" nodeType="withEffect">
                                  <p:stCondLst>
                                    <p:cond delay="0"/>
                                  </p:stCondLst>
                                  <p:childTnLst>
                                    <p:set>
                                      <p:cBhvr>
                                        <p:cTn id="48" dur="1" fill="hold">
                                          <p:stCondLst>
                                            <p:cond delay="0"/>
                                          </p:stCondLst>
                                        </p:cTn>
                                        <p:tgtEl>
                                          <p:spTgt spid="30722">
                                            <p:txEl>
                                              <p:pRg st="8" end="8"/>
                                            </p:txEl>
                                          </p:spTgt>
                                        </p:tgtEl>
                                        <p:attrNameLst>
                                          <p:attrName>style.visibility</p:attrName>
                                        </p:attrNameLst>
                                      </p:cBhvr>
                                      <p:to>
                                        <p:strVal val="visible"/>
                                      </p:to>
                                    </p:set>
                                    <p:anim calcmode="lin" valueType="num">
                                      <p:cBhvr>
                                        <p:cTn id="49" dur="2000" fill="hold"/>
                                        <p:tgtEl>
                                          <p:spTgt spid="30722">
                                            <p:txEl>
                                              <p:pRg st="8" end="8"/>
                                            </p:txEl>
                                          </p:spTgt>
                                        </p:tgtEl>
                                        <p:attrNameLst>
                                          <p:attrName>ppt_w</p:attrName>
                                        </p:attrNameLst>
                                      </p:cBhvr>
                                      <p:tavLst>
                                        <p:tav tm="0">
                                          <p:val>
                                            <p:strVal val="#ppt_w+.3"/>
                                          </p:val>
                                        </p:tav>
                                        <p:tav tm="100000">
                                          <p:val>
                                            <p:strVal val="#ppt_w"/>
                                          </p:val>
                                        </p:tav>
                                      </p:tavLst>
                                    </p:anim>
                                    <p:anim calcmode="lin" valueType="num">
                                      <p:cBhvr>
                                        <p:cTn id="50" dur="2000" fill="hold"/>
                                        <p:tgtEl>
                                          <p:spTgt spid="30722">
                                            <p:txEl>
                                              <p:pRg st="8" end="8"/>
                                            </p:txEl>
                                          </p:spTgt>
                                        </p:tgtEl>
                                        <p:attrNameLst>
                                          <p:attrName>ppt_h</p:attrName>
                                        </p:attrNameLst>
                                      </p:cBhvr>
                                      <p:tavLst>
                                        <p:tav tm="0">
                                          <p:val>
                                            <p:strVal val="#ppt_h"/>
                                          </p:val>
                                        </p:tav>
                                        <p:tav tm="100000">
                                          <p:val>
                                            <p:strVal val="#ppt_h"/>
                                          </p:val>
                                        </p:tav>
                                      </p:tavLst>
                                    </p:anim>
                                    <p:animEffect transition="in" filter="fade">
                                      <p:cBhvr>
                                        <p:cTn id="51" dur="2000"/>
                                        <p:tgtEl>
                                          <p:spTgt spid="30722">
                                            <p:txEl>
                                              <p:pRg st="8" end="8"/>
                                            </p:txEl>
                                          </p:spTgt>
                                        </p:tgtEl>
                                      </p:cBhvr>
                                    </p:animEffect>
                                  </p:childTnLst>
                                </p:cTn>
                              </p:par>
                              <p:par>
                                <p:cTn id="52" presetID="20" presetClass="entr" presetSubtype="0" fill="hold" grpId="0" nodeType="withEffect">
                                  <p:stCondLst>
                                    <p:cond delay="0"/>
                                  </p:stCondLst>
                                  <p:childTnLst>
                                    <p:set>
                                      <p:cBhvr>
                                        <p:cTn id="53" dur="1" fill="hold">
                                          <p:stCondLst>
                                            <p:cond delay="0"/>
                                          </p:stCondLst>
                                        </p:cTn>
                                        <p:tgtEl>
                                          <p:spTgt spid="30723"/>
                                        </p:tgtEl>
                                        <p:attrNameLst>
                                          <p:attrName>style.visibility</p:attrName>
                                        </p:attrNameLst>
                                      </p:cBhvr>
                                      <p:to>
                                        <p:strVal val="visible"/>
                                      </p:to>
                                    </p:set>
                                    <p:animEffect transition="in" filter="wedge">
                                      <p:cBhvr>
                                        <p:cTn id="54" dur="20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P spid="3072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5763" y="-100013"/>
            <a:ext cx="8507412" cy="1143001"/>
          </a:xfrm>
        </p:spPr>
        <p:txBody>
          <a:bodyPr/>
          <a:lstStyle/>
          <a:p>
            <a:pPr eaLnBrk="1" hangingPunct="1">
              <a:defRPr/>
            </a:pPr>
            <a:r>
              <a:rPr lang="en-US" altLang="ru-RU" sz="3200" smtClean="0">
                <a:solidFill>
                  <a:schemeClr val="bg1"/>
                </a:solidFill>
              </a:rPr>
              <a:t>Ў</a:t>
            </a:r>
            <a:r>
              <a:rPr lang="ru-RU" altLang="ru-RU" sz="3200" smtClean="0">
                <a:solidFill>
                  <a:schemeClr val="bg1"/>
                </a:solidFill>
              </a:rPr>
              <a:t>збекистонда индустрлаштириш (саноатлаштириш) сиёсати</a:t>
            </a:r>
          </a:p>
        </p:txBody>
      </p:sp>
      <p:sp>
        <p:nvSpPr>
          <p:cNvPr id="32772" name="Rectangle 4"/>
          <p:cNvSpPr>
            <a:spLocks noGrp="1" noChangeArrowheads="1"/>
          </p:cNvSpPr>
          <p:nvPr>
            <p:ph type="body" idx="1"/>
          </p:nvPr>
        </p:nvSpPr>
        <p:spPr>
          <a:xfrm>
            <a:off x="179388" y="877888"/>
            <a:ext cx="8785225" cy="4495800"/>
          </a:xfrm>
        </p:spPr>
        <p:txBody>
          <a:bodyPr/>
          <a:lstStyle/>
          <a:p>
            <a:pPr algn="just" eaLnBrk="1" hangingPunct="1">
              <a:lnSpc>
                <a:spcPct val="80000"/>
              </a:lnSpc>
              <a:defRPr/>
            </a:pPr>
            <a:r>
              <a:rPr lang="ru-RU" altLang="ru-RU" sz="1700" b="1" dirty="0" err="1" smtClean="0">
                <a:solidFill>
                  <a:srgbClr val="000066"/>
                </a:solidFill>
                <a:latin typeface="Times New Roman" panose="02020603050405020304" pitchFamily="18" charset="0"/>
              </a:rPr>
              <a:t>Тиклаш</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даврида</a:t>
            </a:r>
            <a:r>
              <a:rPr lang="en-US" altLang="ru-RU" sz="1700" b="1" dirty="0" smtClean="0">
                <a:solidFill>
                  <a:srgbClr val="000066"/>
                </a:solidFill>
                <a:latin typeface="Times New Roman" panose="02020603050405020304" pitchFamily="18" charset="0"/>
              </a:rPr>
              <a:t> </a:t>
            </a:r>
            <a:r>
              <a:rPr lang="ru-RU" altLang="ru-RU" sz="1700" b="1" dirty="0" smtClean="0">
                <a:solidFill>
                  <a:srgbClr val="000066"/>
                </a:solidFill>
                <a:latin typeface="Times New Roman" panose="02020603050405020304" pitchFamily="18" charset="0"/>
              </a:rPr>
              <a:t>кун</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тартибига</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саноат</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қурилиши</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кўламини</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жиддий</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равишда</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кенгайтиришдан</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иборат</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янги</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вазифани</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қўйди</a:t>
            </a:r>
            <a:r>
              <a:rPr lang="en-US"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Чунки</a:t>
            </a:r>
            <a:r>
              <a:rPr lang="ru-RU" altLang="ru-RU" sz="1700" b="1" dirty="0" smtClean="0">
                <a:solidFill>
                  <a:srgbClr val="000066"/>
                </a:solidFill>
                <a:latin typeface="Times New Roman" panose="02020603050405020304" pitchFamily="18" charset="0"/>
              </a:rPr>
              <a:t> СССР </a:t>
            </a:r>
            <a:r>
              <a:rPr lang="ru-RU" altLang="ru-RU" sz="1700" b="1" dirty="0" err="1" smtClean="0">
                <a:solidFill>
                  <a:srgbClr val="000066"/>
                </a:solidFill>
                <a:latin typeface="Times New Roman" panose="02020603050405020304" pitchFamily="18" charset="0"/>
              </a:rPr>
              <a:t>аграр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мамлакат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бўлиб</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келаётган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эди</a:t>
            </a:r>
            <a:r>
              <a:rPr lang="ru-RU" altLang="ru-RU" sz="1700" b="1" dirty="0" smtClean="0">
                <a:solidFill>
                  <a:srgbClr val="000066"/>
                </a:solidFill>
                <a:latin typeface="Times New Roman" panose="02020603050405020304" pitchFamily="18" charset="0"/>
              </a:rPr>
              <a:t>. 1925 </a:t>
            </a:r>
            <a:r>
              <a:rPr lang="ru-RU" altLang="ru-RU" sz="1700" b="1" dirty="0" err="1" smtClean="0">
                <a:solidFill>
                  <a:srgbClr val="000066"/>
                </a:solidFill>
                <a:latin typeface="Times New Roman" panose="02020603050405020304" pitchFamily="18" charset="0"/>
              </a:rPr>
              <a:t>йил</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декабрда</a:t>
            </a:r>
            <a:r>
              <a:rPr lang="ru-RU" altLang="ru-RU" sz="1700" b="1" dirty="0" smtClean="0">
                <a:solidFill>
                  <a:srgbClr val="000066"/>
                </a:solidFill>
                <a:latin typeface="Times New Roman" panose="02020603050405020304" pitchFamily="18" charset="0"/>
              </a:rPr>
              <a:t> ВКП(б) </a:t>
            </a:r>
            <a:r>
              <a:rPr lang="en-US" altLang="ru-RU" sz="1700" b="1" dirty="0" smtClean="0">
                <a:solidFill>
                  <a:srgbClr val="000066"/>
                </a:solidFill>
                <a:latin typeface="Times New Roman" panose="02020603050405020304" pitchFamily="18" charset="0"/>
              </a:rPr>
              <a:t>XIV</a:t>
            </a:r>
            <a:r>
              <a:rPr lang="ru-RU" altLang="ru-RU" sz="1700" b="1" dirty="0" smtClean="0">
                <a:solidFill>
                  <a:srgbClr val="000066"/>
                </a:solidFill>
                <a:latin typeface="Times New Roman" panose="02020603050405020304" pitchFamily="18" charset="0"/>
              </a:rPr>
              <a:t> съезди «</a:t>
            </a:r>
            <a:r>
              <a:rPr lang="ru-RU" altLang="ru-RU" sz="1700" b="1" dirty="0" err="1" smtClean="0">
                <a:solidFill>
                  <a:srgbClr val="000066"/>
                </a:solidFill>
                <a:latin typeface="Times New Roman" panose="02020603050405020304" pitchFamily="18" charset="0"/>
              </a:rPr>
              <a:t>социалистик</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индустрлаштириш</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йўлини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авж</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олдиришни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эълон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қилди</a:t>
            </a:r>
            <a:r>
              <a:rPr lang="ru-RU" altLang="ru-RU" sz="1700" b="1" dirty="0" smtClean="0">
                <a:solidFill>
                  <a:srgbClr val="000066"/>
                </a:solidFill>
                <a:latin typeface="Times New Roman" panose="02020603050405020304" pitchFamily="18" charset="0"/>
              </a:rPr>
              <a:t>. </a:t>
            </a:r>
          </a:p>
          <a:p>
            <a:pPr algn="just" eaLnBrk="1" hangingPunct="1">
              <a:lnSpc>
                <a:spcPct val="80000"/>
              </a:lnSpc>
              <a:defRPr/>
            </a:pPr>
            <a:r>
              <a:rPr lang="ru-RU" altLang="ru-RU" sz="1700" b="1" dirty="0" err="1" smtClean="0">
                <a:solidFill>
                  <a:srgbClr val="000066"/>
                </a:solidFill>
                <a:latin typeface="Times New Roman" panose="02020603050405020304" pitchFamily="18" charset="0"/>
              </a:rPr>
              <a:t>Сталинча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субьектив</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жадаллаштириш</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усули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бутун</a:t>
            </a:r>
            <a:r>
              <a:rPr lang="ru-RU" altLang="ru-RU" sz="1700" b="1" dirty="0" smtClean="0">
                <a:solidFill>
                  <a:srgbClr val="000066"/>
                </a:solidFill>
                <a:latin typeface="Times New Roman" panose="02020603050405020304" pitchFamily="18" charset="0"/>
              </a:rPr>
              <a:t> совет </a:t>
            </a:r>
            <a:r>
              <a:rPr lang="ru-RU" altLang="ru-RU" sz="1700" b="1" dirty="0" err="1" smtClean="0">
                <a:solidFill>
                  <a:srgbClr val="000066"/>
                </a:solidFill>
                <a:latin typeface="Times New Roman" panose="02020603050405020304" pitchFamily="18" charset="0"/>
              </a:rPr>
              <a:t>мамлакатида</a:t>
            </a:r>
            <a:r>
              <a:rPr lang="ru-RU" altLang="ru-RU" sz="1700" b="1" dirty="0" smtClean="0">
                <a:solidFill>
                  <a:srgbClr val="000066"/>
                </a:solidFill>
                <a:latin typeface="Times New Roman" panose="02020603050405020304" pitchFamily="18" charset="0"/>
              </a:rPr>
              <a:t>, шу </a:t>
            </a:r>
            <a:r>
              <a:rPr lang="ru-RU" altLang="ru-RU" sz="1700" b="1" dirty="0" err="1" smtClean="0">
                <a:solidFill>
                  <a:srgbClr val="000066"/>
                </a:solidFill>
                <a:latin typeface="Times New Roman" panose="02020603050405020304" pitchFamily="18" charset="0"/>
              </a:rPr>
              <a:t>жумладан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Ўзбекистонда</a:t>
            </a:r>
            <a:r>
              <a:rPr lang="ru-RU" altLang="ru-RU" sz="1700" b="1" dirty="0" smtClean="0">
                <a:solidFill>
                  <a:srgbClr val="000066"/>
                </a:solidFill>
                <a:latin typeface="Times New Roman" panose="02020603050405020304" pitchFamily="18" charset="0"/>
              </a:rPr>
              <a:t> бош </a:t>
            </a:r>
            <a:r>
              <a:rPr lang="ru-RU" altLang="ru-RU" sz="1700" b="1" dirty="0" err="1" smtClean="0">
                <a:solidFill>
                  <a:srgbClr val="000066"/>
                </a:solidFill>
                <a:latin typeface="Times New Roman" panose="02020603050405020304" pitchFamily="18" charset="0"/>
              </a:rPr>
              <a:t>усул</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бўлиб</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қолди</a:t>
            </a:r>
            <a:r>
              <a:rPr lang="ru-RU" altLang="ru-RU" sz="1700" b="1" dirty="0" smtClean="0">
                <a:solidFill>
                  <a:srgbClr val="000066"/>
                </a:solidFill>
                <a:latin typeface="Times New Roman" panose="02020603050405020304" pitchFamily="18" charset="0"/>
              </a:rPr>
              <a:t>. </a:t>
            </a:r>
          </a:p>
          <a:p>
            <a:pPr algn="just" eaLnBrk="1" hangingPunct="1">
              <a:lnSpc>
                <a:spcPct val="80000"/>
              </a:lnSpc>
              <a:defRPr/>
            </a:pPr>
            <a:r>
              <a:rPr lang="ru-RU" altLang="ru-RU" sz="1700" b="1" dirty="0" err="1" smtClean="0">
                <a:solidFill>
                  <a:srgbClr val="000066"/>
                </a:solidFill>
                <a:latin typeface="Times New Roman" panose="02020603050405020304" pitchFamily="18" charset="0"/>
              </a:rPr>
              <a:t>СССРнинг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халқ</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хўжалиги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мажмуида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Ўзбекистоннинг</a:t>
            </a:r>
            <a:r>
              <a:rPr lang="ru-RU" altLang="ru-RU" sz="1700" b="1" dirty="0" smtClean="0">
                <a:solidFill>
                  <a:srgbClr val="000066"/>
                </a:solidFill>
                <a:latin typeface="Times New Roman" panose="02020603050405020304" pitchFamily="18" charset="0"/>
              </a:rPr>
              <a:t> роли </a:t>
            </a:r>
            <a:r>
              <a:rPr lang="ru-RU" altLang="ru-RU" sz="1700" b="1" dirty="0" err="1" smtClean="0">
                <a:solidFill>
                  <a:srgbClr val="000066"/>
                </a:solidFill>
                <a:latin typeface="Times New Roman" panose="02020603050405020304" pitchFamily="18" charset="0"/>
              </a:rPr>
              <a:t>ва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ўрни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Иттифоқ</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ҳукумати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томонидан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мажбуран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белгилаб</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берилди</a:t>
            </a:r>
            <a:r>
              <a:rPr lang="ru-RU" altLang="ru-RU" sz="1700" b="1" dirty="0" smtClean="0">
                <a:solidFill>
                  <a:srgbClr val="000066"/>
                </a:solidFill>
                <a:latin typeface="Times New Roman" panose="02020603050405020304" pitchFamily="18" charset="0"/>
              </a:rPr>
              <a:t>.</a:t>
            </a:r>
          </a:p>
          <a:p>
            <a:pPr algn="just" eaLnBrk="1" hangingPunct="1">
              <a:lnSpc>
                <a:spcPct val="80000"/>
              </a:lnSpc>
              <a:defRPr/>
            </a:pPr>
            <a:r>
              <a:rPr lang="ru-RU" altLang="ru-RU" sz="1700" b="1" dirty="0" smtClean="0">
                <a:solidFill>
                  <a:srgbClr val="000066"/>
                </a:solidFill>
                <a:latin typeface="Times New Roman" panose="02020603050405020304" pitchFamily="18" charset="0"/>
              </a:rPr>
              <a:t>20-йилларнинг </a:t>
            </a:r>
            <a:r>
              <a:rPr lang="ru-RU" altLang="ru-RU" sz="1700" b="1" dirty="0" err="1" smtClean="0">
                <a:solidFill>
                  <a:srgbClr val="000066"/>
                </a:solidFill>
                <a:latin typeface="Times New Roman" panose="02020603050405020304" pitchFamily="18" charset="0"/>
              </a:rPr>
              <a:t>охири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ва</a:t>
            </a:r>
            <a:r>
              <a:rPr lang="ru-RU" altLang="ru-RU" sz="1700" b="1" dirty="0" smtClean="0">
                <a:solidFill>
                  <a:srgbClr val="000066"/>
                </a:solidFill>
                <a:latin typeface="Times New Roman" panose="02020603050405020304" pitchFamily="18" charset="0"/>
              </a:rPr>
              <a:t> 30-йилларнинг </a:t>
            </a:r>
            <a:r>
              <a:rPr lang="ru-RU" altLang="ru-RU" sz="1700" b="1" dirty="0" err="1" smtClean="0">
                <a:solidFill>
                  <a:srgbClr val="000066"/>
                </a:solidFill>
                <a:latin typeface="Times New Roman" panose="02020603050405020304" pitchFamily="18" charset="0"/>
              </a:rPr>
              <a:t>бошларида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саноатлаштириш</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қолоқ</a:t>
            </a:r>
            <a:r>
              <a:rPr lang="ru-RU" altLang="ru-RU" sz="1700" b="1" dirty="0" smtClean="0">
                <a:solidFill>
                  <a:srgbClr val="000066"/>
                </a:solidFill>
                <a:latin typeface="Times New Roman" panose="02020603050405020304" pitchFamily="18" charset="0"/>
              </a:rPr>
              <a:t> совет </a:t>
            </a:r>
            <a:r>
              <a:rPr lang="ru-RU" altLang="ru-RU" sz="1700" b="1" dirty="0" err="1" smtClean="0">
                <a:solidFill>
                  <a:srgbClr val="000066"/>
                </a:solidFill>
                <a:latin typeface="Times New Roman" panose="02020603050405020304" pitchFamily="18" charset="0"/>
              </a:rPr>
              <a:t>мамлакатининг</a:t>
            </a:r>
            <a:r>
              <a:rPr lang="ru-RU" altLang="ru-RU" sz="1700" b="1" dirty="0" smtClean="0">
                <a:solidFill>
                  <a:srgbClr val="000066"/>
                </a:solidFill>
                <a:latin typeface="Times New Roman" panose="02020603050405020304" pitchFamily="18" charset="0"/>
              </a:rPr>
              <a:t> бор </a:t>
            </a:r>
            <a:r>
              <a:rPr lang="ru-RU" altLang="ru-RU" sz="1700" b="1" dirty="0" err="1" smtClean="0">
                <a:solidFill>
                  <a:srgbClr val="000066"/>
                </a:solidFill>
                <a:latin typeface="Times New Roman" panose="02020603050405020304" pitchFamily="18" charset="0"/>
              </a:rPr>
              <a:t>имкониятларини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тўғри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ҳисобга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олмаган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ҳолда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зўравонлик</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йўли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билан</a:t>
            </a:r>
            <a:r>
              <a:rPr lang="ru-RU" altLang="ru-RU" sz="1700" b="1" dirty="0" smtClean="0">
                <a:solidFill>
                  <a:srgbClr val="000066"/>
                </a:solidFill>
                <a:latin typeface="Times New Roman" panose="02020603050405020304" pitchFamily="18" charset="0"/>
              </a:rPr>
              <a:t> тез </a:t>
            </a:r>
            <a:r>
              <a:rPr lang="ru-RU" altLang="ru-RU" sz="1700" b="1" dirty="0" err="1" smtClean="0">
                <a:solidFill>
                  <a:srgbClr val="000066"/>
                </a:solidFill>
                <a:latin typeface="Times New Roman" panose="02020603050405020304" pitchFamily="18" charset="0"/>
              </a:rPr>
              <a:t>орада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замонавий</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саноатни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барпо</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этишдан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иборат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бўлди</a:t>
            </a:r>
            <a:r>
              <a:rPr lang="ru-RU" altLang="ru-RU" sz="1700" b="1" dirty="0" smtClean="0">
                <a:solidFill>
                  <a:srgbClr val="000066"/>
                </a:solidFill>
                <a:latin typeface="Times New Roman" panose="02020603050405020304" pitchFamily="18" charset="0"/>
              </a:rPr>
              <a:t>. </a:t>
            </a:r>
          </a:p>
          <a:p>
            <a:pPr algn="just" eaLnBrk="1" hangingPunct="1">
              <a:lnSpc>
                <a:spcPct val="80000"/>
              </a:lnSpc>
              <a:defRPr/>
            </a:pPr>
            <a:r>
              <a:rPr lang="ru-RU" altLang="ru-RU" sz="1700" b="1" dirty="0" err="1" smtClean="0">
                <a:solidFill>
                  <a:srgbClr val="000066"/>
                </a:solidFill>
                <a:latin typeface="Times New Roman" panose="02020603050405020304" pitchFamily="18" charset="0"/>
              </a:rPr>
              <a:t>Тошкент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қишлоқ</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хўжалик</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машинасозлиги</a:t>
            </a:r>
            <a:r>
              <a:rPr lang="ru-RU" altLang="ru-RU" sz="1700" b="1" dirty="0" smtClean="0">
                <a:solidFill>
                  <a:srgbClr val="000066"/>
                </a:solidFill>
                <a:latin typeface="Times New Roman" panose="02020603050405020304" pitchFamily="18" charset="0"/>
              </a:rPr>
              <a:t> заводи (1931), </a:t>
            </a:r>
            <a:r>
              <a:rPr lang="ru-RU" altLang="ru-RU" sz="1700" b="1" dirty="0" err="1" smtClean="0">
                <a:solidFill>
                  <a:srgbClr val="000066"/>
                </a:solidFill>
                <a:latin typeface="Times New Roman" panose="02020603050405020304" pitchFamily="18" charset="0"/>
              </a:rPr>
              <a:t>Қувасой</a:t>
            </a:r>
            <a:r>
              <a:rPr lang="ru-RU" altLang="ru-RU" sz="1700" b="1" dirty="0" smtClean="0">
                <a:solidFill>
                  <a:srgbClr val="000066"/>
                </a:solidFill>
                <a:latin typeface="Times New Roman" panose="02020603050405020304" pitchFamily="18" charset="0"/>
              </a:rPr>
              <a:t> цемент </a:t>
            </a:r>
            <a:r>
              <a:rPr lang="ru-RU" altLang="ru-RU" sz="1700" b="1" dirty="0" err="1" smtClean="0">
                <a:solidFill>
                  <a:srgbClr val="000066"/>
                </a:solidFill>
                <a:latin typeface="Times New Roman" panose="02020603050405020304" pitchFamily="18" charset="0"/>
              </a:rPr>
              <a:t>ва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оҳак</a:t>
            </a:r>
            <a:r>
              <a:rPr lang="ru-RU" altLang="ru-RU" sz="1700" b="1" dirty="0" smtClean="0">
                <a:solidFill>
                  <a:srgbClr val="000066"/>
                </a:solidFill>
                <a:latin typeface="Times New Roman" panose="02020603050405020304" pitchFamily="18" charset="0"/>
              </a:rPr>
              <a:t> заводи (1932), </a:t>
            </a:r>
            <a:r>
              <a:rPr lang="ru-RU" altLang="ru-RU" sz="1700" b="1" dirty="0" err="1" smtClean="0">
                <a:solidFill>
                  <a:srgbClr val="000066"/>
                </a:solidFill>
                <a:latin typeface="Times New Roman" panose="02020603050405020304" pitchFamily="18" charset="0"/>
              </a:rPr>
              <a:t>Чирчиқ</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электрокимё</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комбинати</a:t>
            </a:r>
            <a:r>
              <a:rPr lang="ru-RU" altLang="ru-RU" sz="1700" b="1" dirty="0" smtClean="0">
                <a:solidFill>
                  <a:srgbClr val="000066"/>
                </a:solidFill>
                <a:latin typeface="Times New Roman" panose="02020603050405020304" pitchFamily="18" charset="0"/>
              </a:rPr>
              <a:t> (1937), </a:t>
            </a:r>
            <a:r>
              <a:rPr lang="ru-RU" altLang="ru-RU" sz="1700" b="1" dirty="0" err="1" smtClean="0">
                <a:solidFill>
                  <a:srgbClr val="000066"/>
                </a:solidFill>
                <a:latin typeface="Times New Roman" panose="02020603050405020304" pitchFamily="18" charset="0"/>
              </a:rPr>
              <a:t>Тошкент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тўқимачилик</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комбинати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шулар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жумласидандир</a:t>
            </a:r>
            <a:r>
              <a:rPr lang="ru-RU" altLang="ru-RU" sz="1700" b="1" dirty="0" smtClean="0">
                <a:solidFill>
                  <a:srgbClr val="000066"/>
                </a:solidFill>
                <a:latin typeface="Times New Roman" panose="02020603050405020304" pitchFamily="18" charset="0"/>
              </a:rPr>
              <a:t>. </a:t>
            </a:r>
          </a:p>
          <a:p>
            <a:pPr algn="just" eaLnBrk="1" hangingPunct="1">
              <a:lnSpc>
                <a:spcPct val="80000"/>
              </a:lnSpc>
              <a:defRPr/>
            </a:pPr>
            <a:r>
              <a:rPr lang="ru-RU" altLang="ru-RU" sz="1700" b="1" dirty="0" smtClean="0">
                <a:solidFill>
                  <a:srgbClr val="000066"/>
                </a:solidFill>
                <a:latin typeface="Times New Roman" panose="02020603050405020304" pitchFamily="18" charset="0"/>
              </a:rPr>
              <a:t>Республика нефть </a:t>
            </a:r>
            <a:r>
              <a:rPr lang="ru-RU" altLang="ru-RU" sz="1700" b="1" dirty="0" err="1" smtClean="0">
                <a:solidFill>
                  <a:srgbClr val="000066"/>
                </a:solidFill>
                <a:latin typeface="Times New Roman" panose="02020603050405020304" pitchFamily="18" charset="0"/>
              </a:rPr>
              <a:t>саноатида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очилган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конлар</a:t>
            </a:r>
            <a:r>
              <a:rPr lang="ru-RU" altLang="ru-RU" sz="1700" b="1" dirty="0" smtClean="0">
                <a:solidFill>
                  <a:srgbClr val="000066"/>
                </a:solidFill>
                <a:latin typeface="Times New Roman" panose="02020603050405020304" pitchFamily="18" charset="0"/>
              </a:rPr>
              <a:t> сони 11 </a:t>
            </a:r>
            <a:r>
              <a:rPr lang="ru-RU" altLang="ru-RU" sz="1700" b="1" dirty="0" err="1" smtClean="0">
                <a:solidFill>
                  <a:srgbClr val="000066"/>
                </a:solidFill>
                <a:latin typeface="Times New Roman" panose="02020603050405020304" pitchFamily="18" charset="0"/>
              </a:rPr>
              <a:t>тага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етди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Оҳангарон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Шорғун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Бойсунтоғ</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тошкўмир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конлари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ишга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туширилди</a:t>
            </a:r>
            <a:r>
              <a:rPr lang="ru-RU" altLang="ru-RU" sz="1700" b="1" dirty="0" smtClean="0">
                <a:solidFill>
                  <a:srgbClr val="000066"/>
                </a:solidFill>
                <a:latin typeface="Times New Roman" panose="02020603050405020304" pitchFamily="18" charset="0"/>
              </a:rPr>
              <a:t>. </a:t>
            </a:r>
          </a:p>
          <a:p>
            <a:pPr algn="just" eaLnBrk="1" hangingPunct="1">
              <a:lnSpc>
                <a:spcPct val="80000"/>
              </a:lnSpc>
              <a:defRPr/>
            </a:pPr>
            <a:r>
              <a:rPr lang="ru-RU" altLang="ru-RU" sz="1700" b="1" dirty="0" smtClean="0">
                <a:solidFill>
                  <a:srgbClr val="000066"/>
                </a:solidFill>
                <a:latin typeface="Times New Roman" panose="02020603050405020304" pitchFamily="18" charset="0"/>
              </a:rPr>
              <a:t>Электр </a:t>
            </a:r>
            <a:r>
              <a:rPr lang="ru-RU" altLang="ru-RU" sz="1700" b="1" dirty="0" err="1" smtClean="0">
                <a:solidFill>
                  <a:srgbClr val="000066"/>
                </a:solidFill>
                <a:latin typeface="Times New Roman" panose="02020603050405020304" pitchFamily="18" charset="0"/>
              </a:rPr>
              <a:t>станциялари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қуввати</a:t>
            </a:r>
            <a:r>
              <a:rPr lang="ru-RU" altLang="ru-RU" sz="1700" b="1" dirty="0" smtClean="0">
                <a:solidFill>
                  <a:srgbClr val="000066"/>
                </a:solidFill>
                <a:latin typeface="Times New Roman" panose="02020603050405020304" pitchFamily="18" charset="0"/>
              </a:rPr>
              <a:t> 482 млн. </a:t>
            </a:r>
            <a:r>
              <a:rPr lang="ru-RU" altLang="ru-RU" sz="1700" b="1" dirty="0" err="1" smtClean="0">
                <a:solidFill>
                  <a:srgbClr val="000066"/>
                </a:solidFill>
                <a:latin typeface="Times New Roman" panose="02020603050405020304" pitchFamily="18" charset="0"/>
              </a:rPr>
              <a:t>киловаттга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етди</a:t>
            </a:r>
            <a:r>
              <a:rPr lang="ru-RU" altLang="ru-RU" sz="1700" b="1" dirty="0" smtClean="0">
                <a:solidFill>
                  <a:srgbClr val="000066"/>
                </a:solidFill>
                <a:latin typeface="Times New Roman" panose="02020603050405020304" pitchFamily="18" charset="0"/>
              </a:rPr>
              <a:t>. 30-йилларда </a:t>
            </a:r>
            <a:r>
              <a:rPr lang="ru-RU" altLang="ru-RU" sz="1700" b="1" dirty="0" err="1" smtClean="0">
                <a:solidFill>
                  <a:srgbClr val="000066"/>
                </a:solidFill>
                <a:latin typeface="Times New Roman" panose="02020603050405020304" pitchFamily="18" charset="0"/>
              </a:rPr>
              <a:t>Чирчиқ-Бўзсув</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ГЭСлари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каскади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барпо</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этилди</a:t>
            </a:r>
            <a:r>
              <a:rPr lang="ru-RU" altLang="ru-RU" sz="1700" b="1" dirty="0" smtClean="0">
                <a:solidFill>
                  <a:srgbClr val="000066"/>
                </a:solidFill>
                <a:latin typeface="Times New Roman" panose="02020603050405020304" pitchFamily="18" charset="0"/>
              </a:rPr>
              <a:t>.</a:t>
            </a:r>
          </a:p>
          <a:p>
            <a:pPr algn="just" eaLnBrk="1" hangingPunct="1">
              <a:lnSpc>
                <a:spcPct val="80000"/>
              </a:lnSpc>
              <a:defRPr/>
            </a:pPr>
            <a:r>
              <a:rPr lang="ru-RU" altLang="ru-RU" sz="1700" b="1" dirty="0" err="1" smtClean="0">
                <a:solidFill>
                  <a:srgbClr val="000066"/>
                </a:solidFill>
                <a:latin typeface="Times New Roman" panose="02020603050405020304" pitchFamily="18" charset="0"/>
              </a:rPr>
              <a:t>Биринчи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беш</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йиллик</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даврида</a:t>
            </a:r>
            <a:r>
              <a:rPr lang="ru-RU" altLang="ru-RU" sz="1700" b="1" dirty="0" smtClean="0">
                <a:solidFill>
                  <a:srgbClr val="000066"/>
                </a:solidFill>
                <a:latin typeface="Times New Roman" panose="02020603050405020304" pitchFamily="18" charset="0"/>
              </a:rPr>
              <a:t> (1927-1932) </a:t>
            </a:r>
            <a:r>
              <a:rPr lang="ru-RU" altLang="ru-RU" sz="1700" b="1" dirty="0" err="1" smtClean="0">
                <a:solidFill>
                  <a:srgbClr val="000066"/>
                </a:solidFill>
                <a:latin typeface="Times New Roman" panose="02020603050405020304" pitchFamily="18" charset="0"/>
              </a:rPr>
              <a:t>Ўзбекистонда</a:t>
            </a:r>
            <a:r>
              <a:rPr lang="ru-RU" altLang="ru-RU" sz="1700" b="1" dirty="0" smtClean="0">
                <a:solidFill>
                  <a:srgbClr val="000066"/>
                </a:solidFill>
                <a:latin typeface="Times New Roman" panose="02020603050405020304" pitchFamily="18" charset="0"/>
              </a:rPr>
              <a:t> 289 та </a:t>
            </a:r>
            <a:r>
              <a:rPr lang="ru-RU" altLang="ru-RU" sz="1700" b="1" dirty="0" err="1" smtClean="0">
                <a:solidFill>
                  <a:srgbClr val="000066"/>
                </a:solidFill>
                <a:latin typeface="Times New Roman" panose="02020603050405020304" pitchFamily="18" charset="0"/>
              </a:rPr>
              <a:t>саноат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корхонаси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қурилди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ва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ишга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туширилди</a:t>
            </a:r>
            <a:endParaRPr lang="ru-RU" altLang="ru-RU" sz="1700" b="1" dirty="0" smtClean="0">
              <a:solidFill>
                <a:srgbClr val="000066"/>
              </a:solidFill>
              <a:latin typeface="Times New Roman" panose="02020603050405020304" pitchFamily="18" charset="0"/>
            </a:endParaRPr>
          </a:p>
          <a:p>
            <a:pPr algn="just" eaLnBrk="1" hangingPunct="1">
              <a:lnSpc>
                <a:spcPct val="80000"/>
              </a:lnSpc>
              <a:defRPr/>
            </a:pPr>
            <a:r>
              <a:rPr lang="ru-RU" altLang="ru-RU" sz="1700" b="1" dirty="0" err="1" smtClean="0">
                <a:solidFill>
                  <a:srgbClr val="000066"/>
                </a:solidFill>
                <a:latin typeface="Times New Roman" panose="02020603050405020304" pitchFamily="18" charset="0"/>
              </a:rPr>
              <a:t>Индустрлаштиришни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сунъий</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жадаллаштириш</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ошкора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маъмурий</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тазйиқ</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ўтказиш</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ҳайбаракаллачилик</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билан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таъминланар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эди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бу</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эса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саноат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қурилиши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сифатига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салбий</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таъсир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кўрсатарди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Корхоналарнинг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аксарият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қисми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технологик</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жиҳатдан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эскирган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асбоб-ускуналар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билан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жиҳозланарди</a:t>
            </a:r>
            <a:r>
              <a:rPr lang="ru-RU" altLang="ru-RU" sz="1700" b="1" dirty="0" smtClean="0">
                <a:solidFill>
                  <a:srgbClr val="000066"/>
                </a:solidFill>
                <a:latin typeface="Times New Roman" panose="02020603050405020304" pitchFamily="18" charset="0"/>
              </a:rPr>
              <a:t>.   </a:t>
            </a:r>
          </a:p>
          <a:p>
            <a:pPr algn="just" eaLnBrk="1" hangingPunct="1">
              <a:lnSpc>
                <a:spcPct val="80000"/>
              </a:lnSpc>
              <a:defRPr/>
            </a:pPr>
            <a:r>
              <a:rPr lang="ru-RU" altLang="ru-RU" sz="1700" b="1" dirty="0" err="1" smtClean="0">
                <a:solidFill>
                  <a:srgbClr val="000066"/>
                </a:solidFill>
                <a:latin typeface="Times New Roman" panose="02020603050405020304" pitchFamily="18" charset="0"/>
              </a:rPr>
              <a:t>Ўзбекистонда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барпо</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этилган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саноат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корхоналарининг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кўплари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асосан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муҳимлари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Марказ</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тасарруфига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олинган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эди</a:t>
            </a:r>
            <a:r>
              <a:rPr lang="ru-RU" altLang="ru-RU" sz="1700" b="1" dirty="0" smtClean="0">
                <a:solidFill>
                  <a:srgbClr val="000066"/>
                </a:solidFill>
                <a:latin typeface="Times New Roman" panose="02020603050405020304" pitchFamily="18" charset="0"/>
              </a:rPr>
              <a:t>.</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1600" decel="100000"/>
                                        <p:tgtEl>
                                          <p:spTgt spid="32770"/>
                                        </p:tgtEl>
                                      </p:cBhvr>
                                    </p:animEffect>
                                    <p:anim calcmode="lin" valueType="num">
                                      <p:cBhvr>
                                        <p:cTn id="8" dur="1600" decel="100000" fill="hold"/>
                                        <p:tgtEl>
                                          <p:spTgt spid="32770"/>
                                        </p:tgtEl>
                                        <p:attrNameLst>
                                          <p:attrName>style.rotation</p:attrName>
                                        </p:attrNameLst>
                                      </p:cBhvr>
                                      <p:tavLst>
                                        <p:tav tm="0">
                                          <p:val>
                                            <p:fltVal val="-90"/>
                                          </p:val>
                                        </p:tav>
                                        <p:tav tm="100000">
                                          <p:val>
                                            <p:fltVal val="0"/>
                                          </p:val>
                                        </p:tav>
                                      </p:tavLst>
                                    </p:anim>
                                    <p:anim calcmode="lin" valueType="num">
                                      <p:cBhvr>
                                        <p:cTn id="9" dur="1600" decel="100000" fill="hold"/>
                                        <p:tgtEl>
                                          <p:spTgt spid="32770"/>
                                        </p:tgtEl>
                                        <p:attrNameLst>
                                          <p:attrName>ppt_x</p:attrName>
                                        </p:attrNameLst>
                                      </p:cBhvr>
                                      <p:tavLst>
                                        <p:tav tm="0">
                                          <p:val>
                                            <p:strVal val="#ppt_x+0.4"/>
                                          </p:val>
                                        </p:tav>
                                        <p:tav tm="100000">
                                          <p:val>
                                            <p:strVal val="#ppt_x-0.05"/>
                                          </p:val>
                                        </p:tav>
                                      </p:tavLst>
                                    </p:anim>
                                    <p:anim calcmode="lin" valueType="num">
                                      <p:cBhvr>
                                        <p:cTn id="10" dur="1600" decel="100000" fill="hold"/>
                                        <p:tgtEl>
                                          <p:spTgt spid="32770"/>
                                        </p:tgtEl>
                                        <p:attrNameLst>
                                          <p:attrName>ppt_y</p:attrName>
                                        </p:attrNameLst>
                                      </p:cBhvr>
                                      <p:tavLst>
                                        <p:tav tm="0">
                                          <p:val>
                                            <p:strVal val="#ppt_y-0.4"/>
                                          </p:val>
                                        </p:tav>
                                        <p:tav tm="100000">
                                          <p:val>
                                            <p:strVal val="#ppt_y+0.1"/>
                                          </p:val>
                                        </p:tav>
                                      </p:tavLst>
                                    </p:anim>
                                    <p:anim calcmode="lin" valueType="num">
                                      <p:cBhvr>
                                        <p:cTn id="11" dur="400" accel="100000" fill="hold">
                                          <p:stCondLst>
                                            <p:cond delay="1600"/>
                                          </p:stCondLst>
                                        </p:cTn>
                                        <p:tgtEl>
                                          <p:spTgt spid="32770"/>
                                        </p:tgtEl>
                                        <p:attrNameLst>
                                          <p:attrName>ppt_x</p:attrName>
                                        </p:attrNameLst>
                                      </p:cBhvr>
                                      <p:tavLst>
                                        <p:tav tm="0">
                                          <p:val>
                                            <p:strVal val="#ppt_x-0.05"/>
                                          </p:val>
                                        </p:tav>
                                        <p:tav tm="100000">
                                          <p:val>
                                            <p:strVal val="#ppt_x"/>
                                          </p:val>
                                        </p:tav>
                                      </p:tavLst>
                                    </p:anim>
                                    <p:anim calcmode="lin" valueType="num">
                                      <p:cBhvr>
                                        <p:cTn id="12" dur="400" accel="100000" fill="hold">
                                          <p:stCondLst>
                                            <p:cond delay="1600"/>
                                          </p:stCondLst>
                                        </p:cTn>
                                        <p:tgtEl>
                                          <p:spTgt spid="32770"/>
                                        </p:tgtEl>
                                        <p:attrNameLst>
                                          <p:attrName>ppt_y</p:attrName>
                                        </p:attrNameLst>
                                      </p:cBhvr>
                                      <p:tavLst>
                                        <p:tav tm="0">
                                          <p:val>
                                            <p:strVal val="#ppt_y+0.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32772">
                                            <p:txEl>
                                              <p:pRg st="0" end="0"/>
                                            </p:txEl>
                                          </p:spTgt>
                                        </p:tgtEl>
                                        <p:attrNameLst>
                                          <p:attrName>style.visibility</p:attrName>
                                        </p:attrNameLst>
                                      </p:cBhvr>
                                      <p:to>
                                        <p:strVal val="visible"/>
                                      </p:to>
                                    </p:set>
                                    <p:animEffect transition="in" filter="fade">
                                      <p:cBhvr>
                                        <p:cTn id="15" dur="2000"/>
                                        <p:tgtEl>
                                          <p:spTgt spid="32772">
                                            <p:txEl>
                                              <p:pRg st="0" end="0"/>
                                            </p:txEl>
                                          </p:spTgt>
                                        </p:tgtEl>
                                      </p:cBhvr>
                                    </p:animEffect>
                                    <p:anim calcmode="lin" valueType="num">
                                      <p:cBhvr>
                                        <p:cTn id="16" dur="20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p:cTn id="17" dur="2000" fill="hold"/>
                                        <p:tgtEl>
                                          <p:spTgt spid="32772">
                                            <p:txEl>
                                              <p:pRg st="0" end="0"/>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32772">
                                            <p:txEl>
                                              <p:pRg st="1" end="1"/>
                                            </p:txEl>
                                          </p:spTgt>
                                        </p:tgtEl>
                                        <p:attrNameLst>
                                          <p:attrName>style.visibility</p:attrName>
                                        </p:attrNameLst>
                                      </p:cBhvr>
                                      <p:to>
                                        <p:strVal val="visible"/>
                                      </p:to>
                                    </p:set>
                                    <p:animEffect transition="in" filter="fade">
                                      <p:cBhvr>
                                        <p:cTn id="20" dur="2000"/>
                                        <p:tgtEl>
                                          <p:spTgt spid="32772">
                                            <p:txEl>
                                              <p:pRg st="1" end="1"/>
                                            </p:txEl>
                                          </p:spTgt>
                                        </p:tgtEl>
                                      </p:cBhvr>
                                    </p:animEffect>
                                    <p:anim calcmode="lin" valueType="num">
                                      <p:cBhvr>
                                        <p:cTn id="21" dur="20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p:cTn id="22" dur="2000" fill="hold"/>
                                        <p:tgtEl>
                                          <p:spTgt spid="32772">
                                            <p:txEl>
                                              <p:pRg st="1" end="1"/>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32772">
                                            <p:txEl>
                                              <p:pRg st="2" end="2"/>
                                            </p:txEl>
                                          </p:spTgt>
                                        </p:tgtEl>
                                        <p:attrNameLst>
                                          <p:attrName>style.visibility</p:attrName>
                                        </p:attrNameLst>
                                      </p:cBhvr>
                                      <p:to>
                                        <p:strVal val="visible"/>
                                      </p:to>
                                    </p:set>
                                    <p:animEffect transition="in" filter="fade">
                                      <p:cBhvr>
                                        <p:cTn id="25" dur="2000"/>
                                        <p:tgtEl>
                                          <p:spTgt spid="32772">
                                            <p:txEl>
                                              <p:pRg st="2" end="2"/>
                                            </p:txEl>
                                          </p:spTgt>
                                        </p:tgtEl>
                                      </p:cBhvr>
                                    </p:animEffect>
                                    <p:anim calcmode="lin" valueType="num">
                                      <p:cBhvr>
                                        <p:cTn id="26" dur="20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p:cTn id="27" dur="2000" fill="hold"/>
                                        <p:tgtEl>
                                          <p:spTgt spid="32772">
                                            <p:txEl>
                                              <p:pRg st="2" end="2"/>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32772">
                                            <p:txEl>
                                              <p:pRg st="3" end="3"/>
                                            </p:txEl>
                                          </p:spTgt>
                                        </p:tgtEl>
                                        <p:attrNameLst>
                                          <p:attrName>style.visibility</p:attrName>
                                        </p:attrNameLst>
                                      </p:cBhvr>
                                      <p:to>
                                        <p:strVal val="visible"/>
                                      </p:to>
                                    </p:set>
                                    <p:animEffect transition="in" filter="fade">
                                      <p:cBhvr>
                                        <p:cTn id="30" dur="2000"/>
                                        <p:tgtEl>
                                          <p:spTgt spid="32772">
                                            <p:txEl>
                                              <p:pRg st="3" end="3"/>
                                            </p:txEl>
                                          </p:spTgt>
                                        </p:tgtEl>
                                      </p:cBhvr>
                                    </p:animEffect>
                                    <p:anim calcmode="lin" valueType="num">
                                      <p:cBhvr>
                                        <p:cTn id="31" dur="2000" fill="hold"/>
                                        <p:tgtEl>
                                          <p:spTgt spid="32772">
                                            <p:txEl>
                                              <p:pRg st="3" end="3"/>
                                            </p:txEl>
                                          </p:spTgt>
                                        </p:tgtEl>
                                        <p:attrNameLst>
                                          <p:attrName>ppt_x</p:attrName>
                                        </p:attrNameLst>
                                      </p:cBhvr>
                                      <p:tavLst>
                                        <p:tav tm="0">
                                          <p:val>
                                            <p:strVal val="#ppt_x"/>
                                          </p:val>
                                        </p:tav>
                                        <p:tav tm="100000">
                                          <p:val>
                                            <p:strVal val="#ppt_x"/>
                                          </p:val>
                                        </p:tav>
                                      </p:tavLst>
                                    </p:anim>
                                    <p:anim calcmode="lin" valueType="num">
                                      <p:cBhvr>
                                        <p:cTn id="32" dur="2000" fill="hold"/>
                                        <p:tgtEl>
                                          <p:spTgt spid="32772">
                                            <p:txEl>
                                              <p:pRg st="3" end="3"/>
                                            </p:txEl>
                                          </p:spTgt>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32772">
                                            <p:txEl>
                                              <p:pRg st="4" end="4"/>
                                            </p:txEl>
                                          </p:spTgt>
                                        </p:tgtEl>
                                        <p:attrNameLst>
                                          <p:attrName>style.visibility</p:attrName>
                                        </p:attrNameLst>
                                      </p:cBhvr>
                                      <p:to>
                                        <p:strVal val="visible"/>
                                      </p:to>
                                    </p:set>
                                    <p:animEffect transition="in" filter="fade">
                                      <p:cBhvr>
                                        <p:cTn id="35" dur="2000"/>
                                        <p:tgtEl>
                                          <p:spTgt spid="32772">
                                            <p:txEl>
                                              <p:pRg st="4" end="4"/>
                                            </p:txEl>
                                          </p:spTgt>
                                        </p:tgtEl>
                                      </p:cBhvr>
                                    </p:animEffect>
                                    <p:anim calcmode="lin" valueType="num">
                                      <p:cBhvr>
                                        <p:cTn id="36" dur="2000" fill="hold"/>
                                        <p:tgtEl>
                                          <p:spTgt spid="32772">
                                            <p:txEl>
                                              <p:pRg st="4" end="4"/>
                                            </p:txEl>
                                          </p:spTgt>
                                        </p:tgtEl>
                                        <p:attrNameLst>
                                          <p:attrName>ppt_x</p:attrName>
                                        </p:attrNameLst>
                                      </p:cBhvr>
                                      <p:tavLst>
                                        <p:tav tm="0">
                                          <p:val>
                                            <p:strVal val="#ppt_x"/>
                                          </p:val>
                                        </p:tav>
                                        <p:tav tm="100000">
                                          <p:val>
                                            <p:strVal val="#ppt_x"/>
                                          </p:val>
                                        </p:tav>
                                      </p:tavLst>
                                    </p:anim>
                                    <p:anim calcmode="lin" valueType="num">
                                      <p:cBhvr>
                                        <p:cTn id="37" dur="2000" fill="hold"/>
                                        <p:tgtEl>
                                          <p:spTgt spid="32772">
                                            <p:txEl>
                                              <p:pRg st="4" end="4"/>
                                            </p:txEl>
                                          </p:spTgt>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32772">
                                            <p:txEl>
                                              <p:pRg st="5" end="5"/>
                                            </p:txEl>
                                          </p:spTgt>
                                        </p:tgtEl>
                                        <p:attrNameLst>
                                          <p:attrName>style.visibility</p:attrName>
                                        </p:attrNameLst>
                                      </p:cBhvr>
                                      <p:to>
                                        <p:strVal val="visible"/>
                                      </p:to>
                                    </p:set>
                                    <p:animEffect transition="in" filter="fade">
                                      <p:cBhvr>
                                        <p:cTn id="40" dur="2000"/>
                                        <p:tgtEl>
                                          <p:spTgt spid="32772">
                                            <p:txEl>
                                              <p:pRg st="5" end="5"/>
                                            </p:txEl>
                                          </p:spTgt>
                                        </p:tgtEl>
                                      </p:cBhvr>
                                    </p:animEffect>
                                    <p:anim calcmode="lin" valueType="num">
                                      <p:cBhvr>
                                        <p:cTn id="41" dur="2000" fill="hold"/>
                                        <p:tgtEl>
                                          <p:spTgt spid="32772">
                                            <p:txEl>
                                              <p:pRg st="5" end="5"/>
                                            </p:txEl>
                                          </p:spTgt>
                                        </p:tgtEl>
                                        <p:attrNameLst>
                                          <p:attrName>ppt_x</p:attrName>
                                        </p:attrNameLst>
                                      </p:cBhvr>
                                      <p:tavLst>
                                        <p:tav tm="0">
                                          <p:val>
                                            <p:strVal val="#ppt_x"/>
                                          </p:val>
                                        </p:tav>
                                        <p:tav tm="100000">
                                          <p:val>
                                            <p:strVal val="#ppt_x"/>
                                          </p:val>
                                        </p:tav>
                                      </p:tavLst>
                                    </p:anim>
                                    <p:anim calcmode="lin" valueType="num">
                                      <p:cBhvr>
                                        <p:cTn id="42" dur="2000" fill="hold"/>
                                        <p:tgtEl>
                                          <p:spTgt spid="32772">
                                            <p:txEl>
                                              <p:pRg st="5" end="5"/>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32772">
                                            <p:txEl>
                                              <p:pRg st="6" end="6"/>
                                            </p:txEl>
                                          </p:spTgt>
                                        </p:tgtEl>
                                        <p:attrNameLst>
                                          <p:attrName>style.visibility</p:attrName>
                                        </p:attrNameLst>
                                      </p:cBhvr>
                                      <p:to>
                                        <p:strVal val="visible"/>
                                      </p:to>
                                    </p:set>
                                    <p:animEffect transition="in" filter="fade">
                                      <p:cBhvr>
                                        <p:cTn id="45" dur="2000"/>
                                        <p:tgtEl>
                                          <p:spTgt spid="32772">
                                            <p:txEl>
                                              <p:pRg st="6" end="6"/>
                                            </p:txEl>
                                          </p:spTgt>
                                        </p:tgtEl>
                                      </p:cBhvr>
                                    </p:animEffect>
                                    <p:anim calcmode="lin" valueType="num">
                                      <p:cBhvr>
                                        <p:cTn id="46" dur="2000" fill="hold"/>
                                        <p:tgtEl>
                                          <p:spTgt spid="32772">
                                            <p:txEl>
                                              <p:pRg st="6" end="6"/>
                                            </p:txEl>
                                          </p:spTgt>
                                        </p:tgtEl>
                                        <p:attrNameLst>
                                          <p:attrName>ppt_x</p:attrName>
                                        </p:attrNameLst>
                                      </p:cBhvr>
                                      <p:tavLst>
                                        <p:tav tm="0">
                                          <p:val>
                                            <p:strVal val="#ppt_x"/>
                                          </p:val>
                                        </p:tav>
                                        <p:tav tm="100000">
                                          <p:val>
                                            <p:strVal val="#ppt_x"/>
                                          </p:val>
                                        </p:tav>
                                      </p:tavLst>
                                    </p:anim>
                                    <p:anim calcmode="lin" valueType="num">
                                      <p:cBhvr>
                                        <p:cTn id="47" dur="2000" fill="hold"/>
                                        <p:tgtEl>
                                          <p:spTgt spid="32772">
                                            <p:txEl>
                                              <p:pRg st="6" end="6"/>
                                            </p:txEl>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32772">
                                            <p:txEl>
                                              <p:pRg st="7" end="7"/>
                                            </p:txEl>
                                          </p:spTgt>
                                        </p:tgtEl>
                                        <p:attrNameLst>
                                          <p:attrName>style.visibility</p:attrName>
                                        </p:attrNameLst>
                                      </p:cBhvr>
                                      <p:to>
                                        <p:strVal val="visible"/>
                                      </p:to>
                                    </p:set>
                                    <p:animEffect transition="in" filter="fade">
                                      <p:cBhvr>
                                        <p:cTn id="50" dur="2000"/>
                                        <p:tgtEl>
                                          <p:spTgt spid="32772">
                                            <p:txEl>
                                              <p:pRg st="7" end="7"/>
                                            </p:txEl>
                                          </p:spTgt>
                                        </p:tgtEl>
                                      </p:cBhvr>
                                    </p:animEffect>
                                    <p:anim calcmode="lin" valueType="num">
                                      <p:cBhvr>
                                        <p:cTn id="51" dur="2000" fill="hold"/>
                                        <p:tgtEl>
                                          <p:spTgt spid="32772">
                                            <p:txEl>
                                              <p:pRg st="7" end="7"/>
                                            </p:txEl>
                                          </p:spTgt>
                                        </p:tgtEl>
                                        <p:attrNameLst>
                                          <p:attrName>ppt_x</p:attrName>
                                        </p:attrNameLst>
                                      </p:cBhvr>
                                      <p:tavLst>
                                        <p:tav tm="0">
                                          <p:val>
                                            <p:strVal val="#ppt_x"/>
                                          </p:val>
                                        </p:tav>
                                        <p:tav tm="100000">
                                          <p:val>
                                            <p:strVal val="#ppt_x"/>
                                          </p:val>
                                        </p:tav>
                                      </p:tavLst>
                                    </p:anim>
                                    <p:anim calcmode="lin" valueType="num">
                                      <p:cBhvr>
                                        <p:cTn id="52" dur="2000" fill="hold"/>
                                        <p:tgtEl>
                                          <p:spTgt spid="32772">
                                            <p:txEl>
                                              <p:pRg st="7" end="7"/>
                                            </p:tx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32772">
                                            <p:txEl>
                                              <p:pRg st="8" end="8"/>
                                            </p:txEl>
                                          </p:spTgt>
                                        </p:tgtEl>
                                        <p:attrNameLst>
                                          <p:attrName>style.visibility</p:attrName>
                                        </p:attrNameLst>
                                      </p:cBhvr>
                                      <p:to>
                                        <p:strVal val="visible"/>
                                      </p:to>
                                    </p:set>
                                    <p:animEffect transition="in" filter="fade">
                                      <p:cBhvr>
                                        <p:cTn id="55" dur="2000"/>
                                        <p:tgtEl>
                                          <p:spTgt spid="32772">
                                            <p:txEl>
                                              <p:pRg st="8" end="8"/>
                                            </p:txEl>
                                          </p:spTgt>
                                        </p:tgtEl>
                                      </p:cBhvr>
                                    </p:animEffect>
                                    <p:anim calcmode="lin" valueType="num">
                                      <p:cBhvr>
                                        <p:cTn id="56" dur="2000" fill="hold"/>
                                        <p:tgtEl>
                                          <p:spTgt spid="32772">
                                            <p:txEl>
                                              <p:pRg st="8" end="8"/>
                                            </p:txEl>
                                          </p:spTgt>
                                        </p:tgtEl>
                                        <p:attrNameLst>
                                          <p:attrName>ppt_x</p:attrName>
                                        </p:attrNameLst>
                                      </p:cBhvr>
                                      <p:tavLst>
                                        <p:tav tm="0">
                                          <p:val>
                                            <p:strVal val="#ppt_x"/>
                                          </p:val>
                                        </p:tav>
                                        <p:tav tm="100000">
                                          <p:val>
                                            <p:strVal val="#ppt_x"/>
                                          </p:val>
                                        </p:tav>
                                      </p:tavLst>
                                    </p:anim>
                                    <p:anim calcmode="lin" valueType="num">
                                      <p:cBhvr>
                                        <p:cTn id="57" dur="2000" fill="hold"/>
                                        <p:tgtEl>
                                          <p:spTgt spid="32772">
                                            <p:txEl>
                                              <p:pRg st="8" end="8"/>
                                            </p:txEl>
                                          </p:spTgt>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32772">
                                            <p:txEl>
                                              <p:pRg st="9" end="9"/>
                                            </p:txEl>
                                          </p:spTgt>
                                        </p:tgtEl>
                                        <p:attrNameLst>
                                          <p:attrName>style.visibility</p:attrName>
                                        </p:attrNameLst>
                                      </p:cBhvr>
                                      <p:to>
                                        <p:strVal val="visible"/>
                                      </p:to>
                                    </p:set>
                                    <p:animEffect transition="in" filter="fade">
                                      <p:cBhvr>
                                        <p:cTn id="60" dur="2000"/>
                                        <p:tgtEl>
                                          <p:spTgt spid="32772">
                                            <p:txEl>
                                              <p:pRg st="9" end="9"/>
                                            </p:txEl>
                                          </p:spTgt>
                                        </p:tgtEl>
                                      </p:cBhvr>
                                    </p:animEffect>
                                    <p:anim calcmode="lin" valueType="num">
                                      <p:cBhvr>
                                        <p:cTn id="61" dur="2000" fill="hold"/>
                                        <p:tgtEl>
                                          <p:spTgt spid="32772">
                                            <p:txEl>
                                              <p:pRg st="9" end="9"/>
                                            </p:txEl>
                                          </p:spTgt>
                                        </p:tgtEl>
                                        <p:attrNameLst>
                                          <p:attrName>ppt_x</p:attrName>
                                        </p:attrNameLst>
                                      </p:cBhvr>
                                      <p:tavLst>
                                        <p:tav tm="0">
                                          <p:val>
                                            <p:strVal val="#ppt_x"/>
                                          </p:val>
                                        </p:tav>
                                        <p:tav tm="100000">
                                          <p:val>
                                            <p:strVal val="#ppt_x"/>
                                          </p:val>
                                        </p:tav>
                                      </p:tavLst>
                                    </p:anim>
                                    <p:anim calcmode="lin" valueType="num">
                                      <p:cBhvr>
                                        <p:cTn id="62" dur="2000" fill="hold"/>
                                        <p:tgtEl>
                                          <p:spTgt spid="3277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90488"/>
            <a:ext cx="8985250" cy="1143001"/>
          </a:xfrm>
        </p:spPr>
        <p:txBody>
          <a:bodyPr/>
          <a:lstStyle/>
          <a:p>
            <a:pPr eaLnBrk="1" hangingPunct="1">
              <a:defRPr/>
            </a:pPr>
            <a:r>
              <a:rPr lang="ru-RU" altLang="ru-RU" sz="3200" b="1" dirty="0" err="1" smtClean="0">
                <a:solidFill>
                  <a:schemeClr val="bg1"/>
                </a:solidFill>
                <a:latin typeface="Times New Roman" panose="02020603050405020304" pitchFamily="18" charset="0"/>
              </a:rPr>
              <a:t>Ўзбекистоннинг</a:t>
            </a:r>
            <a:r>
              <a:rPr lang="ru-RU" altLang="ru-RU" sz="3200" b="1" dirty="0" smtClean="0">
                <a:solidFill>
                  <a:schemeClr val="bg1"/>
                </a:solidFill>
                <a:latin typeface="Times New Roman" panose="02020603050405020304" pitchFamily="18" charset="0"/>
              </a:rPr>
              <a:t> 1950-80 </a:t>
            </a:r>
            <a:r>
              <a:rPr lang="ru-RU" altLang="ru-RU" sz="3200" b="1" dirty="0" err="1" smtClean="0">
                <a:solidFill>
                  <a:schemeClr val="bg1"/>
                </a:solidFill>
                <a:latin typeface="Times New Roman" panose="02020603050405020304" pitchFamily="18" charset="0"/>
              </a:rPr>
              <a:t>йилларда</a:t>
            </a:r>
            <a:r>
              <a:rPr lang="ru-RU" altLang="ru-RU" sz="3200" b="1" dirty="0" smtClean="0">
                <a:solidFill>
                  <a:schemeClr val="bg1"/>
                </a:solidFill>
                <a:latin typeface="Times New Roman" panose="02020603050405020304" pitchFamily="18" charset="0"/>
              </a:rPr>
              <a:t> </a:t>
            </a:r>
            <a:r>
              <a:rPr lang="ru-RU" altLang="ru-RU" sz="3200" b="1" dirty="0" err="1" smtClean="0">
                <a:solidFill>
                  <a:schemeClr val="bg1"/>
                </a:solidFill>
                <a:latin typeface="Times New Roman" panose="02020603050405020304" pitchFamily="18" charset="0"/>
              </a:rPr>
              <a:t>таназзулга</a:t>
            </a:r>
            <a:r>
              <a:rPr lang="ru-RU" altLang="ru-RU" sz="3200" b="1" dirty="0" smtClean="0">
                <a:solidFill>
                  <a:schemeClr val="bg1"/>
                </a:solidFill>
                <a:latin typeface="Times New Roman" panose="02020603050405020304" pitchFamily="18" charset="0"/>
              </a:rPr>
              <a:t> юз </a:t>
            </a:r>
            <a:r>
              <a:rPr lang="ru-RU" altLang="ru-RU" sz="3200" b="1" dirty="0" err="1" smtClean="0">
                <a:solidFill>
                  <a:schemeClr val="bg1"/>
                </a:solidFill>
                <a:latin typeface="Times New Roman" panose="02020603050405020304" pitchFamily="18" charset="0"/>
              </a:rPr>
              <a:t>тутиши</a:t>
            </a:r>
            <a:r>
              <a:rPr lang="ru-RU" altLang="ru-RU" sz="3200" b="1" dirty="0" smtClean="0">
                <a:solidFill>
                  <a:schemeClr val="bg1"/>
                </a:solidFill>
                <a:latin typeface="Times New Roman" panose="02020603050405020304" pitchFamily="18" charset="0"/>
              </a:rPr>
              <a:t> </a:t>
            </a:r>
            <a:r>
              <a:rPr lang="ru-RU" altLang="ru-RU" sz="3200" b="1" dirty="0" err="1" smtClean="0">
                <a:solidFill>
                  <a:schemeClr val="bg1"/>
                </a:solidFill>
                <a:latin typeface="Times New Roman" panose="02020603050405020304" pitchFamily="18" charset="0"/>
              </a:rPr>
              <a:t>ва</a:t>
            </a:r>
            <a:r>
              <a:rPr lang="ru-RU" altLang="ru-RU" sz="3200" b="1" dirty="0" smtClean="0">
                <a:solidFill>
                  <a:schemeClr val="bg1"/>
                </a:solidFill>
                <a:latin typeface="Times New Roman" panose="02020603050405020304" pitchFamily="18" charset="0"/>
              </a:rPr>
              <a:t> </a:t>
            </a:r>
            <a:r>
              <a:rPr lang="ru-RU" altLang="ru-RU" sz="3200" b="1" dirty="0" err="1" smtClean="0">
                <a:solidFill>
                  <a:schemeClr val="bg1"/>
                </a:solidFill>
                <a:latin typeface="Times New Roman" panose="02020603050405020304" pitchFamily="18" charset="0"/>
              </a:rPr>
              <a:t>унинг</a:t>
            </a:r>
            <a:r>
              <a:rPr lang="ru-RU" altLang="ru-RU" sz="3200" b="1" dirty="0" smtClean="0">
                <a:solidFill>
                  <a:schemeClr val="bg1"/>
                </a:solidFill>
                <a:latin typeface="Times New Roman" panose="02020603050405020304" pitchFamily="18" charset="0"/>
              </a:rPr>
              <a:t> </a:t>
            </a:r>
            <a:r>
              <a:rPr lang="ru-RU" altLang="ru-RU" sz="3200" b="1" dirty="0" err="1" smtClean="0">
                <a:solidFill>
                  <a:schemeClr val="bg1"/>
                </a:solidFill>
                <a:latin typeface="Times New Roman" panose="02020603050405020304" pitchFamily="18" charset="0"/>
              </a:rPr>
              <a:t>оқибатлари</a:t>
            </a:r>
            <a:endParaRPr lang="ru-RU" altLang="ru-RU" sz="3200" b="1" dirty="0" smtClean="0">
              <a:solidFill>
                <a:schemeClr val="bg1"/>
              </a:solidFill>
              <a:latin typeface="Times New Roman" panose="02020603050405020304" pitchFamily="18" charset="0"/>
            </a:endParaRPr>
          </a:p>
        </p:txBody>
      </p:sp>
      <p:sp>
        <p:nvSpPr>
          <p:cNvPr id="33798" name="Rectangle 6"/>
          <p:cNvSpPr>
            <a:spLocks noGrp="1" noChangeArrowheads="1"/>
          </p:cNvSpPr>
          <p:nvPr>
            <p:ph type="body" idx="1"/>
          </p:nvPr>
        </p:nvSpPr>
        <p:spPr>
          <a:xfrm>
            <a:off x="827088" y="692150"/>
            <a:ext cx="7273925" cy="6165850"/>
          </a:xfrm>
        </p:spPr>
        <p:txBody>
          <a:bodyPr/>
          <a:lstStyle/>
          <a:p>
            <a:pPr algn="just" eaLnBrk="1" hangingPunct="1">
              <a:lnSpc>
                <a:spcPct val="80000"/>
              </a:lnSpc>
              <a:defRPr/>
            </a:pPr>
            <a:r>
              <a:rPr lang="ru-RU" altLang="ru-RU" sz="1700" b="1" dirty="0" err="1" smtClean="0">
                <a:solidFill>
                  <a:srgbClr val="000066"/>
                </a:solidFill>
                <a:latin typeface="Times New Roman" panose="02020603050405020304" pitchFamily="18" charset="0"/>
              </a:rPr>
              <a:t>Урушдан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кейинги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йиллар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ҳам</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давлат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фаолияти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партиянинг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тоталитар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ҳукмронлиги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билан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белгиланди</a:t>
            </a:r>
            <a:r>
              <a:rPr lang="ru-RU" altLang="ru-RU" sz="1700" b="1" dirty="0" smtClean="0">
                <a:solidFill>
                  <a:srgbClr val="000066"/>
                </a:solidFill>
                <a:latin typeface="Times New Roman" panose="02020603050405020304" pitchFamily="18" charset="0"/>
              </a:rPr>
              <a:t>. У </a:t>
            </a:r>
            <a:r>
              <a:rPr lang="ru-RU" altLang="ru-RU" sz="1700" b="1" dirty="0" err="1" smtClean="0">
                <a:solidFill>
                  <a:srgbClr val="000066"/>
                </a:solidFill>
                <a:latin typeface="Times New Roman" panose="02020603050405020304" pitchFamily="18" charset="0"/>
              </a:rPr>
              <a:t>йўл-йўриқ</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ва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фармойиш</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берадиган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зўравонлик</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сиёсатини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ўтказди</a:t>
            </a:r>
            <a:r>
              <a:rPr lang="ru-RU" altLang="ru-RU" sz="1700" b="1" dirty="0" smtClean="0">
                <a:solidFill>
                  <a:srgbClr val="000066"/>
                </a:solidFill>
                <a:latin typeface="Times New Roman" panose="02020603050405020304" pitchFamily="18" charset="0"/>
              </a:rPr>
              <a:t>. </a:t>
            </a:r>
          </a:p>
          <a:p>
            <a:pPr algn="just" eaLnBrk="1" hangingPunct="1">
              <a:lnSpc>
                <a:spcPct val="80000"/>
              </a:lnSpc>
              <a:defRPr/>
            </a:pPr>
            <a:r>
              <a:rPr lang="ru-RU" altLang="ru-RU" sz="1700" b="1" dirty="0" err="1" smtClean="0">
                <a:solidFill>
                  <a:srgbClr val="000066"/>
                </a:solidFill>
                <a:latin typeface="Times New Roman" panose="02020603050405020304" pitchFamily="18" charset="0"/>
              </a:rPr>
              <a:t>Марказнинг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улкан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режаларида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Ўзбекистонга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фақат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хом</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ашё</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етказиб</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берувчи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бир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қўшимча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манба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деб</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қаралди</a:t>
            </a:r>
            <a:r>
              <a:rPr lang="ru-RU" altLang="ru-RU" sz="1700" b="1" dirty="0" smtClean="0">
                <a:solidFill>
                  <a:srgbClr val="000066"/>
                </a:solidFill>
                <a:latin typeface="Times New Roman" panose="02020603050405020304" pitchFamily="18" charset="0"/>
              </a:rPr>
              <a:t>. </a:t>
            </a:r>
          </a:p>
          <a:p>
            <a:pPr algn="just" eaLnBrk="1" hangingPunct="1">
              <a:lnSpc>
                <a:spcPct val="80000"/>
              </a:lnSpc>
              <a:defRPr/>
            </a:pPr>
            <a:r>
              <a:rPr lang="ru-RU" altLang="ru-RU" sz="1700" b="1" dirty="0" err="1" smtClean="0">
                <a:solidFill>
                  <a:srgbClr val="000066"/>
                </a:solidFill>
                <a:latin typeface="Times New Roman" panose="02020603050405020304" pitchFamily="18" charset="0"/>
              </a:rPr>
              <a:t>Саноат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қурилишида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ривожланган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мамлакатларда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кенг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тадбиқ</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этиладиган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янги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технологиялар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фан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ва</a:t>
            </a:r>
            <a:r>
              <a:rPr lang="ru-RU" altLang="ru-RU" sz="1700" b="1" dirty="0" smtClean="0">
                <a:solidFill>
                  <a:srgbClr val="000066"/>
                </a:solidFill>
                <a:latin typeface="Times New Roman" panose="02020603050405020304" pitchFamily="18" charset="0"/>
              </a:rPr>
              <a:t> техника </a:t>
            </a:r>
            <a:r>
              <a:rPr lang="ru-RU" altLang="ru-RU" sz="1700" b="1" dirty="0" err="1" smtClean="0">
                <a:solidFill>
                  <a:srgbClr val="000066"/>
                </a:solidFill>
                <a:latin typeface="Times New Roman" panose="02020603050405020304" pitchFamily="18" charset="0"/>
              </a:rPr>
              <a:t>ютуқларидан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фойдаланишни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кўзда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тутмас</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эди</a:t>
            </a:r>
            <a:r>
              <a:rPr lang="ru-RU" altLang="ru-RU" sz="1700" b="1" dirty="0" smtClean="0">
                <a:solidFill>
                  <a:srgbClr val="000066"/>
                </a:solidFill>
                <a:latin typeface="Times New Roman" panose="02020603050405020304" pitchFamily="18" charset="0"/>
              </a:rPr>
              <a:t>.</a:t>
            </a:r>
          </a:p>
          <a:p>
            <a:pPr algn="just" eaLnBrk="1" hangingPunct="1">
              <a:lnSpc>
                <a:spcPct val="80000"/>
              </a:lnSpc>
              <a:defRPr/>
            </a:pPr>
            <a:r>
              <a:rPr lang="ru-RU" altLang="ru-RU" sz="1700" b="1" dirty="0" err="1" smtClean="0">
                <a:solidFill>
                  <a:srgbClr val="000066"/>
                </a:solidFill>
                <a:latin typeface="Times New Roman" panose="02020603050405020304" pitchFamily="18" charset="0"/>
              </a:rPr>
              <a:t>Саноатни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ривожлантиришдаги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ички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зиддиятларга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қарамай</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ишчиларнинг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фидокорона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меҳнати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туфайли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урушдан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кейинги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ҳар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беш</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йилликда</a:t>
            </a:r>
            <a:r>
              <a:rPr lang="ru-RU" altLang="ru-RU" sz="1700" b="1" dirty="0" smtClean="0">
                <a:solidFill>
                  <a:srgbClr val="000066"/>
                </a:solidFill>
                <a:latin typeface="Times New Roman" panose="02020603050405020304" pitchFamily="18" charset="0"/>
              </a:rPr>
              <a:t> 100 </a:t>
            </a:r>
            <a:r>
              <a:rPr lang="ru-RU" altLang="ru-RU" sz="1700" b="1" dirty="0" err="1" smtClean="0">
                <a:solidFill>
                  <a:srgbClr val="000066"/>
                </a:solidFill>
                <a:latin typeface="Times New Roman" panose="02020603050405020304" pitchFamily="18" charset="0"/>
              </a:rPr>
              <a:t>тага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яқин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саноат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корхоналари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ишга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туширилди</a:t>
            </a:r>
            <a:r>
              <a:rPr lang="ru-RU" altLang="ru-RU" sz="1700" b="1" dirty="0" smtClean="0">
                <a:solidFill>
                  <a:srgbClr val="000066"/>
                </a:solidFill>
                <a:latin typeface="Times New Roman" panose="02020603050405020304" pitchFamily="18" charset="0"/>
              </a:rPr>
              <a:t>. </a:t>
            </a:r>
          </a:p>
          <a:p>
            <a:pPr algn="just" eaLnBrk="1" hangingPunct="1">
              <a:lnSpc>
                <a:spcPct val="80000"/>
              </a:lnSpc>
              <a:defRPr/>
            </a:pPr>
            <a:r>
              <a:rPr lang="ru-RU" altLang="ru-RU" sz="1700" b="1" dirty="0" err="1" smtClean="0">
                <a:solidFill>
                  <a:srgbClr val="000066"/>
                </a:solidFill>
                <a:latin typeface="Times New Roman" panose="02020603050405020304" pitchFamily="18" charset="0"/>
              </a:rPr>
              <a:t>Саноат</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маҳсулоти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ишлаб</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чиқариш</a:t>
            </a:r>
            <a:r>
              <a:rPr lang="ru-RU" altLang="ru-RU" sz="1700" b="1" dirty="0" smtClean="0">
                <a:solidFill>
                  <a:srgbClr val="000066"/>
                </a:solidFill>
                <a:latin typeface="Times New Roman" panose="02020603050405020304" pitchFamily="18" charset="0"/>
              </a:rPr>
              <a:t> 1970 </a:t>
            </a:r>
            <a:r>
              <a:rPr lang="ru-RU" altLang="ru-RU" sz="1700" b="1" dirty="0" err="1" smtClean="0">
                <a:solidFill>
                  <a:srgbClr val="000066"/>
                </a:solidFill>
                <a:latin typeface="Times New Roman" panose="02020603050405020304" pitchFamily="18" charset="0"/>
              </a:rPr>
              <a:t>йили</a:t>
            </a:r>
            <a:r>
              <a:rPr lang="ru-RU" altLang="ru-RU" sz="1700" b="1" dirty="0" smtClean="0">
                <a:solidFill>
                  <a:srgbClr val="000066"/>
                </a:solidFill>
                <a:latin typeface="Times New Roman" panose="02020603050405020304" pitchFamily="18" charset="0"/>
              </a:rPr>
              <a:t> 1940 </a:t>
            </a:r>
            <a:r>
              <a:rPr lang="ru-RU" altLang="ru-RU" sz="1700" b="1" dirty="0" err="1" smtClean="0">
                <a:solidFill>
                  <a:srgbClr val="000066"/>
                </a:solidFill>
                <a:latin typeface="Times New Roman" panose="02020603050405020304" pitchFamily="18" charset="0"/>
              </a:rPr>
              <a:t>йилдагига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қараганда</a:t>
            </a:r>
            <a:r>
              <a:rPr lang="ru-RU" altLang="ru-RU" sz="1700" b="1" dirty="0" smtClean="0">
                <a:solidFill>
                  <a:srgbClr val="000066"/>
                </a:solidFill>
                <a:latin typeface="Times New Roman" panose="02020603050405020304" pitchFamily="18" charset="0"/>
              </a:rPr>
              <a:t> 8,5 </a:t>
            </a:r>
            <a:r>
              <a:rPr lang="ru-RU" altLang="ru-RU" sz="1700" b="1" dirty="0" err="1" smtClean="0">
                <a:solidFill>
                  <a:srgbClr val="000066"/>
                </a:solidFill>
                <a:latin typeface="Times New Roman" panose="02020603050405020304" pitchFamily="18" charset="0"/>
              </a:rPr>
              <a:t>баравар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кўпайди</a:t>
            </a:r>
            <a:r>
              <a:rPr lang="ru-RU" altLang="ru-RU" sz="1700" b="1" dirty="0" smtClean="0">
                <a:solidFill>
                  <a:srgbClr val="000066"/>
                </a:solidFill>
                <a:latin typeface="Times New Roman" panose="02020603050405020304" pitchFamily="18" charset="0"/>
              </a:rPr>
              <a:t>.</a:t>
            </a:r>
          </a:p>
          <a:p>
            <a:pPr algn="just" eaLnBrk="1" hangingPunct="1">
              <a:lnSpc>
                <a:spcPct val="80000"/>
              </a:lnSpc>
              <a:defRPr/>
            </a:pPr>
            <a:r>
              <a:rPr lang="ru-RU" altLang="ru-RU" sz="1700" b="1" dirty="0" smtClean="0">
                <a:solidFill>
                  <a:srgbClr val="000066"/>
                </a:solidFill>
                <a:latin typeface="Times New Roman" panose="02020603050405020304" pitchFamily="18" charset="0"/>
              </a:rPr>
              <a:t>Республика </a:t>
            </a:r>
            <a:r>
              <a:rPr lang="ru-RU" altLang="ru-RU" sz="1700" b="1" dirty="0" err="1" smtClean="0">
                <a:solidFill>
                  <a:srgbClr val="000066"/>
                </a:solidFill>
                <a:latin typeface="Times New Roman" panose="02020603050405020304" pitchFamily="18" charset="0"/>
              </a:rPr>
              <a:t>машинасозлик</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заводларининг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аксарияти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пахтачилик</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билан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боғланган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эди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Тошкент</a:t>
            </a:r>
            <a:r>
              <a:rPr lang="ru-RU" altLang="ru-RU" sz="1700" b="1" dirty="0" smtClean="0">
                <a:solidFill>
                  <a:srgbClr val="000066"/>
                </a:solidFill>
                <a:latin typeface="Times New Roman" panose="02020603050405020304" pitchFamily="18" charset="0"/>
              </a:rPr>
              <a:t> трактор заводи, «</a:t>
            </a:r>
            <a:r>
              <a:rPr lang="ru-RU" altLang="ru-RU" sz="1700" b="1" dirty="0" err="1" smtClean="0">
                <a:solidFill>
                  <a:srgbClr val="000066"/>
                </a:solidFill>
                <a:latin typeface="Times New Roman" panose="02020603050405020304" pitchFamily="18" charset="0"/>
              </a:rPr>
              <a:t>Ташсельмаш</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Чирчиқсельмаш</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Қизил</a:t>
            </a:r>
            <a:r>
              <a:rPr lang="ru-RU" altLang="ru-RU" sz="1700" b="1" dirty="0" smtClean="0">
                <a:solidFill>
                  <a:srgbClr val="000066"/>
                </a:solidFill>
                <a:latin typeface="Times New Roman" panose="02020603050405020304" pitchFamily="18" charset="0"/>
              </a:rPr>
              <a:t> двигатель»).</a:t>
            </a:r>
          </a:p>
          <a:p>
            <a:pPr algn="just" eaLnBrk="1" hangingPunct="1">
              <a:lnSpc>
                <a:spcPct val="80000"/>
              </a:lnSpc>
              <a:defRPr/>
            </a:pPr>
            <a:r>
              <a:rPr lang="ru-RU" altLang="ru-RU" sz="1700" b="1" dirty="0" smtClean="0">
                <a:solidFill>
                  <a:srgbClr val="000066"/>
                </a:solidFill>
                <a:latin typeface="Times New Roman" panose="02020603050405020304" pitchFamily="18" charset="0"/>
              </a:rPr>
              <a:t>50-йилларда </a:t>
            </a:r>
            <a:r>
              <a:rPr lang="ru-RU" altLang="ru-RU" sz="1700" b="1" dirty="0" err="1" smtClean="0">
                <a:solidFill>
                  <a:srgbClr val="000066"/>
                </a:solidFill>
                <a:latin typeface="Times New Roman" panose="02020603050405020304" pitchFamily="18" charset="0"/>
              </a:rPr>
              <a:t>Бухоро</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вилоятининг</a:t>
            </a:r>
            <a:r>
              <a:rPr lang="ru-RU" altLang="ru-RU" sz="1700" b="1" dirty="0" smtClean="0">
                <a:solidFill>
                  <a:srgbClr val="000066"/>
                </a:solidFill>
                <a:latin typeface="Times New Roman" panose="02020603050405020304" pitchFamily="18" charset="0"/>
              </a:rPr>
              <a:t> Газли </a:t>
            </a:r>
            <a:r>
              <a:rPr lang="ru-RU" altLang="ru-RU" sz="1700" b="1" dirty="0" err="1" smtClean="0">
                <a:solidFill>
                  <a:srgbClr val="000066"/>
                </a:solidFill>
                <a:latin typeface="Times New Roman" panose="02020603050405020304" pitchFamily="18" charset="0"/>
              </a:rPr>
              <a:t>шаҳрида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улкан</a:t>
            </a:r>
            <a:r>
              <a:rPr lang="ru-RU" altLang="ru-RU" sz="1700" b="1" dirty="0" smtClean="0">
                <a:solidFill>
                  <a:srgbClr val="000066"/>
                </a:solidFill>
                <a:latin typeface="Times New Roman" panose="02020603050405020304" pitchFamily="18" charset="0"/>
              </a:rPr>
              <a:t> газ-нефть </a:t>
            </a:r>
            <a:r>
              <a:rPr lang="ru-RU" altLang="ru-RU" sz="1700" b="1" dirty="0" err="1" smtClean="0">
                <a:solidFill>
                  <a:srgbClr val="000066"/>
                </a:solidFill>
                <a:latin typeface="Times New Roman" panose="02020603050405020304" pitchFamily="18" charset="0"/>
              </a:rPr>
              <a:t>конининг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топилиши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Ўзбекистонда</a:t>
            </a:r>
            <a:r>
              <a:rPr lang="ru-RU" altLang="ru-RU" sz="1700" b="1" dirty="0" smtClean="0">
                <a:solidFill>
                  <a:srgbClr val="000066"/>
                </a:solidFill>
                <a:latin typeface="Times New Roman" panose="02020603050405020304" pitchFamily="18" charset="0"/>
              </a:rPr>
              <a:t> газ </a:t>
            </a:r>
            <a:r>
              <a:rPr lang="ru-RU" altLang="ru-RU" sz="1700" b="1" dirty="0" err="1" smtClean="0">
                <a:solidFill>
                  <a:srgbClr val="000066"/>
                </a:solidFill>
                <a:latin typeface="Times New Roman" panose="02020603050405020304" pitchFamily="18" charset="0"/>
              </a:rPr>
              <a:t>саноатининг</a:t>
            </a:r>
            <a:r>
              <a:rPr lang="ru-RU" altLang="ru-RU" sz="1700" b="1" dirty="0" smtClean="0">
                <a:solidFill>
                  <a:srgbClr val="000066"/>
                </a:solidFill>
                <a:latin typeface="Times New Roman" panose="02020603050405020304" pitchFamily="18" charset="0"/>
              </a:rPr>
              <a:t> тез </a:t>
            </a:r>
            <a:r>
              <a:rPr lang="ru-RU" altLang="ru-RU" sz="1700" b="1" dirty="0" err="1" smtClean="0">
                <a:solidFill>
                  <a:srgbClr val="000066"/>
                </a:solidFill>
                <a:latin typeface="Times New Roman" panose="02020603050405020304" pitchFamily="18" charset="0"/>
              </a:rPr>
              <a:t>суръатлар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билан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ривожланишига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асос</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бўлди</a:t>
            </a:r>
            <a:r>
              <a:rPr lang="ru-RU" altLang="ru-RU" sz="1700" b="1" dirty="0" smtClean="0">
                <a:solidFill>
                  <a:srgbClr val="000066"/>
                </a:solidFill>
                <a:latin typeface="Times New Roman" panose="02020603050405020304" pitchFamily="18" charset="0"/>
              </a:rPr>
              <a:t>.</a:t>
            </a:r>
          </a:p>
          <a:p>
            <a:pPr algn="just" eaLnBrk="1" hangingPunct="1">
              <a:lnSpc>
                <a:spcPct val="80000"/>
              </a:lnSpc>
              <a:defRPr/>
            </a:pPr>
            <a:r>
              <a:rPr lang="ru-RU" altLang="ru-RU" sz="1700" b="1" dirty="0" smtClean="0">
                <a:solidFill>
                  <a:srgbClr val="000066"/>
                </a:solidFill>
                <a:latin typeface="Times New Roman" panose="02020603050405020304" pitchFamily="18" charset="0"/>
              </a:rPr>
              <a:t>1963 </a:t>
            </a:r>
            <a:r>
              <a:rPr lang="ru-RU" altLang="ru-RU" sz="1700" b="1" dirty="0" err="1" smtClean="0">
                <a:solidFill>
                  <a:srgbClr val="000066"/>
                </a:solidFill>
                <a:latin typeface="Times New Roman" panose="02020603050405020304" pitchFamily="18" charset="0"/>
              </a:rPr>
              <a:t>йилда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Бухоро</a:t>
            </a:r>
            <a:r>
              <a:rPr lang="ru-RU" altLang="ru-RU" sz="1700" b="1" dirty="0" smtClean="0">
                <a:solidFill>
                  <a:srgbClr val="000066"/>
                </a:solidFill>
                <a:latin typeface="Times New Roman" panose="02020603050405020304" pitchFamily="18" charset="0"/>
              </a:rPr>
              <a:t>-</a:t>
            </a:r>
            <a:r>
              <a:rPr lang="uz-Cyrl-UZ" altLang="ru-RU" sz="1700" b="1" dirty="0" smtClean="0">
                <a:solidFill>
                  <a:srgbClr val="000066"/>
                </a:solidFill>
                <a:latin typeface="Times New Roman" panose="02020603050405020304" pitchFamily="18" charset="0"/>
              </a:rPr>
              <a:t>У</a:t>
            </a:r>
            <a:r>
              <a:rPr lang="ru-RU" altLang="ru-RU" sz="1700" b="1" dirty="0" smtClean="0">
                <a:solidFill>
                  <a:srgbClr val="000066"/>
                </a:solidFill>
                <a:latin typeface="Times New Roman" panose="02020603050405020304" pitchFamily="18" charset="0"/>
              </a:rPr>
              <a:t>р</a:t>
            </a:r>
            <a:r>
              <a:rPr lang="uz-Cyrl-UZ" altLang="ru-RU" sz="1700" b="1" dirty="0" smtClean="0">
                <a:solidFill>
                  <a:srgbClr val="000066"/>
                </a:solidFill>
                <a:latin typeface="Times New Roman" panose="02020603050405020304" pitchFamily="18" charset="0"/>
              </a:rPr>
              <a:t>а</a:t>
            </a:r>
            <a:r>
              <a:rPr lang="ru-RU" altLang="ru-RU" sz="1700" b="1" dirty="0" smtClean="0">
                <a:solidFill>
                  <a:srgbClr val="000066"/>
                </a:solidFill>
                <a:latin typeface="Times New Roman" panose="02020603050405020304" pitchFamily="18" charset="0"/>
              </a:rPr>
              <a:t>л, 1967 </a:t>
            </a:r>
            <a:r>
              <a:rPr lang="ru-RU" altLang="ru-RU" sz="1700" b="1" dirty="0" err="1" smtClean="0">
                <a:solidFill>
                  <a:srgbClr val="000066"/>
                </a:solidFill>
                <a:latin typeface="Times New Roman" panose="02020603050405020304" pitchFamily="18" charset="0"/>
              </a:rPr>
              <a:t>йилда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узун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Ўрта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Осиё-Марказ</a:t>
            </a:r>
            <a:r>
              <a:rPr lang="ru-RU" altLang="ru-RU" sz="1700" b="1" dirty="0" smtClean="0">
                <a:solidFill>
                  <a:srgbClr val="000066"/>
                </a:solidFill>
                <a:latin typeface="Times New Roman" panose="02020603050405020304" pitchFamily="18" charset="0"/>
              </a:rPr>
              <a:t> газ </a:t>
            </a:r>
            <a:r>
              <a:rPr lang="ru-RU" altLang="ru-RU" sz="1700" b="1" dirty="0" err="1" smtClean="0">
                <a:solidFill>
                  <a:srgbClr val="000066"/>
                </a:solidFill>
                <a:latin typeface="Times New Roman" panose="02020603050405020304" pitchFamily="18" charset="0"/>
              </a:rPr>
              <a:t>қувури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ишга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туширилди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Бу</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иккала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қувурлар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орқали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Россияга</a:t>
            </a:r>
            <a:r>
              <a:rPr lang="ru-RU" altLang="ru-RU" sz="1700" b="1" dirty="0" smtClean="0">
                <a:solidFill>
                  <a:srgbClr val="000066"/>
                </a:solidFill>
                <a:latin typeface="Times New Roman" panose="02020603050405020304" pitchFamily="18" charset="0"/>
              </a:rPr>
              <a:t> 1969 </a:t>
            </a:r>
            <a:r>
              <a:rPr lang="ru-RU" altLang="ru-RU" sz="1700" b="1" dirty="0" err="1" smtClean="0">
                <a:solidFill>
                  <a:srgbClr val="000066"/>
                </a:solidFill>
                <a:latin typeface="Times New Roman" panose="02020603050405020304" pitchFamily="18" charset="0"/>
              </a:rPr>
              <a:t>йилда</a:t>
            </a:r>
            <a:r>
              <a:rPr lang="ru-RU" altLang="ru-RU" sz="1700" b="1" dirty="0" smtClean="0">
                <a:solidFill>
                  <a:srgbClr val="000066"/>
                </a:solidFill>
                <a:latin typeface="Times New Roman" panose="02020603050405020304" pitchFamily="18" charset="0"/>
              </a:rPr>
              <a:t> 28 млрд. кубометр </a:t>
            </a:r>
            <a:r>
              <a:rPr lang="ru-RU" altLang="ru-RU" sz="1700" b="1" dirty="0" err="1" smtClean="0">
                <a:solidFill>
                  <a:srgbClr val="000066"/>
                </a:solidFill>
                <a:latin typeface="Times New Roman" panose="02020603050405020304" pitchFamily="18" charset="0"/>
              </a:rPr>
              <a:t>табиий</a:t>
            </a:r>
            <a:r>
              <a:rPr lang="ru-RU" altLang="ru-RU" sz="1700" b="1" dirty="0" smtClean="0">
                <a:solidFill>
                  <a:srgbClr val="000066"/>
                </a:solidFill>
                <a:latin typeface="Times New Roman" panose="02020603050405020304" pitchFamily="18" charset="0"/>
              </a:rPr>
              <a:t> газ </a:t>
            </a:r>
            <a:r>
              <a:rPr lang="ru-RU" altLang="ru-RU" sz="1700" b="1" dirty="0" err="1" smtClean="0">
                <a:solidFill>
                  <a:srgbClr val="000066"/>
                </a:solidFill>
                <a:latin typeface="Times New Roman" panose="02020603050405020304" pitchFamily="18" charset="0"/>
              </a:rPr>
              <a:t>олиб</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кетилди</a:t>
            </a:r>
            <a:r>
              <a:rPr lang="ru-RU" altLang="ru-RU" sz="1700" b="1" dirty="0" smtClean="0">
                <a:solidFill>
                  <a:srgbClr val="000066"/>
                </a:solidFill>
                <a:latin typeface="Times New Roman" panose="02020603050405020304" pitchFamily="18" charset="0"/>
              </a:rPr>
              <a:t>.</a:t>
            </a:r>
          </a:p>
          <a:p>
            <a:pPr algn="just" eaLnBrk="1" hangingPunct="1">
              <a:lnSpc>
                <a:spcPct val="80000"/>
              </a:lnSpc>
              <a:defRPr/>
            </a:pPr>
            <a:r>
              <a:rPr lang="ru-RU" altLang="ru-RU" sz="1700" b="1" dirty="0" smtClean="0">
                <a:solidFill>
                  <a:srgbClr val="000066"/>
                </a:solidFill>
                <a:latin typeface="Times New Roman" panose="02020603050405020304" pitchFamily="18" charset="0"/>
              </a:rPr>
              <a:t>80- </a:t>
            </a:r>
            <a:r>
              <a:rPr lang="ru-RU" altLang="ru-RU" sz="1700" b="1" dirty="0" err="1" smtClean="0">
                <a:solidFill>
                  <a:srgbClr val="000066"/>
                </a:solidFill>
                <a:latin typeface="Times New Roman" panose="02020603050405020304" pitchFamily="18" charset="0"/>
              </a:rPr>
              <a:t>йиллар</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охиригача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ҳам</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Ўзбекистоннинг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саноқли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шаҳарларини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ҳисобга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олмаганда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қолган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ҳудудлари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газлаштирилмай</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қолган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эди</a:t>
            </a:r>
            <a:r>
              <a:rPr lang="ru-RU" altLang="ru-RU" sz="1700" b="1" dirty="0" smtClean="0">
                <a:solidFill>
                  <a:srgbClr val="000066"/>
                </a:solidFill>
                <a:latin typeface="Times New Roman" panose="02020603050405020304" pitchFamily="18" charset="0"/>
              </a:rPr>
              <a:t>.</a:t>
            </a:r>
          </a:p>
          <a:p>
            <a:pPr algn="just" eaLnBrk="1" hangingPunct="1">
              <a:lnSpc>
                <a:spcPct val="80000"/>
              </a:lnSpc>
              <a:defRPr/>
            </a:pPr>
            <a:r>
              <a:rPr lang="ru-RU" altLang="ru-RU" sz="1700" b="1" dirty="0" smtClean="0">
                <a:solidFill>
                  <a:srgbClr val="000066"/>
                </a:solidFill>
                <a:latin typeface="Times New Roman" panose="02020603050405020304" pitchFamily="18" charset="0"/>
              </a:rPr>
              <a:t>1970-80 </a:t>
            </a:r>
            <a:r>
              <a:rPr lang="ru-RU" altLang="ru-RU" sz="1700" b="1" dirty="0" err="1" smtClean="0">
                <a:solidFill>
                  <a:srgbClr val="000066"/>
                </a:solidFill>
                <a:latin typeface="Times New Roman" panose="02020603050405020304" pitchFamily="18" charset="0"/>
              </a:rPr>
              <a:t>йилларда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ҳам</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Ўзбекистоннинг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тараққиёти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марказга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боғланиб</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қолди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Собиқ</a:t>
            </a:r>
            <a:r>
              <a:rPr lang="ru-RU" altLang="ru-RU" sz="1700" b="1" dirty="0" smtClean="0">
                <a:solidFill>
                  <a:srgbClr val="000066"/>
                </a:solidFill>
                <a:latin typeface="Times New Roman" panose="02020603050405020304" pitchFamily="18" charset="0"/>
              </a:rPr>
              <a:t> СССР </a:t>
            </a:r>
            <a:r>
              <a:rPr lang="ru-RU" altLang="ru-RU" sz="1700" b="1" dirty="0" err="1" smtClean="0">
                <a:solidFill>
                  <a:srgbClr val="000066"/>
                </a:solidFill>
                <a:latin typeface="Times New Roman" panose="02020603050405020304" pitchFamily="18" charset="0"/>
              </a:rPr>
              <a:t>давлатининг</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қолоқ</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ва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маъмурий</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буйруқбозликка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асосланган</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сиёсати</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таназзулга</a:t>
            </a:r>
            <a:r>
              <a:rPr lang="ru-RU" altLang="ru-RU" sz="1700" b="1" dirty="0" smtClean="0">
                <a:solidFill>
                  <a:srgbClr val="000066"/>
                </a:solidFill>
                <a:latin typeface="Times New Roman" panose="02020603050405020304" pitchFamily="18" charset="0"/>
              </a:rPr>
              <a:t> </a:t>
            </a:r>
            <a:r>
              <a:rPr lang="ru-RU" altLang="ru-RU" sz="1700" b="1" dirty="0" err="1" smtClean="0">
                <a:solidFill>
                  <a:srgbClr val="000066"/>
                </a:solidFill>
                <a:latin typeface="Times New Roman" panose="02020603050405020304" pitchFamily="18" charset="0"/>
              </a:rPr>
              <a:t>учради</a:t>
            </a:r>
            <a:r>
              <a:rPr lang="ru-RU" altLang="ru-RU" sz="1700" b="1" dirty="0" smtClean="0">
                <a:solidFill>
                  <a:srgbClr val="000066"/>
                </a:solidFill>
                <a:latin typeface="Times New Roman" panose="02020603050405020304" pitchFamily="18" charset="0"/>
              </a:rPr>
              <a:t>. </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grpId="0" nodeType="with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379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379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3794"/>
                                        </p:tgtEl>
                                        <p:attrNameLst>
                                          <p:attrName>ppt_y</p:attrName>
                                        </p:attrNameLst>
                                      </p:cBhvr>
                                      <p:tavLst>
                                        <p:tav tm="0">
                                          <p:val>
                                            <p:strVal val="#ppt_y"/>
                                          </p:val>
                                        </p:tav>
                                        <p:tav tm="100000">
                                          <p:val>
                                            <p:strVal val="#ppt_y"/>
                                          </p:val>
                                        </p:tav>
                                      </p:tavLst>
                                    </p:anim>
                                  </p:childTnLst>
                                </p:cTn>
                              </p:par>
                              <p:par>
                                <p:cTn id="11" presetID="6" presetClass="emph" presetSubtype="0" autoRev="1" fill="hold" grpId="1" nodeType="withEffect">
                                  <p:stCondLst>
                                    <p:cond delay="0"/>
                                  </p:stCondLst>
                                  <p:childTnLst>
                                    <p:animScale>
                                      <p:cBhvr>
                                        <p:cTn id="12" dur="449" fill="hold">
                                          <p:stCondLst>
                                            <p:cond delay="0"/>
                                          </p:stCondLst>
                                        </p:cTn>
                                        <p:tgtEl>
                                          <p:spTgt spid="33794"/>
                                        </p:tgtEl>
                                      </p:cBhvr>
                                      <p:to x="150000" y="150000"/>
                                    </p:animScale>
                                  </p:childTnLst>
                                </p:cTn>
                              </p:par>
                              <p:par>
                                <p:cTn id="13" presetID="23" presetClass="entr" presetSubtype="528" fill="hold" grpId="0" nodeType="withEffect">
                                  <p:stCondLst>
                                    <p:cond delay="0"/>
                                  </p:stCondLst>
                                  <p:childTnLst>
                                    <p:set>
                                      <p:cBhvr>
                                        <p:cTn id="14" dur="1" fill="hold">
                                          <p:stCondLst>
                                            <p:cond delay="0"/>
                                          </p:stCondLst>
                                        </p:cTn>
                                        <p:tgtEl>
                                          <p:spTgt spid="33798">
                                            <p:txEl>
                                              <p:pRg st="0" end="0"/>
                                            </p:txEl>
                                          </p:spTgt>
                                        </p:tgtEl>
                                        <p:attrNameLst>
                                          <p:attrName>style.visibility</p:attrName>
                                        </p:attrNameLst>
                                      </p:cBhvr>
                                      <p:to>
                                        <p:strVal val="visible"/>
                                      </p:to>
                                    </p:set>
                                    <p:anim calcmode="lin" valueType="num">
                                      <p:cBhvr>
                                        <p:cTn id="15" dur="2000" fill="hold"/>
                                        <p:tgtEl>
                                          <p:spTgt spid="33798">
                                            <p:txEl>
                                              <p:pRg st="0" end="0"/>
                                            </p:txEl>
                                          </p:spTgt>
                                        </p:tgtEl>
                                        <p:attrNameLst>
                                          <p:attrName>ppt_w</p:attrName>
                                        </p:attrNameLst>
                                      </p:cBhvr>
                                      <p:tavLst>
                                        <p:tav tm="0">
                                          <p:val>
                                            <p:fltVal val="0"/>
                                          </p:val>
                                        </p:tav>
                                        <p:tav tm="100000">
                                          <p:val>
                                            <p:strVal val="#ppt_w"/>
                                          </p:val>
                                        </p:tav>
                                      </p:tavLst>
                                    </p:anim>
                                    <p:anim calcmode="lin" valueType="num">
                                      <p:cBhvr>
                                        <p:cTn id="16" dur="2000" fill="hold"/>
                                        <p:tgtEl>
                                          <p:spTgt spid="33798">
                                            <p:txEl>
                                              <p:pRg st="0" end="0"/>
                                            </p:txEl>
                                          </p:spTgt>
                                        </p:tgtEl>
                                        <p:attrNameLst>
                                          <p:attrName>ppt_h</p:attrName>
                                        </p:attrNameLst>
                                      </p:cBhvr>
                                      <p:tavLst>
                                        <p:tav tm="0">
                                          <p:val>
                                            <p:fltVal val="0"/>
                                          </p:val>
                                        </p:tav>
                                        <p:tav tm="100000">
                                          <p:val>
                                            <p:strVal val="#ppt_h"/>
                                          </p:val>
                                        </p:tav>
                                      </p:tavLst>
                                    </p:anim>
                                    <p:anim calcmode="lin" valueType="num">
                                      <p:cBhvr>
                                        <p:cTn id="17" dur="2000" fill="hold"/>
                                        <p:tgtEl>
                                          <p:spTgt spid="33798">
                                            <p:txEl>
                                              <p:pRg st="0" end="0"/>
                                            </p:txEl>
                                          </p:spTgt>
                                        </p:tgtEl>
                                        <p:attrNameLst>
                                          <p:attrName>ppt_x</p:attrName>
                                        </p:attrNameLst>
                                      </p:cBhvr>
                                      <p:tavLst>
                                        <p:tav tm="0">
                                          <p:val>
                                            <p:fltVal val="0.5"/>
                                          </p:val>
                                        </p:tav>
                                        <p:tav tm="100000">
                                          <p:val>
                                            <p:strVal val="#ppt_x"/>
                                          </p:val>
                                        </p:tav>
                                      </p:tavLst>
                                    </p:anim>
                                    <p:anim calcmode="lin" valueType="num">
                                      <p:cBhvr>
                                        <p:cTn id="18" dur="2000" fill="hold"/>
                                        <p:tgtEl>
                                          <p:spTgt spid="33798">
                                            <p:txEl>
                                              <p:pRg st="0" end="0"/>
                                            </p:txEl>
                                          </p:spTgt>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33798">
                                            <p:txEl>
                                              <p:pRg st="1" end="1"/>
                                            </p:txEl>
                                          </p:spTgt>
                                        </p:tgtEl>
                                        <p:attrNameLst>
                                          <p:attrName>style.visibility</p:attrName>
                                        </p:attrNameLst>
                                      </p:cBhvr>
                                      <p:to>
                                        <p:strVal val="visible"/>
                                      </p:to>
                                    </p:set>
                                    <p:anim calcmode="lin" valueType="num">
                                      <p:cBhvr>
                                        <p:cTn id="21" dur="2000" fill="hold"/>
                                        <p:tgtEl>
                                          <p:spTgt spid="33798">
                                            <p:txEl>
                                              <p:pRg st="1" end="1"/>
                                            </p:txEl>
                                          </p:spTgt>
                                        </p:tgtEl>
                                        <p:attrNameLst>
                                          <p:attrName>ppt_w</p:attrName>
                                        </p:attrNameLst>
                                      </p:cBhvr>
                                      <p:tavLst>
                                        <p:tav tm="0">
                                          <p:val>
                                            <p:fltVal val="0"/>
                                          </p:val>
                                        </p:tav>
                                        <p:tav tm="100000">
                                          <p:val>
                                            <p:strVal val="#ppt_w"/>
                                          </p:val>
                                        </p:tav>
                                      </p:tavLst>
                                    </p:anim>
                                    <p:anim calcmode="lin" valueType="num">
                                      <p:cBhvr>
                                        <p:cTn id="22" dur="2000" fill="hold"/>
                                        <p:tgtEl>
                                          <p:spTgt spid="33798">
                                            <p:txEl>
                                              <p:pRg st="1" end="1"/>
                                            </p:txEl>
                                          </p:spTgt>
                                        </p:tgtEl>
                                        <p:attrNameLst>
                                          <p:attrName>ppt_h</p:attrName>
                                        </p:attrNameLst>
                                      </p:cBhvr>
                                      <p:tavLst>
                                        <p:tav tm="0">
                                          <p:val>
                                            <p:fltVal val="0"/>
                                          </p:val>
                                        </p:tav>
                                        <p:tav tm="100000">
                                          <p:val>
                                            <p:strVal val="#ppt_h"/>
                                          </p:val>
                                        </p:tav>
                                      </p:tavLst>
                                    </p:anim>
                                    <p:anim calcmode="lin" valueType="num">
                                      <p:cBhvr>
                                        <p:cTn id="23" dur="2000" fill="hold"/>
                                        <p:tgtEl>
                                          <p:spTgt spid="33798">
                                            <p:txEl>
                                              <p:pRg st="1" end="1"/>
                                            </p:txEl>
                                          </p:spTgt>
                                        </p:tgtEl>
                                        <p:attrNameLst>
                                          <p:attrName>ppt_x</p:attrName>
                                        </p:attrNameLst>
                                      </p:cBhvr>
                                      <p:tavLst>
                                        <p:tav tm="0">
                                          <p:val>
                                            <p:fltVal val="0.5"/>
                                          </p:val>
                                        </p:tav>
                                        <p:tav tm="100000">
                                          <p:val>
                                            <p:strVal val="#ppt_x"/>
                                          </p:val>
                                        </p:tav>
                                      </p:tavLst>
                                    </p:anim>
                                    <p:anim calcmode="lin" valueType="num">
                                      <p:cBhvr>
                                        <p:cTn id="24" dur="2000" fill="hold"/>
                                        <p:tgtEl>
                                          <p:spTgt spid="33798">
                                            <p:txEl>
                                              <p:pRg st="1" end="1"/>
                                            </p:txEl>
                                          </p:spTgt>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33798">
                                            <p:txEl>
                                              <p:pRg st="2" end="2"/>
                                            </p:txEl>
                                          </p:spTgt>
                                        </p:tgtEl>
                                        <p:attrNameLst>
                                          <p:attrName>style.visibility</p:attrName>
                                        </p:attrNameLst>
                                      </p:cBhvr>
                                      <p:to>
                                        <p:strVal val="visible"/>
                                      </p:to>
                                    </p:set>
                                    <p:anim calcmode="lin" valueType="num">
                                      <p:cBhvr>
                                        <p:cTn id="27" dur="2000" fill="hold"/>
                                        <p:tgtEl>
                                          <p:spTgt spid="33798">
                                            <p:txEl>
                                              <p:pRg st="2" end="2"/>
                                            </p:txEl>
                                          </p:spTgt>
                                        </p:tgtEl>
                                        <p:attrNameLst>
                                          <p:attrName>ppt_w</p:attrName>
                                        </p:attrNameLst>
                                      </p:cBhvr>
                                      <p:tavLst>
                                        <p:tav tm="0">
                                          <p:val>
                                            <p:fltVal val="0"/>
                                          </p:val>
                                        </p:tav>
                                        <p:tav tm="100000">
                                          <p:val>
                                            <p:strVal val="#ppt_w"/>
                                          </p:val>
                                        </p:tav>
                                      </p:tavLst>
                                    </p:anim>
                                    <p:anim calcmode="lin" valueType="num">
                                      <p:cBhvr>
                                        <p:cTn id="28" dur="2000" fill="hold"/>
                                        <p:tgtEl>
                                          <p:spTgt spid="33798">
                                            <p:txEl>
                                              <p:pRg st="2" end="2"/>
                                            </p:txEl>
                                          </p:spTgt>
                                        </p:tgtEl>
                                        <p:attrNameLst>
                                          <p:attrName>ppt_h</p:attrName>
                                        </p:attrNameLst>
                                      </p:cBhvr>
                                      <p:tavLst>
                                        <p:tav tm="0">
                                          <p:val>
                                            <p:fltVal val="0"/>
                                          </p:val>
                                        </p:tav>
                                        <p:tav tm="100000">
                                          <p:val>
                                            <p:strVal val="#ppt_h"/>
                                          </p:val>
                                        </p:tav>
                                      </p:tavLst>
                                    </p:anim>
                                    <p:anim calcmode="lin" valueType="num">
                                      <p:cBhvr>
                                        <p:cTn id="29" dur="2000" fill="hold"/>
                                        <p:tgtEl>
                                          <p:spTgt spid="33798">
                                            <p:txEl>
                                              <p:pRg st="2" end="2"/>
                                            </p:txEl>
                                          </p:spTgt>
                                        </p:tgtEl>
                                        <p:attrNameLst>
                                          <p:attrName>ppt_x</p:attrName>
                                        </p:attrNameLst>
                                      </p:cBhvr>
                                      <p:tavLst>
                                        <p:tav tm="0">
                                          <p:val>
                                            <p:fltVal val="0.5"/>
                                          </p:val>
                                        </p:tav>
                                        <p:tav tm="100000">
                                          <p:val>
                                            <p:strVal val="#ppt_x"/>
                                          </p:val>
                                        </p:tav>
                                      </p:tavLst>
                                    </p:anim>
                                    <p:anim calcmode="lin" valueType="num">
                                      <p:cBhvr>
                                        <p:cTn id="30" dur="2000" fill="hold"/>
                                        <p:tgtEl>
                                          <p:spTgt spid="33798">
                                            <p:txEl>
                                              <p:pRg st="2" end="2"/>
                                            </p:txEl>
                                          </p:spTgt>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33798">
                                            <p:txEl>
                                              <p:pRg st="3" end="3"/>
                                            </p:txEl>
                                          </p:spTgt>
                                        </p:tgtEl>
                                        <p:attrNameLst>
                                          <p:attrName>style.visibility</p:attrName>
                                        </p:attrNameLst>
                                      </p:cBhvr>
                                      <p:to>
                                        <p:strVal val="visible"/>
                                      </p:to>
                                    </p:set>
                                    <p:anim calcmode="lin" valueType="num">
                                      <p:cBhvr>
                                        <p:cTn id="33" dur="2000" fill="hold"/>
                                        <p:tgtEl>
                                          <p:spTgt spid="33798">
                                            <p:txEl>
                                              <p:pRg st="3" end="3"/>
                                            </p:txEl>
                                          </p:spTgt>
                                        </p:tgtEl>
                                        <p:attrNameLst>
                                          <p:attrName>ppt_w</p:attrName>
                                        </p:attrNameLst>
                                      </p:cBhvr>
                                      <p:tavLst>
                                        <p:tav tm="0">
                                          <p:val>
                                            <p:fltVal val="0"/>
                                          </p:val>
                                        </p:tav>
                                        <p:tav tm="100000">
                                          <p:val>
                                            <p:strVal val="#ppt_w"/>
                                          </p:val>
                                        </p:tav>
                                      </p:tavLst>
                                    </p:anim>
                                    <p:anim calcmode="lin" valueType="num">
                                      <p:cBhvr>
                                        <p:cTn id="34" dur="2000" fill="hold"/>
                                        <p:tgtEl>
                                          <p:spTgt spid="33798">
                                            <p:txEl>
                                              <p:pRg st="3" end="3"/>
                                            </p:txEl>
                                          </p:spTgt>
                                        </p:tgtEl>
                                        <p:attrNameLst>
                                          <p:attrName>ppt_h</p:attrName>
                                        </p:attrNameLst>
                                      </p:cBhvr>
                                      <p:tavLst>
                                        <p:tav tm="0">
                                          <p:val>
                                            <p:fltVal val="0"/>
                                          </p:val>
                                        </p:tav>
                                        <p:tav tm="100000">
                                          <p:val>
                                            <p:strVal val="#ppt_h"/>
                                          </p:val>
                                        </p:tav>
                                      </p:tavLst>
                                    </p:anim>
                                    <p:anim calcmode="lin" valueType="num">
                                      <p:cBhvr>
                                        <p:cTn id="35" dur="2000" fill="hold"/>
                                        <p:tgtEl>
                                          <p:spTgt spid="33798">
                                            <p:txEl>
                                              <p:pRg st="3" end="3"/>
                                            </p:txEl>
                                          </p:spTgt>
                                        </p:tgtEl>
                                        <p:attrNameLst>
                                          <p:attrName>ppt_x</p:attrName>
                                        </p:attrNameLst>
                                      </p:cBhvr>
                                      <p:tavLst>
                                        <p:tav tm="0">
                                          <p:val>
                                            <p:fltVal val="0.5"/>
                                          </p:val>
                                        </p:tav>
                                        <p:tav tm="100000">
                                          <p:val>
                                            <p:strVal val="#ppt_x"/>
                                          </p:val>
                                        </p:tav>
                                      </p:tavLst>
                                    </p:anim>
                                    <p:anim calcmode="lin" valueType="num">
                                      <p:cBhvr>
                                        <p:cTn id="36" dur="2000" fill="hold"/>
                                        <p:tgtEl>
                                          <p:spTgt spid="33798">
                                            <p:txEl>
                                              <p:pRg st="3" end="3"/>
                                            </p:txEl>
                                          </p:spTgt>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33798">
                                            <p:txEl>
                                              <p:pRg st="4" end="4"/>
                                            </p:txEl>
                                          </p:spTgt>
                                        </p:tgtEl>
                                        <p:attrNameLst>
                                          <p:attrName>style.visibility</p:attrName>
                                        </p:attrNameLst>
                                      </p:cBhvr>
                                      <p:to>
                                        <p:strVal val="visible"/>
                                      </p:to>
                                    </p:set>
                                    <p:anim calcmode="lin" valueType="num">
                                      <p:cBhvr>
                                        <p:cTn id="39" dur="2000" fill="hold"/>
                                        <p:tgtEl>
                                          <p:spTgt spid="33798">
                                            <p:txEl>
                                              <p:pRg st="4" end="4"/>
                                            </p:txEl>
                                          </p:spTgt>
                                        </p:tgtEl>
                                        <p:attrNameLst>
                                          <p:attrName>ppt_w</p:attrName>
                                        </p:attrNameLst>
                                      </p:cBhvr>
                                      <p:tavLst>
                                        <p:tav tm="0">
                                          <p:val>
                                            <p:fltVal val="0"/>
                                          </p:val>
                                        </p:tav>
                                        <p:tav tm="100000">
                                          <p:val>
                                            <p:strVal val="#ppt_w"/>
                                          </p:val>
                                        </p:tav>
                                      </p:tavLst>
                                    </p:anim>
                                    <p:anim calcmode="lin" valueType="num">
                                      <p:cBhvr>
                                        <p:cTn id="40" dur="2000" fill="hold"/>
                                        <p:tgtEl>
                                          <p:spTgt spid="33798">
                                            <p:txEl>
                                              <p:pRg st="4" end="4"/>
                                            </p:txEl>
                                          </p:spTgt>
                                        </p:tgtEl>
                                        <p:attrNameLst>
                                          <p:attrName>ppt_h</p:attrName>
                                        </p:attrNameLst>
                                      </p:cBhvr>
                                      <p:tavLst>
                                        <p:tav tm="0">
                                          <p:val>
                                            <p:fltVal val="0"/>
                                          </p:val>
                                        </p:tav>
                                        <p:tav tm="100000">
                                          <p:val>
                                            <p:strVal val="#ppt_h"/>
                                          </p:val>
                                        </p:tav>
                                      </p:tavLst>
                                    </p:anim>
                                    <p:anim calcmode="lin" valueType="num">
                                      <p:cBhvr>
                                        <p:cTn id="41" dur="2000" fill="hold"/>
                                        <p:tgtEl>
                                          <p:spTgt spid="33798">
                                            <p:txEl>
                                              <p:pRg st="4" end="4"/>
                                            </p:txEl>
                                          </p:spTgt>
                                        </p:tgtEl>
                                        <p:attrNameLst>
                                          <p:attrName>ppt_x</p:attrName>
                                        </p:attrNameLst>
                                      </p:cBhvr>
                                      <p:tavLst>
                                        <p:tav tm="0">
                                          <p:val>
                                            <p:fltVal val="0.5"/>
                                          </p:val>
                                        </p:tav>
                                        <p:tav tm="100000">
                                          <p:val>
                                            <p:strVal val="#ppt_x"/>
                                          </p:val>
                                        </p:tav>
                                      </p:tavLst>
                                    </p:anim>
                                    <p:anim calcmode="lin" valueType="num">
                                      <p:cBhvr>
                                        <p:cTn id="42" dur="2000" fill="hold"/>
                                        <p:tgtEl>
                                          <p:spTgt spid="33798">
                                            <p:txEl>
                                              <p:pRg st="4" end="4"/>
                                            </p:txEl>
                                          </p:spTgt>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33798">
                                            <p:txEl>
                                              <p:pRg st="5" end="5"/>
                                            </p:txEl>
                                          </p:spTgt>
                                        </p:tgtEl>
                                        <p:attrNameLst>
                                          <p:attrName>style.visibility</p:attrName>
                                        </p:attrNameLst>
                                      </p:cBhvr>
                                      <p:to>
                                        <p:strVal val="visible"/>
                                      </p:to>
                                    </p:set>
                                    <p:anim calcmode="lin" valueType="num">
                                      <p:cBhvr>
                                        <p:cTn id="45" dur="2000" fill="hold"/>
                                        <p:tgtEl>
                                          <p:spTgt spid="33798">
                                            <p:txEl>
                                              <p:pRg st="5" end="5"/>
                                            </p:txEl>
                                          </p:spTgt>
                                        </p:tgtEl>
                                        <p:attrNameLst>
                                          <p:attrName>ppt_w</p:attrName>
                                        </p:attrNameLst>
                                      </p:cBhvr>
                                      <p:tavLst>
                                        <p:tav tm="0">
                                          <p:val>
                                            <p:fltVal val="0"/>
                                          </p:val>
                                        </p:tav>
                                        <p:tav tm="100000">
                                          <p:val>
                                            <p:strVal val="#ppt_w"/>
                                          </p:val>
                                        </p:tav>
                                      </p:tavLst>
                                    </p:anim>
                                    <p:anim calcmode="lin" valueType="num">
                                      <p:cBhvr>
                                        <p:cTn id="46" dur="2000" fill="hold"/>
                                        <p:tgtEl>
                                          <p:spTgt spid="33798">
                                            <p:txEl>
                                              <p:pRg st="5" end="5"/>
                                            </p:txEl>
                                          </p:spTgt>
                                        </p:tgtEl>
                                        <p:attrNameLst>
                                          <p:attrName>ppt_h</p:attrName>
                                        </p:attrNameLst>
                                      </p:cBhvr>
                                      <p:tavLst>
                                        <p:tav tm="0">
                                          <p:val>
                                            <p:fltVal val="0"/>
                                          </p:val>
                                        </p:tav>
                                        <p:tav tm="100000">
                                          <p:val>
                                            <p:strVal val="#ppt_h"/>
                                          </p:val>
                                        </p:tav>
                                      </p:tavLst>
                                    </p:anim>
                                    <p:anim calcmode="lin" valueType="num">
                                      <p:cBhvr>
                                        <p:cTn id="47" dur="2000" fill="hold"/>
                                        <p:tgtEl>
                                          <p:spTgt spid="33798">
                                            <p:txEl>
                                              <p:pRg st="5" end="5"/>
                                            </p:txEl>
                                          </p:spTgt>
                                        </p:tgtEl>
                                        <p:attrNameLst>
                                          <p:attrName>ppt_x</p:attrName>
                                        </p:attrNameLst>
                                      </p:cBhvr>
                                      <p:tavLst>
                                        <p:tav tm="0">
                                          <p:val>
                                            <p:fltVal val="0.5"/>
                                          </p:val>
                                        </p:tav>
                                        <p:tav tm="100000">
                                          <p:val>
                                            <p:strVal val="#ppt_x"/>
                                          </p:val>
                                        </p:tav>
                                      </p:tavLst>
                                    </p:anim>
                                    <p:anim calcmode="lin" valueType="num">
                                      <p:cBhvr>
                                        <p:cTn id="48" dur="2000" fill="hold"/>
                                        <p:tgtEl>
                                          <p:spTgt spid="33798">
                                            <p:txEl>
                                              <p:pRg st="5" end="5"/>
                                            </p:txEl>
                                          </p:spTgt>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33798">
                                            <p:txEl>
                                              <p:pRg st="6" end="6"/>
                                            </p:txEl>
                                          </p:spTgt>
                                        </p:tgtEl>
                                        <p:attrNameLst>
                                          <p:attrName>style.visibility</p:attrName>
                                        </p:attrNameLst>
                                      </p:cBhvr>
                                      <p:to>
                                        <p:strVal val="visible"/>
                                      </p:to>
                                    </p:set>
                                    <p:anim calcmode="lin" valueType="num">
                                      <p:cBhvr>
                                        <p:cTn id="51" dur="2000" fill="hold"/>
                                        <p:tgtEl>
                                          <p:spTgt spid="33798">
                                            <p:txEl>
                                              <p:pRg st="6" end="6"/>
                                            </p:txEl>
                                          </p:spTgt>
                                        </p:tgtEl>
                                        <p:attrNameLst>
                                          <p:attrName>ppt_w</p:attrName>
                                        </p:attrNameLst>
                                      </p:cBhvr>
                                      <p:tavLst>
                                        <p:tav tm="0">
                                          <p:val>
                                            <p:fltVal val="0"/>
                                          </p:val>
                                        </p:tav>
                                        <p:tav tm="100000">
                                          <p:val>
                                            <p:strVal val="#ppt_w"/>
                                          </p:val>
                                        </p:tav>
                                      </p:tavLst>
                                    </p:anim>
                                    <p:anim calcmode="lin" valueType="num">
                                      <p:cBhvr>
                                        <p:cTn id="52" dur="2000" fill="hold"/>
                                        <p:tgtEl>
                                          <p:spTgt spid="33798">
                                            <p:txEl>
                                              <p:pRg st="6" end="6"/>
                                            </p:txEl>
                                          </p:spTgt>
                                        </p:tgtEl>
                                        <p:attrNameLst>
                                          <p:attrName>ppt_h</p:attrName>
                                        </p:attrNameLst>
                                      </p:cBhvr>
                                      <p:tavLst>
                                        <p:tav tm="0">
                                          <p:val>
                                            <p:fltVal val="0"/>
                                          </p:val>
                                        </p:tav>
                                        <p:tav tm="100000">
                                          <p:val>
                                            <p:strVal val="#ppt_h"/>
                                          </p:val>
                                        </p:tav>
                                      </p:tavLst>
                                    </p:anim>
                                    <p:anim calcmode="lin" valueType="num">
                                      <p:cBhvr>
                                        <p:cTn id="53" dur="2000" fill="hold"/>
                                        <p:tgtEl>
                                          <p:spTgt spid="33798">
                                            <p:txEl>
                                              <p:pRg st="6" end="6"/>
                                            </p:txEl>
                                          </p:spTgt>
                                        </p:tgtEl>
                                        <p:attrNameLst>
                                          <p:attrName>ppt_x</p:attrName>
                                        </p:attrNameLst>
                                      </p:cBhvr>
                                      <p:tavLst>
                                        <p:tav tm="0">
                                          <p:val>
                                            <p:fltVal val="0.5"/>
                                          </p:val>
                                        </p:tav>
                                        <p:tav tm="100000">
                                          <p:val>
                                            <p:strVal val="#ppt_x"/>
                                          </p:val>
                                        </p:tav>
                                      </p:tavLst>
                                    </p:anim>
                                    <p:anim calcmode="lin" valueType="num">
                                      <p:cBhvr>
                                        <p:cTn id="54" dur="2000" fill="hold"/>
                                        <p:tgtEl>
                                          <p:spTgt spid="33798">
                                            <p:txEl>
                                              <p:pRg st="6" end="6"/>
                                            </p:txEl>
                                          </p:spTgt>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33798">
                                            <p:txEl>
                                              <p:pRg st="7" end="7"/>
                                            </p:txEl>
                                          </p:spTgt>
                                        </p:tgtEl>
                                        <p:attrNameLst>
                                          <p:attrName>style.visibility</p:attrName>
                                        </p:attrNameLst>
                                      </p:cBhvr>
                                      <p:to>
                                        <p:strVal val="visible"/>
                                      </p:to>
                                    </p:set>
                                    <p:anim calcmode="lin" valueType="num">
                                      <p:cBhvr>
                                        <p:cTn id="57" dur="2000" fill="hold"/>
                                        <p:tgtEl>
                                          <p:spTgt spid="33798">
                                            <p:txEl>
                                              <p:pRg st="7" end="7"/>
                                            </p:txEl>
                                          </p:spTgt>
                                        </p:tgtEl>
                                        <p:attrNameLst>
                                          <p:attrName>ppt_w</p:attrName>
                                        </p:attrNameLst>
                                      </p:cBhvr>
                                      <p:tavLst>
                                        <p:tav tm="0">
                                          <p:val>
                                            <p:fltVal val="0"/>
                                          </p:val>
                                        </p:tav>
                                        <p:tav tm="100000">
                                          <p:val>
                                            <p:strVal val="#ppt_w"/>
                                          </p:val>
                                        </p:tav>
                                      </p:tavLst>
                                    </p:anim>
                                    <p:anim calcmode="lin" valueType="num">
                                      <p:cBhvr>
                                        <p:cTn id="58" dur="2000" fill="hold"/>
                                        <p:tgtEl>
                                          <p:spTgt spid="33798">
                                            <p:txEl>
                                              <p:pRg st="7" end="7"/>
                                            </p:txEl>
                                          </p:spTgt>
                                        </p:tgtEl>
                                        <p:attrNameLst>
                                          <p:attrName>ppt_h</p:attrName>
                                        </p:attrNameLst>
                                      </p:cBhvr>
                                      <p:tavLst>
                                        <p:tav tm="0">
                                          <p:val>
                                            <p:fltVal val="0"/>
                                          </p:val>
                                        </p:tav>
                                        <p:tav tm="100000">
                                          <p:val>
                                            <p:strVal val="#ppt_h"/>
                                          </p:val>
                                        </p:tav>
                                      </p:tavLst>
                                    </p:anim>
                                    <p:anim calcmode="lin" valueType="num">
                                      <p:cBhvr>
                                        <p:cTn id="59" dur="2000" fill="hold"/>
                                        <p:tgtEl>
                                          <p:spTgt spid="33798">
                                            <p:txEl>
                                              <p:pRg st="7" end="7"/>
                                            </p:txEl>
                                          </p:spTgt>
                                        </p:tgtEl>
                                        <p:attrNameLst>
                                          <p:attrName>ppt_x</p:attrName>
                                        </p:attrNameLst>
                                      </p:cBhvr>
                                      <p:tavLst>
                                        <p:tav tm="0">
                                          <p:val>
                                            <p:fltVal val="0.5"/>
                                          </p:val>
                                        </p:tav>
                                        <p:tav tm="100000">
                                          <p:val>
                                            <p:strVal val="#ppt_x"/>
                                          </p:val>
                                        </p:tav>
                                      </p:tavLst>
                                    </p:anim>
                                    <p:anim calcmode="lin" valueType="num">
                                      <p:cBhvr>
                                        <p:cTn id="60" dur="2000" fill="hold"/>
                                        <p:tgtEl>
                                          <p:spTgt spid="33798">
                                            <p:txEl>
                                              <p:pRg st="7" end="7"/>
                                            </p:txEl>
                                          </p:spTgt>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33798">
                                            <p:txEl>
                                              <p:pRg st="8" end="8"/>
                                            </p:txEl>
                                          </p:spTgt>
                                        </p:tgtEl>
                                        <p:attrNameLst>
                                          <p:attrName>style.visibility</p:attrName>
                                        </p:attrNameLst>
                                      </p:cBhvr>
                                      <p:to>
                                        <p:strVal val="visible"/>
                                      </p:to>
                                    </p:set>
                                    <p:anim calcmode="lin" valueType="num">
                                      <p:cBhvr>
                                        <p:cTn id="63" dur="2000" fill="hold"/>
                                        <p:tgtEl>
                                          <p:spTgt spid="33798">
                                            <p:txEl>
                                              <p:pRg st="8" end="8"/>
                                            </p:txEl>
                                          </p:spTgt>
                                        </p:tgtEl>
                                        <p:attrNameLst>
                                          <p:attrName>ppt_w</p:attrName>
                                        </p:attrNameLst>
                                      </p:cBhvr>
                                      <p:tavLst>
                                        <p:tav tm="0">
                                          <p:val>
                                            <p:fltVal val="0"/>
                                          </p:val>
                                        </p:tav>
                                        <p:tav tm="100000">
                                          <p:val>
                                            <p:strVal val="#ppt_w"/>
                                          </p:val>
                                        </p:tav>
                                      </p:tavLst>
                                    </p:anim>
                                    <p:anim calcmode="lin" valueType="num">
                                      <p:cBhvr>
                                        <p:cTn id="64" dur="2000" fill="hold"/>
                                        <p:tgtEl>
                                          <p:spTgt spid="33798">
                                            <p:txEl>
                                              <p:pRg st="8" end="8"/>
                                            </p:txEl>
                                          </p:spTgt>
                                        </p:tgtEl>
                                        <p:attrNameLst>
                                          <p:attrName>ppt_h</p:attrName>
                                        </p:attrNameLst>
                                      </p:cBhvr>
                                      <p:tavLst>
                                        <p:tav tm="0">
                                          <p:val>
                                            <p:fltVal val="0"/>
                                          </p:val>
                                        </p:tav>
                                        <p:tav tm="100000">
                                          <p:val>
                                            <p:strVal val="#ppt_h"/>
                                          </p:val>
                                        </p:tav>
                                      </p:tavLst>
                                    </p:anim>
                                    <p:anim calcmode="lin" valueType="num">
                                      <p:cBhvr>
                                        <p:cTn id="65" dur="2000" fill="hold"/>
                                        <p:tgtEl>
                                          <p:spTgt spid="33798">
                                            <p:txEl>
                                              <p:pRg st="8" end="8"/>
                                            </p:txEl>
                                          </p:spTgt>
                                        </p:tgtEl>
                                        <p:attrNameLst>
                                          <p:attrName>ppt_x</p:attrName>
                                        </p:attrNameLst>
                                      </p:cBhvr>
                                      <p:tavLst>
                                        <p:tav tm="0">
                                          <p:val>
                                            <p:fltVal val="0.5"/>
                                          </p:val>
                                        </p:tav>
                                        <p:tav tm="100000">
                                          <p:val>
                                            <p:strVal val="#ppt_x"/>
                                          </p:val>
                                        </p:tav>
                                      </p:tavLst>
                                    </p:anim>
                                    <p:anim calcmode="lin" valueType="num">
                                      <p:cBhvr>
                                        <p:cTn id="66" dur="2000" fill="hold"/>
                                        <p:tgtEl>
                                          <p:spTgt spid="33798">
                                            <p:txEl>
                                              <p:pRg st="8" end="8"/>
                                            </p:txEl>
                                          </p:spTgt>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33798">
                                            <p:txEl>
                                              <p:pRg st="9" end="9"/>
                                            </p:txEl>
                                          </p:spTgt>
                                        </p:tgtEl>
                                        <p:attrNameLst>
                                          <p:attrName>style.visibility</p:attrName>
                                        </p:attrNameLst>
                                      </p:cBhvr>
                                      <p:to>
                                        <p:strVal val="visible"/>
                                      </p:to>
                                    </p:set>
                                    <p:anim calcmode="lin" valueType="num">
                                      <p:cBhvr>
                                        <p:cTn id="69" dur="2000" fill="hold"/>
                                        <p:tgtEl>
                                          <p:spTgt spid="33798">
                                            <p:txEl>
                                              <p:pRg st="9" end="9"/>
                                            </p:txEl>
                                          </p:spTgt>
                                        </p:tgtEl>
                                        <p:attrNameLst>
                                          <p:attrName>ppt_w</p:attrName>
                                        </p:attrNameLst>
                                      </p:cBhvr>
                                      <p:tavLst>
                                        <p:tav tm="0">
                                          <p:val>
                                            <p:fltVal val="0"/>
                                          </p:val>
                                        </p:tav>
                                        <p:tav tm="100000">
                                          <p:val>
                                            <p:strVal val="#ppt_w"/>
                                          </p:val>
                                        </p:tav>
                                      </p:tavLst>
                                    </p:anim>
                                    <p:anim calcmode="lin" valueType="num">
                                      <p:cBhvr>
                                        <p:cTn id="70" dur="2000" fill="hold"/>
                                        <p:tgtEl>
                                          <p:spTgt spid="33798">
                                            <p:txEl>
                                              <p:pRg st="9" end="9"/>
                                            </p:txEl>
                                          </p:spTgt>
                                        </p:tgtEl>
                                        <p:attrNameLst>
                                          <p:attrName>ppt_h</p:attrName>
                                        </p:attrNameLst>
                                      </p:cBhvr>
                                      <p:tavLst>
                                        <p:tav tm="0">
                                          <p:val>
                                            <p:fltVal val="0"/>
                                          </p:val>
                                        </p:tav>
                                        <p:tav tm="100000">
                                          <p:val>
                                            <p:strVal val="#ppt_h"/>
                                          </p:val>
                                        </p:tav>
                                      </p:tavLst>
                                    </p:anim>
                                    <p:anim calcmode="lin" valueType="num">
                                      <p:cBhvr>
                                        <p:cTn id="71" dur="2000" fill="hold"/>
                                        <p:tgtEl>
                                          <p:spTgt spid="33798">
                                            <p:txEl>
                                              <p:pRg st="9" end="9"/>
                                            </p:txEl>
                                          </p:spTgt>
                                        </p:tgtEl>
                                        <p:attrNameLst>
                                          <p:attrName>ppt_x</p:attrName>
                                        </p:attrNameLst>
                                      </p:cBhvr>
                                      <p:tavLst>
                                        <p:tav tm="0">
                                          <p:val>
                                            <p:fltVal val="0.5"/>
                                          </p:val>
                                        </p:tav>
                                        <p:tav tm="100000">
                                          <p:val>
                                            <p:strVal val="#ppt_x"/>
                                          </p:val>
                                        </p:tav>
                                      </p:tavLst>
                                    </p:anim>
                                    <p:anim calcmode="lin" valueType="num">
                                      <p:cBhvr>
                                        <p:cTn id="72" dur="2000" fill="hold"/>
                                        <p:tgtEl>
                                          <p:spTgt spid="33798">
                                            <p:txEl>
                                              <p:pRg st="9" end="9"/>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4" grpId="1"/>
      <p:bldP spid="3379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34845" name="Group 29"/>
          <p:cNvGrpSpPr>
            <a:grpSpLocks/>
          </p:cNvGrpSpPr>
          <p:nvPr/>
        </p:nvGrpSpPr>
        <p:grpSpPr bwMode="auto">
          <a:xfrm>
            <a:off x="179388" y="44450"/>
            <a:ext cx="8713787" cy="6769100"/>
            <a:chOff x="113" y="28"/>
            <a:chExt cx="5489" cy="4264"/>
          </a:xfrm>
        </p:grpSpPr>
        <p:sp>
          <p:nvSpPr>
            <p:cNvPr id="11267" name="Text Box 5"/>
            <p:cNvSpPr txBox="1">
              <a:spLocks noChangeArrowheads="1"/>
            </p:cNvSpPr>
            <p:nvPr/>
          </p:nvSpPr>
          <p:spPr bwMode="auto">
            <a:xfrm>
              <a:off x="612" y="28"/>
              <a:ext cx="4763" cy="363"/>
            </a:xfrm>
            <a:prstGeom prst="rect">
              <a:avLst/>
            </a:prstGeom>
            <a:solidFill>
              <a:srgbClr val="FFFFFF"/>
            </a:solidFill>
            <a:ln w="28575">
              <a:solidFill>
                <a:srgbClr val="000000"/>
              </a:solidFill>
              <a:miter lim="800000"/>
              <a:headEnd/>
              <a:tailEnd/>
            </a:ln>
          </p:spPr>
          <p:txBody>
            <a:bodyPr wrap="none"/>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800" b="1">
                  <a:solidFill>
                    <a:srgbClr val="000000"/>
                  </a:solidFill>
                  <a:latin typeface="Times New Roman" panose="02020603050405020304" pitchFamily="18" charset="0"/>
                </a:rPr>
                <a:t>Тоталитар совет тузумининг камчиликлари</a:t>
              </a:r>
            </a:p>
          </p:txBody>
        </p:sp>
        <p:sp>
          <p:nvSpPr>
            <p:cNvPr id="11268" name="Text Box 6"/>
            <p:cNvSpPr txBox="1">
              <a:spLocks noChangeArrowheads="1"/>
            </p:cNvSpPr>
            <p:nvPr/>
          </p:nvSpPr>
          <p:spPr bwMode="auto">
            <a:xfrm>
              <a:off x="249" y="436"/>
              <a:ext cx="5353" cy="454"/>
            </a:xfrm>
            <a:prstGeom prst="rect">
              <a:avLst/>
            </a:prstGeom>
            <a:solidFill>
              <a:srgbClr val="FFFFFF"/>
            </a:solidFill>
            <a:ln w="28575">
              <a:solidFill>
                <a:srgbClr val="000000"/>
              </a:solidFill>
              <a:miter lim="800000"/>
              <a:headEnd/>
              <a:tailEnd/>
            </a:ln>
          </p:spPr>
          <p:txBody>
            <a:bodyPr wrap="none"/>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2000" b="1">
                  <a:solidFill>
                    <a:srgbClr val="000000"/>
                  </a:solidFill>
                  <a:latin typeface="Times New Roman" panose="02020603050405020304" pitchFamily="18" charset="0"/>
                </a:rPr>
                <a:t>Маъмурий буйруқбозлик тизими ва партия яккаҳокимлигининг </a:t>
              </a:r>
            </a:p>
            <a:p>
              <a:pPr algn="just" eaLnBrk="1" hangingPunct="1">
                <a:spcBef>
                  <a:spcPct val="0"/>
                </a:spcBef>
                <a:buClrTx/>
                <a:buSzTx/>
                <a:buFontTx/>
                <a:buNone/>
              </a:pPr>
              <a:r>
                <a:rPr lang="ru-RU" altLang="ru-RU" sz="2000" b="1">
                  <a:solidFill>
                    <a:srgbClr val="000000"/>
                  </a:solidFill>
                  <a:latin typeface="Times New Roman" panose="02020603050405020304" pitchFamily="18" charset="0"/>
                </a:rPr>
                <a:t>ўрнатилиши</a:t>
              </a:r>
            </a:p>
            <a:p>
              <a:pPr algn="just" eaLnBrk="1" hangingPunct="1">
                <a:spcBef>
                  <a:spcPct val="0"/>
                </a:spcBef>
                <a:buClrTx/>
                <a:buSzTx/>
                <a:buFontTx/>
                <a:buNone/>
              </a:pPr>
              <a:endParaRPr lang="ru-RU" altLang="ru-RU" sz="2000" b="1">
                <a:solidFill>
                  <a:srgbClr val="000000"/>
                </a:solidFill>
                <a:latin typeface="Times New Roman" panose="02020603050405020304" pitchFamily="18" charset="0"/>
              </a:endParaRPr>
            </a:p>
            <a:p>
              <a:pPr algn="just" eaLnBrk="1" hangingPunct="1">
                <a:spcBef>
                  <a:spcPct val="0"/>
                </a:spcBef>
                <a:buClrTx/>
                <a:buSzTx/>
                <a:buFontTx/>
                <a:buNone/>
              </a:pPr>
              <a:endParaRPr lang="ru-RU" altLang="ru-RU" sz="2000" b="1">
                <a:solidFill>
                  <a:srgbClr val="000000"/>
                </a:solidFill>
                <a:latin typeface="Times New Roman" panose="02020603050405020304" pitchFamily="18" charset="0"/>
              </a:endParaRPr>
            </a:p>
          </p:txBody>
        </p:sp>
        <p:sp>
          <p:nvSpPr>
            <p:cNvPr id="11269" name="Text Box 7"/>
            <p:cNvSpPr txBox="1">
              <a:spLocks noChangeArrowheads="1"/>
            </p:cNvSpPr>
            <p:nvPr/>
          </p:nvSpPr>
          <p:spPr bwMode="auto">
            <a:xfrm>
              <a:off x="249" y="890"/>
              <a:ext cx="5353" cy="272"/>
            </a:xfrm>
            <a:prstGeom prst="rect">
              <a:avLst/>
            </a:prstGeom>
            <a:solidFill>
              <a:srgbClr val="FFFFFF"/>
            </a:solidFill>
            <a:ln w="28575">
              <a:solidFill>
                <a:srgbClr val="000000"/>
              </a:solidFill>
              <a:miter lim="800000"/>
              <a:headEnd/>
              <a:tailEnd/>
            </a:ln>
          </p:spPr>
          <p:txBody>
            <a:bodyPr wrap="none"/>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2000" b="1">
                  <a:solidFill>
                    <a:srgbClr val="000000"/>
                  </a:solidFill>
                  <a:latin typeface="Times New Roman" panose="02020603050405020304" pitchFamily="18" charset="0"/>
                </a:rPr>
                <a:t>Жамоалаштириш орқали асрий хўжалик анъаналарнинг тугатилиши </a:t>
              </a:r>
            </a:p>
            <a:p>
              <a:pPr algn="just" eaLnBrk="1" hangingPunct="1">
                <a:spcBef>
                  <a:spcPct val="0"/>
                </a:spcBef>
                <a:buClrTx/>
                <a:buSzTx/>
                <a:buFontTx/>
                <a:buNone/>
              </a:pPr>
              <a:endParaRPr lang="ru-RU" altLang="ru-RU" sz="2000" b="1">
                <a:solidFill>
                  <a:srgbClr val="000000"/>
                </a:solidFill>
                <a:latin typeface="Times New Roman" panose="02020603050405020304" pitchFamily="18" charset="0"/>
              </a:endParaRPr>
            </a:p>
          </p:txBody>
        </p:sp>
        <p:sp>
          <p:nvSpPr>
            <p:cNvPr id="11270" name="Text Box 8"/>
            <p:cNvSpPr txBox="1">
              <a:spLocks noChangeArrowheads="1"/>
            </p:cNvSpPr>
            <p:nvPr/>
          </p:nvSpPr>
          <p:spPr bwMode="auto">
            <a:xfrm>
              <a:off x="249" y="1525"/>
              <a:ext cx="5353" cy="454"/>
            </a:xfrm>
            <a:prstGeom prst="rect">
              <a:avLst/>
            </a:prstGeom>
            <a:solidFill>
              <a:srgbClr val="FFFFFF"/>
            </a:solidFill>
            <a:ln w="28575">
              <a:solidFill>
                <a:srgbClr val="000000"/>
              </a:solidFill>
              <a:miter lim="800000"/>
              <a:headEnd/>
              <a:tailEnd/>
            </a:ln>
          </p:spPr>
          <p:txBody>
            <a:bodyPr wrap="none"/>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2000" b="1">
                  <a:solidFill>
                    <a:srgbClr val="000000"/>
                  </a:solidFill>
                  <a:latin typeface="Times New Roman" panose="02020603050405020304" pitchFamily="18" charset="0"/>
                </a:rPr>
                <a:t>Инсон омилини инобатга олмаслик, хусусий мулкчиликнинг </a:t>
              </a:r>
            </a:p>
            <a:p>
              <a:pPr algn="just" eaLnBrk="1" hangingPunct="1">
                <a:spcBef>
                  <a:spcPct val="0"/>
                </a:spcBef>
                <a:buClrTx/>
                <a:buSzTx/>
                <a:buFontTx/>
                <a:buNone/>
              </a:pPr>
              <a:r>
                <a:rPr lang="ru-RU" altLang="ru-RU" sz="2000" b="1">
                  <a:solidFill>
                    <a:srgbClr val="000000"/>
                  </a:solidFill>
                  <a:latin typeface="Times New Roman" panose="02020603050405020304" pitchFamily="18" charset="0"/>
                </a:rPr>
                <a:t>йўқ қилиниши</a:t>
              </a:r>
            </a:p>
          </p:txBody>
        </p:sp>
        <p:sp>
          <p:nvSpPr>
            <p:cNvPr id="11271" name="Text Box 9"/>
            <p:cNvSpPr txBox="1">
              <a:spLocks noChangeArrowheads="1"/>
            </p:cNvSpPr>
            <p:nvPr/>
          </p:nvSpPr>
          <p:spPr bwMode="auto">
            <a:xfrm>
              <a:off x="249" y="1979"/>
              <a:ext cx="5353" cy="453"/>
            </a:xfrm>
            <a:prstGeom prst="rect">
              <a:avLst/>
            </a:prstGeom>
            <a:solidFill>
              <a:srgbClr val="FFFFFF"/>
            </a:solidFill>
            <a:ln w="28575">
              <a:solidFill>
                <a:srgbClr val="000000"/>
              </a:solidFill>
              <a:miter lim="800000"/>
              <a:headEnd/>
              <a:tailEnd/>
            </a:ln>
          </p:spPr>
          <p:txBody>
            <a:bodyPr wrap="none"/>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2000" b="1">
                  <a:solidFill>
                    <a:srgbClr val="000000"/>
                  </a:solidFill>
                  <a:latin typeface="Times New Roman" panose="02020603050405020304" pitchFamily="18" charset="0"/>
                </a:rPr>
                <a:t>Кишилардаги тадбиркорлик лаёқатининг йўқотилиши, халқни </a:t>
              </a:r>
            </a:p>
            <a:p>
              <a:pPr algn="just" eaLnBrk="1" hangingPunct="1">
                <a:spcBef>
                  <a:spcPct val="0"/>
                </a:spcBef>
                <a:buClrTx/>
                <a:buSzTx/>
                <a:buFontTx/>
                <a:buNone/>
              </a:pPr>
              <a:r>
                <a:rPr lang="ru-RU" altLang="ru-RU" sz="2000" b="1">
                  <a:solidFill>
                    <a:srgbClr val="000000"/>
                  </a:solidFill>
                  <a:latin typeface="Times New Roman" panose="02020603050405020304" pitchFamily="18" charset="0"/>
                </a:rPr>
                <a:t>боқимандачиликка ўргатиш</a:t>
              </a:r>
            </a:p>
          </p:txBody>
        </p:sp>
        <p:sp>
          <p:nvSpPr>
            <p:cNvPr id="11272" name="Text Box 10"/>
            <p:cNvSpPr txBox="1">
              <a:spLocks noChangeArrowheads="1"/>
            </p:cNvSpPr>
            <p:nvPr/>
          </p:nvSpPr>
          <p:spPr bwMode="auto">
            <a:xfrm>
              <a:off x="249" y="2432"/>
              <a:ext cx="5353" cy="272"/>
            </a:xfrm>
            <a:prstGeom prst="rect">
              <a:avLst/>
            </a:prstGeom>
            <a:solidFill>
              <a:srgbClr val="FFFFFF"/>
            </a:solidFill>
            <a:ln w="28575">
              <a:solidFill>
                <a:srgbClr val="000000"/>
              </a:solidFill>
              <a:miter lim="800000"/>
              <a:headEnd/>
              <a:tailEnd/>
            </a:ln>
          </p:spPr>
          <p:txBody>
            <a:bodyPr wrap="none"/>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2000" b="1">
                  <a:solidFill>
                    <a:srgbClr val="000000"/>
                  </a:solidFill>
                  <a:latin typeface="Times New Roman" panose="02020603050405020304" pitchFamily="18" charset="0"/>
                </a:rPr>
                <a:t>Янги технология, илм-фан ютуқларига эътибор бермаслик</a:t>
              </a:r>
            </a:p>
          </p:txBody>
        </p:sp>
        <p:sp>
          <p:nvSpPr>
            <p:cNvPr id="11273" name="Text Box 11"/>
            <p:cNvSpPr txBox="1">
              <a:spLocks noChangeArrowheads="1"/>
            </p:cNvSpPr>
            <p:nvPr/>
          </p:nvSpPr>
          <p:spPr bwMode="auto">
            <a:xfrm>
              <a:off x="249" y="1117"/>
              <a:ext cx="5353" cy="408"/>
            </a:xfrm>
            <a:prstGeom prst="rect">
              <a:avLst/>
            </a:prstGeom>
            <a:solidFill>
              <a:srgbClr val="FFFFFF"/>
            </a:solidFill>
            <a:ln w="28575">
              <a:solidFill>
                <a:srgbClr val="000000"/>
              </a:solidFill>
              <a:miter lim="800000"/>
              <a:headEnd/>
              <a:tailEnd/>
            </a:ln>
          </p:spPr>
          <p:txBody>
            <a:bodyPr wrap="none"/>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2000" b="1">
                  <a:solidFill>
                    <a:srgbClr val="000000"/>
                  </a:solidFill>
                  <a:latin typeface="Times New Roman" panose="02020603050405020304" pitchFamily="18" charset="0"/>
                </a:rPr>
                <a:t>Қолоқ СССР давлатининг сунъий йўл билан саноатлаштиришга </a:t>
              </a:r>
            </a:p>
            <a:p>
              <a:pPr algn="just" eaLnBrk="1" hangingPunct="1">
                <a:spcBef>
                  <a:spcPct val="0"/>
                </a:spcBef>
                <a:buClrTx/>
                <a:buSzTx/>
                <a:buFontTx/>
                <a:buNone/>
              </a:pPr>
              <a:r>
                <a:rPr lang="ru-RU" altLang="ru-RU" sz="2000" b="1">
                  <a:solidFill>
                    <a:srgbClr val="000000"/>
                  </a:solidFill>
                  <a:latin typeface="Times New Roman" panose="02020603050405020304" pitchFamily="18" charset="0"/>
                </a:rPr>
                <a:t>интилиши </a:t>
              </a:r>
            </a:p>
          </p:txBody>
        </p:sp>
        <p:sp>
          <p:nvSpPr>
            <p:cNvPr id="11274" name="Text Box 12"/>
            <p:cNvSpPr txBox="1">
              <a:spLocks noChangeArrowheads="1"/>
            </p:cNvSpPr>
            <p:nvPr/>
          </p:nvSpPr>
          <p:spPr bwMode="auto">
            <a:xfrm>
              <a:off x="249" y="2704"/>
              <a:ext cx="5353" cy="273"/>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a:solidFill>
                    <a:srgbClr val="000000"/>
                  </a:solidFill>
                  <a:latin typeface="Times New Roman" panose="02020603050405020304" pitchFamily="18" charset="0"/>
                </a:rPr>
                <a:t>Ўзбекистонга хом ашё етказиб берувчи манба сифатида қараш </a:t>
              </a:r>
            </a:p>
          </p:txBody>
        </p:sp>
        <p:sp>
          <p:nvSpPr>
            <p:cNvPr id="11275" name="Text Box 13"/>
            <p:cNvSpPr txBox="1">
              <a:spLocks noChangeArrowheads="1"/>
            </p:cNvSpPr>
            <p:nvPr/>
          </p:nvSpPr>
          <p:spPr bwMode="auto">
            <a:xfrm>
              <a:off x="249" y="2982"/>
              <a:ext cx="5353" cy="448"/>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a:solidFill>
                    <a:srgbClr val="000000"/>
                  </a:solidFill>
                  <a:latin typeface="Times New Roman" panose="02020603050405020304" pitchFamily="18" charset="0"/>
                </a:rPr>
                <a:t>Фақат хос ашёни қайта ишлашга мўлжалланган саноатни ривожлантириш</a:t>
              </a:r>
            </a:p>
          </p:txBody>
        </p:sp>
        <p:sp>
          <p:nvSpPr>
            <p:cNvPr id="11276" name="Text Box 14"/>
            <p:cNvSpPr txBox="1">
              <a:spLocks noChangeArrowheads="1"/>
            </p:cNvSpPr>
            <p:nvPr/>
          </p:nvSpPr>
          <p:spPr bwMode="auto">
            <a:xfrm>
              <a:off x="249" y="3430"/>
              <a:ext cx="5353" cy="408"/>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a:solidFill>
                    <a:srgbClr val="000000"/>
                  </a:solidFill>
                  <a:latin typeface="Times New Roman" panose="02020603050405020304" pitchFamily="18" charset="0"/>
                </a:rPr>
                <a:t>Асоссиз равишда халқимизнинг энг асл фарзандлари, зиёлиларини йўқ қилиш</a:t>
              </a:r>
            </a:p>
          </p:txBody>
        </p:sp>
        <p:sp>
          <p:nvSpPr>
            <p:cNvPr id="11277" name="Text Box 15"/>
            <p:cNvSpPr txBox="1">
              <a:spLocks noChangeArrowheads="1"/>
            </p:cNvSpPr>
            <p:nvPr/>
          </p:nvSpPr>
          <p:spPr bwMode="auto">
            <a:xfrm>
              <a:off x="249" y="3838"/>
              <a:ext cx="5353" cy="454"/>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a:solidFill>
                    <a:srgbClr val="000000"/>
                  </a:solidFill>
                  <a:latin typeface="Times New Roman" panose="02020603050405020304" pitchFamily="18" charset="0"/>
                </a:rPr>
                <a:t>Халқ онгига қўрқинч, ваҳима, бафарқлик, лоқайдлик туйғуларини сингдириш, унинг фаоллигини сўндириш</a:t>
              </a:r>
            </a:p>
          </p:txBody>
        </p:sp>
        <p:sp>
          <p:nvSpPr>
            <p:cNvPr id="11278" name="Line 16"/>
            <p:cNvSpPr>
              <a:spLocks noChangeShapeType="1"/>
            </p:cNvSpPr>
            <p:nvPr/>
          </p:nvSpPr>
          <p:spPr bwMode="auto">
            <a:xfrm>
              <a:off x="113" y="256"/>
              <a:ext cx="0" cy="381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79" name="Line 17"/>
            <p:cNvSpPr>
              <a:spLocks noChangeShapeType="1"/>
            </p:cNvSpPr>
            <p:nvPr/>
          </p:nvSpPr>
          <p:spPr bwMode="auto">
            <a:xfrm flipV="1">
              <a:off x="113" y="255"/>
              <a:ext cx="49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80" name="Line 18"/>
            <p:cNvSpPr>
              <a:spLocks noChangeShapeType="1"/>
            </p:cNvSpPr>
            <p:nvPr/>
          </p:nvSpPr>
          <p:spPr bwMode="auto">
            <a:xfrm>
              <a:off x="113" y="4066"/>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81" name="Line 19"/>
            <p:cNvSpPr>
              <a:spLocks noChangeShapeType="1"/>
            </p:cNvSpPr>
            <p:nvPr/>
          </p:nvSpPr>
          <p:spPr bwMode="auto">
            <a:xfrm>
              <a:off x="113" y="3658"/>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82" name="Line 20"/>
            <p:cNvSpPr>
              <a:spLocks noChangeShapeType="1"/>
            </p:cNvSpPr>
            <p:nvPr/>
          </p:nvSpPr>
          <p:spPr bwMode="auto">
            <a:xfrm>
              <a:off x="113" y="3204"/>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83" name="Line 21"/>
            <p:cNvSpPr>
              <a:spLocks noChangeShapeType="1"/>
            </p:cNvSpPr>
            <p:nvPr/>
          </p:nvSpPr>
          <p:spPr bwMode="auto">
            <a:xfrm>
              <a:off x="113" y="2886"/>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84" name="Line 22"/>
            <p:cNvSpPr>
              <a:spLocks noChangeShapeType="1"/>
            </p:cNvSpPr>
            <p:nvPr/>
          </p:nvSpPr>
          <p:spPr bwMode="auto">
            <a:xfrm>
              <a:off x="113" y="2569"/>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85" name="Line 23"/>
            <p:cNvSpPr>
              <a:spLocks noChangeShapeType="1"/>
            </p:cNvSpPr>
            <p:nvPr/>
          </p:nvSpPr>
          <p:spPr bwMode="auto">
            <a:xfrm>
              <a:off x="113" y="2206"/>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86" name="Line 24"/>
            <p:cNvSpPr>
              <a:spLocks noChangeShapeType="1"/>
            </p:cNvSpPr>
            <p:nvPr/>
          </p:nvSpPr>
          <p:spPr bwMode="auto">
            <a:xfrm>
              <a:off x="113" y="1752"/>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87" name="Line 25"/>
            <p:cNvSpPr>
              <a:spLocks noChangeShapeType="1"/>
            </p:cNvSpPr>
            <p:nvPr/>
          </p:nvSpPr>
          <p:spPr bwMode="auto">
            <a:xfrm>
              <a:off x="113" y="1299"/>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88" name="Line 26"/>
            <p:cNvSpPr>
              <a:spLocks noChangeShapeType="1"/>
            </p:cNvSpPr>
            <p:nvPr/>
          </p:nvSpPr>
          <p:spPr bwMode="auto">
            <a:xfrm>
              <a:off x="113" y="709"/>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89" name="Line 27"/>
            <p:cNvSpPr>
              <a:spLocks noChangeShapeType="1"/>
            </p:cNvSpPr>
            <p:nvPr/>
          </p:nvSpPr>
          <p:spPr bwMode="auto">
            <a:xfrm>
              <a:off x="113" y="1027"/>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32" fill="hold" nodeType="withEffect">
                                  <p:stCondLst>
                                    <p:cond delay="0"/>
                                  </p:stCondLst>
                                  <p:childTnLst>
                                    <p:set>
                                      <p:cBhvr>
                                        <p:cTn id="6" dur="1" fill="hold">
                                          <p:stCondLst>
                                            <p:cond delay="0"/>
                                          </p:stCondLst>
                                        </p:cTn>
                                        <p:tgtEl>
                                          <p:spTgt spid="34845"/>
                                        </p:tgtEl>
                                        <p:attrNameLst>
                                          <p:attrName>style.visibility</p:attrName>
                                        </p:attrNameLst>
                                      </p:cBhvr>
                                      <p:to>
                                        <p:strVal val="visible"/>
                                      </p:to>
                                    </p:set>
                                    <p:animEffect transition="in" filter="plus(out)">
                                      <p:cBhvr>
                                        <p:cTn id="7" dur="2000"/>
                                        <p:tgtEl>
                                          <p:spTgt spid="34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Разрез">
  <a:themeElements>
    <a:clrScheme name="Разрез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fontScheme name="Разрез">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Разрез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Разрез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Разрез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Разрез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Разрез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Разрез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Разрез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Разрез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Разрез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Slit</Template>
  <TotalTime>484</TotalTime>
  <Words>3136</Words>
  <Application>Microsoft Office PowerPoint</Application>
  <PresentationFormat>Экран (4:3)</PresentationFormat>
  <Paragraphs>180</Paragraphs>
  <Slides>20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Tahoma</vt:lpstr>
      <vt:lpstr>Arial</vt:lpstr>
      <vt:lpstr>Wingdings</vt:lpstr>
      <vt:lpstr>Calibri</vt:lpstr>
      <vt:lpstr>Times New Roman</vt:lpstr>
      <vt:lpstr>Разрез</vt:lpstr>
      <vt:lpstr>9.2.-мавзу. Ўзбекистон ССР нинг ташкил топиши ва бошқарувнинг маъмурий-буйруқбозлик тизими</vt:lpstr>
      <vt:lpstr>20-йиллар охирида собиқ шўролар мамлакатида тоталитар, маъмурий буйруқбозлик тузумнинг қарор топиши</vt:lpstr>
      <vt:lpstr>Презентация PowerPoint</vt:lpstr>
      <vt:lpstr>Қатағонлик сиёсатининг бошланиши ва унинг Ўзбекистон халқлари ҳаётига таъсири</vt:lpstr>
      <vt:lpstr>Презентация PowerPoint</vt:lpstr>
      <vt:lpstr>Презентация PowerPoint</vt:lpstr>
      <vt:lpstr>Ўзбекистонда индустрлаштириш (саноатлаштириш) сиёсати</vt:lpstr>
      <vt:lpstr>Ўзбекистоннинг 1950-80 йилларда таназзулга юз тутиши ва унинг оқибатлари</vt:lpstr>
      <vt:lpstr>Презентация PowerPoint</vt:lpstr>
      <vt:lpstr>Презентация PowerPoint</vt:lpstr>
      <vt:lpstr>Иккинчи жаҳон урушидан кейинги қатағонлик сиёсати ва унинг оқибатлари</vt:lpstr>
      <vt:lpstr>Турғунлик йилларидаги қатағонлик. “Ўзбеклар иши”, ”Пахта иши” деб ном олган жараёнлар </vt:lpstr>
      <vt:lpstr>Презентация PowerPoint</vt:lpstr>
      <vt:lpstr>Презентация PowerPoint</vt:lpstr>
      <vt:lpstr>Презентация PowerPoint</vt:lpstr>
      <vt:lpstr>Маъмурий-сиёсий биқиқлик</vt:lpstr>
      <vt:lpstr>Презентация PowerPoint</vt:lpstr>
      <vt:lpstr>Презентация PowerPoint</vt:lpstr>
      <vt:lpstr>Презентация PowerPoint</vt:lpstr>
      <vt:lpstr>Иқтисодиётда турғунликнинг чуқурлашуви</vt:lpstr>
    </vt:vector>
  </TitlesOfParts>
  <Company>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11-мавзу. Туркистонда мустабид совет хокимиятининг ўрнатилиши ва  унга қарши қуролли ҳаракат. Совет ҳокимиятининг Ўзбекистонда амалга оширган сиёсий, иқтисодий-ижтимоий сиёсати ва уларнинг мустамлакачилик моҳияти</dc:title>
  <dc:creator>SmartCom</dc:creator>
  <cp:lastModifiedBy>Bahtiyor</cp:lastModifiedBy>
  <cp:revision>122</cp:revision>
  <dcterms:created xsi:type="dcterms:W3CDTF">2009-02-20T10:13:32Z</dcterms:created>
  <dcterms:modified xsi:type="dcterms:W3CDTF">2020-08-02T11:18:37Z</dcterms:modified>
</cp:coreProperties>
</file>