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57" r:id="rId4"/>
    <p:sldId id="274" r:id="rId5"/>
    <p:sldId id="258" r:id="rId6"/>
    <p:sldId id="303" r:id="rId7"/>
    <p:sldId id="304" r:id="rId8"/>
    <p:sldId id="276" r:id="rId9"/>
    <p:sldId id="277" r:id="rId10"/>
    <p:sldId id="278" r:id="rId11"/>
    <p:sldId id="279" r:id="rId12"/>
    <p:sldId id="280" r:id="rId13"/>
    <p:sldId id="281" r:id="rId14"/>
    <p:sldId id="313" r:id="rId15"/>
    <p:sldId id="282" r:id="rId16"/>
    <p:sldId id="305" r:id="rId17"/>
    <p:sldId id="283" r:id="rId18"/>
    <p:sldId id="284" r:id="rId19"/>
    <p:sldId id="266" r:id="rId20"/>
    <p:sldId id="285" r:id="rId21"/>
    <p:sldId id="307" r:id="rId22"/>
    <p:sldId id="308" r:id="rId23"/>
    <p:sldId id="306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268" r:id="rId42"/>
    <p:sldId id="265" r:id="rId43"/>
    <p:sldId id="309" r:id="rId44"/>
    <p:sldId id="310" r:id="rId45"/>
    <p:sldId id="311" r:id="rId46"/>
    <p:sldId id="312" r:id="rId47"/>
    <p:sldId id="314" r:id="rId48"/>
    <p:sldId id="272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0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A4825F7-A71C-4057-AF13-24A039D722F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1A9B283-4664-44B3-BB0B-789EC153E69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агетная рамка 3"/>
          <p:cNvSpPr/>
          <p:nvPr/>
        </p:nvSpPr>
        <p:spPr>
          <a:xfrm>
            <a:off x="611560" y="259464"/>
            <a:ext cx="8064896" cy="2161423"/>
          </a:xfrm>
          <a:prstGeom prst="beve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3600" smtClean="0">
                <a:solidFill>
                  <a:srgbClr val="C00000"/>
                </a:solidFill>
              </a:rPr>
              <a:t>4-mavzu</a:t>
            </a:r>
            <a:r>
              <a:rPr lang="en-US" sz="3600" dirty="0">
                <a:solidFill>
                  <a:srgbClr val="C00000"/>
                </a:solidFill>
              </a:rPr>
              <a:t>. </a:t>
            </a:r>
            <a:r>
              <a:rPr lang="en-US" sz="3600" dirty="0" err="1">
                <a:solidFill>
                  <a:srgbClr val="C00000"/>
                </a:solidFill>
              </a:rPr>
              <a:t>Neolit</a:t>
            </a:r>
            <a:r>
              <a:rPr lang="en-US" sz="3600" dirty="0">
                <a:solidFill>
                  <a:srgbClr val="C00000"/>
                </a:solidFill>
              </a:rPr>
              <a:t> – </a:t>
            </a:r>
            <a:r>
              <a:rPr lang="en-US" sz="3600" dirty="0" err="1">
                <a:solidFill>
                  <a:srgbClr val="C00000"/>
                </a:solidFill>
              </a:rPr>
              <a:t>yangi</a:t>
            </a:r>
            <a:r>
              <a:rPr lang="en-US" sz="3600" dirty="0">
                <a:solidFill>
                  <a:srgbClr val="C00000"/>
                </a:solidFill>
              </a:rPr>
              <a:t> tosh </a:t>
            </a:r>
            <a:r>
              <a:rPr lang="en-US" sz="3600" dirty="0" err="1">
                <a:solidFill>
                  <a:srgbClr val="C00000"/>
                </a:solidFill>
              </a:rPr>
              <a:t>davri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tarixi</a:t>
            </a:r>
            <a:r>
              <a:rPr lang="en-US" sz="3600" dirty="0" smtClean="0">
                <a:solidFill>
                  <a:srgbClr val="C00000"/>
                </a:solidFill>
              </a:rPr>
              <a:t>.</a:t>
            </a:r>
            <a:endParaRPr lang="ru-RU" sz="3600" dirty="0" smtClean="0">
              <a:solidFill>
                <a:srgbClr val="C00000"/>
              </a:solidFill>
            </a:endParaRPr>
          </a:p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REJA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5" name="Двойная стрелка влево/вправо 4"/>
          <p:cNvSpPr/>
          <p:nvPr/>
        </p:nvSpPr>
        <p:spPr>
          <a:xfrm>
            <a:off x="1151620" y="2564904"/>
            <a:ext cx="6984776" cy="1368152"/>
          </a:xfrm>
          <a:prstGeom prst="leftRightArrow">
            <a:avLst>
              <a:gd name="adj1" fmla="val 50000"/>
              <a:gd name="adj2" fmla="val 3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Neolit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tosh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davrining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o’ziga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Двойная стрелка влево/вправо 5"/>
          <p:cNvSpPr/>
          <p:nvPr/>
        </p:nvSpPr>
        <p:spPr>
          <a:xfrm>
            <a:off x="1043608" y="3672058"/>
            <a:ext cx="7092788" cy="1197102"/>
          </a:xfrm>
          <a:prstGeom prst="leftRightArrow">
            <a:avLst>
              <a:gd name="adj1" fmla="val 54887"/>
              <a:gd name="adj2" fmla="val 3696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Neolit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manzilgohlari</a:t>
            </a:r>
            <a:endParaRPr lang="ru-RU" sz="2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войная стрелка влево/вправо 6"/>
          <p:cNvSpPr/>
          <p:nvPr/>
        </p:nvSpPr>
        <p:spPr>
          <a:xfrm>
            <a:off x="884962" y="4725144"/>
            <a:ext cx="7359446" cy="1152128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Xo’jalik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hayotidagi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o’zgarishlar</a:t>
            </a:r>
            <a:endParaRPr lang="ru-RU" sz="2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4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   </a:t>
            </a:r>
            <a:r>
              <a:rPr lang="en-US" sz="18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NEOLIT</a:t>
            </a:r>
            <a:r>
              <a:rPr lang="ru-RU" sz="18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DAVRI IQLIMI</a:t>
            </a:r>
          </a:p>
          <a:p>
            <a:pPr marL="68580" indent="0" algn="just"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500" dirty="0" smtClean="0">
                <a:latin typeface="Times New Roman"/>
                <a:ea typeface="Times New Roman"/>
              </a:rPr>
              <a:t>Neolit  </a:t>
            </a:r>
            <a:r>
              <a:rPr lang="uz-Cyrl-UZ" sz="2500" dirty="0">
                <a:latin typeface="Times New Roman"/>
                <a:ea typeface="Times New Roman"/>
              </a:rPr>
              <a:t>davri  iqlimi  hozirgi  iqlim  sharoitiga  yaqin  bo‘lgan.  </a:t>
            </a:r>
            <a:r>
              <a:rPr lang="uz-Cyrl-UZ" sz="2500" b="1" dirty="0">
                <a:latin typeface="Times New Roman"/>
                <a:ea typeface="Times New Roman"/>
              </a:rPr>
              <a:t>O‘rta  Osiyoning  janubiy—g‘arbiy  hududining  </a:t>
            </a:r>
            <a:r>
              <a:rPr lang="uz-Cyrl-UZ" sz="2500" dirty="0">
                <a:latin typeface="Times New Roman"/>
                <a:ea typeface="Times New Roman"/>
              </a:rPr>
              <a:t>iqlimi  </a:t>
            </a:r>
            <a:r>
              <a:rPr lang="uz-Cyrl-UZ" sz="2500" dirty="0" smtClean="0">
                <a:latin typeface="Times New Roman"/>
                <a:ea typeface="Times New Roman"/>
              </a:rPr>
              <a:t>issiq,  </a:t>
            </a:r>
            <a:r>
              <a:rPr lang="uz-Cyrl-UZ" sz="2500" b="1" dirty="0">
                <a:latin typeface="Times New Roman"/>
                <a:ea typeface="Times New Roman"/>
              </a:rPr>
              <a:t>dehqonchilik</a:t>
            </a:r>
            <a:r>
              <a:rPr lang="uz-Cyrl-UZ" sz="2500" dirty="0">
                <a:latin typeface="Times New Roman"/>
                <a:ea typeface="Times New Roman"/>
              </a:rPr>
              <a:t>  uchun  qulay  bo‘lgan. Markaziy  va  shimoliy  viloyatlarida  ham  iqlimning  isishi  </a:t>
            </a:r>
            <a:r>
              <a:rPr lang="uz-Cyrl-UZ" sz="2500" b="1" dirty="0">
                <a:latin typeface="Times New Roman"/>
                <a:ea typeface="Times New Roman"/>
              </a:rPr>
              <a:t>yaylov  va  cho‘l  zonalarini</a:t>
            </a:r>
            <a:r>
              <a:rPr lang="uz-Cyrl-UZ" sz="2500" dirty="0">
                <a:latin typeface="Times New Roman"/>
                <a:ea typeface="Times New Roman"/>
              </a:rPr>
              <a:t>  vujudga  keltirgan. Bu esa  neolit  davri  jamoalarining  hudud  bo‘ylab  keng  tarqalishiga  olib  kelgan.  Shuningdek,  ular  mezolit  davridagidek  daydi  hayot  kechirmay,  </a:t>
            </a:r>
            <a:r>
              <a:rPr lang="uz-Cyrl-UZ" sz="2500" b="1" dirty="0">
                <a:latin typeface="Times New Roman"/>
                <a:ea typeface="Times New Roman"/>
              </a:rPr>
              <a:t>o‘troq  turmush  </a:t>
            </a:r>
            <a:r>
              <a:rPr lang="uz-Cyrl-UZ" sz="2500" dirty="0">
                <a:latin typeface="Times New Roman"/>
                <a:ea typeface="Times New Roman"/>
              </a:rPr>
              <a:t>tarziga  o‘tadilar.  </a:t>
            </a:r>
            <a:r>
              <a:rPr lang="uz-Cyrl-UZ" sz="2500" b="1" i="1" dirty="0">
                <a:solidFill>
                  <a:srgbClr val="FF0000"/>
                </a:solidFill>
                <a:latin typeface="Times New Roman"/>
                <a:ea typeface="Times New Roman"/>
              </a:rPr>
              <a:t>Doimiy  yerto‘la,  kulba  va  loy,  guvaladan  qurilgan  </a:t>
            </a:r>
            <a:r>
              <a:rPr lang="uz-Cyrl-UZ" sz="2500" dirty="0">
                <a:latin typeface="Times New Roman"/>
                <a:ea typeface="Times New Roman"/>
              </a:rPr>
              <a:t>uylarda  yashay  boshlaydilar.  O‘troq  turmush  tarzi  janubiy  hududlarda  </a:t>
            </a:r>
            <a:r>
              <a:rPr lang="uz-Cyrl-UZ" sz="2500" b="1" dirty="0">
                <a:latin typeface="Times New Roman"/>
                <a:ea typeface="Times New Roman"/>
              </a:rPr>
              <a:t>dehqonchilikning</a:t>
            </a:r>
            <a:r>
              <a:rPr lang="uz-Cyrl-UZ" sz="2500" dirty="0">
                <a:latin typeface="Times New Roman"/>
                <a:ea typeface="Times New Roman"/>
              </a:rPr>
              <a:t>  kelib  chiqishiga,  cho‘l  mintaqalarda  esa  </a:t>
            </a:r>
            <a:r>
              <a:rPr lang="uz-Cyrl-UZ" sz="2500" b="1" i="1" dirty="0">
                <a:latin typeface="Times New Roman"/>
                <a:ea typeface="Times New Roman"/>
              </a:rPr>
              <a:t>o‘troq  ovchilik  xo‘jaligining  </a:t>
            </a:r>
            <a:r>
              <a:rPr lang="uz-Cyrl-UZ" sz="2500" dirty="0">
                <a:latin typeface="Times New Roman"/>
                <a:ea typeface="Times New Roman"/>
              </a:rPr>
              <a:t>qaror  topishiga  olib  keldi.  Keyinchalik  uning  zamirida  </a:t>
            </a:r>
            <a:r>
              <a:rPr lang="uz-Cyrl-UZ" sz="2500" b="1" dirty="0">
                <a:latin typeface="Times New Roman"/>
                <a:ea typeface="Times New Roman"/>
              </a:rPr>
              <a:t>chorvachilik</a:t>
            </a:r>
            <a:r>
              <a:rPr lang="uz-Cyrl-UZ" sz="2500" dirty="0">
                <a:latin typeface="Times New Roman"/>
                <a:ea typeface="Times New Roman"/>
              </a:rPr>
              <a:t>  paydo  bo‘ldi.</a:t>
            </a:r>
            <a:endParaRPr lang="ru-RU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 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NEOLIT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DAVRI TOSH QUROLLARI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68580" indent="0" algn="just"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>
                <a:latin typeface="Times New Roman"/>
                <a:ea typeface="Times New Roman"/>
              </a:rPr>
              <a:t>Neolit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davrida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toshni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ishlash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texnikasida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yangi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 smtClean="0">
                <a:latin typeface="Times New Roman"/>
                <a:ea typeface="Times New Roman"/>
              </a:rPr>
              <a:t>usullar</a:t>
            </a:r>
            <a:r>
              <a:rPr lang="en-US" sz="3200" dirty="0" smtClean="0">
                <a:latin typeface="Times New Roman"/>
                <a:ea typeface="Times New Roman"/>
              </a:rPr>
              <a:t> —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silliqlash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pardozlash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arralash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parmalash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usullari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ixtiro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etiladi</a:t>
            </a:r>
            <a:r>
              <a:rPr lang="en-US" sz="3200" dirty="0">
                <a:latin typeface="Times New Roman"/>
                <a:ea typeface="Times New Roman"/>
              </a:rPr>
              <a:t>.  Bu  </a:t>
            </a:r>
            <a:r>
              <a:rPr lang="en-US" sz="3200" dirty="0" err="1">
                <a:latin typeface="Times New Roman"/>
                <a:ea typeface="Times New Roman"/>
              </a:rPr>
              <a:t>esa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ibtidoiiy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ishlab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chiqaruvchi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kuchlarni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yanada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tezroq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rivojlanishiga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olib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keldi</a:t>
            </a:r>
            <a:r>
              <a:rPr lang="en-US" sz="3200" dirty="0">
                <a:latin typeface="Times New Roman"/>
                <a:ea typeface="Times New Roman"/>
              </a:rPr>
              <a:t>.  </a:t>
            </a:r>
            <a:r>
              <a:rPr lang="en-US" sz="3200" dirty="0" err="1">
                <a:latin typeface="Times New Roman"/>
                <a:ea typeface="Times New Roman"/>
              </a:rPr>
              <a:t>Lekin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bu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usullar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hamma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qurollarga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nisbatan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qo‘llanilavermas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edi</a:t>
            </a:r>
            <a:r>
              <a:rPr lang="en-US" sz="3200" dirty="0">
                <a:latin typeface="Times New Roman"/>
                <a:ea typeface="Times New Roman"/>
              </a:rPr>
              <a:t>.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O‘tkir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tig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‘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beruvchi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qurollar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yasashda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hali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kertma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yorma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uslubidan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foydalanilar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edi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2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 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NEOLIT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DAVRI TOSH QUROLLARI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68580" indent="0" algn="just"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>
                <a:latin typeface="Times New Roman"/>
                <a:ea typeface="Times New Roman"/>
              </a:rPr>
              <a:t>Ilk  </a:t>
            </a:r>
            <a:r>
              <a:rPr lang="en-US" sz="2800" dirty="0" err="1">
                <a:latin typeface="Times New Roman"/>
                <a:ea typeface="Times New Roman"/>
              </a:rPr>
              <a:t>neolit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davrida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makrolit</a:t>
            </a:r>
            <a:r>
              <a:rPr lang="en-US" sz="2800" b="1" dirty="0">
                <a:latin typeface="Times New Roman"/>
                <a:ea typeface="Times New Roman"/>
              </a:rPr>
              <a:t>  </a:t>
            </a:r>
            <a:r>
              <a:rPr lang="en-US" sz="2800" b="1" dirty="0" err="1" smtClean="0">
                <a:latin typeface="Times New Roman"/>
                <a:ea typeface="Times New Roman"/>
              </a:rPr>
              <a:t>qurollar</a:t>
            </a:r>
            <a:r>
              <a:rPr lang="en-US" sz="2800" b="1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keng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tarqalgan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Ular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og‘ir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katta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hajmdagi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chaqmoqtoshdan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ishlangan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qurollar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bo‘lgan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b="1" i="1" dirty="0" err="1">
                <a:latin typeface="Times New Roman"/>
                <a:ea typeface="Times New Roman"/>
              </a:rPr>
              <a:t>Qurollarni</a:t>
            </a:r>
            <a:r>
              <a:rPr lang="en-US" sz="2800" b="1" i="1" dirty="0"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latin typeface="Times New Roman"/>
                <a:ea typeface="Times New Roman"/>
              </a:rPr>
              <a:t>silliqlash</a:t>
            </a:r>
            <a:r>
              <a:rPr lang="en-US" sz="2800" b="1" i="1" dirty="0">
                <a:latin typeface="Times New Roman"/>
                <a:ea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keyingi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neolit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davriga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to‘g‘ri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keladi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Qurollar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latin typeface="Times New Roman"/>
                <a:ea typeface="Times New Roman"/>
              </a:rPr>
              <a:t>maxsus</a:t>
            </a:r>
            <a:r>
              <a:rPr lang="en-US" sz="2800" b="1" i="1" dirty="0">
                <a:latin typeface="Times New Roman"/>
                <a:ea typeface="Times New Roman"/>
              </a:rPr>
              <a:t>  tosh  </a:t>
            </a:r>
            <a:r>
              <a:rPr lang="en-US" sz="2800" b="1" i="1" dirty="0" err="1">
                <a:latin typeface="Times New Roman"/>
                <a:ea typeface="Times New Roman"/>
              </a:rPr>
              <a:t>ustidagi</a:t>
            </a:r>
            <a:r>
              <a:rPr lang="en-US" sz="2800" b="1" i="1" dirty="0"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latin typeface="Times New Roman"/>
                <a:ea typeface="Times New Roman"/>
              </a:rPr>
              <a:t>qumtosh</a:t>
            </a:r>
            <a:r>
              <a:rPr lang="en-US" sz="2800" b="1" i="1" dirty="0"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latin typeface="Times New Roman"/>
                <a:ea typeface="Times New Roman"/>
              </a:rPr>
              <a:t>taxtada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silliqlangan</a:t>
            </a:r>
            <a:r>
              <a:rPr lang="en-US" sz="2800" dirty="0">
                <a:latin typeface="Times New Roman"/>
                <a:ea typeface="Times New Roman"/>
              </a:rPr>
              <a:t>.  Tosh  </a:t>
            </a:r>
            <a:r>
              <a:rPr lang="en-US" sz="2800" dirty="0" err="1">
                <a:latin typeface="Times New Roman"/>
                <a:ea typeface="Times New Roman"/>
              </a:rPr>
              <a:t>taxta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tayanch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vazifasini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o‘tagan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Qurollar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ko‘l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kvars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qumi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uzoq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vaqt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ishqash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jarayonida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silliqlangan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Silliqlangan</a:t>
            </a:r>
            <a:r>
              <a:rPr lang="en-US" sz="2800" dirty="0">
                <a:latin typeface="Times New Roman"/>
                <a:ea typeface="Times New Roman"/>
              </a:rPr>
              <a:t>  tosh  </a:t>
            </a:r>
            <a:r>
              <a:rPr lang="en-US" sz="2800" dirty="0" err="1">
                <a:latin typeface="Times New Roman"/>
                <a:ea typeface="Times New Roman"/>
              </a:rPr>
              <a:t>qurollar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neolit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oxiriga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kelib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parmalangan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Unda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suyak</a:t>
            </a:r>
            <a:r>
              <a:rPr lang="en-US" sz="2800" b="1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parma</a:t>
            </a:r>
            <a:r>
              <a:rPr lang="en-US" sz="2800" b="1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vazifasini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bajargan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Suyak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parmani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 smtClean="0">
                <a:latin typeface="Times New Roman"/>
                <a:ea typeface="Times New Roman"/>
              </a:rPr>
              <a:t>yog’och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ipiga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o‘rab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aylantirganlar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dirty="0" err="1">
                <a:latin typeface="Times New Roman"/>
                <a:ea typeface="Times New Roman"/>
              </a:rPr>
              <a:t>unda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suyakning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uchiga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nam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qum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sepib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turilgan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Parmalangan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qurolga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dasta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o‘rnatish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mumkin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bo‘lgan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8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 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NEOLIT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DAVRI TOSH QUROLLARI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68580" indent="0" algn="just"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>
                <a:latin typeface="Times New Roman"/>
                <a:ea typeface="Times New Roman"/>
              </a:rPr>
              <a:t>Neolit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davrida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qurollarning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turi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ko‘paygan</a:t>
            </a:r>
            <a:r>
              <a:rPr lang="en-US" sz="3200" dirty="0">
                <a:latin typeface="Times New Roman"/>
                <a:ea typeface="Times New Roman"/>
              </a:rPr>
              <a:t>,  </a:t>
            </a:r>
            <a:r>
              <a:rPr lang="en-US" sz="3200" dirty="0" err="1">
                <a:latin typeface="Times New Roman"/>
                <a:ea typeface="Times New Roman"/>
              </a:rPr>
              <a:t>bunga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toshni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ishlash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texnikasidagi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ixtirolar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sabab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bo‘lgan</a:t>
            </a:r>
            <a:r>
              <a:rPr lang="en-US" sz="3200" dirty="0">
                <a:latin typeface="Times New Roman"/>
                <a:ea typeface="Times New Roman"/>
              </a:rPr>
              <a:t>.  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Tosh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boltalar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ponalar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 tosh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teshalar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iskanalar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og‘ir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cho‘qmorlar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paydo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bo‘lgan</a:t>
            </a:r>
            <a:r>
              <a:rPr lang="en-US" sz="3200" dirty="0">
                <a:latin typeface="Times New Roman"/>
                <a:ea typeface="Times New Roman"/>
              </a:rPr>
              <a:t>.  </a:t>
            </a:r>
            <a:r>
              <a:rPr lang="en-US" sz="3200" b="1" dirty="0">
                <a:latin typeface="Times New Roman"/>
                <a:ea typeface="Times New Roman"/>
              </a:rPr>
              <a:t>Tosh  </a:t>
            </a:r>
            <a:r>
              <a:rPr lang="en-US" sz="3200" b="1" dirty="0" err="1">
                <a:latin typeface="Times New Roman"/>
                <a:ea typeface="Times New Roman"/>
              </a:rPr>
              <a:t>boltalar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neolit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davrida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barcha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og‘ir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yumushlarni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bajargan</a:t>
            </a:r>
            <a:r>
              <a:rPr lang="en-US" sz="3200" dirty="0">
                <a:latin typeface="Times New Roman"/>
                <a:ea typeface="Times New Roman"/>
              </a:rPr>
              <a:t>.  </a:t>
            </a:r>
            <a:r>
              <a:rPr lang="en-US" sz="3200" dirty="0" err="1">
                <a:latin typeface="Times New Roman"/>
                <a:ea typeface="Times New Roman"/>
              </a:rPr>
              <a:t>Uning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xo‘jalikdagi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ahamiyati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katta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bo‘lgan</a:t>
            </a:r>
            <a:r>
              <a:rPr lang="en-US" sz="3200" dirty="0">
                <a:latin typeface="Times New Roman"/>
                <a:ea typeface="Times New Roman"/>
              </a:rPr>
              <a:t>,  </a:t>
            </a:r>
            <a:r>
              <a:rPr lang="en-US" sz="3200" dirty="0" err="1">
                <a:latin typeface="Times New Roman"/>
                <a:ea typeface="Times New Roman"/>
              </a:rPr>
              <a:t>shuni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e’tiborga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olib</a:t>
            </a:r>
            <a:r>
              <a:rPr lang="en-US" sz="3200" dirty="0">
                <a:latin typeface="Times New Roman"/>
                <a:ea typeface="Times New Roman"/>
              </a:rPr>
              <a:t>,  </a:t>
            </a:r>
            <a:r>
              <a:rPr lang="en-US" sz="3200" dirty="0" err="1">
                <a:latin typeface="Times New Roman"/>
                <a:ea typeface="Times New Roman"/>
              </a:rPr>
              <a:t>ba’zi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olimlar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bu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davrni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b="1" i="1" u="sng" dirty="0">
                <a:solidFill>
                  <a:srgbClr val="7030A0"/>
                </a:solidFill>
                <a:latin typeface="Times New Roman"/>
                <a:ea typeface="Times New Roman"/>
              </a:rPr>
              <a:t>«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/>
                <a:ea typeface="Times New Roman"/>
              </a:rPr>
              <a:t>boltalar</a:t>
            </a:r>
            <a:r>
              <a:rPr lang="en-US" sz="3200" b="1" i="1" u="sng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7030A0"/>
                </a:solidFill>
                <a:latin typeface="Times New Roman"/>
                <a:ea typeface="Times New Roman"/>
              </a:rPr>
              <a:t>asri</a:t>
            </a:r>
            <a:r>
              <a:rPr lang="en-US" sz="3200" b="1" i="1" u="sng" dirty="0">
                <a:solidFill>
                  <a:srgbClr val="7030A0"/>
                </a:solidFill>
                <a:latin typeface="Times New Roman"/>
                <a:ea typeface="Times New Roman"/>
              </a:rPr>
              <a:t>”  </a:t>
            </a:r>
            <a:r>
              <a:rPr lang="en-US" sz="3200" dirty="0">
                <a:latin typeface="Times New Roman"/>
                <a:ea typeface="Times New Roman"/>
              </a:rPr>
              <a:t>deb  </a:t>
            </a:r>
            <a:r>
              <a:rPr lang="en-US" sz="3200" dirty="0" err="1">
                <a:latin typeface="Times New Roman"/>
                <a:ea typeface="Times New Roman"/>
              </a:rPr>
              <a:t>atashni</a:t>
            </a:r>
            <a:r>
              <a:rPr lang="en-US" sz="3200" dirty="0">
                <a:latin typeface="Times New Roman"/>
                <a:ea typeface="Times New Roman"/>
              </a:rPr>
              <a:t>  ham  </a:t>
            </a:r>
            <a:r>
              <a:rPr lang="en-US" sz="3200" dirty="0" err="1">
                <a:latin typeface="Times New Roman"/>
                <a:ea typeface="Times New Roman"/>
              </a:rPr>
              <a:t>taklif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qilishgan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4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09318"/>
            <a:ext cx="7560839" cy="580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7904" y="188640"/>
            <a:ext cx="496855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2000" dirty="0" smtClean="0">
                <a:latin typeface="Times New Roman"/>
                <a:ea typeface="Times New Roman"/>
              </a:rPr>
              <a:t>                           </a:t>
            </a:r>
            <a:r>
              <a:rPr lang="en-US" sz="12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HUNARMANDCHILIK</a:t>
            </a:r>
            <a:endParaRPr lang="en-US" sz="14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68580" indent="0" algn="just">
              <a:buNone/>
            </a:pPr>
            <a:r>
              <a:rPr lang="en-US" sz="14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2000" dirty="0" err="1">
                <a:latin typeface="Times New Roman"/>
                <a:ea typeface="Times New Roman"/>
              </a:rPr>
              <a:t>Neolit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davri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jamoalarida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mehnat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qurollarini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takomillashtirish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bilan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bir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qatorda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b="1" dirty="0" err="1">
                <a:latin typeface="Times New Roman"/>
                <a:ea typeface="Times New Roman"/>
              </a:rPr>
              <a:t>hunarmandchilikning</a:t>
            </a:r>
            <a:r>
              <a:rPr lang="en-US" sz="2000" b="1" dirty="0">
                <a:latin typeface="Times New Roman"/>
                <a:ea typeface="Times New Roman"/>
              </a:rPr>
              <a:t>  </a:t>
            </a:r>
            <a:r>
              <a:rPr lang="en-US" sz="2000" b="1" dirty="0" err="1">
                <a:latin typeface="Times New Roman"/>
                <a:ea typeface="Times New Roman"/>
              </a:rPr>
              <a:t>bir</a:t>
            </a:r>
            <a:r>
              <a:rPr lang="en-US" sz="2000" b="1" dirty="0">
                <a:latin typeface="Times New Roman"/>
                <a:ea typeface="Times New Roman"/>
              </a:rPr>
              <a:t>  </a:t>
            </a:r>
            <a:r>
              <a:rPr lang="en-US" sz="2000" b="1" dirty="0" err="1">
                <a:latin typeface="Times New Roman"/>
                <a:ea typeface="Times New Roman"/>
              </a:rPr>
              <a:t>qator</a:t>
            </a:r>
            <a:r>
              <a:rPr lang="en-US" sz="2000" b="1" dirty="0">
                <a:latin typeface="Times New Roman"/>
                <a:ea typeface="Times New Roman"/>
              </a:rPr>
              <a:t>  </a:t>
            </a:r>
            <a:r>
              <a:rPr lang="en-US" sz="2000" b="1" dirty="0" err="1" smtClean="0">
                <a:latin typeface="Times New Roman"/>
                <a:ea typeface="Times New Roman"/>
              </a:rPr>
              <a:t>tarmoqlari</a:t>
            </a:r>
            <a:r>
              <a:rPr lang="en-US" sz="2000" b="1" dirty="0" smtClean="0">
                <a:latin typeface="Times New Roman"/>
                <a:ea typeface="Times New Roman"/>
              </a:rPr>
              <a:t> </a:t>
            </a:r>
            <a:r>
              <a:rPr lang="en-US" sz="2000" dirty="0" smtClean="0">
                <a:latin typeface="Times New Roman"/>
                <a:ea typeface="Times New Roman"/>
              </a:rPr>
              <a:t>— </a:t>
            </a:r>
            <a:r>
              <a:rPr lang="en-US" sz="2000" b="1" i="1" u="sng" dirty="0" err="1" smtClean="0">
                <a:solidFill>
                  <a:srgbClr val="7030A0"/>
                </a:solidFill>
                <a:latin typeface="Times New Roman"/>
                <a:ea typeface="Times New Roman"/>
              </a:rPr>
              <a:t>kulolchilik</a:t>
            </a:r>
            <a:r>
              <a:rPr lang="en-US" sz="2000" b="1" i="1" u="sng" dirty="0">
                <a:solidFill>
                  <a:srgbClr val="7030A0"/>
                </a:solidFill>
                <a:latin typeface="Times New Roman"/>
                <a:ea typeface="Times New Roman"/>
              </a:rPr>
              <a:t>,  </a:t>
            </a:r>
            <a:r>
              <a:rPr lang="en-US" sz="2000" b="1" i="1" u="sng" dirty="0" err="1">
                <a:solidFill>
                  <a:srgbClr val="7030A0"/>
                </a:solidFill>
                <a:latin typeface="Times New Roman"/>
                <a:ea typeface="Times New Roman"/>
              </a:rPr>
              <a:t>to‘quvchilik</a:t>
            </a:r>
            <a:r>
              <a:rPr lang="en-US" sz="2000" b="1" i="1" u="sng" dirty="0">
                <a:solidFill>
                  <a:srgbClr val="7030A0"/>
                </a:solidFill>
                <a:latin typeface="Times New Roman"/>
                <a:ea typeface="Times New Roman"/>
              </a:rPr>
              <a:t>,  </a:t>
            </a:r>
            <a:r>
              <a:rPr lang="en-US" sz="2000" b="1" i="1" u="sng" dirty="0" err="1">
                <a:solidFill>
                  <a:srgbClr val="7030A0"/>
                </a:solidFill>
                <a:latin typeface="Times New Roman"/>
                <a:ea typeface="Times New Roman"/>
              </a:rPr>
              <a:t>tikuvchilik</a:t>
            </a:r>
            <a:r>
              <a:rPr lang="en-US" sz="2000" b="1" i="1" u="sng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kabi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sohalari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ixtiro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qilindi</a:t>
            </a:r>
            <a:r>
              <a:rPr lang="en-US" sz="2000" dirty="0">
                <a:latin typeface="Times New Roman"/>
                <a:ea typeface="Times New Roman"/>
              </a:rPr>
              <a:t>.  </a:t>
            </a:r>
          </a:p>
          <a:p>
            <a:pPr marL="68580" indent="0" algn="just">
              <a:buNone/>
            </a:pPr>
            <a:r>
              <a:rPr lang="en-US" sz="2000" dirty="0">
                <a:latin typeface="Times New Roman"/>
                <a:ea typeface="Times New Roman"/>
              </a:rPr>
              <a:t>	</a:t>
            </a:r>
            <a:r>
              <a:rPr lang="en-US" sz="2000" dirty="0" err="1">
                <a:latin typeface="Times New Roman"/>
                <a:ea typeface="Times New Roman"/>
              </a:rPr>
              <a:t>Qadimgi</a:t>
            </a:r>
            <a:r>
              <a:rPr lang="en-US" sz="2000" dirty="0">
                <a:latin typeface="Times New Roman"/>
                <a:ea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</a:rPr>
              <a:t>Sharq</a:t>
            </a:r>
            <a:r>
              <a:rPr lang="en-US" sz="2000" dirty="0">
                <a:latin typeface="Times New Roman"/>
                <a:ea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</a:rPr>
              <a:t>tarixidan</a:t>
            </a:r>
            <a:r>
              <a:rPr lang="en-US" sz="2000" dirty="0">
                <a:latin typeface="Times New Roman"/>
                <a:ea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</a:rPr>
              <a:t>ma’lumki</a:t>
            </a:r>
            <a:r>
              <a:rPr lang="en-US" sz="2000" dirty="0">
                <a:latin typeface="Times New Roman"/>
                <a:ea typeface="Times New Roman"/>
              </a:rPr>
              <a:t>, </a:t>
            </a:r>
            <a:r>
              <a:rPr lang="en-US" sz="2000" dirty="0" err="1">
                <a:latin typeface="Times New Roman"/>
                <a:ea typeface="Times New Roman"/>
              </a:rPr>
              <a:t>eng</a:t>
            </a:r>
            <a:r>
              <a:rPr lang="en-US" sz="2000" dirty="0">
                <a:latin typeface="Times New Roman"/>
                <a:ea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</a:rPr>
              <a:t>qadimga</a:t>
            </a:r>
            <a:r>
              <a:rPr lang="en-US" sz="2000" dirty="0">
                <a:latin typeface="Times New Roman"/>
                <a:ea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</a:rPr>
              <a:t>idishlar</a:t>
            </a:r>
            <a:r>
              <a:rPr lang="en-US" sz="2000" dirty="0">
                <a:latin typeface="Times New Roman"/>
                <a:ea typeface="Times New Roman"/>
              </a:rPr>
              <a:t> </a:t>
            </a:r>
            <a:r>
              <a:rPr lang="en-US" sz="20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mil.avv</a:t>
            </a:r>
            <a:r>
              <a:rPr lang="en-US" sz="2000" b="1" dirty="0">
                <a:solidFill>
                  <a:srgbClr val="0000CC"/>
                </a:solidFill>
                <a:latin typeface="Times New Roman"/>
                <a:ea typeface="Times New Roman"/>
              </a:rPr>
              <a:t>. VIII–VII </a:t>
            </a:r>
            <a:r>
              <a:rPr lang="en-US" sz="20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ming</a:t>
            </a:r>
            <a:r>
              <a:rPr lang="en-US" sz="2000" b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0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yilliklarga</a:t>
            </a:r>
            <a:r>
              <a:rPr lang="en-US" sz="2000" b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</a:rPr>
              <a:t>oid</a:t>
            </a:r>
            <a:r>
              <a:rPr lang="en-US" sz="2000" dirty="0">
                <a:latin typeface="Times New Roman"/>
                <a:ea typeface="Times New Roman"/>
              </a:rPr>
              <a:t> </a:t>
            </a:r>
            <a:r>
              <a:rPr lang="en-US" sz="2000" dirty="0" err="1" smtClean="0">
                <a:latin typeface="Times New Roman"/>
                <a:ea typeface="Times New Roman"/>
              </a:rPr>
              <a:t>bo‘lib</a:t>
            </a:r>
            <a:r>
              <a:rPr lang="en-US" sz="2000" dirty="0" smtClean="0">
                <a:latin typeface="Times New Roman"/>
                <a:ea typeface="Times New Roman"/>
              </a:rPr>
              <a:t>, </a:t>
            </a:r>
            <a:r>
              <a:rPr lang="en-US" sz="2000" b="1" dirty="0" err="1" smtClean="0">
                <a:latin typeface="Times New Roman"/>
                <a:ea typeface="Times New Roman"/>
              </a:rPr>
              <a:t>ro‘zg‘or</a:t>
            </a:r>
            <a:r>
              <a:rPr lang="en-US" sz="2000" b="1" dirty="0" smtClean="0">
                <a:latin typeface="Times New Roman"/>
                <a:ea typeface="Times New Roman"/>
              </a:rPr>
              <a:t>  </a:t>
            </a:r>
            <a:r>
              <a:rPr lang="en-US" sz="2000" b="1" dirty="0" err="1">
                <a:latin typeface="Times New Roman"/>
                <a:ea typeface="Times New Roman"/>
              </a:rPr>
              <a:t>buyumlar</a:t>
            </a:r>
            <a:r>
              <a:rPr lang="en-US" sz="2000" b="1" dirty="0">
                <a:latin typeface="Times New Roman"/>
                <a:ea typeface="Times New Roman"/>
              </a:rPr>
              <a:t>  </a:t>
            </a:r>
            <a:r>
              <a:rPr lang="en-US" sz="2000" b="1" dirty="0" err="1">
                <a:solidFill>
                  <a:srgbClr val="7030A0"/>
                </a:solidFill>
                <a:latin typeface="Times New Roman"/>
                <a:ea typeface="Times New Roman"/>
              </a:rPr>
              <a:t>yog‘ochdan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yoki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b="1" dirty="0" err="1">
                <a:solidFill>
                  <a:srgbClr val="7030A0"/>
                </a:solidFill>
                <a:latin typeface="Times New Roman"/>
                <a:ea typeface="Times New Roman"/>
              </a:rPr>
              <a:t>novdadan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yasalgan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bo‘lsa</a:t>
            </a:r>
            <a:r>
              <a:rPr lang="en-US" sz="2000" dirty="0">
                <a:latin typeface="Times New Roman"/>
                <a:ea typeface="Times New Roman"/>
              </a:rPr>
              <a:t>,  </a:t>
            </a:r>
            <a:r>
              <a:rPr lang="en-US" sz="2000" b="1" dirty="0">
                <a:latin typeface="Times New Roman"/>
                <a:ea typeface="Times New Roman"/>
              </a:rPr>
              <a:t>ilk  </a:t>
            </a:r>
            <a:r>
              <a:rPr lang="en-US" sz="2000" b="1" dirty="0" err="1">
                <a:latin typeface="Times New Roman"/>
                <a:ea typeface="Times New Roman"/>
              </a:rPr>
              <a:t>neolit</a:t>
            </a:r>
            <a:r>
              <a:rPr lang="en-US" sz="2000" b="1" dirty="0">
                <a:latin typeface="Times New Roman"/>
                <a:ea typeface="Times New Roman"/>
              </a:rPr>
              <a:t>  </a:t>
            </a:r>
            <a:r>
              <a:rPr lang="en-US" sz="2000" b="1" dirty="0" err="1">
                <a:latin typeface="Times New Roman"/>
                <a:ea typeface="Times New Roman"/>
              </a:rPr>
              <a:t>davrida</a:t>
            </a:r>
            <a:r>
              <a:rPr lang="en-US" sz="2000" b="1" dirty="0">
                <a:latin typeface="Times New Roman"/>
                <a:ea typeface="Times New Roman"/>
              </a:rPr>
              <a:t>  </a:t>
            </a:r>
            <a:r>
              <a:rPr lang="en-US" sz="20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dag‘al</a:t>
            </a:r>
            <a:r>
              <a:rPr lang="en-US" sz="20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 </a:t>
            </a:r>
            <a:r>
              <a:rPr lang="en-US" sz="20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chala</a:t>
            </a:r>
            <a:r>
              <a:rPr lang="en-US" sz="20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0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kuydirilgan</a:t>
            </a:r>
            <a:r>
              <a:rPr lang="en-US" sz="20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0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sopol</a:t>
            </a:r>
            <a:r>
              <a:rPr lang="en-US" sz="20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0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buyumlar</a:t>
            </a:r>
            <a:r>
              <a:rPr lang="en-US" sz="20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tarqaldi</a:t>
            </a:r>
            <a:r>
              <a:rPr lang="en-US" sz="2000" dirty="0">
                <a:latin typeface="Times New Roman"/>
                <a:ea typeface="Times New Roman"/>
              </a:rPr>
              <a:t>.  </a:t>
            </a:r>
            <a:r>
              <a:rPr lang="en-US" sz="2000" dirty="0" err="1">
                <a:latin typeface="Times New Roman"/>
                <a:ea typeface="Times New Roman"/>
              </a:rPr>
              <a:t>Ularning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b="1" dirty="0" err="1">
                <a:latin typeface="Times New Roman"/>
                <a:ea typeface="Times New Roman"/>
              </a:rPr>
              <a:t>tuxumsimon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b="1" dirty="0" err="1">
                <a:latin typeface="Times New Roman"/>
                <a:ea typeface="Times New Roman"/>
              </a:rPr>
              <a:t>tagi</a:t>
            </a:r>
            <a:r>
              <a:rPr lang="en-US" sz="2000" b="1" dirty="0">
                <a:latin typeface="Times New Roman"/>
                <a:ea typeface="Times New Roman"/>
              </a:rPr>
              <a:t>  </a:t>
            </a:r>
            <a:r>
              <a:rPr lang="en-US" sz="2000" b="1" dirty="0" err="1">
                <a:latin typeface="Times New Roman"/>
                <a:ea typeface="Times New Roman"/>
              </a:rPr>
              <a:t>dumaloq</a:t>
            </a:r>
            <a:r>
              <a:rPr lang="en-US" sz="2000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bo‘lib</a:t>
            </a:r>
            <a:r>
              <a:rPr lang="en-US" sz="2000" dirty="0">
                <a:latin typeface="Times New Roman"/>
                <a:ea typeface="Times New Roman"/>
              </a:rPr>
              <a:t>,  </a:t>
            </a:r>
            <a:r>
              <a:rPr lang="en-US" sz="2000" b="1" dirty="0" err="1">
                <a:latin typeface="Times New Roman"/>
                <a:ea typeface="Times New Roman"/>
              </a:rPr>
              <a:t>maxsus</a:t>
            </a:r>
            <a:r>
              <a:rPr lang="en-US" sz="2000" b="1" dirty="0">
                <a:latin typeface="Times New Roman"/>
                <a:ea typeface="Times New Roman"/>
              </a:rPr>
              <a:t>  </a:t>
            </a:r>
            <a:r>
              <a:rPr lang="en-US" sz="2000" b="1" dirty="0" err="1">
                <a:latin typeface="Times New Roman"/>
                <a:ea typeface="Times New Roman"/>
              </a:rPr>
              <a:t>chuqurchalarga</a:t>
            </a:r>
            <a:r>
              <a:rPr lang="en-US" sz="2000" b="1" dirty="0">
                <a:latin typeface="Times New Roman"/>
                <a:ea typeface="Times New Roman"/>
              </a:rPr>
              <a:t>  </a:t>
            </a:r>
            <a:r>
              <a:rPr lang="en-US" sz="2000" dirty="0" err="1">
                <a:latin typeface="Times New Roman"/>
                <a:ea typeface="Times New Roman"/>
              </a:rPr>
              <a:t>o‘rnatilgan</a:t>
            </a:r>
            <a:r>
              <a:rPr lang="en-US" sz="2000" dirty="0">
                <a:latin typeface="Times New Roman"/>
                <a:ea typeface="Times New Roman"/>
              </a:rPr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3000102" cy="5580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87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       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HUNARMANDCHILIK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68580" indent="0" algn="just"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2300" b="1" dirty="0" err="1" smtClean="0">
                <a:latin typeface="Times New Roman"/>
                <a:ea typeface="Times New Roman"/>
              </a:rPr>
              <a:t>So‘nggi</a:t>
            </a:r>
            <a:r>
              <a:rPr lang="en-US" sz="2300" b="1" dirty="0" smtClean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neolit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davriga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kelib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latin typeface="Times New Roman"/>
                <a:ea typeface="Times New Roman"/>
              </a:rPr>
              <a:t>sopol</a:t>
            </a:r>
            <a:r>
              <a:rPr lang="en-US" sz="2300" b="1" i="1" dirty="0"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latin typeface="Times New Roman"/>
                <a:ea typeface="Times New Roman"/>
              </a:rPr>
              <a:t>buyum</a:t>
            </a:r>
            <a:r>
              <a:rPr lang="en-US" sz="2300" b="1" i="1" dirty="0"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latin typeface="Times New Roman"/>
                <a:ea typeface="Times New Roman"/>
              </a:rPr>
              <a:t>shakli</a:t>
            </a:r>
            <a:r>
              <a:rPr lang="en-US" sz="2300" b="1" i="1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o‘zgaradi</a:t>
            </a:r>
            <a:r>
              <a:rPr lang="en-US" sz="2300" dirty="0">
                <a:latin typeface="Times New Roman"/>
                <a:ea typeface="Times New Roman"/>
              </a:rPr>
              <a:t>.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Tuvaksimon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osti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tekis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idishlar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paydo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bo‘lib</a:t>
            </a:r>
            <a:r>
              <a:rPr lang="en-US" sz="2300" dirty="0">
                <a:latin typeface="Times New Roman"/>
                <a:ea typeface="Times New Roman"/>
              </a:rPr>
              <a:t>,  </a:t>
            </a:r>
            <a:r>
              <a:rPr lang="en-US" sz="2300" dirty="0" err="1">
                <a:latin typeface="Times New Roman"/>
                <a:ea typeface="Times New Roman"/>
              </a:rPr>
              <a:t>ular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maydalashadi</a:t>
            </a:r>
            <a:r>
              <a:rPr lang="en-US" sz="2300" dirty="0">
                <a:latin typeface="Times New Roman"/>
                <a:ea typeface="Times New Roman"/>
              </a:rPr>
              <a:t>.  </a:t>
            </a:r>
            <a:r>
              <a:rPr lang="en-US" sz="2300" dirty="0" err="1">
                <a:latin typeface="Times New Roman"/>
                <a:ea typeface="Times New Roman"/>
              </a:rPr>
              <a:t>Idishlar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loy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lentalar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asosida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qo‘lda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ishlangan</a:t>
            </a:r>
            <a:r>
              <a:rPr lang="en-US" sz="2300" dirty="0">
                <a:latin typeface="Times New Roman"/>
                <a:ea typeface="Times New Roman"/>
              </a:rPr>
              <a:t>.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Idishlar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naqshi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ham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oddiydan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murakkabga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o‘zgarib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boradi</a:t>
            </a:r>
            <a:r>
              <a:rPr lang="en-US" sz="2300" dirty="0">
                <a:latin typeface="Times New Roman"/>
                <a:ea typeface="Times New Roman"/>
              </a:rPr>
              <a:t>.  </a:t>
            </a:r>
            <a:r>
              <a:rPr lang="en-US" sz="2300" dirty="0" err="1">
                <a:latin typeface="Times New Roman"/>
                <a:ea typeface="Times New Roman"/>
              </a:rPr>
              <a:t>Shuningdek</a:t>
            </a:r>
            <a:r>
              <a:rPr lang="en-US" sz="2300" dirty="0">
                <a:latin typeface="Times New Roman"/>
                <a:ea typeface="Times New Roman"/>
              </a:rPr>
              <a:t>,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idishlarda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tarnovsimon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yoki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trubasimon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jo‘mraklar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paydo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bo‘ladi</a:t>
            </a:r>
            <a:r>
              <a:rPr lang="en-US" sz="2300" dirty="0">
                <a:latin typeface="Times New Roman"/>
                <a:ea typeface="Times New Roman"/>
              </a:rPr>
              <a:t>.  </a:t>
            </a:r>
            <a:r>
              <a:rPr lang="en-US" sz="2300" dirty="0" err="1">
                <a:latin typeface="Times New Roman"/>
                <a:ea typeface="Times New Roman"/>
              </a:rPr>
              <a:t>Idishlar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</a:rPr>
              <a:t>bir</a:t>
            </a:r>
            <a:r>
              <a:rPr lang="en-US" sz="2300" b="1" dirty="0">
                <a:latin typeface="Times New Roman"/>
                <a:ea typeface="Times New Roman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</a:rPr>
              <a:t>yarusli</a:t>
            </a:r>
            <a:r>
              <a:rPr lang="en-US" sz="2300" b="1" dirty="0">
                <a:latin typeface="Times New Roman"/>
                <a:ea typeface="Times New Roman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</a:rPr>
              <a:t>xumdonlarda</a:t>
            </a:r>
            <a:r>
              <a:rPr lang="en-US" sz="2300" b="1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pishirilgan</a:t>
            </a:r>
            <a:r>
              <a:rPr lang="en-US" sz="2300" dirty="0">
                <a:latin typeface="Times New Roman"/>
                <a:ea typeface="Times New Roman"/>
              </a:rPr>
              <a:t>. </a:t>
            </a:r>
            <a:r>
              <a:rPr lang="en-US" sz="2300" dirty="0" err="1">
                <a:latin typeface="Times New Roman"/>
                <a:ea typeface="Times New Roman"/>
              </a:rPr>
              <a:t>Lekin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idishlar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b="1" dirty="0" err="1" smtClean="0">
                <a:latin typeface="Times New Roman"/>
                <a:ea typeface="Times New Roman"/>
              </a:rPr>
              <a:t>qo‘pol</a:t>
            </a:r>
            <a:r>
              <a:rPr lang="en-US" sz="2300" b="1" dirty="0">
                <a:latin typeface="Times New Roman"/>
                <a:ea typeface="Times New Roman"/>
              </a:rPr>
              <a:t>,  </a:t>
            </a:r>
            <a:r>
              <a:rPr lang="en-US" sz="2300" b="1" dirty="0" err="1">
                <a:latin typeface="Times New Roman"/>
                <a:ea typeface="Times New Roman"/>
              </a:rPr>
              <a:t>mo‘rt</a:t>
            </a:r>
            <a:r>
              <a:rPr lang="en-US" sz="2300" b="1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bo‘lgan</a:t>
            </a:r>
            <a:r>
              <a:rPr lang="en-US" sz="2300" dirty="0" smtClean="0">
                <a:latin typeface="Times New Roman"/>
                <a:ea typeface="Times New Roman"/>
              </a:rPr>
              <a:t>.</a:t>
            </a:r>
            <a:endParaRPr lang="en-US" sz="2300" dirty="0">
              <a:latin typeface="Times New Roman"/>
              <a:ea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27068"/>
            <a:ext cx="6552728" cy="29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8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       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HUNARMANDCHILIK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68580" indent="0" algn="just"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3200" b="1" dirty="0" err="1">
                <a:latin typeface="Times New Roman"/>
                <a:ea typeface="Times New Roman"/>
              </a:rPr>
              <a:t>To‘qimachilik</a:t>
            </a:r>
            <a:r>
              <a:rPr lang="en-US" sz="3200" dirty="0">
                <a:latin typeface="Times New Roman"/>
                <a:ea typeface="Times New Roman"/>
              </a:rPr>
              <a:t>,  </a:t>
            </a:r>
            <a:r>
              <a:rPr lang="en-US" sz="3200" dirty="0" err="1">
                <a:latin typeface="Times New Roman"/>
                <a:ea typeface="Times New Roman"/>
              </a:rPr>
              <a:t>hunarmanchilikning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vujudga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kelishi</a:t>
            </a:r>
            <a:r>
              <a:rPr lang="en-US" sz="3200" dirty="0">
                <a:latin typeface="Times New Roman"/>
                <a:ea typeface="Times New Roman"/>
              </a:rPr>
              <a:t>  ham  </a:t>
            </a:r>
            <a:r>
              <a:rPr lang="en-US" sz="3200" dirty="0" err="1">
                <a:latin typeface="Times New Roman"/>
                <a:ea typeface="Times New Roman"/>
              </a:rPr>
              <a:t>neolit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davrining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buyuk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kashfiyoti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hisoblanadi</a:t>
            </a:r>
            <a:r>
              <a:rPr lang="en-US" sz="3200" dirty="0">
                <a:latin typeface="Times New Roman"/>
                <a:ea typeface="Times New Roman"/>
              </a:rPr>
              <a:t>.  </a:t>
            </a:r>
            <a:r>
              <a:rPr lang="en-US" sz="3200" dirty="0" err="1">
                <a:latin typeface="Times New Roman"/>
                <a:ea typeface="Times New Roman"/>
              </a:rPr>
              <a:t>Neolit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davri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odamlari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hayvon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yungi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o‘simlik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tolasidan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 </a:t>
            </a:r>
            <a:r>
              <a:rPr lang="en-US" sz="3200" b="1" dirty="0" err="1">
                <a:latin typeface="Times New Roman"/>
                <a:ea typeface="Times New Roman"/>
              </a:rPr>
              <a:t>mato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to‘qishni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o‘rganganlar</a:t>
            </a:r>
            <a:r>
              <a:rPr lang="en-US" sz="3200" dirty="0">
                <a:latin typeface="Times New Roman"/>
                <a:ea typeface="Times New Roman"/>
              </a:rPr>
              <a:t>.  </a:t>
            </a:r>
            <a:r>
              <a:rPr lang="en-US" sz="3200" dirty="0" err="1">
                <a:latin typeface="Times New Roman"/>
                <a:ea typeface="Times New Roman"/>
              </a:rPr>
              <a:t>Shuningdek</a:t>
            </a:r>
            <a:r>
              <a:rPr lang="en-US" sz="3200" dirty="0">
                <a:latin typeface="Times New Roman"/>
                <a:ea typeface="Times New Roman"/>
              </a:rPr>
              <a:t>,  </a:t>
            </a:r>
            <a:r>
              <a:rPr lang="en-US" sz="3200" dirty="0" err="1">
                <a:latin typeface="Times New Roman"/>
                <a:ea typeface="Times New Roman"/>
              </a:rPr>
              <a:t>yigirilgan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ipdan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baliq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to‘ri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dirty="0">
                <a:latin typeface="Times New Roman"/>
                <a:ea typeface="Times New Roman"/>
              </a:rPr>
              <a:t>ham  </a:t>
            </a:r>
            <a:r>
              <a:rPr lang="en-US" sz="3200" dirty="0" err="1">
                <a:latin typeface="Times New Roman"/>
                <a:ea typeface="Times New Roman"/>
              </a:rPr>
              <a:t>to‘qilgan</a:t>
            </a:r>
            <a:r>
              <a:rPr lang="en-US" sz="3200" dirty="0">
                <a:latin typeface="Times New Roman"/>
                <a:ea typeface="Times New Roman"/>
              </a:rPr>
              <a:t>.  Bu  </a:t>
            </a:r>
            <a:r>
              <a:rPr lang="en-US" sz="3200" dirty="0" err="1">
                <a:latin typeface="Times New Roman"/>
                <a:ea typeface="Times New Roman"/>
              </a:rPr>
              <a:t>esa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baliq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ovlash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ahamiyatini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keskin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ravishda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oshirib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yuborgan</a:t>
            </a:r>
            <a:r>
              <a:rPr lang="en-US" sz="3200" dirty="0">
                <a:latin typeface="Times New Roman"/>
                <a:ea typeface="Times New Roman"/>
              </a:rPr>
              <a:t>.  </a:t>
            </a:r>
            <a:r>
              <a:rPr lang="en-US" sz="3200" dirty="0" err="1">
                <a:latin typeface="Times New Roman"/>
                <a:ea typeface="Times New Roman"/>
              </a:rPr>
              <a:t>Bunga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suvda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suzuvchi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qayiqlar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yaratilishi</a:t>
            </a:r>
            <a:r>
              <a:rPr lang="en-US" sz="3200" dirty="0">
                <a:latin typeface="Times New Roman"/>
                <a:ea typeface="Times New Roman"/>
              </a:rPr>
              <a:t>  ham  </a:t>
            </a:r>
            <a:r>
              <a:rPr lang="en-US" sz="3200" dirty="0" err="1">
                <a:latin typeface="Times New Roman"/>
                <a:ea typeface="Times New Roman"/>
              </a:rPr>
              <a:t>imkon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berdi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3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URUG’CHILIK   MUNOSABATLARI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68580" indent="0" algn="just"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4400" dirty="0">
                <a:solidFill>
                  <a:srgbClr val="000000"/>
                </a:solidFill>
                <a:latin typeface="Times New Roman"/>
                <a:ea typeface="Times New Roman"/>
              </a:rPr>
              <a:t>Neolit </a:t>
            </a:r>
            <a:r>
              <a:rPr lang="uz-Cyrl-UZ" sz="4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davri yutuqlaridan yana  </a:t>
            </a:r>
            <a:r>
              <a:rPr lang="uz-Cyrl-UZ" sz="4400" dirty="0">
                <a:solidFill>
                  <a:srgbClr val="000000"/>
                </a:solidFill>
                <a:latin typeface="Times New Roman"/>
                <a:ea typeface="Times New Roman"/>
              </a:rPr>
              <a:t>biri  bu  </a:t>
            </a:r>
            <a:r>
              <a:rPr lang="uz-Cyrl-UZ" sz="4400" b="1" dirty="0">
                <a:solidFill>
                  <a:srgbClr val="000000"/>
                </a:solidFill>
                <a:latin typeface="Times New Roman"/>
                <a:ea typeface="Times New Roman"/>
              </a:rPr>
              <a:t>juft  oilaning</a:t>
            </a:r>
            <a:r>
              <a:rPr lang="uz-Cyrl-UZ" sz="4400" dirty="0">
                <a:solidFill>
                  <a:srgbClr val="000000"/>
                </a:solidFill>
                <a:latin typeface="Times New Roman"/>
                <a:ea typeface="Times New Roman"/>
              </a:rPr>
              <a:t>  vujudga  kelishi bo‘lib, u  urug‘  ichida  </a:t>
            </a:r>
            <a:r>
              <a:rPr lang="uz-Cyrl-UZ" sz="4400" b="1" dirty="0">
                <a:solidFill>
                  <a:srgbClr val="000000"/>
                </a:solidFill>
                <a:latin typeface="Times New Roman"/>
                <a:ea typeface="Times New Roman"/>
              </a:rPr>
              <a:t>oilaviy  munosabatlarning</a:t>
            </a:r>
            <a:r>
              <a:rPr lang="uz-Cyrl-UZ" sz="4400" dirty="0">
                <a:solidFill>
                  <a:srgbClr val="000000"/>
                </a:solidFill>
                <a:latin typeface="Times New Roman"/>
                <a:ea typeface="Times New Roman"/>
              </a:rPr>
              <a:t>  izga  tushishi olib keldi va  jamiyat  taraqqiyotini  yanada  olg‘a  siljitdi.</a:t>
            </a:r>
            <a:endParaRPr lang="en-US" sz="44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62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3" y="332656"/>
            <a:ext cx="4085583" cy="652534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dehqonchilik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Kopetdog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Qoraqum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oralig’idan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Turkmaniston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Nayzatepa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Qadimtepa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ibtidoiy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dehqonlar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manzilgohlari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Jaytun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yodgorlik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yomg’ir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ko’lmak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oftob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tegmagan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qorong’u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Joyi-tun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qorong’u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96" y="0"/>
            <a:ext cx="4860032" cy="652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4265096" y="6093296"/>
            <a:ext cx="40324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JOYTUN MADANIYATI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25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08913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0581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Joytun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O‘rta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Osiyoning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janubiy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—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g‘arbiy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hududida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ilk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dehqonchilik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chorvachilik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shug‘ullangan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qabilalar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yodgorligi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bugungi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kunda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Jaytun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madaniyati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deb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tarixda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qolgan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Jaytun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madaniyati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izlari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faqat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Turkmanistonning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janubiy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—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g‘arbiy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hududlarida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uchraydi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Olimlar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uni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miloddan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avvalgi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VI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ming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yilliklar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oxiri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V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ming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yilliklar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boshlari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deb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hisoblaydilar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 </a:t>
            </a:r>
            <a:endParaRPr lang="en-US" sz="3200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lang="en-US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Joytun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Joytun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makoni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O‘rga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Osiyo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hududida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eng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mashhur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dehqonchilik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maskanidir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xarobalari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Ashgaboddan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25 km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shimoldagi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Qoraqum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kesilib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chegaralangan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yerlarda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joylashadi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Joytun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makonida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0,5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gektar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maydonni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egallagan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30 ta </a:t>
            </a:r>
            <a:r>
              <a:rPr lang="en-US" sz="28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bir</a:t>
            </a:r>
            <a:r>
              <a:rPr lang="en-US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xonali</a:t>
            </a:r>
            <a:r>
              <a:rPr lang="en-US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qadimgi</a:t>
            </a:r>
            <a:r>
              <a:rPr lang="en-US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uy</a:t>
            </a:r>
            <a:r>
              <a:rPr lang="en-US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–</a:t>
            </a:r>
            <a:r>
              <a:rPr lang="en-US" sz="28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joylarning</a:t>
            </a:r>
            <a:r>
              <a:rPr lang="en-US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qoldiqlari</a:t>
            </a:r>
            <a:r>
              <a:rPr lang="en-US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topib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tekshirilgan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Paxsadan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barpo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etilgan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Uylarning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har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birida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alohida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o‘choqlar</a:t>
            </a:r>
            <a:r>
              <a:rPr lang="en-US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supalar</a:t>
            </a:r>
            <a:r>
              <a:rPr lang="en-US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tokchalar</a:t>
            </a:r>
            <a:r>
              <a:rPr lang="en-US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bor.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Har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uyda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yakka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5–6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kishidan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iborat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oila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yashagan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Demak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Joytun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qishlog‘ida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30 ta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uy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–joy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ularda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CC"/>
                </a:solidFill>
                <a:latin typeface="Times New Roman"/>
                <a:ea typeface="Times New Roman"/>
              </a:rPr>
              <a:t>150–180 </a:t>
            </a:r>
            <a:r>
              <a:rPr lang="en-US" sz="28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kishi</a:t>
            </a:r>
            <a:r>
              <a:rPr lang="en-US" sz="2800" b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yashashi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mumkin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3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Joytun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Joytunliklar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dehqonchilik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bilan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xonaki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chorvachilik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shug‘ullanib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echki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qo‘ylarni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boqqanlar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Uylarning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sathidagi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loy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suvog‘ida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arpa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va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bug‘doy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donlari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saqlanib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qolgan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Yodgorlikda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topilgan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qo‘lda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tasma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uslubida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yasalgan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sopol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idishlar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rangli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naqshlar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bezatilgan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Idishlar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har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xil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shakllardan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iborat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bo‘lib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(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xumcha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tuvaksimon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qozoncha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kosasimon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piyola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),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qadimgi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dehqonlarning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xo‘jalik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hayoti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uy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ro‘zg‘orida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katta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ahamiyatga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ega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Joytun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xarobalarida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tosh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boltalar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o‘roqlar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kamon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o‘qlarining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uchlari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munchoqlar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urchuqlar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hamda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loydan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ishlangan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gulxanda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pishirilgan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odamlar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hayvonlarning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haykalchalari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topilgan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82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Miloddan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avvalgi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VI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yilliklar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oxiri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V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yilliklar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boshlarida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O‘rta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Osiyoning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shimoliy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markaziy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hududlarida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/>
                <a:ea typeface="Times New Roman"/>
              </a:rPr>
              <a:t>ovchilik</a:t>
            </a:r>
            <a:r>
              <a:rPr lang="en-US" sz="2800" b="1" i="1" u="sng" dirty="0">
                <a:solidFill>
                  <a:srgbClr val="7030A0"/>
                </a:solidFill>
                <a:latin typeface="Times New Roman"/>
                <a:ea typeface="Times New Roman"/>
              </a:rPr>
              <a:t>, 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/>
                <a:ea typeface="Times New Roman"/>
              </a:rPr>
              <a:t>baliqchilik</a:t>
            </a:r>
            <a:r>
              <a:rPr lang="en-US" sz="2800" b="1" i="1" u="sng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/>
                <a:ea typeface="Times New Roman"/>
              </a:rPr>
              <a:t>termachilik</a:t>
            </a:r>
            <a:r>
              <a:rPr lang="en-US" sz="2800" b="1" i="1" u="sng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shug‘ullangan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neolit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davri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jamoalari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istiqomat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qilganlar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Bunday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yodgorlik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o‘tgan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asrning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30–40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yillarida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2800" b="1" dirty="0" err="1">
                <a:solidFill>
                  <a:srgbClr val="7030A0"/>
                </a:solidFill>
                <a:latin typeface="Times New Roman"/>
                <a:ea typeface="Times New Roman"/>
              </a:rPr>
              <a:t>S.P.Tolstov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tomonidan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Amudaryoning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quyi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havzasida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topildi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fanga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/>
                <a:ea typeface="Times New Roman"/>
              </a:rPr>
              <a:t>Kaltaminor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/>
                <a:ea typeface="Times New Roman"/>
              </a:rPr>
              <a:t>madaniyati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nomi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kiritildi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Unga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Amudaryoning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Oqchadaryo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o‘zanidan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chiqqan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qadimgi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Kaltaminor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kanali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etaklaridan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topilgani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uchun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shu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 nom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berilgan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2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0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US" sz="2500" dirty="0" smtClean="0">
                <a:latin typeface="Times New Roman"/>
                <a:ea typeface="Times New Roman"/>
              </a:rPr>
              <a:t>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Neolit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davri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manzilgohlari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Oqchadaryo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havzasidan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ko‘plab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neolit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davriga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oid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yodgorliklar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topilgan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faqat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3-4  ta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manzilgohning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qatlami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buzilmasdan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saqlanib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qolgan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Bular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Jonbas-4,  Qavat-7,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Tolstov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manzilgohi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Tumek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Kichidjik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manzilgohlaridir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60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624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68580" indent="0" algn="just">
              <a:buNone/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Kaltaminor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madaniyati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O‘rta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Osiyoning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g‘arbiy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shimoli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–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g‘arbiy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tomonidagi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yerlarida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keng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tarqalgan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uning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shimoli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–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g‘arbiy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chegarasi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Ural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daryosining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o‘rta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quyi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oqimlari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g‘arbiy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chegarasi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Kaspiy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dengizigacha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borib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taqaladi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Janubda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Qoraqum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Qizilqum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etaklarigacha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sharqda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esa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Orol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dengizining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shimoliy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sharqiy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janubiy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tomonidagi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quyi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Sirdaryogacha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borib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taqaladi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Qizilqum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Ustyurtning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katta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hududida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xam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Kaltaminor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madaniyati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ancha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keng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tarqalgan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60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64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6858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2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Kaltaminor</a:t>
            </a:r>
            <a:r>
              <a:rPr lang="en-US" sz="22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madaniyatini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o‘rganish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jarayonida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olimlar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uning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Times New Roman"/>
                <a:ea typeface="Times New Roman"/>
              </a:rPr>
              <a:t>rivojlanish</a:t>
            </a:r>
            <a:r>
              <a:rPr lang="en-US" sz="2200" b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Times New Roman"/>
                <a:ea typeface="Times New Roman"/>
              </a:rPr>
              <a:t>bosqichlarini</a:t>
            </a:r>
            <a:r>
              <a:rPr lang="en-US" sz="2200" b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aniqlash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imkoniyatiga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ega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bo‘ldilar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2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S.P.Tolstov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Times New Roman"/>
                <a:ea typeface="Times New Roman"/>
              </a:rPr>
              <a:t>”</a:t>
            </a:r>
            <a:r>
              <a:rPr lang="en-US" sz="2200" b="1" dirty="0" err="1">
                <a:solidFill>
                  <a:srgbClr val="7030A0"/>
                </a:solidFill>
                <a:latin typeface="Times New Roman"/>
                <a:ea typeface="Times New Roman"/>
              </a:rPr>
              <a:t>Saksovul</a:t>
            </a:r>
            <a:r>
              <a:rPr lang="en-US" sz="2200" b="1" dirty="0">
                <a:solidFill>
                  <a:srgbClr val="7030A0"/>
                </a:solidFill>
                <a:latin typeface="Times New Roman"/>
                <a:ea typeface="Times New Roman"/>
              </a:rPr>
              <a:t>”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deb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ataladigan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joydan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Times New Roman"/>
                <a:ea typeface="Times New Roman"/>
              </a:rPr>
              <a:t>Jonbos</a:t>
            </a:r>
            <a:r>
              <a:rPr lang="en-US" sz="2200" b="1" dirty="0">
                <a:solidFill>
                  <a:srgbClr val="7030A0"/>
                </a:solidFill>
                <a:latin typeface="Times New Roman"/>
                <a:ea typeface="Times New Roman"/>
              </a:rPr>
              <a:t>–4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mehnat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qurollariga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o‘xshash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tosh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qurollarni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topgan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Olim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ularni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qiyosiy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o‘rganish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natijasida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kaltaminorliklar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madaniyati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shakllanishini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2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bosqichga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– </a:t>
            </a:r>
            <a:r>
              <a:rPr lang="en-US" sz="2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Jonbos</a:t>
            </a:r>
            <a:r>
              <a:rPr lang="en-US" sz="2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va</a:t>
            </a:r>
            <a:r>
              <a:rPr lang="en-US" sz="2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Saksovul</a:t>
            </a:r>
            <a:r>
              <a:rPr lang="en-US" sz="2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(</a:t>
            </a:r>
            <a:r>
              <a:rPr lang="en-US" sz="22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Qamishli</a:t>
            </a:r>
            <a:r>
              <a:rPr lang="en-US" sz="2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)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bosqichlariga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ajratdi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XX </a:t>
            </a:r>
            <a:r>
              <a:rPr lang="en-US" sz="22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asrning</a:t>
            </a:r>
            <a:r>
              <a:rPr lang="en-US" sz="22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70–</a:t>
            </a:r>
            <a:r>
              <a:rPr lang="en-US" sz="22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yillarga</a:t>
            </a:r>
            <a:r>
              <a:rPr lang="en-US" sz="22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kelib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esa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uning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shogirdi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A.V.Vinogradov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Zarafshon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daryosining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o‘ng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sohilidagi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o‘zani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Daryolisoy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bo‘ylaridan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kaltaminorliklar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madaniyatiga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o‘xshash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buyumlarni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topdi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Ular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geometrik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shakldagi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</a:rPr>
              <a:t> tosh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qurollari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bo‘lib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kaltaminor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madaniyatining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</a:rPr>
              <a:t>ilk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bosqichi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deb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asoslashga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imkon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yaratdi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. Shu tariqa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kaltaminor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madaniyatining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</a:rPr>
              <a:t>3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bosqichi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aniqlandi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: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i="1" dirty="0" err="1" smtClean="0">
                <a:solidFill>
                  <a:srgbClr val="002060"/>
                </a:solidFill>
                <a:latin typeface="Times New Roman"/>
                <a:ea typeface="Times New Roman"/>
              </a:rPr>
              <a:t>Daryolisoy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mil.avv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. VI–IV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ming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yilliklarga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oid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), </a:t>
            </a:r>
            <a:endParaRPr lang="en-US" sz="2200" b="1" i="1" dirty="0" smtClean="0">
              <a:solidFill>
                <a:srgbClr val="002060"/>
              </a:solidFill>
              <a:latin typeface="Times New Roman"/>
              <a:ea typeface="Times New Roman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i="1" dirty="0" err="1" smtClean="0">
                <a:solidFill>
                  <a:srgbClr val="002060"/>
                </a:solidFill>
                <a:latin typeface="Times New Roman"/>
                <a:ea typeface="Times New Roman"/>
              </a:rPr>
              <a:t>Jonbos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mil.avv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. IV–III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ming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yilliklarga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oid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) </a:t>
            </a:r>
            <a:endParaRPr lang="en-US" sz="2200" b="1" i="1" dirty="0" smtClean="0">
              <a:solidFill>
                <a:srgbClr val="002060"/>
              </a:solidFill>
              <a:latin typeface="Times New Roman"/>
              <a:ea typeface="Times New Roman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i="1" dirty="0" err="1" smtClean="0">
                <a:solidFill>
                  <a:srgbClr val="002060"/>
                </a:solidFill>
                <a:latin typeface="Times New Roman"/>
                <a:ea typeface="Times New Roman"/>
              </a:rPr>
              <a:t>Saksovul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mil.avv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. III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ming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yillik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oxiri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–II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ming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yillik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boshlariga</a:t>
            </a:r>
            <a:r>
              <a:rPr lang="en-US" sz="22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oid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/>
                <a:ea typeface="Times New Roman"/>
              </a:rPr>
              <a:t>).</a:t>
            </a:r>
            <a:endParaRPr lang="en-US" sz="2200" b="1" i="1" dirty="0">
              <a:solidFill>
                <a:srgbClr val="00206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970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</a:p>
          <a:p>
            <a:pPr marL="6858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2200" b="1" dirty="0" smtClean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Daryolisoy </a:t>
            </a:r>
            <a:r>
              <a:rPr lang="uz-Cyrl-UZ" sz="22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yodgorliklari </a:t>
            </a:r>
            <a:r>
              <a:rPr lang="uz-Cyrl-UZ" sz="2200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uz-Cyrl-UZ" sz="2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qadimgi Zarafshon daryosining eng qadimgi o‘zanlardan biri – </a:t>
            </a:r>
            <a:r>
              <a:rPr lang="uz-Cyrl-UZ" sz="22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Daryolisoy bo‘ylaridan </a:t>
            </a:r>
            <a:r>
              <a:rPr lang="uz-Cyrl-UZ" sz="2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topilgan makonlar hisoblanadi. Daryolisoydan </a:t>
            </a:r>
            <a:r>
              <a:rPr lang="uz-Cyrl-UZ" sz="22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ilk neolit davrida  mil.avv. VI–IV ming yilliklarda</a:t>
            </a:r>
            <a:r>
              <a:rPr lang="uz-Cyrl-UZ" sz="2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suv oqqan. Neolit davri kishilari daryo sohilida makon topib, </a:t>
            </a:r>
            <a:r>
              <a:rPr lang="uz-Cyrl-UZ" sz="22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baliqchilik, ovchilik</a:t>
            </a:r>
            <a:r>
              <a:rPr lang="uz-Cyrl-UZ" sz="2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bilan shug‘ullanganlar. Daryolisoy sohillaridan ilk neolit davriga oid </a:t>
            </a:r>
            <a:r>
              <a:rPr lang="uz-Cyrl-UZ" sz="2200" b="1" i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qirg‘ichlar, tarashlagichlar, paraqalar va trapesiyalar</a:t>
            </a:r>
            <a:r>
              <a:rPr lang="uz-Cyrl-UZ" sz="2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topilgan. Bu yerdan boshqa joylarga xos bo‘lmagan o‘ziga xos </a:t>
            </a:r>
            <a:r>
              <a:rPr lang="uz-Cyrl-UZ" sz="22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shoxdor trapesiyalar  </a:t>
            </a:r>
            <a:r>
              <a:rPr lang="uz-Cyrl-UZ" sz="2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topildi. Makondan </a:t>
            </a:r>
            <a:r>
              <a:rPr lang="uz-Cyrl-UZ" sz="22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naqshli sodda  sopol idishlarining </a:t>
            </a:r>
            <a:r>
              <a:rPr lang="uz-Cyrl-UZ" sz="2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parchalari ham topilgan. </a:t>
            </a:r>
            <a:endParaRPr lang="ru-RU" sz="2200" dirty="0">
              <a:latin typeface="PANDA Times UZ"/>
              <a:ea typeface="Times New Roman"/>
              <a:cs typeface="PANDA Times UZ"/>
            </a:endParaRPr>
          </a:p>
          <a:p>
            <a:pPr marL="68580" indent="0" algn="just">
              <a:buNone/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uz-Cyrl-UZ" sz="2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Neolit </a:t>
            </a:r>
            <a:r>
              <a:rPr lang="uz-Cyrl-UZ" sz="2200" dirty="0">
                <a:solidFill>
                  <a:srgbClr val="000000"/>
                </a:solidFill>
                <a:latin typeface="Times New Roman"/>
                <a:ea typeface="Times New Roman"/>
              </a:rPr>
              <a:t>davri yodgorliklari </a:t>
            </a:r>
            <a:r>
              <a:rPr lang="uz-Cyrl-UZ" sz="2200" b="1" i="1" dirty="0">
                <a:solidFill>
                  <a:srgbClr val="000000"/>
                </a:solidFill>
                <a:latin typeface="Times New Roman"/>
                <a:ea typeface="Times New Roman"/>
              </a:rPr>
              <a:t>Qizilqumning   Chinkeldi, Echkiliksoy, Xo‘ja Gumbaz, Qoraqat </a:t>
            </a:r>
            <a:r>
              <a:rPr lang="uz-Cyrl-UZ" sz="2200" dirty="0">
                <a:solidFill>
                  <a:srgbClr val="000000"/>
                </a:solidFill>
                <a:latin typeface="Times New Roman"/>
                <a:ea typeface="Times New Roman"/>
              </a:rPr>
              <a:t>degan joylardan ham topilgan. U joylardan topilgan arxeologik manbalar Daryolisoy topilmalariga o‘xshash bo‘lganligi sababli uni </a:t>
            </a:r>
            <a:r>
              <a:rPr lang="uz-Cyrl-UZ" sz="2200" b="1" dirty="0">
                <a:solidFill>
                  <a:srgbClr val="000000"/>
                </a:solidFill>
                <a:latin typeface="Times New Roman"/>
                <a:ea typeface="Times New Roman"/>
              </a:rPr>
              <a:t>Daryolisoy tipidagi ilk neolit davri yodgorliklari</a:t>
            </a:r>
            <a:r>
              <a:rPr lang="uz-Cyrl-UZ" sz="2200" dirty="0">
                <a:solidFill>
                  <a:srgbClr val="000000"/>
                </a:solidFill>
                <a:latin typeface="Times New Roman"/>
                <a:ea typeface="Times New Roman"/>
              </a:rPr>
              <a:t> qatoriga kiritadilar. </a:t>
            </a:r>
            <a:endParaRPr lang="en-US" sz="2200" b="1" i="1" dirty="0">
              <a:solidFill>
                <a:srgbClr val="00206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40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</a:p>
          <a:p>
            <a:pPr marL="6858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23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uz-Cyrl-UZ" sz="23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Jonbos–4 makoni </a:t>
            </a:r>
            <a:r>
              <a:rPr lang="uz-Cyrl-UZ" sz="2300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Amudaryoning qadimgi o‘zanlaridan biri bo‘lgan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Oqchadaryo qirg‘oqlaridan 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topilgan. Uni </a:t>
            </a:r>
            <a:r>
              <a:rPr lang="uz-Cyrl-UZ" sz="23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S.P.Tolstov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raxbarligidagi Xorazm ekspediyasi a’zolari topib o‘rgandi. Dastlab Xorazm xududida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Jonbos–4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deb nomlangan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so‘nggi neolit davriga oid makonning 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topilishi , bu territoriyada ibtidoiy davr madaniyatining o‘rganishga qo‘yilgan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dastlabki qadam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bo‘lgan. </a:t>
            </a:r>
            <a:endParaRPr lang="ru-RU" sz="2300" dirty="0">
              <a:latin typeface="PANDA Times UZ"/>
              <a:ea typeface="Times New Roman"/>
              <a:cs typeface="PANDA Times UZ"/>
            </a:endParaRPr>
          </a:p>
          <a:p>
            <a:pPr marL="68580" indent="0" algn="just">
              <a:buNone/>
            </a:pPr>
            <a:r>
              <a:rPr lang="en-US" sz="23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uz-Cyrl-UZ" sz="23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Makondan 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chaqmoqtoshdan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 yasalgan mehnat qurollari, sopol parchalari, hayvon va baliq suyaklari bilan birga </a:t>
            </a:r>
            <a:r>
              <a:rPr lang="uz-Cyrl-UZ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katta chayla qoldig‘i 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ham topilgan. Chaylada neolit davrida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yong‘in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 bo‘lib, uning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yog‘och sinchlari yonib, qalin loyqa ostida qolgan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uz-Cyrl-UZ" sz="2300" b="1" dirty="0">
                <a:solidFill>
                  <a:srgbClr val="FF0000"/>
                </a:solidFill>
                <a:latin typeface="Times New Roman"/>
                <a:ea typeface="Times New Roman"/>
              </a:rPr>
              <a:t>S.P.Tolstov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 shu yong‘inda qolgan qarorgoxda tadqiqot ishlarini olib bordi.  Chayla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yarim yerto‘la shaklida 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bo‘lib, uning maydoni  </a:t>
            </a:r>
            <a:r>
              <a:rPr lang="uz-Cyrl-UZ" sz="2300" b="1" dirty="0">
                <a:solidFill>
                  <a:srgbClr val="FF0000"/>
                </a:solidFill>
                <a:latin typeface="Times New Roman"/>
                <a:ea typeface="Times New Roman"/>
              </a:rPr>
              <a:t>290kv.m  (24m x 17m) 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bo‘lgan. U yog‘och ustun, sinchlar bilan ko‘tarilgan. Uning tomiga ko‘ndalang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bag‘azlar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 tashlanib,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usti qamish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 bilan bekitilgan. </a:t>
            </a:r>
            <a:endParaRPr lang="en-US" sz="2300" b="1" i="1" dirty="0">
              <a:solidFill>
                <a:srgbClr val="00206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1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</a:p>
          <a:p>
            <a:pPr marL="6858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23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Chayla 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sathining ko‘p joylaridan </a:t>
            </a:r>
            <a:r>
              <a:rPr lang="uz-Cyrl-UZ" sz="23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katta–kichik chuqurchalar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topilgan. Bu </a:t>
            </a:r>
            <a:r>
              <a:rPr lang="uz-Cyrl-UZ" sz="23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ustun va sinchlar 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o‘rnatilgan chuqurchalar bo‘lgan.  Chayla o‘rtasida </a:t>
            </a:r>
            <a:r>
              <a:rPr lang="uz-Cyrl-UZ" sz="23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katta markaziy o‘choq qoldig‘i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uning atroflaridan esa, </a:t>
            </a:r>
            <a:r>
              <a:rPr lang="uz-Cyrl-UZ" sz="23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100ga yaqin mayda o‘choqlar 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qoldig‘i, chayla atrofidan esa </a:t>
            </a:r>
            <a:r>
              <a:rPr lang="uz-Cyrl-UZ" sz="23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kul, kuygan qamish va yog‘och 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qoldiqlari topilgan.  </a:t>
            </a:r>
            <a:r>
              <a:rPr lang="uz-Cyrl-UZ" sz="23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S.P.Tolstov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xisobiga ko‘ra, bu yerda </a:t>
            </a:r>
            <a:r>
              <a:rPr lang="uz-Cyrl-UZ" sz="23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120–125 odam 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yashagan. </a:t>
            </a:r>
            <a:r>
              <a:rPr lang="uz-Cyrl-UZ" sz="23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Jonbos–4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katta urug‘ jamoaning makoni bo‘lgan.  </a:t>
            </a:r>
            <a:endParaRPr lang="en-US" sz="23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uz-Cyrl-UZ" sz="23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Jonbos–4</a:t>
            </a:r>
            <a:r>
              <a:rPr lang="uz-Cyrl-UZ" sz="23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makonidan neolit davriga xos </a:t>
            </a:r>
            <a:r>
              <a:rPr lang="uz-Cyrl-UZ" sz="23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nukleuslar, nayza paykonlari, qirg‘ich, o‘q uchlari va tosh qurollar 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topilgan. </a:t>
            </a:r>
            <a:endParaRPr lang="en-US" sz="23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uz-Cyrl-UZ" sz="23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Makonning 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madaniy qatlamidan </a:t>
            </a:r>
            <a:r>
              <a:rPr lang="uz-Cyrl-UZ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baliq, yovvoyi cho‘chqa, qirg‘ovul, o‘rdak, g‘oz tuxumlari po‘choqlari, jiyda danaklari 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ham topilgan. Topilgan suyaklarning </a:t>
            </a:r>
            <a:r>
              <a:rPr lang="uz-Cyrl-UZ" sz="23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86%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3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baliqlarning suyaklari </a:t>
            </a:r>
            <a:r>
              <a:rPr lang="uz-Cyrl-UZ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bo‘lib chiqqan. </a:t>
            </a:r>
            <a:endParaRPr lang="en-US" sz="2300" b="1" i="1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6632"/>
            <a:ext cx="8352928" cy="6624736"/>
          </a:xfrm>
        </p:spPr>
        <p:txBody>
          <a:bodyPr>
            <a:normAutofit fontScale="70000" lnSpcReduction="20000"/>
          </a:bodyPr>
          <a:lstStyle/>
          <a:p>
            <a:pPr marL="356870" algn="ctr"/>
            <a:r>
              <a:rPr lang="en-US" sz="2800" dirty="0" smtClean="0">
                <a:latin typeface="Times New Roman"/>
                <a:ea typeface="Times New Roman"/>
                <a:cs typeface="PANDA Times UZ"/>
              </a:rPr>
              <a:t>                                                     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PANDA Times UZ"/>
              </a:rPr>
              <a:t>Adabiyotlar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: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pPr algn="just">
              <a:spcAft>
                <a:spcPts val="0"/>
              </a:spcAft>
            </a:pPr>
            <a:endParaRPr lang="en-US" sz="2800" dirty="0" smtClean="0">
              <a:latin typeface="Times New Roman"/>
              <a:ea typeface="Times New Roman"/>
              <a:cs typeface="PANDA Times UZ"/>
            </a:endParaRPr>
          </a:p>
          <a:p>
            <a:pPr algn="just">
              <a:spcAft>
                <a:spcPts val="0"/>
              </a:spcAft>
            </a:pPr>
            <a:r>
              <a:rPr lang="uz-Cyrl-UZ" sz="2800" dirty="0">
                <a:latin typeface="Times New Roman"/>
                <a:ea typeface="Times New Roman"/>
                <a:cs typeface="PANDA Times UZ"/>
              </a:rPr>
              <a:t> </a:t>
            </a:r>
            <a:r>
              <a:rPr lang="uz-Cyrl-UZ" sz="2800" dirty="0" smtClean="0">
                <a:latin typeface="Times New Roman"/>
                <a:ea typeface="Times New Roman"/>
                <a:cs typeface="PANDA Times UZ"/>
              </a:rPr>
              <a:t>1</a:t>
            </a:r>
            <a:r>
              <a:rPr lang="uz-Cyrl-UZ" sz="2800" dirty="0">
                <a:latin typeface="Times New Roman"/>
                <a:ea typeface="Times New Roman"/>
                <a:cs typeface="PANDA Times UZ"/>
              </a:rPr>
              <a:t>.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Kabirov</a:t>
            </a:r>
            <a:r>
              <a:rPr lang="uz-Cyrl-UZ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J</a:t>
            </a:r>
            <a:r>
              <a:rPr lang="uz-Cyrl-UZ" sz="2800" dirty="0">
                <a:latin typeface="Times New Roman"/>
                <a:ea typeface="Times New Roman"/>
                <a:cs typeface="PANDA Times UZ"/>
              </a:rPr>
              <a:t>.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Sarmishsoy</a:t>
            </a:r>
            <a:r>
              <a:rPr lang="uz-Cyrl-UZ" sz="2800" dirty="0">
                <a:latin typeface="Times New Roman"/>
                <a:ea typeface="Times New Roman"/>
                <a:cs typeface="PANDA Times UZ"/>
              </a:rPr>
              <a:t>  q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oya</a:t>
            </a:r>
            <a:r>
              <a:rPr lang="uz-Cyrl-UZ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toshlaridagi</a:t>
            </a:r>
            <a:r>
              <a:rPr lang="uz-Cyrl-UZ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rasmlar</a:t>
            </a:r>
            <a:r>
              <a:rPr lang="uz-Cyrl-UZ" sz="2800" dirty="0">
                <a:latin typeface="Times New Roman"/>
                <a:ea typeface="Times New Roman"/>
                <a:cs typeface="PANDA Times UZ"/>
              </a:rPr>
              <a:t>    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Toshkent</a:t>
            </a:r>
            <a:r>
              <a:rPr lang="uz-Cyrl-UZ" sz="2800" dirty="0">
                <a:latin typeface="Times New Roman"/>
                <a:ea typeface="Times New Roman"/>
                <a:cs typeface="PANDA Times UZ"/>
              </a:rPr>
              <a:t>   1976.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pPr marL="542925" algn="just">
              <a:spcAft>
                <a:spcPts val="0"/>
              </a:spcAft>
            </a:pPr>
            <a:r>
              <a:rPr lang="uz-Cyrl-UZ" sz="2800" dirty="0">
                <a:latin typeface="Times New Roman"/>
                <a:ea typeface="Times New Roman"/>
                <a:cs typeface="PANDA Times UZ"/>
              </a:rPr>
              <a:t>2.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Kamenn</a:t>
            </a:r>
            <a:r>
              <a:rPr lang="ru-RU" sz="2800" dirty="0">
                <a:latin typeface="Times New Roman"/>
                <a:ea typeface="Times New Roman"/>
                <a:cs typeface="PANDA Times UZ"/>
              </a:rPr>
              <a:t>ы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y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vek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Severnoy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i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Vostochnoy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Azii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.   Novosibirsk    1985   g.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pPr marL="542925" algn="just">
              <a:spcAft>
                <a:spcPts val="0"/>
              </a:spcAft>
            </a:pPr>
            <a:r>
              <a:rPr lang="en-US" sz="2800" dirty="0">
                <a:latin typeface="Times New Roman"/>
                <a:ea typeface="Times New Roman"/>
                <a:cs typeface="PANDA Times UZ"/>
              </a:rPr>
              <a:t>3.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Tashkenbaev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N.X.  ,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Suleymanov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R.X.  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Kultura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kamennogo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veka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doline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Zerafshana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.    Tashkent.  1980   g.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pPr marL="542925" algn="just">
              <a:spcAft>
                <a:spcPts val="0"/>
              </a:spcAft>
            </a:pPr>
            <a:r>
              <a:rPr lang="en-US" sz="2800" dirty="0">
                <a:latin typeface="Times New Roman"/>
                <a:ea typeface="Times New Roman"/>
                <a:cs typeface="PANDA Times UZ"/>
              </a:rPr>
              <a:t>4.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Vinogradov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A.B. 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Neoliticheskie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pamyatniki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Xorezma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.    Moskva   XAE.   V</a:t>
            </a:r>
            <a:r>
              <a:rPr lang="ru-RU" sz="2800" dirty="0">
                <a:latin typeface="Times New Roman"/>
                <a:ea typeface="Times New Roman"/>
                <a:cs typeface="PANDA Times UZ"/>
              </a:rPr>
              <a:t>ы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p.  8   1962  g.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pPr marL="542925" algn="just">
              <a:spcAft>
                <a:spcPts val="0"/>
              </a:spcAft>
            </a:pPr>
            <a:r>
              <a:rPr lang="en-US" sz="2800" dirty="0">
                <a:latin typeface="Times New Roman"/>
                <a:ea typeface="Times New Roman"/>
                <a:cs typeface="PANDA Times UZ"/>
              </a:rPr>
              <a:t>5.  Masson  V. M.  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Drevnezemledelcheskaya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kultura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Margian</a:t>
            </a:r>
            <a:r>
              <a:rPr lang="ru-RU" sz="2800" dirty="0">
                <a:latin typeface="Times New Roman"/>
                <a:ea typeface="Times New Roman"/>
                <a:cs typeface="PANDA Times UZ"/>
              </a:rPr>
              <a:t>ы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.   Moskva  1959  g.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pPr marL="542925" algn="just">
              <a:spcAft>
                <a:spcPts val="0"/>
              </a:spcAft>
            </a:pPr>
            <a:r>
              <a:rPr lang="en-US" sz="2800" dirty="0">
                <a:latin typeface="Times New Roman"/>
                <a:ea typeface="Times New Roman"/>
                <a:cs typeface="PANDA Times UZ"/>
              </a:rPr>
              <a:t>6.  Mason   V.M.   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Poselenie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Djeytun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.   Leningrad   1971  g. 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pPr marL="542925" algn="just">
              <a:spcAft>
                <a:spcPts val="0"/>
              </a:spcAft>
            </a:pPr>
            <a:r>
              <a:rPr lang="uz-Cyrl-UZ" sz="2800" dirty="0">
                <a:latin typeface="Times New Roman"/>
                <a:ea typeface="Times New Roman"/>
                <a:cs typeface="PANDA Times UZ"/>
              </a:rPr>
              <a:t>7.Alimjanov  M.Ye.  Qadimiy  yodgorliklar  qissasi. Toshkent. 1973.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pPr marL="542925" algn="just">
              <a:spcAft>
                <a:spcPts val="0"/>
              </a:spcAft>
            </a:pPr>
            <a:r>
              <a:rPr lang="uz-Cyrl-UZ" sz="2800" dirty="0">
                <a:latin typeface="Times New Roman"/>
                <a:ea typeface="Times New Roman"/>
                <a:cs typeface="PANDA Times UZ"/>
              </a:rPr>
              <a:t>8. Gulyamov Ya.T. , Islomov U, Asqarov A.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Pervob</a:t>
            </a:r>
            <a:r>
              <a:rPr lang="ru-RU" sz="2800" dirty="0">
                <a:latin typeface="Times New Roman"/>
                <a:ea typeface="Times New Roman"/>
                <a:cs typeface="PANDA Times UZ"/>
              </a:rPr>
              <a:t>ы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tnaya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kultura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i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vozniknovenie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oroshaemogo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zemledeliya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v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nizovyax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Zarafshana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. Toshkent 1966.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pPr marL="542925" algn="just">
              <a:spcAft>
                <a:spcPts val="0"/>
              </a:spcAft>
            </a:pPr>
            <a:r>
              <a:rPr lang="uz-Cyrl-UZ" sz="2800" dirty="0">
                <a:latin typeface="Times New Roman"/>
                <a:ea typeface="Times New Roman"/>
                <a:cs typeface="PANDA Times UZ"/>
              </a:rPr>
              <a:t>9. 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Kuzmina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Ye.Ye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.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Metallicheskie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izdeliya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eneolita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i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bronzovogo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veka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Sredney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800" dirty="0" err="1">
                <a:latin typeface="Times New Roman"/>
                <a:ea typeface="Times New Roman"/>
                <a:cs typeface="PANDA Times UZ"/>
              </a:rPr>
              <a:t>Azii</a:t>
            </a:r>
            <a:r>
              <a:rPr lang="en-US" sz="2800" dirty="0">
                <a:latin typeface="Times New Roman"/>
                <a:ea typeface="Times New Roman"/>
                <a:cs typeface="PANDA Times UZ"/>
              </a:rPr>
              <a:t>. Moskva  1966.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pPr marL="542925" algn="just">
              <a:spcAft>
                <a:spcPts val="0"/>
              </a:spcAft>
            </a:pPr>
            <a:r>
              <a:rPr lang="uz-Cyrl-UZ" sz="2800" dirty="0">
                <a:latin typeface="Times New Roman"/>
                <a:ea typeface="Times New Roman"/>
                <a:cs typeface="PANDA Times UZ"/>
              </a:rPr>
              <a:t>10. Sarianidi V.I. Eneolicheskoe  poselenie  Geoksyur. Ashxabad. 1960.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pPr marL="542925" algn="just">
              <a:spcAft>
                <a:spcPts val="0"/>
              </a:spcAft>
            </a:pPr>
            <a:r>
              <a:rPr lang="uz-Cyrl-UZ" sz="2800" dirty="0">
                <a:latin typeface="Times New Roman"/>
                <a:ea typeface="Times New Roman"/>
                <a:cs typeface="PANDA Times UZ"/>
              </a:rPr>
              <a:t>11. Asqarov A., Jo‘raqulov M.  Eneolit  va  bronza  davrida  O‘rta  Osiyo.  Samarqand 1984.</a:t>
            </a:r>
            <a:endParaRPr lang="ru-RU" sz="2800" dirty="0">
              <a:latin typeface="PANDA Times UZ"/>
              <a:ea typeface="Times New Roman"/>
              <a:cs typeface="PANDA Times UZ"/>
            </a:endParaRPr>
          </a:p>
          <a:p>
            <a:r>
              <a:rPr lang="uz-Cyrl-UZ" sz="2800" dirty="0">
                <a:latin typeface="Times New Roman"/>
                <a:ea typeface="Times New Roman"/>
              </a:rPr>
              <a:t>12. Isakov A. Sarazm.  Dushanbe. 1991.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706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</a:p>
          <a:p>
            <a:pPr marL="6858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2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Jonbos-4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makonidan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z-Cyrl-UZ" dirty="0" smtClean="0">
                <a:solidFill>
                  <a:srgbClr val="000000"/>
                </a:solidFill>
                <a:latin typeface="Times New Roman"/>
                <a:ea typeface="Times New Roman"/>
              </a:rPr>
              <a:t>sopol </a:t>
            </a:r>
            <a:r>
              <a:rPr lang="uz-Cyrl-UZ" dirty="0">
                <a:solidFill>
                  <a:srgbClr val="000000"/>
                </a:solidFill>
                <a:latin typeface="Times New Roman"/>
                <a:ea typeface="Times New Roman"/>
              </a:rPr>
              <a:t>idishlarning parchalari ham topilgan bo‘lib, ular </a:t>
            </a:r>
            <a:r>
              <a:rPr lang="uz-Cyrl-UZ" b="1" dirty="0">
                <a:solidFill>
                  <a:srgbClr val="000000"/>
                </a:solidFill>
                <a:latin typeface="Times New Roman"/>
                <a:ea typeface="Times New Roman"/>
              </a:rPr>
              <a:t>tuxumsimon</a:t>
            </a:r>
            <a:r>
              <a:rPr lang="uz-Cyrl-UZ" dirty="0">
                <a:solidFill>
                  <a:srgbClr val="000000"/>
                </a:solidFill>
                <a:latin typeface="Times New Roman"/>
                <a:ea typeface="Times New Roman"/>
              </a:rPr>
              <a:t> shaklda, </a:t>
            </a:r>
            <a:r>
              <a:rPr lang="uz-Cyrl-UZ" b="1" dirty="0">
                <a:solidFill>
                  <a:srgbClr val="000000"/>
                </a:solidFill>
                <a:latin typeface="Times New Roman"/>
                <a:ea typeface="Times New Roman"/>
              </a:rPr>
              <a:t>osti yassi </a:t>
            </a:r>
            <a:r>
              <a:rPr lang="uz-Cyrl-UZ" dirty="0">
                <a:solidFill>
                  <a:srgbClr val="000000"/>
                </a:solidFill>
                <a:latin typeface="Times New Roman"/>
                <a:ea typeface="Times New Roman"/>
              </a:rPr>
              <a:t>bo‘lib, sopol idishlarning sirti </a:t>
            </a:r>
            <a:r>
              <a:rPr lang="uz-Cyrl-UZ" b="1" i="1" dirty="0">
                <a:solidFill>
                  <a:srgbClr val="FF0000"/>
                </a:solidFill>
                <a:latin typeface="Times New Roman"/>
                <a:ea typeface="Times New Roman"/>
              </a:rPr>
              <a:t>ilon izi, archa bargi </a:t>
            </a:r>
            <a:r>
              <a:rPr lang="uz-Cyrl-UZ" dirty="0">
                <a:solidFill>
                  <a:srgbClr val="000000"/>
                </a:solidFill>
                <a:latin typeface="Times New Roman"/>
                <a:ea typeface="Times New Roman"/>
              </a:rPr>
              <a:t>singari, </a:t>
            </a:r>
            <a:r>
              <a:rPr lang="uz-Cyrl-UZ" b="1" dirty="0">
                <a:solidFill>
                  <a:srgbClr val="000000"/>
                </a:solidFill>
                <a:latin typeface="Times New Roman"/>
                <a:ea typeface="Times New Roman"/>
              </a:rPr>
              <a:t>romb, uchburchak,  to‘lqinsimon geometrik </a:t>
            </a:r>
            <a:r>
              <a:rPr lang="uz-Cyrl-UZ" dirty="0">
                <a:solidFill>
                  <a:srgbClr val="000000"/>
                </a:solidFill>
                <a:latin typeface="Times New Roman"/>
                <a:ea typeface="Times New Roman"/>
              </a:rPr>
              <a:t>naqshlar berilgan. Kaltaminorliklar sopol idishlarini o‘ziga xos tarzda yasaganlar. Ular qopga o‘xshash idishga qum solib,  atrofini loy bilan shuvab chiqqanlar va quritilgan. Keyin </a:t>
            </a:r>
            <a:r>
              <a:rPr lang="uz-Cyrl-UZ" b="1" dirty="0">
                <a:solidFill>
                  <a:srgbClr val="000000"/>
                </a:solidFill>
                <a:latin typeface="Times New Roman"/>
                <a:ea typeface="Times New Roman"/>
              </a:rPr>
              <a:t>yer tandiriga </a:t>
            </a:r>
            <a:r>
              <a:rPr lang="uz-Cyrl-UZ" dirty="0">
                <a:solidFill>
                  <a:srgbClr val="000000"/>
                </a:solidFill>
                <a:latin typeface="Times New Roman"/>
                <a:ea typeface="Times New Roman"/>
              </a:rPr>
              <a:t>o‘hshash  </a:t>
            </a:r>
            <a:r>
              <a:rPr lang="uz-Cyrl-UZ" b="1" dirty="0">
                <a:solidFill>
                  <a:srgbClr val="000000"/>
                </a:solidFill>
                <a:latin typeface="Times New Roman"/>
                <a:ea typeface="Times New Roman"/>
              </a:rPr>
              <a:t>xumdonga</a:t>
            </a:r>
            <a:r>
              <a:rPr lang="uz-Cyrl-UZ" dirty="0">
                <a:solidFill>
                  <a:srgbClr val="000000"/>
                </a:solidFill>
                <a:latin typeface="Times New Roman"/>
                <a:ea typeface="Times New Roman"/>
              </a:rPr>
              <a:t> bir nechtasini terilib,  olov yoqilgan va xumdon og‘zi bekitilgan. Katta xaroratda olov yonib, idish ichida iz qoldirgan. Shu sabab sopol buyumlari tuxumsimon shaklda bo‘lgan, </a:t>
            </a:r>
            <a:r>
              <a:rPr lang="uz-Cyrl-UZ" b="1" dirty="0">
                <a:solidFill>
                  <a:srgbClr val="000000"/>
                </a:solidFill>
                <a:latin typeface="Times New Roman"/>
                <a:ea typeface="Times New Roman"/>
              </a:rPr>
              <a:t>lekin idish ichi pishmasdan </a:t>
            </a:r>
            <a:r>
              <a:rPr lang="uz-Cyrl-UZ" dirty="0">
                <a:solidFill>
                  <a:srgbClr val="000000"/>
                </a:solidFill>
                <a:latin typeface="Times New Roman"/>
                <a:ea typeface="Times New Roman"/>
              </a:rPr>
              <a:t>qolgan. </a:t>
            </a:r>
            <a:r>
              <a:rPr lang="uz-Cyrl-UZ" b="1" dirty="0">
                <a:solidFill>
                  <a:srgbClr val="000000"/>
                </a:solidFill>
                <a:latin typeface="Times New Roman"/>
                <a:ea typeface="Times New Roman"/>
              </a:rPr>
              <a:t>Sopol loyiga </a:t>
            </a:r>
            <a:r>
              <a:rPr lang="uz-Cyrl-UZ" b="1" i="1" dirty="0">
                <a:solidFill>
                  <a:srgbClr val="FF0000"/>
                </a:solidFill>
                <a:latin typeface="Times New Roman"/>
                <a:ea typeface="Times New Roman"/>
              </a:rPr>
              <a:t>yantoq yoki qamishning toza kuli</a:t>
            </a:r>
            <a:r>
              <a:rPr lang="uz-Cyrl-UZ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uz-Cyrl-UZ" dirty="0">
                <a:solidFill>
                  <a:srgbClr val="000000"/>
                </a:solidFill>
                <a:latin typeface="Times New Roman"/>
                <a:ea typeface="Times New Roman"/>
              </a:rPr>
              <a:t>solingan. </a:t>
            </a:r>
            <a:r>
              <a:rPr lang="uz-Cyrl-UZ" b="1" dirty="0">
                <a:solidFill>
                  <a:srgbClr val="000000"/>
                </a:solidFill>
                <a:latin typeface="Times New Roman"/>
                <a:ea typeface="Times New Roman"/>
              </a:rPr>
              <a:t>Sopol qozonlarga</a:t>
            </a:r>
            <a:r>
              <a:rPr lang="uz-Cyrl-UZ" dirty="0">
                <a:solidFill>
                  <a:srgbClr val="000000"/>
                </a:solidFill>
                <a:latin typeface="Times New Roman"/>
                <a:ea typeface="Times New Roman"/>
              </a:rPr>
              <a:t> esa </a:t>
            </a:r>
            <a:r>
              <a:rPr lang="uz-Cyrl-UZ" b="1" dirty="0">
                <a:solidFill>
                  <a:srgbClr val="FF0000"/>
                </a:solidFill>
                <a:latin typeface="Times New Roman"/>
                <a:ea typeface="Times New Roman"/>
              </a:rPr>
              <a:t>maydalangan toshlar</a:t>
            </a:r>
            <a:r>
              <a:rPr lang="uz-Cyrl-UZ" dirty="0">
                <a:solidFill>
                  <a:srgbClr val="000000"/>
                </a:solidFill>
                <a:latin typeface="Times New Roman"/>
                <a:ea typeface="Times New Roman"/>
              </a:rPr>
              <a:t> qo‘shilgan. </a:t>
            </a:r>
            <a:endParaRPr lang="en-US" b="1" i="1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</a:p>
          <a:p>
            <a:pPr marL="6858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2600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Oqchadaryo 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havzasidagi </a:t>
            </a:r>
            <a:r>
              <a:rPr lang="uz-Cyrl-UZ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3–4 ta makondan 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xam  </a:t>
            </a:r>
            <a:r>
              <a:rPr lang="uz-Cyrl-UZ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yarim yerto‘la va chaylalar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topilgan. Masalan, </a:t>
            </a:r>
            <a:r>
              <a:rPr lang="uz-Cyrl-UZ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Qavat –7 makonidan </a:t>
            </a:r>
            <a:r>
              <a:rPr lang="uz-Cyrl-UZ" sz="26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maydoni </a:t>
            </a:r>
            <a:r>
              <a:rPr lang="uz-Cyrl-UZ" sz="2600" b="1" i="1" dirty="0" smtClean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580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uz-Cyrl-UZ" sz="2600" b="1" i="1" dirty="0" smtClean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kv.m </a:t>
            </a:r>
            <a:r>
              <a:rPr lang="uz-Cyrl-UZ" sz="26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ga 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teng keladigan </a:t>
            </a:r>
            <a:r>
              <a:rPr lang="uz-Cyrl-UZ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chayla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topilgan. </a:t>
            </a:r>
            <a:endParaRPr lang="ru-RU" sz="2600" dirty="0">
              <a:latin typeface="PANDA Times UZ"/>
              <a:ea typeface="Times New Roman"/>
              <a:cs typeface="PANDA Times UZ"/>
            </a:endParaRPr>
          </a:p>
          <a:p>
            <a:pPr marL="68580" indent="0" algn="just">
              <a:buNone/>
            </a:pP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uz-Cyrl-UZ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Jonbos-4 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</a:rPr>
              <a:t>atrofidagi taqirlardan neolit davriga oid </a:t>
            </a:r>
            <a:r>
              <a:rPr lang="uz-Cyrl-UZ" sz="2600" b="1" i="1" dirty="0">
                <a:solidFill>
                  <a:srgbClr val="FF0000"/>
                </a:solidFill>
                <a:latin typeface="Times New Roman"/>
                <a:ea typeface="Times New Roman"/>
              </a:rPr>
              <a:t>ikkita qabr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</a:rPr>
              <a:t> ham topilgan. Bu </a:t>
            </a:r>
            <a:r>
              <a:rPr lang="uz-Cyrl-UZ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Qizilqum mintaqasidan 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</a:rPr>
              <a:t>topilgan </a:t>
            </a:r>
            <a:r>
              <a:rPr lang="uz-Cyrl-UZ" sz="2600" b="1" dirty="0">
                <a:solidFill>
                  <a:srgbClr val="FF0000"/>
                </a:solidFill>
                <a:latin typeface="Times New Roman"/>
                <a:ea typeface="Times New Roman"/>
              </a:rPr>
              <a:t>odam qoldiqlarining dastlabkisi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</a:rPr>
              <a:t> bo‘ldi. Ma’lum bo‘lishicha, bu qabrlarda o‘lganlarni </a:t>
            </a:r>
            <a:r>
              <a:rPr lang="uz-Cyrl-UZ" sz="2600" b="1" dirty="0">
                <a:solidFill>
                  <a:srgbClr val="0000CC"/>
                </a:solidFill>
                <a:latin typeface="Times New Roman"/>
                <a:ea typeface="Times New Roman"/>
              </a:rPr>
              <a:t>g‘ujanak 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</a:rPr>
              <a:t>holda, ya’ni </a:t>
            </a:r>
            <a:r>
              <a:rPr lang="uz-Cyrl-UZ" sz="2600" b="1" i="1" dirty="0">
                <a:solidFill>
                  <a:srgbClr val="FF0000"/>
                </a:solidFill>
                <a:latin typeface="Times New Roman"/>
                <a:ea typeface="Times New Roman"/>
              </a:rPr>
              <a:t>oyoq–qo‘llarini bukib ko‘mish odati rasm 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</a:rPr>
              <a:t>bo‘lgan. Qabrlarning xar xil joylaridan </a:t>
            </a:r>
            <a:r>
              <a:rPr lang="uz-Cyrl-UZ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turli taqinchoqlar, chaqmoqtosh qurollar, sopol idishlar siniqlari va qizil bo‘yoq qoldiqlari 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</a:rPr>
              <a:t>topilgan. Bu topilmalar ham o‘z xususiyatlari jixatidan kaltaminor madaniyatiga xos edi.</a:t>
            </a:r>
            <a:endParaRPr lang="en-US" sz="2600" b="1" i="1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</a:p>
          <a:p>
            <a:pPr marL="6858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en-US" sz="2600" b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Tolstov</a:t>
            </a:r>
            <a:r>
              <a:rPr lang="en-US" sz="26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manzilgohini</a:t>
            </a:r>
            <a:r>
              <a:rPr lang="en-US" sz="26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Amudaryoning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Oqchadaryo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deltasidan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Jonbos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–4 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makoninga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yaqin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joydan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A.V.Vinogradov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topgan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va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ustozi</a:t>
            </a:r>
            <a:r>
              <a:rPr lang="en-US" sz="26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S.P.Tolstov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sharafiga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“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Tolstov</a:t>
            </a:r>
            <a:r>
              <a:rPr lang="en-US" sz="2600" b="1" dirty="0" smtClean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manzilgohi</a:t>
            </a:r>
            <a:r>
              <a:rPr lang="en-US" sz="26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”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nomini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bergan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</a:t>
            </a:r>
          </a:p>
          <a:p>
            <a:pPr marL="68580" indent="0" algn="just">
              <a:buNone/>
            </a:pP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Makon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qatlamidan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kaltaminorliklar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uyiga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o‘xshash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ikkita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xona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qoldig‘i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topildi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Ulardan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birining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maydoni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110–120kv.m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iborat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bo‘lib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konussimon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tomi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avval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qamish</a:t>
            </a:r>
            <a:r>
              <a:rPr lang="en-US" sz="26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6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so‘ngra</a:t>
            </a:r>
            <a:r>
              <a:rPr lang="en-US" sz="26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daraxt</a:t>
            </a:r>
            <a:r>
              <a:rPr lang="en-US" sz="26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qobig‘i</a:t>
            </a:r>
            <a:r>
              <a:rPr lang="en-US" sz="26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bilan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yopilgan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Bu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yerdan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uyning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ustun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qoldiqlari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o‘choq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izlari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aniqlandi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Makondan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juda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ko‘p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miqdorda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chaqmoqtosh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qurollar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topildi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</a:t>
            </a:r>
            <a:r>
              <a:rPr lang="uz-Cyrl-UZ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uz-Cyrl-UZ" sz="26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2600" b="1" i="1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5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</a:p>
          <a:p>
            <a:pPr marL="6858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en-US" sz="2600" b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Tolstov</a:t>
            </a:r>
            <a:r>
              <a:rPr lang="en-US" sz="26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manzilgohidan</a:t>
            </a:r>
            <a:r>
              <a:rPr lang="en-US" sz="26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topilgan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ashyolar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Kaltaminor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madaniyatining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o‘ziga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xos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xususiyatlarini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yanada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oydinlashtirdi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Jumladan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Kaltaminor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xo‘jaligining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asosini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baliqchilik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tashkil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qilgan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Baliq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ovida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to‘rdan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suyak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garpunlardan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, tosh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sanchqidan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va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qarmoqlardan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keng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foydalanganlar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Ularning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namunalari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Kaltaminor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madaniyati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yodgorliklarida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ko‘plab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uchraydi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Xo‘jalikda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hayvon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ovi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ham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muxim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axamiyatga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ega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bo‘lgan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asosan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yovvoyi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cho‘chqa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buxoro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oxusi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jayron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qulon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sayg‘oq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boshqa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hayvonlarni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ovlaganlar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</a:t>
            </a:r>
            <a:endParaRPr lang="en-US" sz="2600" b="1" i="1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</a:p>
          <a:p>
            <a:pPr marL="6858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z-Cyrl-UZ" sz="2700" b="1" dirty="0">
                <a:solidFill>
                  <a:srgbClr val="0000CC"/>
                </a:solidFill>
                <a:latin typeface="Times New Roman"/>
                <a:ea typeface="Times New Roman"/>
              </a:rPr>
              <a:t>Tumek–kichidjik qabrstoni – </a:t>
            </a:r>
            <a:r>
              <a:rPr lang="uz-Cyrl-UZ" sz="2700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so‘ngi neolit davriga oid</a:t>
            </a:r>
            <a:r>
              <a:rPr lang="uz-Cyrl-UZ" sz="27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muxim yodgorlik bo‘lib, u </a:t>
            </a:r>
            <a:r>
              <a:rPr lang="uz-Cyrl-UZ" sz="2700" b="1" dirty="0">
                <a:solidFill>
                  <a:srgbClr val="000000"/>
                </a:solidFill>
                <a:latin typeface="Times New Roman"/>
                <a:ea typeface="Times New Roman"/>
              </a:rPr>
              <a:t>1972 yilda Amudaryoning quyi oqimidan 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topilgan. U yerda tadqiqotlar </a:t>
            </a:r>
            <a:r>
              <a:rPr lang="uz-Cyrl-UZ" sz="2700" b="1" dirty="0">
                <a:solidFill>
                  <a:srgbClr val="000000"/>
                </a:solidFill>
                <a:latin typeface="Times New Roman"/>
                <a:ea typeface="Times New Roman"/>
              </a:rPr>
              <a:t>1973–1974 yillarda 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olib borildi. Qazishmalar vaqtida </a:t>
            </a:r>
            <a:r>
              <a:rPr lang="uz-Cyrl-UZ" sz="2700" b="1" dirty="0">
                <a:solidFill>
                  <a:srgbClr val="0000CC"/>
                </a:solidFill>
                <a:latin typeface="Times New Roman"/>
                <a:ea typeface="Times New Roman"/>
              </a:rPr>
              <a:t>27 ta qabr 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ochib o‘rganildi. </a:t>
            </a:r>
            <a:r>
              <a:rPr lang="uz-Cyrl-UZ" sz="2700" b="1" dirty="0">
                <a:solidFill>
                  <a:srgbClr val="0000CC"/>
                </a:solidFill>
                <a:latin typeface="Times New Roman"/>
                <a:ea typeface="Times New Roman"/>
              </a:rPr>
              <a:t>Qabrga dafn etilganlar chalqanchasiga yotqizilgan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uz-Cyrl-UZ" sz="2700" b="1" dirty="0">
                <a:solidFill>
                  <a:srgbClr val="000000"/>
                </a:solidFill>
                <a:latin typeface="Times New Roman"/>
                <a:ea typeface="Times New Roman"/>
              </a:rPr>
              <a:t>boshlari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 esa, asosan, </a:t>
            </a:r>
            <a:r>
              <a:rPr lang="uz-Cyrl-UZ" sz="2700" b="1" dirty="0">
                <a:solidFill>
                  <a:srgbClr val="000000"/>
                </a:solidFill>
                <a:latin typeface="Times New Roman"/>
                <a:ea typeface="Times New Roman"/>
              </a:rPr>
              <a:t>shimoli–sharqqa qaratib 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qo‘yilgan va </a:t>
            </a:r>
            <a:r>
              <a:rPr lang="uz-Cyrl-UZ" sz="2700" b="1" dirty="0">
                <a:solidFill>
                  <a:srgbClr val="000000"/>
                </a:solidFill>
                <a:latin typeface="Times New Roman"/>
                <a:ea typeface="Times New Roman"/>
              </a:rPr>
              <a:t>xar xil marosimlarda kiyadigan kiyim boshlar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 bilan ko‘milgan. </a:t>
            </a:r>
            <a:r>
              <a:rPr lang="uz-Cyrl-UZ" sz="2700" b="1" dirty="0">
                <a:solidFill>
                  <a:srgbClr val="000000"/>
                </a:solidFill>
                <a:latin typeface="Times New Roman"/>
                <a:ea typeface="Times New Roman"/>
              </a:rPr>
              <a:t>Skletlar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 ustida </a:t>
            </a:r>
            <a:r>
              <a:rPr lang="uz-Cyrl-UZ" sz="2700" b="1" dirty="0">
                <a:solidFill>
                  <a:srgbClr val="000000"/>
                </a:solidFill>
                <a:latin typeface="Times New Roman"/>
                <a:ea typeface="Times New Roman"/>
              </a:rPr>
              <a:t>taqinchoqlar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 saqlanib qolgan. </a:t>
            </a:r>
            <a:r>
              <a:rPr lang="uz-Cyrl-UZ" sz="2700" b="1" dirty="0">
                <a:solidFill>
                  <a:srgbClr val="000000"/>
                </a:solidFill>
                <a:latin typeface="Times New Roman"/>
                <a:ea typeface="Times New Roman"/>
              </a:rPr>
              <a:t>Tosh qurollar va sopol buyumlarning parchalari 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qo‘yilgan. Qabrdagi suyaklarda </a:t>
            </a:r>
            <a:r>
              <a:rPr lang="uz-Cyrl-UZ" sz="2700" b="1" dirty="0">
                <a:solidFill>
                  <a:srgbClr val="FF0000"/>
                </a:solidFill>
                <a:latin typeface="Times New Roman"/>
                <a:ea typeface="Times New Roman"/>
              </a:rPr>
              <a:t>qizil rang izlar </a:t>
            </a:r>
            <a:r>
              <a:rPr lang="uz-Cyrl-UZ" sz="2700" dirty="0">
                <a:solidFill>
                  <a:srgbClr val="000000"/>
                </a:solidFill>
                <a:latin typeface="Times New Roman"/>
                <a:ea typeface="Times New Roman"/>
              </a:rPr>
              <a:t>mavjud. Bu ularning diniy e’tiqodlari bilan bog‘liq bo‘lgan. </a:t>
            </a:r>
            <a:endParaRPr lang="en-US" sz="2700" b="1" i="1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</a:p>
          <a:p>
            <a:pPr marL="6858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2800" dirty="0">
                <a:solidFill>
                  <a:srgbClr val="000000"/>
                </a:solidFill>
                <a:latin typeface="Times New Roman"/>
                <a:ea typeface="Times New Roman"/>
              </a:rPr>
              <a:t> Zarafshon daryosining yirik tarmog‘i </a:t>
            </a:r>
            <a:r>
              <a:rPr lang="uz-Cyrl-UZ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Moxandaryo</a:t>
            </a:r>
            <a:r>
              <a:rPr lang="uz-Cyrl-UZ" sz="2800" dirty="0">
                <a:solidFill>
                  <a:srgbClr val="000000"/>
                </a:solidFill>
                <a:latin typeface="Times New Roman"/>
                <a:ea typeface="Times New Roman"/>
              </a:rPr>
              <a:t> bo‘lib, uning ham oqimida </a:t>
            </a:r>
            <a:r>
              <a:rPr lang="uz-Cyrl-UZ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ko‘llar </a:t>
            </a:r>
            <a:r>
              <a:rPr lang="uz-Cyrl-UZ" sz="2800" dirty="0">
                <a:solidFill>
                  <a:srgbClr val="000000"/>
                </a:solidFill>
                <a:latin typeface="Times New Roman"/>
                <a:ea typeface="Times New Roman"/>
              </a:rPr>
              <a:t>shakllangan.  Bugungi kunda ular suvsizlikdan sho‘rlanib, </a:t>
            </a:r>
            <a:r>
              <a:rPr lang="uz-Cyrl-UZ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xal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q</a:t>
            </a:r>
            <a:r>
              <a:rPr lang="uz-Cyrl-UZ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z-Cyrl-UZ" sz="2800" dirty="0">
                <a:solidFill>
                  <a:srgbClr val="000000"/>
                </a:solidFill>
                <a:latin typeface="Times New Roman"/>
                <a:ea typeface="Times New Roman"/>
              </a:rPr>
              <a:t>orasida </a:t>
            </a:r>
            <a:r>
              <a:rPr lang="uz-Cyrl-UZ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katta tuzkon, kichik tuzkon </a:t>
            </a:r>
            <a:r>
              <a:rPr lang="uz-Cyrl-UZ" sz="2800" dirty="0">
                <a:solidFill>
                  <a:srgbClr val="000000"/>
                </a:solidFill>
                <a:latin typeface="Times New Roman"/>
                <a:ea typeface="Times New Roman"/>
              </a:rPr>
              <a:t>deb atalib kelinadi. Shu qadimgi ko‘l yoqalarida neolit davri aholisi iste’qomat qilgan. </a:t>
            </a:r>
            <a:r>
              <a:rPr lang="uz-Cyrl-UZ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1950 yillarda  </a:t>
            </a:r>
            <a:r>
              <a:rPr lang="uz-Cyrl-UZ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Ya.G‘.G‘ulomov </a:t>
            </a:r>
            <a:r>
              <a:rPr lang="uz-Cyrl-UZ" sz="2800" dirty="0">
                <a:solidFill>
                  <a:srgbClr val="000000"/>
                </a:solidFill>
                <a:latin typeface="Times New Roman"/>
                <a:ea typeface="Times New Roman"/>
              </a:rPr>
              <a:t>Moxandaryo bo‘ylab arxeologik qidiruv ishlarini olib bordi. </a:t>
            </a:r>
            <a:r>
              <a:rPr lang="uz-Cyrl-UZ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1960 yillarda </a:t>
            </a:r>
            <a:r>
              <a:rPr lang="uz-Cyrl-UZ" sz="2800" dirty="0">
                <a:solidFill>
                  <a:srgbClr val="000000"/>
                </a:solidFill>
                <a:latin typeface="Times New Roman"/>
                <a:ea typeface="Times New Roman"/>
              </a:rPr>
              <a:t>esa bu xududda </a:t>
            </a:r>
            <a:r>
              <a:rPr lang="uz-Cyrl-UZ" sz="2800" b="1" i="1" dirty="0">
                <a:solidFill>
                  <a:srgbClr val="0000CC"/>
                </a:solidFill>
                <a:latin typeface="Times New Roman"/>
                <a:ea typeface="Times New Roman"/>
              </a:rPr>
              <a:t>A.Asqarov bilan O‘.Islomovlar </a:t>
            </a:r>
            <a:r>
              <a:rPr lang="uz-Cyrl-UZ" sz="2800" dirty="0">
                <a:solidFill>
                  <a:srgbClr val="000000"/>
                </a:solidFill>
                <a:latin typeface="Times New Roman"/>
                <a:ea typeface="Times New Roman"/>
              </a:rPr>
              <a:t>tadqiqot ishlarini olib borib, </a:t>
            </a:r>
            <a:r>
              <a:rPr lang="uz-Cyrl-UZ" sz="2800" b="1" i="1" dirty="0">
                <a:solidFill>
                  <a:srgbClr val="000000"/>
                </a:solidFill>
                <a:latin typeface="Times New Roman"/>
                <a:ea typeface="Times New Roman"/>
              </a:rPr>
              <a:t>100 dan ortiq neolit davri manzilgohlarini </a:t>
            </a:r>
            <a:r>
              <a:rPr lang="uz-Cyrl-UZ" sz="2800" dirty="0">
                <a:solidFill>
                  <a:srgbClr val="000000"/>
                </a:solidFill>
                <a:latin typeface="Times New Roman"/>
                <a:ea typeface="Times New Roman"/>
              </a:rPr>
              <a:t>topdilar.</a:t>
            </a:r>
            <a:endParaRPr lang="en-US" sz="2700" b="1" i="1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8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en-US" sz="2600" b="1" dirty="0" err="1" smtClean="0">
                <a:solidFill>
                  <a:srgbClr val="0000CC"/>
                </a:solidFill>
                <a:latin typeface="Times New Roman"/>
                <a:ea typeface="Times New Roman"/>
              </a:rPr>
              <a:t>Darvozaqir</a:t>
            </a:r>
            <a:r>
              <a:rPr lang="en-US" sz="2600" b="1" dirty="0" smtClean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srgbClr val="0000CC"/>
                </a:solidFill>
                <a:latin typeface="Times New Roman"/>
                <a:ea typeface="Times New Roman"/>
              </a:rPr>
              <a:t>I </a:t>
            </a:r>
            <a:r>
              <a:rPr lang="en-US" sz="26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makoni</a:t>
            </a:r>
            <a:r>
              <a:rPr lang="en-US" sz="2600" b="1" dirty="0">
                <a:solidFill>
                  <a:srgbClr val="0000CC"/>
                </a:solidFill>
                <a:latin typeface="Times New Roman"/>
                <a:ea typeface="Times New Roman"/>
              </a:rPr>
              <a:t> 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Buxoro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viloyatining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Qorako‘l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shaxarchasidan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40–45 km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shimoli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–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g‘arbidagi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Katta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Tuzkon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ko‘lidan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600–700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metr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masofada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joylashgan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.  U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yerda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smtClean="0">
                <a:solidFill>
                  <a:srgbClr val="0000CC"/>
                </a:solidFill>
                <a:latin typeface="Times New Roman"/>
                <a:ea typeface="Times New Roman"/>
              </a:rPr>
              <a:t>3 ta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madaniy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qatlam</a:t>
            </a:r>
            <a:r>
              <a:rPr lang="en-US" sz="26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topilgan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bo‘lib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Yuqori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qatlami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buzilib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ketgan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Lekin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undan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ancha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boy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materiallar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tosh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mehnat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qurollari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–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silliqlangan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tosh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boltalar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qirg‘ich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teshgich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o‘roq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–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randa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parma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topilgan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Ikkinchi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qatlamdan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esa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gulxan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qoldiqlari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oz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miqdorda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qurollar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topilgan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2600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Uchinchi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qatlamdan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esa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o‘choqlar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turar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joy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qoldiqlari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silliqlangan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tosh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bolta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boshqa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xil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tosh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qurollar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to‘lqinli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chiziqlar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bezatilgan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sopol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buyumlar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hayvon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suyaklari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dirty="0" err="1">
                <a:solidFill>
                  <a:srgbClr val="000000"/>
                </a:solidFill>
                <a:latin typeface="Times New Roman"/>
                <a:ea typeface="Times New Roman"/>
              </a:rPr>
              <a:t>qoldiqlari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</a:rPr>
              <a:t>topilgan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2600" b="1" i="1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6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28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endParaRPr lang="en-US" sz="2800" dirty="0" smtClean="0">
              <a:solidFill>
                <a:srgbClr val="000000"/>
              </a:solidFill>
              <a:latin typeface="Times New Roman"/>
              <a:ea typeface="Times New Roman"/>
              <a:cs typeface="PANDA Times UZ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3200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Darvozaqir </a:t>
            </a:r>
            <a:r>
              <a:rPr lang="uz-Cyrl-UZ" sz="3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1 makonida  maydoni </a:t>
            </a:r>
            <a:r>
              <a:rPr lang="uz-Cyrl-UZ" sz="3200" b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81 kv.m </a:t>
            </a:r>
            <a:r>
              <a:rPr lang="uz-Cyrl-UZ" sz="32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bo‘lgan</a:t>
            </a:r>
            <a:r>
              <a:rPr lang="uz-Cyrl-UZ" sz="3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uz-Cyrl-UZ" sz="32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to‘g‘ri to‘rtburchakli turar joy qoldig‘i </a:t>
            </a:r>
            <a:r>
              <a:rPr lang="uz-Cyrl-UZ" sz="3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saqlanib qolgan. Bu turar joy </a:t>
            </a:r>
            <a:r>
              <a:rPr lang="uz-Cyrl-UZ" sz="32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yog‘ochdan</a:t>
            </a:r>
            <a:r>
              <a:rPr lang="uz-Cyrl-UZ" sz="3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yasalib, </a:t>
            </a:r>
            <a:r>
              <a:rPr lang="uz-Cyrl-UZ" sz="32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usti qamish </a:t>
            </a:r>
            <a:r>
              <a:rPr lang="uz-Cyrl-UZ" sz="3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bilan bekitilgan </a:t>
            </a:r>
            <a:r>
              <a:rPr lang="uz-Cyrl-UZ" sz="32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chayla</a:t>
            </a:r>
            <a:r>
              <a:rPr lang="uz-Cyrl-UZ" sz="3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bo‘lgan. Xona ichida </a:t>
            </a:r>
            <a:r>
              <a:rPr lang="uz-Cyrl-UZ" sz="3200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o‘choq izlari</a:t>
            </a:r>
            <a:r>
              <a:rPr lang="uz-Cyrl-UZ" sz="3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topilmagan. U yerda </a:t>
            </a:r>
            <a:r>
              <a:rPr lang="uz-Cyrl-UZ" sz="3200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30–35 kishi, bitta ona urug‘i jamoasi  </a:t>
            </a:r>
            <a:r>
              <a:rPr lang="uz-Cyrl-UZ" sz="32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yashagan. </a:t>
            </a:r>
            <a:endParaRPr lang="ru-RU" sz="3200" dirty="0">
              <a:effectLst/>
              <a:latin typeface="PANDA Times UZ"/>
              <a:ea typeface="Times New Roman"/>
              <a:cs typeface="PANDA Times UZ"/>
            </a:endParaRPr>
          </a:p>
        </p:txBody>
      </p:sp>
    </p:spTree>
    <p:extLst>
      <p:ext uri="{BB962C8B-B14F-4D97-AF65-F5344CB8AC3E}">
        <p14:creationId xmlns:p14="http://schemas.microsoft.com/office/powerpoint/2010/main" val="26006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uz-Cyrl-UZ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28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endParaRPr lang="en-US" sz="2800" dirty="0" smtClean="0">
              <a:solidFill>
                <a:srgbClr val="000000"/>
              </a:solidFill>
              <a:latin typeface="Times New Roman"/>
              <a:ea typeface="Times New Roman"/>
              <a:cs typeface="PANDA Times UZ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en-US" b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Darvozaqir</a:t>
            </a:r>
            <a:r>
              <a:rPr lang="en-US" b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II </a:t>
            </a:r>
            <a:r>
              <a:rPr lang="en-US" b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makoni</a:t>
            </a:r>
            <a:r>
              <a:rPr lang="en-US" b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Katta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Tuzkon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ko‘lining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shimoliy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qismida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joylashgan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 U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bir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qatlami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neolit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davri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yodgorligidir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Makonning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madaniy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qatlamidan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ko‘p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miqdorda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tosh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qurollari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– </a:t>
            </a:r>
            <a:r>
              <a:rPr lang="en-US" b="1" i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qig‘ichlar</a:t>
            </a: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o‘roqlar</a:t>
            </a: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pichoq</a:t>
            </a: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, tosh </a:t>
            </a:r>
            <a:r>
              <a:rPr lang="en-US" b="1" i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ushatgich</a:t>
            </a: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teshgichlar</a:t>
            </a: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nukleuslar</a:t>
            </a: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uchrindilar</a:t>
            </a: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, tosh </a:t>
            </a:r>
            <a:r>
              <a:rPr lang="en-US" b="1" i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chiqindilari</a:t>
            </a: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topilgan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Jami </a:t>
            </a:r>
            <a:r>
              <a:rPr lang="en-US" b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584 tosh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buyumidan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35%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tosh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qurollari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bo‘lib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qolganlari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tosh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chiqindilaridir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Ular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orasida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pichoqsimon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parrakchalardan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yasalgan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mayda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qurolchalar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ko‘pchilikni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tashkil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etadi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Makondan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chig‘anoq</a:t>
            </a:r>
            <a:r>
              <a:rPr lang="en-US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va</a:t>
            </a:r>
            <a:r>
              <a:rPr lang="en-US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marmardan</a:t>
            </a:r>
            <a:r>
              <a:rPr lang="en-US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yasalgan</a:t>
            </a:r>
            <a:r>
              <a:rPr lang="en-US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har</a:t>
            </a:r>
            <a:r>
              <a:rPr lang="en-US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xil</a:t>
            </a:r>
            <a:r>
              <a:rPr lang="en-US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shakldagi</a:t>
            </a:r>
            <a:r>
              <a:rPr lang="en-US" b="1" i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munchoqlar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ham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topilgan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Kaltaminor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madaniyati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sopol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buyumlariga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o‘xshash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har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xil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naqshlar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bilan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bezatilgan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sopollar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 ham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topilgan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4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Kaltaminor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z-Cyrl-UZ" sz="2300" b="1" dirty="0">
                <a:solidFill>
                  <a:srgbClr val="0000CC"/>
                </a:solidFill>
                <a:latin typeface="Times New Roman"/>
                <a:ea typeface="Times New Roman"/>
              </a:rPr>
              <a:t>Sazag‘on makoni</a:t>
            </a:r>
            <a:r>
              <a:rPr lang="uz-Cyrl-UZ" sz="2300" dirty="0">
                <a:solidFill>
                  <a:srgbClr val="0000CC"/>
                </a:solidFill>
                <a:latin typeface="Times New Roman"/>
                <a:ea typeface="Times New Roman"/>
              </a:rPr>
              <a:t>  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Zarafshon daryosining o‘rta xavzasida  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Samarqanddan 30 km janubi–g‘arbda 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joylashgan </a:t>
            </a:r>
            <a:r>
              <a:rPr lang="uz-Cyrl-UZ" sz="23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qishlo</a:t>
            </a:r>
            <a:r>
              <a:rPr lang="en-US" sz="23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qdan</a:t>
            </a:r>
            <a:r>
              <a:rPr lang="uz-Cyrl-UZ" sz="23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topilg</a:t>
            </a:r>
            <a:r>
              <a:rPr lang="uz-Cyrl-UZ" sz="23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. Sazag‘on makonidan neolit davriga oid ko‘plab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tosh qurollari va hayvon suyaklari 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topilgan. Sazog‘on tosh qurollari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Darvozaqir materiallariga 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o‘xshab ketsa–da, ularning o‘ziga xos mahalliy xususiyatlari bor. Jumladan, Kaltaminor madaniyatini yaratgan axoli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ko‘l va daryo bo‘ylarida 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yashab, baliqchilik  bilan shug‘ullanib, shunga xos mehnat qurollari yaratgan bo‘lsalar, sazog‘on madaniyati axolisi tog‘li xududlarda yashab, asosan </a:t>
            </a:r>
            <a:r>
              <a:rPr lang="uz-Cyrl-UZ" sz="2300" b="1" dirty="0">
                <a:solidFill>
                  <a:srgbClr val="000000"/>
                </a:solidFill>
                <a:latin typeface="Times New Roman"/>
                <a:ea typeface="Times New Roman"/>
              </a:rPr>
              <a:t>ovchilik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 bilan shug‘ullanganlar. Shu sabab makonni qazish vaqtida ovchilikkka moslashgan mehnat qurollari bilan birgalikda </a:t>
            </a:r>
            <a:r>
              <a:rPr lang="uz-Cyrl-UZ" sz="2300" b="1" dirty="0">
                <a:solidFill>
                  <a:srgbClr val="0000CC"/>
                </a:solidFill>
                <a:latin typeface="Times New Roman"/>
                <a:ea typeface="Times New Roman"/>
              </a:rPr>
              <a:t>yovvoiy va uy hayvonlarining suyak qoldiqlari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 ham topilgan.  Demak, </a:t>
            </a:r>
            <a:r>
              <a:rPr lang="uz-Cyrl-UZ" sz="2300" b="1" i="1" dirty="0">
                <a:solidFill>
                  <a:srgbClr val="7030A0"/>
                </a:solidFill>
                <a:latin typeface="Times New Roman"/>
                <a:ea typeface="Times New Roman"/>
              </a:rPr>
              <a:t>Sazog‘on madaniyati aholisi yirik shoxli hayvonlarni qo‘lga o‘rgatib, ilk chorvachilik xo‘jaligiga</a:t>
            </a:r>
            <a:r>
              <a:rPr lang="uz-Cyrl-UZ" sz="2300" dirty="0">
                <a:solidFill>
                  <a:srgbClr val="000000"/>
                </a:solidFill>
                <a:latin typeface="Times New Roman"/>
                <a:ea typeface="Times New Roman"/>
              </a:rPr>
              <a:t> asos solganlar. </a:t>
            </a:r>
            <a:endParaRPr lang="en-US" sz="2300" dirty="0">
              <a:solidFill>
                <a:srgbClr val="000000"/>
              </a:solidFill>
              <a:latin typeface="Times New Roman"/>
              <a:ea typeface="Times New Roman"/>
              <a:cs typeface="PANDA Times UZ"/>
            </a:endParaRPr>
          </a:p>
        </p:txBody>
      </p:sp>
    </p:spTree>
    <p:extLst>
      <p:ext uri="{BB962C8B-B14F-4D97-AF65-F5344CB8AC3E}">
        <p14:creationId xmlns:p14="http://schemas.microsoft.com/office/powerpoint/2010/main" val="24947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4" y="8544"/>
            <a:ext cx="9155743" cy="684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453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indent="0" algn="just"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                                                                                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Markaziy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Farg’ona</a:t>
            </a:r>
            <a:r>
              <a:rPr lang="en-US" sz="16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madaniyati</a:t>
            </a:r>
            <a:endParaRPr lang="en-US" sz="18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endParaRPr lang="en-US" sz="2000" b="1" dirty="0" smtClean="0">
              <a:latin typeface="Times New Roman"/>
              <a:ea typeface="Times New Roman"/>
              <a:cs typeface="PANDA Times UZ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b="1" dirty="0" smtClean="0">
                <a:latin typeface="Times New Roman"/>
                <a:ea typeface="Times New Roman"/>
                <a:cs typeface="PANDA Times UZ"/>
              </a:rPr>
              <a:t> </a:t>
            </a:r>
            <a:r>
              <a:rPr lang="uz-Cyrl-UZ" b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Markaziy Farg‘ona neolit yodgorliklari </a:t>
            </a:r>
            <a:r>
              <a:rPr lang="uz-Cyrl-UZ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uz-Cyrl-UZ" dirty="0">
                <a:latin typeface="Times New Roman"/>
                <a:ea typeface="Times New Roman"/>
                <a:cs typeface="PANDA Times UZ"/>
              </a:rPr>
              <a:t>ilk neolit bosqichiga oid yodgorlik bo‘lib,  u </a:t>
            </a:r>
            <a:r>
              <a:rPr lang="en-US" b="1" dirty="0" smtClean="0">
                <a:latin typeface="Times New Roman"/>
                <a:ea typeface="Times New Roman"/>
                <a:cs typeface="PANDA Times UZ"/>
              </a:rPr>
              <a:t>XX </a:t>
            </a:r>
            <a:r>
              <a:rPr lang="en-US" b="1" dirty="0" err="1" smtClean="0">
                <a:latin typeface="Times New Roman"/>
                <a:ea typeface="Times New Roman"/>
                <a:cs typeface="PANDA Times UZ"/>
              </a:rPr>
              <a:t>asrning</a:t>
            </a:r>
            <a:r>
              <a:rPr lang="en-US" b="1" dirty="0" smtClean="0">
                <a:latin typeface="Times New Roman"/>
                <a:ea typeface="Times New Roman"/>
                <a:cs typeface="PANDA Times UZ"/>
              </a:rPr>
              <a:t> </a:t>
            </a:r>
            <a:r>
              <a:rPr lang="uz-Cyrl-UZ" b="1" dirty="0" smtClean="0">
                <a:latin typeface="Times New Roman"/>
                <a:ea typeface="Times New Roman"/>
                <a:cs typeface="PANDA Times UZ"/>
              </a:rPr>
              <a:t>50 yillar</a:t>
            </a:r>
            <a:r>
              <a:rPr lang="en-US" b="1" dirty="0" err="1" smtClean="0">
                <a:latin typeface="Times New Roman"/>
                <a:ea typeface="Times New Roman"/>
                <a:cs typeface="PANDA Times UZ"/>
              </a:rPr>
              <a:t>i</a:t>
            </a:r>
            <a:r>
              <a:rPr lang="uz-Cyrl-UZ" b="1" dirty="0" smtClean="0">
                <a:latin typeface="Times New Roman"/>
                <a:ea typeface="Times New Roman"/>
                <a:cs typeface="PANDA Times UZ"/>
              </a:rPr>
              <a:t>da </a:t>
            </a:r>
            <a:r>
              <a:rPr lang="uz-Cyrl-UZ" dirty="0">
                <a:latin typeface="Times New Roman"/>
                <a:ea typeface="Times New Roman"/>
                <a:cs typeface="PANDA Times UZ"/>
              </a:rPr>
              <a:t>tadqiq qilingan.  Ular markaziy Farg‘onaning  cho‘lllarida topilgan bo‘lib, bugungi kungacha </a:t>
            </a:r>
            <a:r>
              <a:rPr lang="uz-Cyrl-UZ" b="1" dirty="0">
                <a:latin typeface="Times New Roman"/>
                <a:ea typeface="Times New Roman"/>
                <a:cs typeface="PANDA Times UZ"/>
              </a:rPr>
              <a:t>80 dan ortiq makon</a:t>
            </a:r>
            <a:r>
              <a:rPr lang="uz-Cyrl-UZ" dirty="0">
                <a:latin typeface="Times New Roman"/>
                <a:ea typeface="Times New Roman"/>
                <a:cs typeface="PANDA Times UZ"/>
              </a:rPr>
              <a:t> aniqlangan. Ular umumiy tarzda </a:t>
            </a:r>
            <a:r>
              <a:rPr lang="uz-Cyrl-UZ" b="1" dirty="0">
                <a:solidFill>
                  <a:srgbClr val="0000CC"/>
                </a:solidFill>
                <a:latin typeface="Times New Roman"/>
                <a:ea typeface="Times New Roman"/>
                <a:cs typeface="PANDA Times UZ"/>
              </a:rPr>
              <a:t>Markaziy Farg‘ona madaniyati</a:t>
            </a:r>
            <a:r>
              <a:rPr lang="uz-Cyrl-UZ" dirty="0">
                <a:latin typeface="Times New Roman"/>
                <a:ea typeface="Times New Roman"/>
                <a:cs typeface="PANDA Times UZ"/>
              </a:rPr>
              <a:t> deb nomlanadi. </a:t>
            </a:r>
            <a:endParaRPr lang="ru-RU" dirty="0">
              <a:latin typeface="PANDA Times UZ"/>
              <a:ea typeface="Times New Roman"/>
              <a:cs typeface="PANDA Times UZ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 smtClean="0">
                <a:latin typeface="Times New Roman"/>
                <a:ea typeface="Times New Roman"/>
                <a:cs typeface="PANDA Times UZ"/>
              </a:rPr>
              <a:t>	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dirty="0" smtClean="0">
                <a:latin typeface="Times New Roman"/>
                <a:ea typeface="Times New Roman"/>
                <a:cs typeface="PANDA Times UZ"/>
              </a:rPr>
              <a:t>Neolit </a:t>
            </a:r>
            <a:r>
              <a:rPr lang="uz-Cyrl-UZ" dirty="0">
                <a:latin typeface="Times New Roman"/>
                <a:ea typeface="Times New Roman"/>
                <a:cs typeface="PANDA Times UZ"/>
              </a:rPr>
              <a:t>makonlari </a:t>
            </a:r>
            <a:r>
              <a:rPr lang="uz-Cyrl-UZ" b="1" i="1" dirty="0">
                <a:latin typeface="Times New Roman"/>
                <a:ea typeface="Times New Roman"/>
                <a:cs typeface="PANDA Times UZ"/>
              </a:rPr>
              <a:t>Qoraqalpoq dashtida, Mingbuloq, Sariqsuv, Oqqum, Damko‘l va Qiziltepa massivlaridan </a:t>
            </a:r>
            <a:r>
              <a:rPr lang="uz-Cyrl-UZ" dirty="0">
                <a:latin typeface="Times New Roman"/>
                <a:ea typeface="Times New Roman"/>
                <a:cs typeface="PANDA Times UZ"/>
              </a:rPr>
              <a:t>topilgan. Ular jumlasiga  </a:t>
            </a:r>
            <a:r>
              <a:rPr lang="uz-Cyrl-UZ" b="1" i="1" dirty="0">
                <a:latin typeface="Times New Roman"/>
                <a:ea typeface="Times New Roman"/>
                <a:cs typeface="PANDA Times UZ"/>
              </a:rPr>
              <a:t>Zambar 1,2, Yangiqadam 12,14, 16,19, 35,   Mingbuloq, Sariqsuv, Uzunko‘l, Dorozko‘l, Madyor</a:t>
            </a:r>
            <a:r>
              <a:rPr lang="uz-Cyrl-UZ" dirty="0">
                <a:latin typeface="Times New Roman"/>
                <a:ea typeface="Times New Roman"/>
                <a:cs typeface="PANDA Times UZ"/>
              </a:rPr>
              <a:t> va boshqalarini kiritish mumkin</a:t>
            </a:r>
            <a:r>
              <a:rPr lang="uz-Cyrl-UZ" sz="2000" dirty="0">
                <a:latin typeface="Times New Roman"/>
                <a:ea typeface="Times New Roman"/>
                <a:cs typeface="PANDA Times UZ"/>
              </a:rPr>
              <a:t>. </a:t>
            </a:r>
            <a:endParaRPr lang="ru-RU" sz="2000" dirty="0">
              <a:effectLst/>
              <a:latin typeface="PANDA Times UZ"/>
              <a:ea typeface="Times New Roman"/>
              <a:cs typeface="PANDA Times UZ"/>
            </a:endParaRPr>
          </a:p>
        </p:txBody>
      </p:sp>
    </p:spTree>
    <p:extLst>
      <p:ext uri="{BB962C8B-B14F-4D97-AF65-F5344CB8AC3E}">
        <p14:creationId xmlns:p14="http://schemas.microsoft.com/office/powerpoint/2010/main" val="35002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08912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8812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88640"/>
            <a:ext cx="8136904" cy="6336704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makonlari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tog’laridan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o’rganilgan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Tojikiston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Respublikasining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Bobotog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-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Qoratog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oralig’idagi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yerlar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o’rganilgan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yodgorliklar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vodiysidan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topilganligi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tog’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yodgorliklar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miloddan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avvalgi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V-III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yilliklar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sopol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idishlar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yasab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chorvachilik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ovchilik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qisman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dehqonchilik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termachilik</a:t>
            </a:r>
            <a:r>
              <a:rPr 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shug’ullangan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88640"/>
            <a:ext cx="8136904" cy="6336704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madaniyatining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yodgorliklari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Tojikistonning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Yovonsu</a:t>
            </a:r>
            <a:r>
              <a:rPr lang="en-US" sz="28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Vaxsh</a:t>
            </a:r>
            <a:r>
              <a:rPr lang="en-US" sz="28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Qizilsuv</a:t>
            </a:r>
            <a:r>
              <a:rPr lang="en-US" sz="28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Kofarnihon</a:t>
            </a:r>
            <a:r>
              <a:rPr lang="en-US" sz="28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daryolari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havzalarida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1948 y. </a:t>
            </a:r>
            <a:r>
              <a:rPr lang="en-US" sz="28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A.P.Okladnikov</a:t>
            </a:r>
            <a:r>
              <a:rPr lang="en-US" sz="28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yodgorliklari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Tutkovul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Sayyod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Qozi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Darayi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Sho‘r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Gaziyontepa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Oʻzbekistondagi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Kal-taminor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Turkmanistondagi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Joytun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arxeologik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toʻgʻri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Topilmalari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suyakdan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yasalgan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qurollar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maishiy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oʻchoqlardan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Tosh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qurollar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ohaktosh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kvarsit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serpantin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yashma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7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88640"/>
            <a:ext cx="8136904" cy="6336704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Hozirgacha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yodgorliklarida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sopol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namunalarini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uchramasligi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tadqiqotchilar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yechilmagan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qolmoqda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Holbuki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Kaltaminor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sopol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tayyorlangani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maʼlum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sohiblarini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xoʻjalik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endigina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oʻtroqlashayotgan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ovchilar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terimchilik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tirikchilik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qiluvchilar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Dehqonchilikning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ilk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soʻnggi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45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78" y="908720"/>
            <a:ext cx="814244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1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12776"/>
            <a:ext cx="800205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91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olit \u200b\u200bdavri nima? Neolit \u200b\u200bdav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409460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Горизонтальный свиток 3"/>
          <p:cNvSpPr/>
          <p:nvPr/>
        </p:nvSpPr>
        <p:spPr>
          <a:xfrm>
            <a:off x="971600" y="764704"/>
            <a:ext cx="6624736" cy="2593237"/>
          </a:xfrm>
          <a:prstGeom prst="horizontalScroll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E’TIBORINGIZ UCHUN RAHMAT !!!</a:t>
            </a:r>
            <a:endParaRPr lang="ru-RU" sz="4000" dirty="0"/>
          </a:p>
        </p:txBody>
      </p:sp>
      <p:sp>
        <p:nvSpPr>
          <p:cNvPr id="5" name="7-конечная звезда 4"/>
          <p:cNvSpPr/>
          <p:nvPr/>
        </p:nvSpPr>
        <p:spPr>
          <a:xfrm>
            <a:off x="467544" y="3535754"/>
            <a:ext cx="1656184" cy="2952328"/>
          </a:xfrm>
          <a:prstGeom prst="star7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7-конечная звезда 5"/>
          <p:cNvSpPr/>
          <p:nvPr/>
        </p:nvSpPr>
        <p:spPr>
          <a:xfrm>
            <a:off x="6804248" y="3524128"/>
            <a:ext cx="1800200" cy="2952328"/>
          </a:xfrm>
          <a:prstGeom prst="star7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7-конечная звезда 6"/>
          <p:cNvSpPr/>
          <p:nvPr/>
        </p:nvSpPr>
        <p:spPr>
          <a:xfrm>
            <a:off x="3635896" y="3535754"/>
            <a:ext cx="1872208" cy="2952328"/>
          </a:xfrm>
          <a:prstGeom prst="star7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21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latin typeface="Times New Roman"/>
                <a:ea typeface="Times New Roman"/>
              </a:rPr>
              <a:t>                          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NEOLIT TUSHUNCHASI</a:t>
            </a:r>
          </a:p>
          <a:p>
            <a:pPr marL="68580" indent="0" algn="just">
              <a:buNone/>
            </a:pPr>
            <a:r>
              <a:rPr lang="en-US" dirty="0">
                <a:latin typeface="Times New Roman"/>
                <a:ea typeface="Times New Roman"/>
              </a:rPr>
              <a:t>	</a:t>
            </a:r>
            <a:r>
              <a:rPr lang="en-US" sz="2800" dirty="0" err="1">
                <a:latin typeface="Times New Roman"/>
                <a:ea typeface="Times New Roman"/>
              </a:rPr>
              <a:t>O‘rta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Osiyo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neolit</a:t>
            </a:r>
            <a:r>
              <a:rPr lang="en-US" sz="2800" b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eneolit</a:t>
            </a:r>
            <a:r>
              <a:rPr lang="en-US" sz="2800" b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davri</a:t>
            </a:r>
            <a:r>
              <a:rPr lang="en-US" sz="2800" b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madaniyatini</a:t>
            </a:r>
            <a:r>
              <a:rPr lang="en-US" sz="2800" b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o‘rganishga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taniqli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olimlar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dirty="0" err="1">
                <a:latin typeface="Times New Roman"/>
                <a:ea typeface="Times New Roman"/>
              </a:rPr>
              <a:t>yirik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qadimshunos</a:t>
            </a:r>
            <a:r>
              <a:rPr lang="en-US" sz="2800" dirty="0">
                <a:latin typeface="Times New Roman"/>
                <a:ea typeface="Times New Roman"/>
              </a:rPr>
              <a:t> – </a:t>
            </a:r>
            <a:r>
              <a:rPr lang="en-US" sz="2800" dirty="0" err="1">
                <a:latin typeface="Times New Roman"/>
                <a:ea typeface="Times New Roman"/>
              </a:rPr>
              <a:t>mutaxassislar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katta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xissa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qo‘shganlar</a:t>
            </a:r>
            <a:r>
              <a:rPr lang="en-US" sz="2800" dirty="0">
                <a:latin typeface="Times New Roman"/>
                <a:ea typeface="Times New Roman"/>
              </a:rPr>
              <a:t> (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S.P.Tolstov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Ya.G‘.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G‘ulomov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V.M.Masson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O.K.Berdiev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O‘.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Islomov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V.I.Sarianidi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A.V.Vinogradov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M.Jo‘raqulov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A.Isoqov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boshq</a:t>
            </a:r>
            <a:r>
              <a:rPr lang="en-US" sz="2800" dirty="0">
                <a:latin typeface="Times New Roman"/>
                <a:ea typeface="Times New Roman"/>
              </a:rPr>
              <a:t>.). </a:t>
            </a:r>
            <a:r>
              <a:rPr lang="en-US" sz="2800" dirty="0" err="1">
                <a:latin typeface="Times New Roman"/>
                <a:ea typeface="Times New Roman"/>
              </a:rPr>
              <a:t>Ularning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sayi</a:t>
            </a:r>
            <a:r>
              <a:rPr lang="en-US" sz="2800" dirty="0">
                <a:latin typeface="Times New Roman"/>
                <a:ea typeface="Times New Roman"/>
              </a:rPr>
              <a:t>–</a:t>
            </a:r>
            <a:r>
              <a:rPr lang="en-US" sz="2800" dirty="0" err="1">
                <a:latin typeface="Times New Roman"/>
                <a:ea typeface="Times New Roman"/>
              </a:rPr>
              <a:t>harakatlari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tufayli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dasht</a:t>
            </a:r>
            <a:r>
              <a:rPr lang="en-US" sz="2800" dirty="0">
                <a:latin typeface="Times New Roman"/>
                <a:ea typeface="Times New Roman"/>
              </a:rPr>
              <a:t>–</a:t>
            </a:r>
            <a:r>
              <a:rPr lang="en-US" sz="2800" dirty="0" err="1">
                <a:latin typeface="Times New Roman"/>
                <a:ea typeface="Times New Roman"/>
              </a:rPr>
              <a:t>cho‘l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vohalarda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qidiruv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hamda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qazishma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arxeologik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ishlar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olib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borilgan</a:t>
            </a:r>
            <a:r>
              <a:rPr lang="en-US" sz="2800" dirty="0">
                <a:latin typeface="Times New Roman"/>
                <a:ea typeface="Times New Roman"/>
              </a:rPr>
              <a:t>. Bu </a:t>
            </a:r>
            <a:r>
              <a:rPr lang="en-US" sz="2800" dirty="0" err="1">
                <a:latin typeface="Times New Roman"/>
                <a:ea typeface="Times New Roman"/>
              </a:rPr>
              <a:t>tadqiqotlarning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natijalari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ilmiy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maqolalar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monografilarda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o‘z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aksini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topgan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248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latin typeface="Times New Roman"/>
                <a:ea typeface="Times New Roman"/>
              </a:rPr>
              <a:t>                          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NEOLIT TUSHUNCHASI</a:t>
            </a:r>
          </a:p>
          <a:p>
            <a:pPr marL="68580" indent="0" algn="just">
              <a:buNone/>
            </a:pPr>
            <a:r>
              <a:rPr lang="en-US" dirty="0">
                <a:latin typeface="Times New Roman"/>
                <a:ea typeface="Times New Roman"/>
              </a:rPr>
              <a:t>	</a:t>
            </a:r>
            <a:r>
              <a:rPr lang="uz-Cyrl-UZ" dirty="0" smtClean="0">
                <a:latin typeface="Times New Roman"/>
                <a:ea typeface="Times New Roman"/>
              </a:rPr>
              <a:t>Kishilar  </a:t>
            </a:r>
            <a:r>
              <a:rPr lang="uz-Cyrl-UZ" dirty="0">
                <a:latin typeface="Times New Roman"/>
                <a:ea typeface="Times New Roman"/>
              </a:rPr>
              <a:t>jamiyati  taraqqiyotidagi  keyingi  davr  neolit  deb  nom  olgan.  U  yunoncha   </a:t>
            </a:r>
            <a:r>
              <a:rPr lang="uz-Cyrl-UZ" b="1" i="1" dirty="0">
                <a:solidFill>
                  <a:srgbClr val="FF0000"/>
                </a:solidFill>
                <a:latin typeface="Times New Roman"/>
                <a:ea typeface="Times New Roman"/>
              </a:rPr>
              <a:t>“neo”—yangi,  “metos”—tosh</a:t>
            </a:r>
            <a:r>
              <a:rPr lang="uz-Cyrl-UZ" dirty="0">
                <a:latin typeface="Times New Roman"/>
                <a:ea typeface="Times New Roman"/>
              </a:rPr>
              <a:t>,  ya’ni  </a:t>
            </a:r>
            <a:r>
              <a:rPr lang="uz-Cyrl-UZ" b="1" dirty="0">
                <a:solidFill>
                  <a:srgbClr val="002060"/>
                </a:solidFill>
                <a:latin typeface="Times New Roman"/>
                <a:ea typeface="Times New Roman"/>
              </a:rPr>
              <a:t>yan</a:t>
            </a:r>
            <a:r>
              <a:rPr lang="en-US" b="1" dirty="0" err="1">
                <a:solidFill>
                  <a:srgbClr val="002060"/>
                </a:solidFill>
                <a:latin typeface="Times New Roman"/>
                <a:ea typeface="Times New Roman"/>
              </a:rPr>
              <a:t>gi</a:t>
            </a:r>
            <a:r>
              <a:rPr lang="uz-Cyrl-UZ" b="1" dirty="0">
                <a:solidFill>
                  <a:srgbClr val="002060"/>
                </a:solidFill>
                <a:latin typeface="Times New Roman"/>
                <a:ea typeface="Times New Roman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Times New Roman"/>
                <a:ea typeface="Times New Roman"/>
              </a:rPr>
              <a:t>tosh</a:t>
            </a:r>
            <a:r>
              <a:rPr lang="uz-Cyrl-UZ" b="1" dirty="0">
                <a:solidFill>
                  <a:srgbClr val="002060"/>
                </a:solidFill>
                <a:latin typeface="Times New Roman"/>
                <a:ea typeface="Times New Roman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Times New Roman"/>
                <a:ea typeface="Times New Roman"/>
              </a:rPr>
              <a:t>davri</a:t>
            </a:r>
            <a:r>
              <a:rPr lang="uz-Cyrl-UZ" b="1" dirty="0">
                <a:solidFill>
                  <a:srgbClr val="002060"/>
                </a:solidFill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degan</a:t>
            </a:r>
            <a:r>
              <a:rPr lang="uz-Cyrl-UZ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ma’noni</a:t>
            </a:r>
            <a:r>
              <a:rPr lang="uz-Cyrl-UZ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beradi</a:t>
            </a:r>
            <a:r>
              <a:rPr lang="uz-Cyrl-UZ" dirty="0">
                <a:latin typeface="Times New Roman"/>
                <a:ea typeface="Times New Roman"/>
              </a:rPr>
              <a:t>.  Bu  davr  uzoq  davom  etgan  tosh  davrining  yakunlovchi  bosqichi  bo‘lganligi  uchun  shu  nom  bilan  atalgan.  Bu  tuchunchani  fanga  ingliz  arxeologi  Lebbok  kiritgan.  Neolit davri  xronologik  jihatdan  </a:t>
            </a:r>
            <a:r>
              <a:rPr lang="uz-Cyrl-UZ" b="1" dirty="0">
                <a:latin typeface="Times New Roman"/>
                <a:ea typeface="Times New Roman"/>
              </a:rPr>
              <a:t>miloddan  avvalgi  VI—IV  ming  yilliklarni </a:t>
            </a:r>
            <a:r>
              <a:rPr lang="uz-Cyrl-UZ" dirty="0">
                <a:latin typeface="Times New Roman"/>
                <a:ea typeface="Times New Roman"/>
              </a:rPr>
              <a:t> o‘z  ichiga  oladi  va  </a:t>
            </a:r>
            <a:r>
              <a:rPr lang="uz-Cyrl-UZ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ilk,  o‘rta,  so‘nggi  bosqichlarga</a:t>
            </a:r>
            <a:r>
              <a:rPr lang="uz-Cyrl-UZ" dirty="0">
                <a:latin typeface="Times New Roman"/>
                <a:ea typeface="Times New Roman"/>
              </a:rPr>
              <a:t>  bo‘linadi.  Bu  davr  barcha  mintaqalarda  bir    vaqtda  sodir  bo‘lmagan va u davrda jamiyatlar  har  xil   taraqqiyot  darajalariga  ega  bo‘lganlar.  Ba’zi  mintaqalarda  neolit  davri  </a:t>
            </a:r>
            <a:r>
              <a:rPr lang="uz-Cyrl-UZ" b="1" dirty="0">
                <a:latin typeface="Times New Roman"/>
                <a:ea typeface="Times New Roman"/>
              </a:rPr>
              <a:t>quldorlik  davriga  </a:t>
            </a:r>
            <a:r>
              <a:rPr lang="uz-Cyrl-UZ" dirty="0">
                <a:latin typeface="Times New Roman"/>
                <a:ea typeface="Times New Roman"/>
              </a:rPr>
              <a:t>kelsa,  ba’zilarida  endigina  </a:t>
            </a:r>
            <a:r>
              <a:rPr lang="uz-Cyrl-UZ" b="1" dirty="0">
                <a:latin typeface="Times New Roman"/>
                <a:ea typeface="Times New Roman"/>
              </a:rPr>
              <a:t>dehqonchilik  va  chorvachilik  </a:t>
            </a:r>
            <a:r>
              <a:rPr lang="uz-Cyrl-UZ" dirty="0">
                <a:latin typeface="Times New Roman"/>
                <a:ea typeface="Times New Roman"/>
              </a:rPr>
              <a:t>vujudga  kelayotgan,  ba’zilarida  esa  </a:t>
            </a:r>
            <a:r>
              <a:rPr lang="uz-Cyrl-UZ" b="1" dirty="0">
                <a:solidFill>
                  <a:srgbClr val="002060"/>
                </a:solidFill>
                <a:latin typeface="Times New Roman"/>
                <a:ea typeface="Times New Roman"/>
              </a:rPr>
              <a:t>ovchilik  va  termachilik</a:t>
            </a:r>
            <a:r>
              <a:rPr lang="uz-Cyrl-UZ" dirty="0">
                <a:latin typeface="Times New Roman"/>
                <a:ea typeface="Times New Roman"/>
              </a:rPr>
              <a:t>  bilan  shug‘ullanayotgan  edilar.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4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>
                <a:latin typeface="Times New Roman"/>
                <a:ea typeface="Times New Roman"/>
              </a:rPr>
              <a:t>                                                            “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NEOLIT INQILOBI”</a:t>
            </a:r>
          </a:p>
          <a:p>
            <a:pPr marL="68580" indent="0" algn="just">
              <a:buNone/>
            </a:pPr>
            <a:r>
              <a:rPr lang="en-US" dirty="0">
                <a:latin typeface="Times New Roman"/>
                <a:ea typeface="Times New Roman"/>
              </a:rPr>
              <a:t>	</a:t>
            </a:r>
            <a:r>
              <a:rPr lang="en-US" sz="3200" dirty="0" err="1">
                <a:latin typeface="Times New Roman"/>
                <a:ea typeface="Times New Roman"/>
              </a:rPr>
              <a:t>Janubiy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Turkmaniston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aholisi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>
                <a:latin typeface="Times New Roman"/>
                <a:ea typeface="Times New Roman"/>
              </a:rPr>
              <a:t>8–7 </a:t>
            </a:r>
            <a:r>
              <a:rPr lang="en-US" sz="3200" b="1" dirty="0" err="1">
                <a:latin typeface="Times New Roman"/>
                <a:ea typeface="Times New Roman"/>
              </a:rPr>
              <a:t>ming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yil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avval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dehqonchilikning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dastlabki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shakllari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bilan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shug‘ullana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boshlaganlar</a:t>
            </a:r>
            <a:r>
              <a:rPr lang="en-US" sz="3200" dirty="0">
                <a:latin typeface="Times New Roman"/>
                <a:ea typeface="Times New Roman"/>
              </a:rPr>
              <a:t>. Bu </a:t>
            </a:r>
            <a:r>
              <a:rPr lang="en-US" sz="3200" dirty="0" err="1">
                <a:latin typeface="Times New Roman"/>
                <a:ea typeface="Times New Roman"/>
              </a:rPr>
              <a:t>hududlarda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dirty="0">
                <a:latin typeface="Times New Roman"/>
                <a:ea typeface="Times New Roman"/>
              </a:rPr>
              <a:t>ilk </a:t>
            </a:r>
            <a:r>
              <a:rPr lang="en-US" sz="3200" b="1" i="1" dirty="0" err="1">
                <a:latin typeface="Times New Roman"/>
                <a:ea typeface="Times New Roman"/>
              </a:rPr>
              <a:t>neolitda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o‘troq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makonlar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va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paxsadan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qurilgan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uylar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paydo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bo‘ladi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Joytun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Chag‘alli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Cho‘pontepa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). </a:t>
            </a:r>
            <a:r>
              <a:rPr lang="en-US" sz="3200" dirty="0" err="1">
                <a:latin typeface="Times New Roman"/>
                <a:ea typeface="Times New Roman"/>
              </a:rPr>
              <a:t>Ulardan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topilgan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>
                <a:latin typeface="Times New Roman"/>
                <a:ea typeface="Times New Roman"/>
              </a:rPr>
              <a:t>don </a:t>
            </a:r>
            <a:r>
              <a:rPr lang="en-US" sz="3200" b="1" dirty="0" err="1">
                <a:latin typeface="Times New Roman"/>
                <a:ea typeface="Times New Roman"/>
              </a:rPr>
              <a:t>qoldiqlari</a:t>
            </a:r>
            <a:r>
              <a:rPr lang="en-US" sz="3200" b="1" dirty="0">
                <a:latin typeface="Times New Roman"/>
                <a:ea typeface="Times New Roman"/>
              </a:rPr>
              <a:t> (</a:t>
            </a:r>
            <a:r>
              <a:rPr lang="en-US" sz="3200" b="1" dirty="0" err="1">
                <a:latin typeface="Times New Roman"/>
                <a:ea typeface="Times New Roman"/>
              </a:rPr>
              <a:t>arpa</a:t>
            </a:r>
            <a:r>
              <a:rPr lang="en-US" sz="3200" b="1" dirty="0"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latin typeface="Times New Roman"/>
                <a:ea typeface="Times New Roman"/>
              </a:rPr>
              <a:t>bug‘doy</a:t>
            </a:r>
            <a:r>
              <a:rPr lang="en-US" sz="3200" b="1" dirty="0">
                <a:latin typeface="Times New Roman"/>
                <a:ea typeface="Times New Roman"/>
              </a:rPr>
              <a:t>), </a:t>
            </a:r>
            <a:r>
              <a:rPr lang="en-US" sz="3200" b="1" dirty="0" err="1">
                <a:latin typeface="Times New Roman"/>
                <a:ea typeface="Times New Roman"/>
              </a:rPr>
              <a:t>toshdan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ishlangan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o‘roqlar</a:t>
            </a:r>
            <a:r>
              <a:rPr lang="en-US" sz="3200" b="1" dirty="0"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latin typeface="Times New Roman"/>
                <a:ea typeface="Times New Roman"/>
              </a:rPr>
              <a:t>pichoqlar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va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yorg‘uchoqlar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dehqonchilik</a:t>
            </a:r>
            <a:r>
              <a:rPr lang="en-US" sz="3200" b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kashf</a:t>
            </a:r>
            <a:r>
              <a:rPr lang="en-US" sz="3200" b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CC"/>
                </a:solidFill>
                <a:latin typeface="Times New Roman"/>
                <a:ea typeface="Times New Roman"/>
              </a:rPr>
              <a:t>etilganligidan</a:t>
            </a:r>
            <a:r>
              <a:rPr lang="en-US" sz="3200" b="1" dirty="0">
                <a:solidFill>
                  <a:srgbClr val="0000CC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dalolat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beradi</a:t>
            </a:r>
            <a:r>
              <a:rPr lang="en-US" sz="3200" dirty="0" smtClean="0">
                <a:latin typeface="Times New Roman"/>
                <a:ea typeface="Times New Roman"/>
              </a:rPr>
              <a:t>.</a:t>
            </a:r>
          </a:p>
          <a:p>
            <a:pPr marL="68580" indent="0" algn="just">
              <a:buNone/>
            </a:pPr>
            <a:r>
              <a:rPr lang="en-US" sz="3200" dirty="0" smtClean="0">
                <a:latin typeface="Times New Roman"/>
                <a:ea typeface="Times New Roman"/>
              </a:rPr>
              <a:t>	</a:t>
            </a:r>
            <a:r>
              <a:rPr lang="uz-Cyrl-UZ" sz="3200" dirty="0" smtClean="0">
                <a:latin typeface="Times New Roman"/>
                <a:ea typeface="Times New Roman"/>
              </a:rPr>
              <a:t>Xo‘jalikning </a:t>
            </a:r>
            <a:r>
              <a:rPr lang="uz-Cyrl-UZ" sz="3200" dirty="0">
                <a:latin typeface="Times New Roman"/>
                <a:ea typeface="Times New Roman"/>
              </a:rPr>
              <a:t>ilg‘or ishlab chiqaruvchi shakllari – </a:t>
            </a:r>
            <a:r>
              <a:rPr lang="uz-Cyrl-UZ" sz="3200" b="1" dirty="0">
                <a:latin typeface="Times New Roman"/>
                <a:ea typeface="Times New Roman"/>
              </a:rPr>
              <a:t>dehqonchilik va chorvachilikning kashf etilishi</a:t>
            </a:r>
            <a:r>
              <a:rPr lang="uz-Cyrl-UZ" sz="3200" dirty="0">
                <a:latin typeface="Times New Roman"/>
                <a:ea typeface="Times New Roman"/>
              </a:rPr>
              <a:t> tarix fanida </a:t>
            </a:r>
            <a:r>
              <a:rPr lang="uz-Cyrl-UZ" sz="3200" b="1" dirty="0">
                <a:solidFill>
                  <a:srgbClr val="0000CC"/>
                </a:solidFill>
                <a:latin typeface="Times New Roman"/>
                <a:ea typeface="Times New Roman"/>
              </a:rPr>
              <a:t>«neolit inqilobi» </a:t>
            </a:r>
            <a:r>
              <a:rPr lang="uz-Cyrl-UZ" sz="3200" dirty="0">
                <a:latin typeface="Times New Roman"/>
                <a:ea typeface="Times New Roman"/>
              </a:rPr>
              <a:t>deb ataladi</a:t>
            </a:r>
            <a:r>
              <a:rPr lang="uz-Cyrl-UZ" sz="3200" dirty="0" smtClean="0">
                <a:latin typeface="Times New Roman"/>
                <a:ea typeface="Times New Roman"/>
              </a:rPr>
              <a:t>.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Ingliz</a:t>
            </a:r>
            <a:r>
              <a:rPr lang="en-US" sz="3200" dirty="0" smtClean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arxeologi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V.G.Chayld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dirty="0">
                <a:solidFill>
                  <a:srgbClr val="0000CC"/>
                </a:solidFill>
                <a:latin typeface="Times New Roman"/>
                <a:ea typeface="Times New Roman"/>
              </a:rPr>
              <a:t>«</a:t>
            </a:r>
            <a:r>
              <a:rPr lang="en-US" sz="32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neolit</a:t>
            </a:r>
            <a:r>
              <a:rPr lang="en-US" sz="3200" b="1" i="1" dirty="0">
                <a:solidFill>
                  <a:srgbClr val="0000CC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0000CC"/>
                </a:solidFill>
                <a:latin typeface="Times New Roman"/>
                <a:ea typeface="Times New Roman"/>
              </a:rPr>
              <a:t>inqilobi</a:t>
            </a:r>
            <a:r>
              <a:rPr lang="en-US" sz="3200" b="1" i="1" dirty="0">
                <a:solidFill>
                  <a:srgbClr val="0000CC"/>
                </a:solidFill>
                <a:latin typeface="Times New Roman"/>
                <a:ea typeface="Times New Roman"/>
              </a:rPr>
              <a:t>»  </a:t>
            </a:r>
            <a:r>
              <a:rPr lang="en-US" sz="3200" dirty="0" err="1">
                <a:latin typeface="Times New Roman"/>
                <a:ea typeface="Times New Roman"/>
              </a:rPr>
              <a:t>atamasi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bilan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fanga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kiritgan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</a:p>
          <a:p>
            <a:pPr marL="68580" indent="0" algn="just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040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latin typeface="Times New Roman"/>
                <a:ea typeface="Times New Roman"/>
              </a:rPr>
              <a:t>                          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NEOLIT TUSHUNCHASI</a:t>
            </a:r>
          </a:p>
          <a:p>
            <a:pPr marL="68580" indent="0" algn="just">
              <a:buNone/>
            </a:pPr>
            <a:r>
              <a:rPr lang="en-US" dirty="0">
                <a:latin typeface="Times New Roman"/>
                <a:ea typeface="Times New Roman"/>
              </a:rPr>
              <a:t>	</a:t>
            </a:r>
            <a:r>
              <a:rPr lang="en-US" dirty="0" err="1">
                <a:latin typeface="Times New Roman"/>
                <a:ea typeface="Times New Roman"/>
              </a:rPr>
              <a:t>O‘rta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Osiyoda</a:t>
            </a:r>
            <a:r>
              <a:rPr lang="en-US" dirty="0">
                <a:latin typeface="Times New Roman"/>
                <a:ea typeface="Times New Roman"/>
              </a:rPr>
              <a:t>    </a:t>
            </a:r>
            <a:r>
              <a:rPr lang="en-US" dirty="0" err="1">
                <a:latin typeface="Times New Roman"/>
                <a:ea typeface="Times New Roman"/>
              </a:rPr>
              <a:t>neolit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davri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rivojining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b="1" dirty="0">
                <a:latin typeface="Times New Roman"/>
                <a:ea typeface="Times New Roman"/>
              </a:rPr>
              <a:t>2  </a:t>
            </a:r>
            <a:r>
              <a:rPr lang="en-US" b="1" dirty="0" err="1">
                <a:latin typeface="Times New Roman"/>
                <a:ea typeface="Times New Roman"/>
              </a:rPr>
              <a:t>xil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ko‘rinishi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mavjud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bo‘lgan</a:t>
            </a:r>
            <a:r>
              <a:rPr lang="en-US" dirty="0">
                <a:latin typeface="Times New Roman"/>
                <a:ea typeface="Times New Roman"/>
              </a:rPr>
              <a:t>. </a:t>
            </a:r>
            <a:endParaRPr lang="en-US" dirty="0" smtClean="0">
              <a:latin typeface="Times New Roman"/>
              <a:ea typeface="Times New Roman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/>
                <a:ea typeface="Times New Roman"/>
              </a:rPr>
              <a:t>O’rta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Osiyoning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janubiy</a:t>
            </a:r>
            <a:r>
              <a:rPr lang="en-US" b="1" i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—</a:t>
            </a:r>
            <a:r>
              <a:rPr lang="en-US" b="1" i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g‘arbiy</a:t>
            </a:r>
            <a:r>
              <a:rPr lang="en-US" b="1" i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hududlarida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hozirgi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Turkmanistonning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Kopetdog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‘ 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tog‘i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oldi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hududlarida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neolit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davrida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miloddan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avvalgi</a:t>
            </a:r>
            <a:r>
              <a:rPr lang="en-US" b="1" dirty="0">
                <a:latin typeface="Times New Roman"/>
                <a:ea typeface="Times New Roman"/>
              </a:rPr>
              <a:t>  VI  </a:t>
            </a:r>
            <a:r>
              <a:rPr lang="en-US" b="1" dirty="0" err="1">
                <a:latin typeface="Times New Roman"/>
                <a:ea typeface="Times New Roman"/>
              </a:rPr>
              <a:t>ming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yillar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oxiri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va</a:t>
            </a:r>
            <a:r>
              <a:rPr lang="en-US" b="1" dirty="0">
                <a:latin typeface="Times New Roman"/>
                <a:ea typeface="Times New Roman"/>
              </a:rPr>
              <a:t>  V  </a:t>
            </a:r>
            <a:r>
              <a:rPr lang="en-US" b="1" dirty="0" err="1">
                <a:latin typeface="Times New Roman"/>
                <a:ea typeface="Times New Roman"/>
              </a:rPr>
              <a:t>ming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yillikning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boshlarida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</a:rPr>
              <a:t>ilk  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ea typeface="Times New Roman"/>
              </a:rPr>
              <a:t>dehqonchilik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ea typeface="Times New Roman"/>
              </a:rPr>
              <a:t>madaniyati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shakllangan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bo‘lsa</a:t>
            </a:r>
            <a:r>
              <a:rPr lang="en-US" dirty="0">
                <a:latin typeface="Times New Roman"/>
                <a:ea typeface="Times New Roman"/>
              </a:rPr>
              <a:t>,  </a:t>
            </a:r>
            <a:endParaRPr lang="en-US" dirty="0" smtClean="0">
              <a:latin typeface="Times New Roman"/>
              <a:ea typeface="Times New Roman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/>
                <a:ea typeface="Times New Roman"/>
              </a:rPr>
              <a:t>O’rta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Osiyoning</a:t>
            </a:r>
            <a:r>
              <a:rPr lang="en-US" dirty="0" smtClean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markaziy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va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shimoliy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viloyatlarida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hali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ea typeface="Times New Roman"/>
              </a:rPr>
              <a:t>ovchilik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ea typeface="Times New Roman"/>
              </a:rPr>
              <a:t>baliqchilik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ea typeface="Times New Roman"/>
              </a:rPr>
              <a:t>xo‘jaligi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</a:rPr>
              <a:t>   </a:t>
            </a:r>
            <a:r>
              <a:rPr lang="en-US" dirty="0" err="1">
                <a:latin typeface="Times New Roman"/>
                <a:ea typeface="Times New Roman"/>
              </a:rPr>
              <a:t>hukmronlik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qilgan</a:t>
            </a:r>
            <a:r>
              <a:rPr lang="en-US" dirty="0">
                <a:latin typeface="Times New Roman"/>
                <a:ea typeface="Times New Roman"/>
              </a:rPr>
              <a:t>. U </a:t>
            </a:r>
            <a:r>
              <a:rPr lang="en-US" dirty="0" err="1">
                <a:latin typeface="Times New Roman"/>
                <a:ea typeface="Times New Roman"/>
              </a:rPr>
              <a:t>bugungi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kunda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O‘zbekiston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xududidiga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to‘g‘ri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keladi</a:t>
            </a:r>
            <a:r>
              <a:rPr lang="en-US" dirty="0">
                <a:latin typeface="Times New Roman"/>
                <a:ea typeface="Times New Roman"/>
              </a:rPr>
              <a:t>.  </a:t>
            </a:r>
            <a:endParaRPr lang="en-US" dirty="0" smtClean="0">
              <a:latin typeface="Times New Roman"/>
              <a:ea typeface="Times New Roman"/>
            </a:endParaRPr>
          </a:p>
          <a:p>
            <a:pPr marL="68580" indent="0" algn="just">
              <a:buNone/>
            </a:pPr>
            <a:r>
              <a:rPr lang="en-US" b="1" dirty="0" smtClean="0">
                <a:latin typeface="Times New Roman"/>
                <a:ea typeface="Times New Roman"/>
              </a:rPr>
              <a:t>	</a:t>
            </a:r>
            <a:r>
              <a:rPr lang="en-US" b="1" dirty="0" err="1" smtClean="0">
                <a:latin typeface="Times New Roman"/>
                <a:ea typeface="Times New Roman"/>
              </a:rPr>
              <a:t>Neolit</a:t>
            </a:r>
            <a:r>
              <a:rPr lang="en-US" b="1" dirty="0" smtClean="0">
                <a:latin typeface="Times New Roman"/>
                <a:ea typeface="Times New Roman"/>
              </a:rPr>
              <a:t> </a:t>
            </a:r>
            <a:r>
              <a:rPr lang="en-US" b="1" dirty="0" err="1" smtClean="0">
                <a:latin typeface="Times New Roman"/>
                <a:ea typeface="Times New Roman"/>
              </a:rPr>
              <a:t>davri</a:t>
            </a:r>
            <a:r>
              <a:rPr lang="en-US" b="1" dirty="0" smtClean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jamoasining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bunday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mintaqalararo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rivojlanishi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har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bir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viloyatning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mavjud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tabiiy</a:t>
            </a:r>
            <a:r>
              <a:rPr lang="en-US" b="1" dirty="0">
                <a:latin typeface="Times New Roman"/>
                <a:ea typeface="Times New Roman"/>
              </a:rPr>
              <a:t>—</a:t>
            </a:r>
            <a:r>
              <a:rPr lang="en-US" b="1" dirty="0" err="1">
                <a:latin typeface="Times New Roman"/>
                <a:ea typeface="Times New Roman"/>
              </a:rPr>
              <a:t>iqlim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b="1" dirty="0" err="1">
                <a:latin typeface="Times New Roman"/>
                <a:ea typeface="Times New Roman"/>
              </a:rPr>
              <a:t>sharoitidan</a:t>
            </a:r>
            <a:r>
              <a:rPr lang="en-US" b="1" dirty="0">
                <a:latin typeface="Times New Roman"/>
                <a:ea typeface="Times New Roman"/>
              </a:rPr>
              <a:t>  </a:t>
            </a:r>
            <a:r>
              <a:rPr lang="en-US" dirty="0" err="1" smtClean="0">
                <a:latin typeface="Times New Roman"/>
                <a:ea typeface="Times New Roman"/>
              </a:rPr>
              <a:t>kelib</a:t>
            </a:r>
            <a:r>
              <a:rPr lang="en-US" dirty="0" smtClean="0">
                <a:latin typeface="Times New Roman"/>
                <a:ea typeface="Times New Roman"/>
              </a:rPr>
              <a:t>  </a:t>
            </a:r>
            <a:r>
              <a:rPr lang="en-US" dirty="0" err="1" smtClean="0">
                <a:latin typeface="Times New Roman"/>
                <a:ea typeface="Times New Roman"/>
              </a:rPr>
              <a:t>chiqqan</a:t>
            </a:r>
            <a:r>
              <a:rPr lang="en-US" dirty="0" smtClean="0">
                <a:latin typeface="Times New Roman"/>
                <a:ea typeface="Times New Roman"/>
              </a:rPr>
              <a:t>. </a:t>
            </a:r>
            <a:r>
              <a:rPr lang="en-US" dirty="0" err="1">
                <a:latin typeface="Times New Roman"/>
                <a:ea typeface="Times New Roman"/>
              </a:rPr>
              <a:t>Shuningdek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O‘rta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Osiyoda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neolit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davri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yodgorliklarini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uchta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yirik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 territorial–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xo‘jalik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shakllarga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ajratilgan</a:t>
            </a:r>
            <a:r>
              <a:rPr lang="en-US" dirty="0" smtClean="0">
                <a:latin typeface="Times New Roman"/>
                <a:ea typeface="Times New Roman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2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08912" cy="6336704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600" dirty="0" smtClean="0">
                <a:latin typeface="Times New Roman"/>
                <a:ea typeface="Times New Roman"/>
              </a:rPr>
              <a:t>                                                    </a:t>
            </a:r>
            <a:r>
              <a:rPr lang="en-US" sz="2000" dirty="0" smtClean="0">
                <a:latin typeface="Times New Roman"/>
                <a:ea typeface="Times New Roman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NEOLIT TUSHUNCHASI</a:t>
            </a:r>
            <a:endParaRPr lang="en-US" sz="2600" b="1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marL="68580" indent="0" algn="just">
              <a:buNone/>
            </a:pPr>
            <a:r>
              <a:rPr lang="en-US" sz="2600" b="1" dirty="0" err="1" smtClean="0">
                <a:solidFill>
                  <a:srgbClr val="002060"/>
                </a:solidFill>
                <a:latin typeface="Times New Roman"/>
                <a:ea typeface="Times New Roman"/>
              </a:rPr>
              <a:t>Bular</a:t>
            </a:r>
            <a:r>
              <a:rPr lang="en-US" sz="2600" b="1" dirty="0" smtClean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/>
                <a:ea typeface="Times New Roman"/>
              </a:rPr>
              <a:t>quyidagilar</a:t>
            </a:r>
            <a:r>
              <a:rPr lang="en-US" sz="2600" b="1" dirty="0" smtClean="0">
                <a:solidFill>
                  <a:srgbClr val="002060"/>
                </a:solidFill>
                <a:latin typeface="Times New Roman"/>
                <a:ea typeface="Times New Roman"/>
              </a:rPr>
              <a:t>:</a:t>
            </a:r>
            <a:r>
              <a:rPr lang="en-US" sz="2600" b="1" dirty="0">
                <a:solidFill>
                  <a:srgbClr val="002060"/>
                </a:solidFill>
                <a:latin typeface="Times New Roman"/>
                <a:ea typeface="Times New Roman"/>
              </a:rPr>
              <a:t>	</a:t>
            </a:r>
            <a:endParaRPr lang="en-US" sz="2600" b="1" dirty="0" smtClean="0">
              <a:solidFill>
                <a:srgbClr val="002060"/>
              </a:solidFill>
              <a:latin typeface="Times New Roman"/>
              <a:ea typeface="Times New Roman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i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Birinchisi</a:t>
            </a:r>
            <a:r>
              <a:rPr lang="en-US" sz="2600" b="1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Joytun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madaniyati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– ilk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dehqonchilik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madaniyatining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shakllanishi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bilan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ajratiladi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</a:t>
            </a:r>
            <a:endParaRPr lang="en-US" sz="2600" i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i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Ikkinchisi</a:t>
            </a:r>
            <a:r>
              <a:rPr lang="en-US" sz="2600" b="1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Kaltaminor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madaniyati</a:t>
            </a:r>
            <a:r>
              <a:rPr lang="en-US" sz="2600" b="1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–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baliqchilik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ovchilik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bilan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shug‘ullanuvchi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qabilalar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madaniyati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bo‘lib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daryo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ko‘l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bo‘ylarida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iste’komat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qilganlar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</a:t>
            </a:r>
            <a:endParaRPr lang="en-US" sz="2600" i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i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Uchinchisi</a:t>
            </a:r>
            <a:r>
              <a:rPr lang="en-US" sz="2600" b="1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Xisor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madaniyati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bo‘lib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ovchilik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bilan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shug‘ullanganlar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Ular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tog‘li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xududlarda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yashagan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jamoalar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bo‘lib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mehnat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qurollarining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aksariyat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qismi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qayroqtoshlardan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yasalganligi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bilan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ham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ajralib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turadi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Ularning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har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biri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alohida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geografik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muxitga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ega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bo‘lgan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yerlarda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joylashgan</a:t>
            </a:r>
            <a:r>
              <a:rPr lang="en-US" sz="26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  <a:endParaRPr lang="ru-RU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8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627</TotalTime>
  <Words>224</Words>
  <Application>Microsoft Office PowerPoint</Application>
  <PresentationFormat>Экран (4:3)</PresentationFormat>
  <Paragraphs>127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Остин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User</cp:lastModifiedBy>
  <cp:revision>53</cp:revision>
  <dcterms:created xsi:type="dcterms:W3CDTF">2018-10-16T06:38:34Z</dcterms:created>
  <dcterms:modified xsi:type="dcterms:W3CDTF">2022-09-21T11:59:21Z</dcterms:modified>
</cp:coreProperties>
</file>