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6" r:id="rId2"/>
    <p:sldMasterId id="2147483817" r:id="rId3"/>
  </p:sldMasterIdLst>
  <p:notesMasterIdLst>
    <p:notesMasterId r:id="rId64"/>
  </p:notesMasterIdLst>
  <p:sldIdLst>
    <p:sldId id="256" r:id="rId4"/>
    <p:sldId id="277" r:id="rId5"/>
    <p:sldId id="415" r:id="rId6"/>
    <p:sldId id="340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36" r:id="rId15"/>
    <p:sldId id="394" r:id="rId16"/>
    <p:sldId id="444" r:id="rId17"/>
    <p:sldId id="445" r:id="rId18"/>
    <p:sldId id="446" r:id="rId19"/>
    <p:sldId id="458" r:id="rId20"/>
    <p:sldId id="397" r:id="rId21"/>
    <p:sldId id="447" r:id="rId22"/>
    <p:sldId id="448" r:id="rId23"/>
    <p:sldId id="396" r:id="rId24"/>
    <p:sldId id="449" r:id="rId25"/>
    <p:sldId id="452" r:id="rId26"/>
    <p:sldId id="451" r:id="rId27"/>
    <p:sldId id="453" r:id="rId28"/>
    <p:sldId id="454" r:id="rId29"/>
    <p:sldId id="455" r:id="rId30"/>
    <p:sldId id="456" r:id="rId31"/>
    <p:sldId id="279" r:id="rId32"/>
    <p:sldId id="459" r:id="rId33"/>
    <p:sldId id="462" r:id="rId34"/>
    <p:sldId id="463" r:id="rId35"/>
    <p:sldId id="464" r:id="rId36"/>
    <p:sldId id="465" r:id="rId37"/>
    <p:sldId id="466" r:id="rId38"/>
    <p:sldId id="461" r:id="rId39"/>
    <p:sldId id="483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84" r:id="rId48"/>
    <p:sldId id="474" r:id="rId49"/>
    <p:sldId id="475" r:id="rId50"/>
    <p:sldId id="48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8" r:id="rId59"/>
    <p:sldId id="486" r:id="rId60"/>
    <p:sldId id="487" r:id="rId61"/>
    <p:sldId id="489" r:id="rId62"/>
    <p:sldId id="457" r:id="rId63"/>
  </p:sldIdLst>
  <p:sldSz cx="9144000" cy="6858000" type="screen4x3"/>
  <p:notesSz cx="6858000" cy="9144000"/>
  <p:custDataLst>
    <p:tags r:id="rId6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0318"/>
    <a:srgbClr val="660033"/>
    <a:srgbClr val="00FF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1060BD-0B2B-4EEA-86B0-7BA5FE3F16D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046165-F4B2-4E58-B147-E3566C2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71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0A01-7CB4-49C5-9563-3A15215C7CAF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66AF-36EE-455E-92C2-019494E4A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E2B7-2A3A-4270-8831-4CD4B44B221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D8A0-9E89-4CEB-9D74-4BC9AD69C7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BD532-8FDE-475F-9D23-EE05FCE87EB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24C6-52F3-4312-89EF-76BFA22D6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BB8E-64F6-4DE7-BB47-ED2F0012638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B9A-86F2-4B59-B5BF-09B29AE12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1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25E9-9073-4E1A-915C-ADB9AC46E96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8AB7-E873-45AF-AF00-AF0094E6F4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F8A-6C70-4688-8778-FB5E5416800B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61EE-4B21-4927-9B7C-D044F57F3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5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11B-334C-43D3-9AB3-E3CD64AFD65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51B1-6411-4D19-A3EF-23033160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7CFF-6CF3-44EE-B770-DA7EBE70A52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BC98-A8A3-4DF8-934C-53A65A358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7C73-01B1-491C-8B1E-6A542CD0927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B705-75B9-459E-89E7-5FCBEB39D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3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1CBE-DB70-479D-AC26-21A5027420D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23E72-C215-43D8-8329-8AD0AD325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F6A4-F45D-441B-8891-B19811C4327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A105-610B-4FA1-B7D3-7D7A7C38D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5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86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49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21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30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94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8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1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358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16" r:id="rId8"/>
    <p:sldLayoutId id="2147483800" r:id="rId9"/>
    <p:sldLayoutId id="2147483801" r:id="rId10"/>
    <p:sldLayoutId id="214748380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E60E5-3832-4BCD-B068-A69F88AEA33A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7CF16F-00D1-4C82-8097-1742268C0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1619672" y="548680"/>
            <a:ext cx="68453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z-Cyrl-UZ" sz="2800" b="1" dirty="0">
              <a:solidFill>
                <a:srgbClr val="40315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2-mavzu</a:t>
            </a:r>
            <a:r>
              <a:rPr lang="uz-Cyrl-UZ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endParaRPr lang="ru-RU" sz="28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4286256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         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24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Issiqko‘lning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Qashg‘ar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muallifi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yag‘molarni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madaniyatda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orqada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shug‘ullanmaganlar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yovvoyi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hayvonlarni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ovlash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mo‘ynachilikni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bois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yilqi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podalari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jangovarliklari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42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topishida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ru-RU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lang="ru-RU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yabaqular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qirg‘izlar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o‘g‘uz-turkmanlar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qanchlar</a:t>
            </a:r>
            <a:r>
              <a:rPr lang="en-US" sz="4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36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o'rtalarida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Issiqko'lning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Koshg'arda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yag'mo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o'zlaridan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shimoli-sharqroqda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yashovchi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chikil</a:t>
            </a: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jikil</a:t>
            </a: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ittifoqqa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Yettisuvga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xuruj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bo'ysundiradi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4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</a:rPr>
              <a:t>"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" </a:t>
            </a:r>
            <a:r>
              <a:rPr lang="en-US" sz="2800" dirty="0" err="1">
                <a:latin typeface="Times New Roman"/>
                <a:ea typeface="Times New Roman"/>
              </a:rPr>
              <a:t>atamasi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Xoqon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Qoraxon</a:t>
            </a:r>
            <a:r>
              <a:rPr lang="en-US" sz="2800" dirty="0" err="1">
                <a:latin typeface="Times New Roman"/>
                <a:ea typeface="Times New Roman"/>
              </a:rPr>
              <a:t>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Islom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dinini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qabul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qilganidan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so'ng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paydo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bo'lgan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Numizmat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Tornberg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xonlari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tutib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yurgan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maqomiga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qarab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“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Ileklar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deb </a:t>
            </a:r>
            <a:r>
              <a:rPr lang="en-US" sz="2800" dirty="0" err="1">
                <a:latin typeface="Times New Roman"/>
                <a:ea typeface="Times New Roman"/>
              </a:rPr>
              <a:t>atagan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Boshqalar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“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Uyg'ur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xoqonligi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deb </a:t>
            </a:r>
            <a:r>
              <a:rPr lang="en-US" sz="2800" dirty="0" err="1" smtClean="0">
                <a:latin typeface="Times New Roman"/>
                <a:ea typeface="Times New Roman"/>
              </a:rPr>
              <a:t>atashgan</a:t>
            </a:r>
            <a:r>
              <a:rPr lang="en-US" sz="2800" dirty="0" smtClean="0"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latin typeface="Times New Roman"/>
                <a:ea typeface="Times New Roman"/>
              </a:rPr>
              <a:t>940 </a:t>
            </a:r>
            <a:r>
              <a:rPr lang="en-US" sz="2800" b="1" dirty="0" err="1">
                <a:latin typeface="Times New Roman"/>
                <a:ea typeface="Times New Roman"/>
              </a:rPr>
              <a:t>yil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atrofida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qarluqlar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Tyanshan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yaqinidagi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Bolasog'un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shahrini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olishadi</a:t>
            </a:r>
            <a:r>
              <a:rPr lang="en-US" sz="2800" dirty="0" smtClean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Birinchi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hukmdorlardan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Satuq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Bo'g'raxon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Abdulkarim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Islom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dinini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qabul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qiladi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&lt;&lt;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Doslan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Qoraxon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&gt;&gt;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nomi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shuxrat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topadi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keyinchalik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butun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sulola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uning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nomidan</a:t>
            </a:r>
            <a:r>
              <a:rPr lang="en-US" sz="2800" dirty="0">
                <a:latin typeface="Times New Roman"/>
                <a:ea typeface="Times New Roman"/>
              </a:rPr>
              <a:t> "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" deb </a:t>
            </a:r>
            <a:r>
              <a:rPr lang="en-US" sz="2800" dirty="0" err="1">
                <a:latin typeface="Times New Roman"/>
                <a:ea typeface="Times New Roman"/>
              </a:rPr>
              <a:t>atala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boshlanadi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6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600" dirty="0" err="1">
                <a:latin typeface="Times New Roman"/>
                <a:ea typeface="Times New Roman"/>
              </a:rPr>
              <a:t>Xon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hokimiyati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madaniyatli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bo‘lsa</a:t>
            </a:r>
            <a:r>
              <a:rPr lang="en-US" sz="3600" dirty="0">
                <a:latin typeface="Times New Roman"/>
                <a:ea typeface="Times New Roman"/>
              </a:rPr>
              <a:t>-</a:t>
            </a:r>
            <a:r>
              <a:rPr lang="en-US" sz="3600" dirty="0" smtClean="0">
                <a:latin typeface="Times New Roman"/>
                <a:ea typeface="Times New Roman"/>
              </a:rPr>
              <a:t>da</a:t>
            </a:r>
            <a:r>
              <a:rPr lang="en-US" sz="3600" dirty="0">
                <a:latin typeface="Times New Roman"/>
                <a:ea typeface="Times New Roman"/>
              </a:rPr>
              <a:t>,  </a:t>
            </a:r>
            <a:r>
              <a:rPr lang="en-US" sz="3600" b="1" dirty="0" err="1">
                <a:latin typeface="Times New Roman"/>
                <a:ea typeface="Times New Roman"/>
              </a:rPr>
              <a:t>qarluqdar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yoki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chigillar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qabilasidan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chiqmadi</a:t>
            </a:r>
            <a:r>
              <a:rPr lang="en-US" sz="3600" dirty="0">
                <a:latin typeface="Times New Roman"/>
                <a:ea typeface="Times New Roman"/>
              </a:rPr>
              <a:t>,  </a:t>
            </a:r>
            <a:r>
              <a:rPr lang="en-US" sz="3600" dirty="0" err="1">
                <a:latin typeface="Times New Roman"/>
                <a:ea typeface="Times New Roman"/>
              </a:rPr>
              <a:t>balki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latin typeface="Times New Roman"/>
                <a:ea typeface="Times New Roman"/>
              </a:rPr>
              <a:t>madaniy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latin typeface="Times New Roman"/>
                <a:ea typeface="Times New Roman"/>
              </a:rPr>
              <a:t>taraqqiyotda</a:t>
            </a:r>
            <a:r>
              <a:rPr lang="en-US" sz="3600" b="1" i="1" u="sng" dirty="0" smtClean="0"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latin typeface="Times New Roman"/>
                <a:ea typeface="Times New Roman"/>
              </a:rPr>
              <a:t>orqaroqda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bo‘lgan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yag‘molardan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chiqqan</a:t>
            </a:r>
            <a:r>
              <a:rPr lang="en-US" sz="3600" dirty="0">
                <a:latin typeface="Times New Roman"/>
                <a:ea typeface="Times New Roman"/>
              </a:rPr>
              <a:t>.  </a:t>
            </a:r>
            <a:r>
              <a:rPr lang="en-US" sz="3600" dirty="0" err="1">
                <a:latin typeface="Times New Roman"/>
                <a:ea typeface="Times New Roman"/>
              </a:rPr>
              <a:t>Buni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Satuk</a:t>
            </a:r>
            <a:r>
              <a:rPr lang="en-US" sz="3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Abdulkarim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</a:t>
            </a:r>
            <a:r>
              <a:rPr lang="en-US" sz="3600" dirty="0" err="1">
                <a:latin typeface="Times New Roman"/>
                <a:ea typeface="Times New Roman"/>
              </a:rPr>
              <a:t>ning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yag‘molar</a:t>
            </a:r>
            <a:r>
              <a:rPr lang="en-US" sz="3600" b="1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urug‘idan</a:t>
            </a:r>
            <a:r>
              <a:rPr lang="en-US" sz="3600" b="1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bo‘lganligi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smtClean="0">
                <a:latin typeface="Times New Roman"/>
                <a:ea typeface="Times New Roman"/>
              </a:rPr>
              <a:t>ham  </a:t>
            </a:r>
            <a:r>
              <a:rPr lang="en-US" sz="3600" dirty="0" err="1">
                <a:latin typeface="Times New Roman"/>
                <a:ea typeface="Times New Roman"/>
              </a:rPr>
              <a:t>ochiq-oydin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isbotlaydi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  <a:endParaRPr lang="uz-Cyrl-UZ" sz="3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54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7544" y="105874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Majmuayi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at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tavoriy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»  </a:t>
            </a:r>
            <a:r>
              <a:rPr lang="en-US" sz="2400" dirty="0">
                <a:latin typeface="Times New Roman"/>
                <a:ea typeface="Times New Roman"/>
              </a:rPr>
              <a:t>(«</a:t>
            </a:r>
            <a:r>
              <a:rPr lang="en-US" sz="2400" dirty="0" err="1">
                <a:latin typeface="Times New Roman"/>
                <a:ea typeface="Times New Roman"/>
              </a:rPr>
              <a:t>Tarixning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qisqartma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to‘plami</a:t>
            </a:r>
            <a:r>
              <a:rPr lang="en-US" sz="2400" dirty="0">
                <a:latin typeface="Times New Roman"/>
                <a:ea typeface="Times New Roman"/>
              </a:rPr>
              <a:t>»)  </a:t>
            </a:r>
            <a:r>
              <a:rPr lang="en-US" sz="2400" dirty="0" err="1">
                <a:latin typeface="Times New Roman"/>
                <a:ea typeface="Times New Roman"/>
              </a:rPr>
              <a:t>asarining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latin typeface="Times New Roman"/>
                <a:ea typeface="Times New Roman"/>
              </a:rPr>
              <a:t>muallifi</a:t>
            </a:r>
            <a:r>
              <a:rPr lang="ru-RU" sz="2400" dirty="0" smtClean="0">
                <a:latin typeface="Times New Roman"/>
                <a:ea typeface="Times New Roman"/>
              </a:rPr>
              <a:t>  </a:t>
            </a:r>
            <a:r>
              <a:rPr lang="ru-RU" sz="2400" b="1" i="1" dirty="0">
                <a:latin typeface="Times New Roman"/>
                <a:ea typeface="Times New Roman"/>
              </a:rPr>
              <a:t>«</a:t>
            </a:r>
            <a:r>
              <a:rPr lang="en-US" sz="2400" b="1" i="1" dirty="0" err="1">
                <a:latin typeface="Times New Roman"/>
                <a:ea typeface="Times New Roman"/>
              </a:rPr>
              <a:t>yag‘molar</a:t>
            </a:r>
            <a:r>
              <a:rPr lang="en-US" sz="2400" b="1" i="1" dirty="0"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latin typeface="Times New Roman"/>
                <a:ea typeface="Times New Roman"/>
              </a:rPr>
              <a:t>podshoni</a:t>
            </a:r>
            <a:r>
              <a:rPr lang="en-US" sz="2400" b="1" i="1" dirty="0"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400" b="1" i="1" dirty="0" smtClean="0">
                <a:latin typeface="Times New Roman"/>
                <a:ea typeface="Times New Roman"/>
              </a:rPr>
              <a:t> </a:t>
            </a:r>
            <a:r>
              <a:rPr lang="en-US" sz="2400" b="1" i="1" dirty="0">
                <a:latin typeface="Times New Roman"/>
                <a:ea typeface="Times New Roman"/>
              </a:rPr>
              <a:t>d</a:t>
            </a:r>
            <a:r>
              <a:rPr lang="ru-RU" sz="2400" b="1" i="1" dirty="0">
                <a:latin typeface="Times New Roman"/>
                <a:ea typeface="Times New Roman"/>
              </a:rPr>
              <a:t>е</a:t>
            </a:r>
            <a:r>
              <a:rPr lang="en-US" sz="2400" b="1" i="1" dirty="0" err="1">
                <a:latin typeface="Times New Roman"/>
                <a:ea typeface="Times New Roman"/>
              </a:rPr>
              <a:t>ydilar</a:t>
            </a:r>
            <a:r>
              <a:rPr lang="en-US" sz="2400" b="1" i="1" dirty="0">
                <a:latin typeface="Times New Roman"/>
                <a:ea typeface="Times New Roman"/>
              </a:rPr>
              <a:t>»</a:t>
            </a:r>
            <a:r>
              <a:rPr lang="en-US" sz="2400" dirty="0">
                <a:latin typeface="Times New Roman"/>
                <a:ea typeface="Times New Roman"/>
              </a:rPr>
              <a:t>, d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b </a:t>
            </a:r>
            <a:r>
              <a:rPr lang="en-US" sz="2400" dirty="0" err="1">
                <a:latin typeface="Times New Roman"/>
                <a:ea typeface="Times New Roman"/>
              </a:rPr>
              <a:t>aniq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aytgan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fikrlari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yuqoridagi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xulosalarni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to‘la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tasdiqlaydi</a:t>
            </a:r>
            <a:r>
              <a:rPr lang="en-US" sz="2400" dirty="0">
                <a:latin typeface="Times New Roman"/>
                <a:ea typeface="Times New Roman"/>
              </a:rPr>
              <a:t>.  </a:t>
            </a:r>
            <a:r>
              <a:rPr lang="en-US" sz="2400" dirty="0" err="1">
                <a:latin typeface="Times New Roman"/>
                <a:ea typeface="Times New Roman"/>
              </a:rPr>
              <a:t>Markazi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ikki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shahar</a:t>
            </a:r>
            <a:r>
              <a:rPr lang="en-US" sz="2400" dirty="0">
                <a:latin typeface="Times New Roman"/>
                <a:ea typeface="Times New Roman"/>
              </a:rPr>
              <a:t>: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Bolosog‘undan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iborat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bo‘lgan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yangi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davlatning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birinchi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podshosi</a:t>
            </a:r>
            <a:r>
              <a:rPr lang="en-US" sz="2400" dirty="0">
                <a:latin typeface="Times New Roman"/>
                <a:ea typeface="Times New Roman"/>
              </a:rPr>
              <a:t> 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Bo‘g‘raxon</a:t>
            </a:r>
            <a:r>
              <a:rPr lang="en-US" sz="2400" dirty="0">
                <a:latin typeface="Times New Roman"/>
                <a:ea typeface="Times New Roman"/>
              </a:rPr>
              <a:t>» </a:t>
            </a:r>
            <a:r>
              <a:rPr lang="en-US" sz="2400" dirty="0" err="1" smtClean="0">
                <a:latin typeface="Times New Roman"/>
                <a:ea typeface="Times New Roman"/>
              </a:rPr>
              <a:t>unvonini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olganligi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latin typeface="Times New Roman"/>
                <a:ea typeface="Times New Roman"/>
              </a:rPr>
              <a:t>tavsifidur</a:t>
            </a:r>
            <a:r>
              <a:rPr lang="en-US" sz="2400" dirty="0">
                <a:latin typeface="Times New Roman"/>
                <a:ea typeface="Times New Roman"/>
              </a:rPr>
              <a:t>.  Bu  </a:t>
            </a:r>
            <a:r>
              <a:rPr lang="en-US" sz="2400" dirty="0" err="1">
                <a:latin typeface="Times New Roman"/>
                <a:ea typeface="Times New Roman"/>
              </a:rPr>
              <a:t>xonning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turkcha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nomi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bizgacha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</a:rPr>
              <a:t>y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tib</a:t>
            </a:r>
            <a:r>
              <a:rPr lang="en-US" sz="2400" dirty="0">
                <a:latin typeface="Times New Roman"/>
                <a:ea typeface="Times New Roman"/>
              </a:rPr>
              <a:t> k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lmagan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biz </a:t>
            </a:r>
            <a:r>
              <a:rPr lang="en-US" sz="2400" dirty="0" err="1">
                <a:latin typeface="Times New Roman"/>
                <a:ea typeface="Times New Roman"/>
              </a:rPr>
              <a:t>uni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«</a:t>
            </a:r>
            <a:r>
              <a:rPr lang="en-US" sz="2400" b="1" dirty="0" err="1">
                <a:latin typeface="Times New Roman"/>
                <a:ea typeface="Times New Roman"/>
              </a:rPr>
              <a:t>Bo‘g‘raxon</a:t>
            </a:r>
            <a:r>
              <a:rPr lang="en-US" sz="2400" b="1" dirty="0">
                <a:latin typeface="Times New Roman"/>
                <a:ea typeface="Times New Roman"/>
              </a:rPr>
              <a:t>» </a:t>
            </a:r>
            <a:r>
              <a:rPr lang="en-US" sz="2400" dirty="0" err="1">
                <a:latin typeface="Times New Roman"/>
                <a:ea typeface="Times New Roman"/>
              </a:rPr>
              <a:t>unvoni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yoki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latin typeface="Times New Roman"/>
                <a:ea typeface="Times New Roman"/>
              </a:rPr>
              <a:t>arabcha-turkcha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Xorun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Satuk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nomi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bilamiz</a:t>
            </a:r>
            <a:r>
              <a:rPr lang="en-US" sz="2400" dirty="0">
                <a:latin typeface="Times New Roman"/>
                <a:ea typeface="Times New Roman"/>
              </a:rPr>
              <a:t>. L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kin </a:t>
            </a:r>
            <a:r>
              <a:rPr lang="en-US" sz="2400" dirty="0" err="1">
                <a:latin typeface="Times New Roman"/>
                <a:ea typeface="Times New Roman"/>
              </a:rPr>
              <a:t>hujjatlarda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faqat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>
                <a:latin typeface="Times New Roman"/>
                <a:ea typeface="Times New Roman"/>
              </a:rPr>
              <a:t>d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b  k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ltirilgan</a:t>
            </a:r>
            <a:r>
              <a:rPr lang="en-US" sz="2400" dirty="0">
                <a:latin typeface="Times New Roman"/>
                <a:ea typeface="Times New Roman"/>
              </a:rPr>
              <a:t>. 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Bo‘g‘ra</a:t>
            </a:r>
            <a:r>
              <a:rPr lang="en-US" sz="2400" dirty="0">
                <a:latin typeface="Times New Roman"/>
                <a:ea typeface="Times New Roman"/>
              </a:rPr>
              <a:t>»  </a:t>
            </a:r>
            <a:r>
              <a:rPr lang="en-US" sz="2400" dirty="0" err="1">
                <a:latin typeface="Times New Roman"/>
                <a:ea typeface="Times New Roman"/>
              </a:rPr>
              <a:t>so‘zi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yag‘molar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tushunchasi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bo‘yicha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qo‘sh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o‘rkachli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tuya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ma’nosini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anglatadi</a:t>
            </a:r>
            <a:r>
              <a:rPr lang="en-US" sz="24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2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7544" y="105874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sulolasining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asoschisi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Satuk</a:t>
            </a:r>
            <a:r>
              <a:rPr lang="en-US" sz="30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islom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dinini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qabul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qilgach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barpo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berdi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qachon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tug‘ilganligi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haqida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hech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qanday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ma’lumot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yo‘q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V.V.Bartold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955-yilda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Bolosog‘unda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vafot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egtan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ltirilishicha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vorislari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butun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Markaziy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Tyanshan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Yettisuvni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tob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qiladilar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so‘ngra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Movarounnahr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y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radilar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52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>
                <a:latin typeface="Times New Roman" pitchFamily="18" charset="0"/>
              </a:rPr>
              <a:t>Qoraxoniylarning</a:t>
            </a:r>
            <a:r>
              <a:rPr lang="en-US" sz="6000" b="1" dirty="0">
                <a:latin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</a:rPr>
              <a:t>Movarounnahrga</a:t>
            </a:r>
            <a:r>
              <a:rPr lang="en-US" sz="6000" b="1" dirty="0">
                <a:latin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</a:rPr>
              <a:t>hujumi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600" b="1" dirty="0">
                <a:latin typeface="Times New Roman"/>
                <a:ea typeface="Times New Roman"/>
              </a:rPr>
              <a:t>992-yilda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Hasan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Horun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Bug'roxon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boshliq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Qoraxoniylar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Movarounnahrga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tomon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hujum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boshlaydilar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Ularning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harbiy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yurishlarida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Marida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Farg'ona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boshqa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viloyatlarda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yashovchi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turk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qabilalari</a:t>
            </a:r>
            <a:r>
              <a:rPr lang="en-US" sz="2600" dirty="0">
                <a:latin typeface="Times New Roman"/>
                <a:ea typeface="Times New Roman"/>
              </a:rPr>
              <a:t> ham </a:t>
            </a:r>
            <a:r>
              <a:rPr lang="en-US" sz="2600" dirty="0" err="1">
                <a:latin typeface="Times New Roman"/>
                <a:ea typeface="Times New Roman"/>
              </a:rPr>
              <a:t>qatnashadilar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Chunki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bu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yurtlar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tarkibiga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kirgan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qarluqlar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davlatining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mulki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edi</a:t>
            </a:r>
            <a:r>
              <a:rPr lang="en-US" sz="2600" dirty="0">
                <a:latin typeface="Times New Roman"/>
                <a:ea typeface="Times New Roman"/>
              </a:rPr>
              <a:t>. Bu </a:t>
            </a:r>
            <a:r>
              <a:rPr lang="en-US" sz="2600" dirty="0" err="1" smtClean="0">
                <a:latin typeface="Times New Roman"/>
                <a:ea typeface="Times New Roman"/>
              </a:rPr>
              <a:t>davrda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Somoniylar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ma'muriyati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qo'shinlari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boshqaruvini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o'z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qo`liga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olgan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turk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noiblari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hatto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ayrim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viloyatlarni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egallab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olib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deyarli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hukmronlik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qilayotgan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turk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noiblari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mamlakatni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mudofaa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o'rniga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xoinlik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yo'lini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tutib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Qoraxoniylarga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yon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bosadilar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uz-Cyrl-UZ" sz="2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91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Manbalarda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shu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narsa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ma’lumki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g‘ayratli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shuhratparast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turk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harbiy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boshlig‘i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Bo‘g‘raxonning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hujumi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oldidan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somoniy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hukmdori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Mansur</a:t>
            </a:r>
            <a:r>
              <a:rPr lang="en-US" sz="2800" dirty="0" err="1">
                <a:latin typeface="Times New Roman"/>
                <a:ea typeface="Times New Roman"/>
              </a:rPr>
              <a:t>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yashirin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ravishda</a:t>
            </a:r>
            <a:r>
              <a:rPr lang="en-US" sz="2800" dirty="0">
                <a:latin typeface="Times New Roman"/>
                <a:ea typeface="Times New Roman"/>
              </a:rPr>
              <a:t>  u 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muzokara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bordi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muzokarada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somoniylar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davlati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ikkiga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bo‘linishi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Movarounnahr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Bo‘g‘raxonga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o‘tishi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i="1" dirty="0" err="1">
                <a:latin typeface="Times New Roman"/>
                <a:ea typeface="Times New Roman"/>
              </a:rPr>
              <a:t>Amudaryoning</a:t>
            </a:r>
            <a:r>
              <a:rPr lang="en-US" sz="2800" b="1" i="1" dirty="0"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latin typeface="Times New Roman"/>
                <a:ea typeface="Times New Roman"/>
              </a:rPr>
              <a:t>janubidagi</a:t>
            </a:r>
            <a:r>
              <a:rPr lang="en-US" sz="2800" b="1" i="1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yerlar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800" dirty="0" err="1">
                <a:latin typeface="Times New Roman"/>
                <a:ea typeface="Times New Roman"/>
              </a:rPr>
              <a:t>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topshirilishi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kerak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Mulkdor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hqonlar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tomoniga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o‘tadilar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83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467544" y="1124744"/>
            <a:ext cx="8136903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3200" b="1" dirty="0" smtClean="0">
                <a:solidFill>
                  <a:srgbClr val="009900"/>
                </a:solidFill>
                <a:latin typeface="Times New Roman" pitchFamily="18" charset="0"/>
              </a:rPr>
              <a:t>Режа</a:t>
            </a:r>
            <a:r>
              <a:rPr lang="ru-RU" sz="3200" b="1" dirty="0">
                <a:solidFill>
                  <a:srgbClr val="009900"/>
                </a:solidFill>
                <a:latin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tashkil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topishi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Qoraxoniylarning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Movarounnahrga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hujumi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davlatini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ikkiga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ajralishi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inqirozi</a:t>
            </a:r>
            <a:endParaRPr lang="en-US" sz="3200" b="1" dirty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boshqaruv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endParaRPr lang="en-US" sz="3200" b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8094663" y="44450"/>
          <a:ext cx="9413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Точечный рисунок" r:id="rId3" imgW="1809524" imgH="1542857" progId="PBrush">
                  <p:embed/>
                </p:oleObj>
              </mc:Choice>
              <mc:Fallback>
                <p:oleObj name="Точечный рисунок" r:id="rId3" imgW="1809524" imgH="1542857" progId="PBrush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DFD"/>
                          </a:clrFrom>
                          <a:clrTo>
                            <a:srgbClr val="FDFDF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3" y="44450"/>
                        <a:ext cx="9413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500" dirty="0">
                <a:latin typeface="Times New Roman"/>
                <a:ea typeface="Times New Roman"/>
              </a:rPr>
              <a:t>Bu </a:t>
            </a:r>
            <a:r>
              <a:rPr lang="en-US" sz="2500" dirty="0" err="1">
                <a:latin typeface="Times New Roman"/>
                <a:ea typeface="Times New Roman"/>
              </a:rPr>
              <a:t>davrda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Buxoro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taxtida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o‘tirgan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II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Mansur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har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qancha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g‘ayratli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qat’iy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hukmdor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bo‘lsa</a:t>
            </a:r>
            <a:r>
              <a:rPr lang="en-US" sz="2500" dirty="0">
                <a:latin typeface="Times New Roman"/>
                <a:ea typeface="Times New Roman"/>
              </a:rPr>
              <a:t>-da, h</a:t>
            </a:r>
            <a:r>
              <a:rPr lang="ru-RU" sz="2500" dirty="0">
                <a:latin typeface="Times New Roman"/>
                <a:ea typeface="Times New Roman"/>
              </a:rPr>
              <a:t>е</a:t>
            </a:r>
            <a:r>
              <a:rPr lang="en-US" sz="2500" dirty="0" err="1">
                <a:latin typeface="Times New Roman"/>
                <a:ea typeface="Times New Roman"/>
              </a:rPr>
              <a:t>ch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kim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madadiga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ko‘z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tika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olmas</a:t>
            </a:r>
            <a:r>
              <a:rPr lang="en-US" sz="2500" dirty="0" smtClean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edi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dirty="0" err="1">
                <a:latin typeface="Times New Roman"/>
                <a:ea typeface="Times New Roman"/>
              </a:rPr>
              <a:t>Bo‘g‘raxonga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qarshi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yuborilgan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turk</a:t>
            </a:r>
            <a:r>
              <a:rPr lang="en-US" sz="2500" b="1" i="1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harbiy</a:t>
            </a:r>
            <a:r>
              <a:rPr lang="en-US" sz="2500" b="1" i="1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boshlig‘i</a:t>
            </a:r>
            <a:r>
              <a:rPr lang="en-US" sz="2500" b="1" i="1" dirty="0">
                <a:latin typeface="Times New Roman"/>
                <a:ea typeface="Times New Roman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Ayach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>
                <a:latin typeface="Times New Roman"/>
                <a:ea typeface="Times New Roman"/>
              </a:rPr>
              <a:t>tor-</a:t>
            </a:r>
            <a:r>
              <a:rPr lang="en-US" sz="2500" dirty="0" err="1">
                <a:latin typeface="Times New Roman"/>
                <a:ea typeface="Times New Roman"/>
              </a:rPr>
              <a:t>mor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qilinib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asir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olinadi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dirty="0" err="1">
                <a:latin typeface="Times New Roman"/>
                <a:ea typeface="Times New Roman"/>
              </a:rPr>
              <a:t>Noiloj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qolgan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Nuh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o‘zining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juda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 smtClean="0">
                <a:latin typeface="Times New Roman"/>
                <a:ea typeface="Times New Roman"/>
              </a:rPr>
              <a:t>qobiliyatli</a:t>
            </a:r>
            <a:r>
              <a:rPr lang="en-US" sz="2500" dirty="0">
                <a:latin typeface="Times New Roman"/>
                <a:ea typeface="Times New Roman"/>
              </a:rPr>
              <a:t>, ammo </a:t>
            </a:r>
            <a:r>
              <a:rPr lang="en-US" sz="2500" b="1" dirty="0" err="1">
                <a:latin typeface="Times New Roman"/>
                <a:ea typeface="Times New Roman"/>
              </a:rPr>
              <a:t>ishonchsiz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harbiy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qo‘mondonlaridan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biri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Foyiqqa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murojaat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qilishga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majbur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bo‘ladi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katta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qo‘shin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boshida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turib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ostonalarida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Karmana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yaqinid</a:t>
            </a:r>
            <a:r>
              <a:rPr lang="en-US" sz="2500" dirty="0" err="1">
                <a:latin typeface="Times New Roman"/>
                <a:ea typeface="Times New Roman"/>
              </a:rPr>
              <a:t>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dirty="0" err="1">
                <a:latin typeface="Times New Roman"/>
                <a:ea typeface="Times New Roman"/>
              </a:rPr>
              <a:t>Bo‘g‘raxonga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qarshi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jang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qiladi</a:t>
            </a:r>
            <a:r>
              <a:rPr lang="en-US" sz="2500" dirty="0" smtClean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latin typeface="Times New Roman"/>
                <a:ea typeface="Times New Roman"/>
              </a:rPr>
              <a:t>atayin</a:t>
            </a:r>
            <a:r>
              <a:rPr lang="en-US" sz="2500" dirty="0">
                <a:latin typeface="Times New Roman"/>
                <a:ea typeface="Times New Roman"/>
              </a:rPr>
              <a:t>  y</a:t>
            </a:r>
            <a:r>
              <a:rPr lang="ru-RU" sz="2500" dirty="0">
                <a:latin typeface="Times New Roman"/>
                <a:ea typeface="Times New Roman"/>
              </a:rPr>
              <a:t>е</a:t>
            </a:r>
            <a:r>
              <a:rPr lang="en-US" sz="2500" dirty="0" err="1">
                <a:latin typeface="Times New Roman"/>
                <a:ea typeface="Times New Roman"/>
              </a:rPr>
              <a:t>ngiladi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dirty="0" err="1">
                <a:latin typeface="Times New Roman"/>
                <a:ea typeface="Times New Roman"/>
              </a:rPr>
              <a:t>Buxoro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himoyasiz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qolib</a:t>
            </a:r>
            <a:r>
              <a:rPr lang="en-US" sz="2500" dirty="0">
                <a:latin typeface="Times New Roman"/>
                <a:ea typeface="Times New Roman"/>
              </a:rPr>
              <a:t>,  </a:t>
            </a:r>
            <a:r>
              <a:rPr lang="en-US" sz="2500" dirty="0" err="1">
                <a:latin typeface="Times New Roman"/>
                <a:ea typeface="Times New Roman"/>
              </a:rPr>
              <a:t>jangsiz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taslim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bo‘ladi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Foyiqning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xoinligini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shu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narsadan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ham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bilish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mumkinki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Bo‘g‘raxon</a:t>
            </a:r>
            <a:r>
              <a:rPr lang="en-US" sz="2500" b="1" i="1" u="sng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uni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t</a:t>
            </a:r>
            <a:r>
              <a:rPr lang="ru-RU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е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z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kunda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Termiz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Balxga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noib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etib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tayinlaydi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endParaRPr lang="uz-Cyrl-UZ" sz="2500" b="1" i="1" u="sng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9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latin typeface="Times New Roman"/>
                <a:ea typeface="Times New Roman"/>
              </a:rPr>
              <a:t>	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992-yilda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Buxoroni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egallagach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dirty="0" err="1">
                <a:latin typeface="Times New Roman"/>
                <a:ea typeface="Times New Roman"/>
              </a:rPr>
              <a:t>Nuh</a:t>
            </a:r>
            <a:r>
              <a:rPr lang="en-US" sz="2800" b="1" dirty="0">
                <a:latin typeface="Times New Roman"/>
                <a:ea typeface="Times New Roman"/>
              </a:rPr>
              <a:t>  II  </a:t>
            </a:r>
            <a:r>
              <a:rPr lang="en-US" sz="2800" b="1" dirty="0" err="1">
                <a:latin typeface="Times New Roman"/>
                <a:ea typeface="Times New Roman"/>
              </a:rPr>
              <a:t>ibn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b="1" dirty="0" smtClean="0">
                <a:latin typeface="Times New Roman"/>
                <a:ea typeface="Times New Roman"/>
              </a:rPr>
              <a:t>Mansur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shaharni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tashlab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qochadi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o‘z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qarorgohi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qilib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Joyi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Muliandagi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go‘zal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saroyni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tanladi</a:t>
            </a:r>
            <a:r>
              <a:rPr lang="en-US" sz="2800" dirty="0">
                <a:latin typeface="Times New Roman"/>
                <a:ea typeface="Times New Roman"/>
              </a:rPr>
              <a:t>.  Ammo 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xoni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salomatligi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tufayli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Buxoroda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uzoq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qola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olmadi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Buxoro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taxtiga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Nuh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>
                <a:latin typeface="Times New Roman"/>
                <a:ea typeface="Times New Roman"/>
              </a:rPr>
              <a:t>II  </a:t>
            </a:r>
            <a:r>
              <a:rPr lang="en-US" sz="2800" dirty="0" err="1">
                <a:latin typeface="Times New Roman"/>
                <a:ea typeface="Times New Roman"/>
              </a:rPr>
              <a:t>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o‘g‘li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Nasr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Somoniy</a:t>
            </a:r>
            <a:r>
              <a:rPr lang="en-US" sz="2800" dirty="0" err="1">
                <a:latin typeface="Times New Roman"/>
                <a:ea typeface="Times New Roman"/>
              </a:rPr>
              <a:t>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noib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etib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tayinlab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Samarqand  </a:t>
            </a:r>
            <a:r>
              <a:rPr lang="en-US" sz="2800" dirty="0">
                <a:latin typeface="Times New Roman"/>
                <a:ea typeface="Times New Roman"/>
              </a:rPr>
              <a:t>sari  </a:t>
            </a:r>
            <a:r>
              <a:rPr lang="en-US" sz="2800" dirty="0" err="1">
                <a:latin typeface="Times New Roman"/>
                <a:ea typeface="Times New Roman"/>
              </a:rPr>
              <a:t>otlandi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Bo‘g‘raxon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salomatligi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borgan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sayin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og‘irlashib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borayotganligi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tufayli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Samarqandni</a:t>
            </a:r>
            <a:r>
              <a:rPr lang="en-US" sz="2800" dirty="0">
                <a:latin typeface="Times New Roman"/>
                <a:ea typeface="Times New Roman"/>
              </a:rPr>
              <a:t>  ham  </a:t>
            </a:r>
            <a:r>
              <a:rPr lang="en-US" sz="2800" dirty="0" err="1">
                <a:latin typeface="Times New Roman"/>
                <a:ea typeface="Times New Roman"/>
              </a:rPr>
              <a:t>tashlab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latin typeface="Times New Roman"/>
                <a:ea typeface="Times New Roman"/>
              </a:rPr>
              <a:t>Qashg‘ar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sari </a:t>
            </a:r>
            <a:r>
              <a:rPr lang="en-US" sz="2800" dirty="0" err="1">
                <a:latin typeface="Times New Roman"/>
                <a:ea typeface="Times New Roman"/>
              </a:rPr>
              <a:t>yuzlanadi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yo‘lda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vafot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86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Nux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Mansur </a:t>
            </a:r>
            <a:r>
              <a:rPr lang="en-US" sz="2200" dirty="0" err="1" smtClean="0">
                <a:latin typeface="Times New Roman"/>
                <a:ea typeface="Times New Roman"/>
              </a:rPr>
              <a:t>Buxoroga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qaytib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o'z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taxtini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egallaganligidan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norozi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bo’lgan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ikki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mahalliy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turk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noiblari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Balxda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Abu Ali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Xurosonda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amirga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qarshi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qo'zg'olon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ko'taradilar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O'z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kuchiga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ishonmagan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Nuh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ibn</a:t>
            </a:r>
            <a:r>
              <a:rPr lang="en-US" sz="2200" dirty="0" smtClean="0">
                <a:latin typeface="Times New Roman"/>
                <a:ea typeface="Times New Roman"/>
              </a:rPr>
              <a:t> Mansur </a:t>
            </a:r>
            <a:r>
              <a:rPr lang="en-US" sz="2200" dirty="0">
                <a:latin typeface="Times New Roman"/>
                <a:ea typeface="Times New Roman"/>
              </a:rPr>
              <a:t>- </a:t>
            </a:r>
            <a:r>
              <a:rPr lang="en-US" sz="2200" dirty="0" err="1">
                <a:latin typeface="Times New Roman"/>
                <a:ea typeface="Times New Roman"/>
              </a:rPr>
              <a:t>G'azna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hukmdori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Sobuqtakinni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yordamga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chaqiradi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O’z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qo'shin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u </a:t>
            </a:r>
            <a:r>
              <a:rPr lang="en-US" sz="2200" dirty="0" err="1">
                <a:latin typeface="Times New Roman"/>
                <a:ea typeface="Times New Roman"/>
              </a:rPr>
              <a:t>Movarounnahrga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yetib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keladi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Nuh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birlashib</a:t>
            </a:r>
            <a:r>
              <a:rPr lang="en-US" sz="2200" dirty="0" smtClean="0">
                <a:latin typeface="Times New Roman"/>
                <a:ea typeface="Times New Roman"/>
              </a:rPr>
              <a:t>, </a:t>
            </a:r>
            <a:r>
              <a:rPr lang="en-US" sz="2200" dirty="0" err="1" smtClean="0">
                <a:latin typeface="Times New Roman"/>
                <a:ea typeface="Times New Roman"/>
              </a:rPr>
              <a:t>qo'zg'olonchilarga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qarshi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yurish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Bir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necha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janglardan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so'ng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qo'shinlari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</a:rPr>
              <a:t>tor-</a:t>
            </a:r>
            <a:r>
              <a:rPr lang="en-US" sz="2200" dirty="0" err="1">
                <a:latin typeface="Times New Roman"/>
                <a:ea typeface="Times New Roman"/>
              </a:rPr>
              <a:t>mor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qilinadi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Shuningdek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</a:rPr>
              <a:t>Sobuqtakinni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Abuali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Simjuriy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o'rniga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Xurosonning</a:t>
            </a:r>
            <a:r>
              <a:rPr lang="en-US" sz="2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noibi</a:t>
            </a:r>
            <a:r>
              <a:rPr lang="en-US" sz="2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tayinlaydi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Natijada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G'azna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va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Xurosonda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Sobuqtakin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va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o'g'li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Mahmudning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siyosiy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xukmronligi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mustahkamlanib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</a:rPr>
              <a:t>G’aznaviylar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davlati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tashkil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topadi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Tez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orada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davlat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kuchayib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b="1" i="1" u="sng" dirty="0" err="1">
                <a:latin typeface="Times New Roman"/>
                <a:ea typeface="Times New Roman"/>
              </a:rPr>
              <a:t>Hindiston</a:t>
            </a:r>
            <a:r>
              <a:rPr lang="en-US" sz="2200" b="1" i="1" u="sng" dirty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chegarasidan</a:t>
            </a:r>
            <a:r>
              <a:rPr lang="en-US" sz="2200" b="1" i="1" u="sng" dirty="0" smtClean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Amudaryogach</a:t>
            </a:r>
            <a:r>
              <a:rPr lang="en-US" sz="2200" dirty="0" err="1" smtClean="0">
                <a:latin typeface="Times New Roman"/>
                <a:ea typeface="Times New Roman"/>
              </a:rPr>
              <a:t>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bo'lgan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yerlarni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egallaydi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uz-Cyrl-UZ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2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latin typeface="Times New Roman"/>
                <a:ea typeface="Times New Roman"/>
              </a:rPr>
              <a:t>G‘azna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bilan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Hirot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viloyatlarida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oddiy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g‘ulomlikdan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>
                <a:latin typeface="Times New Roman"/>
                <a:ea typeface="Times New Roman"/>
              </a:rPr>
              <a:t>t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zda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qudratli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davlat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boshlig‘i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darajasiga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ko‘tarilgan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Sabuqtakin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Nuhga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bo‘ysunishni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istamas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Sabuqtakin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977-yilda </a:t>
            </a:r>
            <a:r>
              <a:rPr lang="en-US" sz="2800" dirty="0" err="1" smtClean="0">
                <a:latin typeface="Times New Roman"/>
                <a:ea typeface="Times New Roman"/>
              </a:rPr>
              <a:t>Nuhning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ruxsatisiz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G‘aznaga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hokim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oladi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shu</a:t>
            </a:r>
            <a:r>
              <a:rPr lang="en-US" sz="2800" dirty="0">
                <a:latin typeface="Times New Roman"/>
                <a:ea typeface="Times New Roman"/>
              </a:rPr>
              <a:t>  bois  </a:t>
            </a:r>
            <a:r>
              <a:rPr lang="en-US" sz="2800" dirty="0" err="1">
                <a:latin typeface="Times New Roman"/>
                <a:ea typeface="Times New Roman"/>
              </a:rPr>
              <a:t>ikki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o‘rtadagi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munosabat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buziladi</a:t>
            </a:r>
            <a:r>
              <a:rPr lang="en-US" sz="2800" dirty="0">
                <a:latin typeface="Times New Roman"/>
                <a:ea typeface="Times New Roman"/>
              </a:rPr>
              <a:t>.  L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>
                <a:latin typeface="Times New Roman"/>
                <a:ea typeface="Times New Roman"/>
              </a:rPr>
              <a:t>kin  </a:t>
            </a:r>
            <a:r>
              <a:rPr lang="en-US" sz="2800" dirty="0" err="1">
                <a:latin typeface="Times New Roman"/>
                <a:ea typeface="Times New Roman"/>
              </a:rPr>
              <a:t>og‘ir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vaziyat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Nuhni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undan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yordam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so‘rashga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majbur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etadi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b="1" dirty="0">
                <a:latin typeface="Times New Roman"/>
                <a:ea typeface="Times New Roman"/>
              </a:rPr>
              <a:t>996-yilda 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Buxoroga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qarshi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navbatdagi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hujumni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uyushtirdilar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Qoraxoniylarning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yangi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xoni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Nasr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Ali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g‘ayrat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qat’iylikda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qolishmasdi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19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200" dirty="0" smtClean="0">
                <a:latin typeface="Times New Roman"/>
                <a:ea typeface="Times New Roman"/>
              </a:rPr>
              <a:t>	</a:t>
            </a:r>
            <a:r>
              <a:rPr lang="en-US" sz="2200" b="1" dirty="0" err="1">
                <a:latin typeface="Times New Roman"/>
                <a:ea typeface="Times New Roman"/>
              </a:rPr>
              <a:t>G‘azna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latin typeface="Times New Roman"/>
                <a:ea typeface="Times New Roman"/>
              </a:rPr>
              <a:t>hokimi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katta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qo‘shin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yordam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berish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uchun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yo‘lga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chiqdi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Balxga</a:t>
            </a:r>
            <a:r>
              <a:rPr lang="en-US" sz="2200" dirty="0">
                <a:latin typeface="Times New Roman"/>
                <a:ea typeface="Times New Roman"/>
              </a:rPr>
              <a:t>  y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 err="1">
                <a:latin typeface="Times New Roman"/>
                <a:ea typeface="Times New Roman"/>
              </a:rPr>
              <a:t>tganda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unga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Chag’oniyon</a:t>
            </a:r>
            <a:r>
              <a:rPr lang="en-US" sz="2200" b="1" i="1" dirty="0">
                <a:latin typeface="Times New Roman"/>
                <a:ea typeface="Times New Roman"/>
              </a:rPr>
              <a:t>,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G‘o‘zg‘on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Xuttalon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hokimlarining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lashkarlari</a:t>
            </a:r>
            <a:r>
              <a:rPr lang="en-US" sz="2200" dirty="0">
                <a:latin typeface="Times New Roman"/>
                <a:ea typeface="Times New Roman"/>
              </a:rPr>
              <a:t>  ham  </a:t>
            </a:r>
            <a:r>
              <a:rPr lang="en-US" sz="2200" dirty="0" err="1">
                <a:latin typeface="Times New Roman"/>
                <a:ea typeface="Times New Roman"/>
              </a:rPr>
              <a:t>qo‘shildilar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i="1" dirty="0">
                <a:latin typeface="Times New Roman"/>
                <a:ea typeface="Times New Roman"/>
              </a:rPr>
              <a:t>K</a:t>
            </a:r>
            <a:r>
              <a:rPr lang="ru-RU" sz="2200" b="1" i="1" dirty="0">
                <a:latin typeface="Times New Roman"/>
                <a:ea typeface="Times New Roman"/>
              </a:rPr>
              <a:t>е</a:t>
            </a:r>
            <a:r>
              <a:rPr lang="en-US" sz="2200" b="1" i="1" dirty="0" err="1">
                <a:latin typeface="Times New Roman"/>
                <a:ea typeface="Times New Roman"/>
              </a:rPr>
              <a:t>sh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tumani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hududida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chodir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qurib</a:t>
            </a:r>
            <a:r>
              <a:rPr lang="en-US" sz="2200" dirty="0">
                <a:latin typeface="Times New Roman"/>
                <a:ea typeface="Times New Roman"/>
              </a:rPr>
              <a:t>,  </a:t>
            </a:r>
            <a:r>
              <a:rPr lang="en-US" sz="2200" dirty="0" err="1">
                <a:latin typeface="Times New Roman"/>
                <a:ea typeface="Times New Roman"/>
              </a:rPr>
              <a:t>Buxoro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hokimi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II  </a:t>
            </a:r>
            <a:r>
              <a:rPr lang="en-US" sz="2200" dirty="0" err="1">
                <a:latin typeface="Times New Roman"/>
                <a:ea typeface="Times New Roman"/>
              </a:rPr>
              <a:t>ni</a:t>
            </a:r>
            <a:r>
              <a:rPr lang="en-US" sz="2200" dirty="0">
                <a:latin typeface="Times New Roman"/>
                <a:ea typeface="Times New Roman"/>
              </a:rPr>
              <a:t>  ham  </a:t>
            </a:r>
            <a:r>
              <a:rPr lang="en-US" sz="2200" dirty="0" err="1">
                <a:latin typeface="Times New Roman"/>
                <a:ea typeface="Times New Roman"/>
              </a:rPr>
              <a:t>o‘z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lashkarlari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k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>
                <a:latin typeface="Times New Roman"/>
                <a:ea typeface="Times New Roman"/>
              </a:rPr>
              <a:t>lib  </a:t>
            </a:r>
            <a:r>
              <a:rPr lang="en-US" sz="2200" dirty="0" err="1">
                <a:latin typeface="Times New Roman"/>
                <a:ea typeface="Times New Roman"/>
              </a:rPr>
              <a:t>qo‘shilishini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talab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etdi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Albatta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hol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somoniylar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hukmdorining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nafsoniyatiga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qattiq</a:t>
            </a:r>
            <a:r>
              <a:rPr lang="en-US" sz="2200" dirty="0">
                <a:latin typeface="Times New Roman"/>
                <a:ea typeface="Times New Roman"/>
              </a:rPr>
              <a:t> t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 err="1">
                <a:latin typeface="Times New Roman"/>
                <a:ea typeface="Times New Roman"/>
              </a:rPr>
              <a:t>gdi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Nuh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taklifni</a:t>
            </a:r>
            <a:r>
              <a:rPr lang="en-US" sz="2200" dirty="0">
                <a:latin typeface="Times New Roman"/>
                <a:ea typeface="Times New Roman"/>
              </a:rPr>
              <a:t> rad </a:t>
            </a:r>
            <a:r>
              <a:rPr lang="en-US" sz="2200" dirty="0" err="1">
                <a:latin typeface="Times New Roman"/>
                <a:ea typeface="Times New Roman"/>
              </a:rPr>
              <a:t>etdi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Sabuqtakinning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o‘zini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Buxoroga</a:t>
            </a:r>
            <a:r>
              <a:rPr lang="en-US" sz="2200" b="1" i="1" dirty="0">
                <a:latin typeface="Times New Roman"/>
                <a:ea typeface="Times New Roman"/>
              </a:rPr>
              <a:t> k</a:t>
            </a:r>
            <a:r>
              <a:rPr lang="ru-RU" sz="2200" b="1" i="1" dirty="0">
                <a:latin typeface="Times New Roman"/>
                <a:ea typeface="Times New Roman"/>
              </a:rPr>
              <a:t>е</a:t>
            </a:r>
            <a:r>
              <a:rPr lang="en-US" sz="2200" b="1" i="1" dirty="0" err="1">
                <a:latin typeface="Times New Roman"/>
                <a:ea typeface="Times New Roman"/>
              </a:rPr>
              <a:t>lishini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talab</a:t>
            </a:r>
            <a:r>
              <a:rPr lang="en-US" sz="2200" b="1" i="1" dirty="0" smtClean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qilib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farmoyish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berdi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Sabuqtakin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bunga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javoban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Buxoroga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o‘zining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20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kishilik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qo‘shinini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yubordi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Buxoro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qo‘liga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o‘tdi</a:t>
            </a:r>
            <a:r>
              <a:rPr lang="en-US" sz="2200" dirty="0">
                <a:latin typeface="Times New Roman"/>
                <a:ea typeface="Times New Roman"/>
              </a:rPr>
              <a:t>.  U  </a:t>
            </a:r>
            <a:r>
              <a:rPr lang="en-US" sz="2200" b="1" dirty="0">
                <a:latin typeface="Times New Roman"/>
                <a:ea typeface="Times New Roman"/>
              </a:rPr>
              <a:t>Nasr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muzokaralar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boshladi</a:t>
            </a:r>
            <a:r>
              <a:rPr lang="en-US" sz="2200" dirty="0">
                <a:latin typeface="Times New Roman"/>
                <a:ea typeface="Times New Roman"/>
              </a:rPr>
              <a:t>.  Bu  </a:t>
            </a:r>
            <a:r>
              <a:rPr lang="en-US" sz="2200" dirty="0" err="1">
                <a:latin typeface="Times New Roman"/>
                <a:ea typeface="Times New Roman"/>
              </a:rPr>
              <a:t>muzokaralar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natijasida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Sirdaryo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havzasining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hammasi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qoraxoniylar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qo‘liga</a:t>
            </a:r>
            <a:r>
              <a:rPr lang="en-US" sz="2200" b="1" i="1" u="sng" dirty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o‘tadigan</a:t>
            </a:r>
            <a:r>
              <a:rPr lang="en-US" sz="2200" b="1" i="1" u="sng" dirty="0" smtClean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bo‘ldi</a:t>
            </a:r>
            <a:r>
              <a:rPr lang="en-US" sz="2200" b="1" i="1" u="sng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E’tiborli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tomoni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shundaki</a:t>
            </a:r>
            <a:r>
              <a:rPr lang="en-US" sz="2200" dirty="0">
                <a:latin typeface="Times New Roman"/>
                <a:ea typeface="Times New Roman"/>
              </a:rPr>
              <a:t>,  </a:t>
            </a:r>
            <a:r>
              <a:rPr lang="en-US" sz="2200" dirty="0" err="1">
                <a:latin typeface="Times New Roman"/>
                <a:ea typeface="Times New Roman"/>
              </a:rPr>
              <a:t>qoraxoniylar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tomoniga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batamom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o‘tgan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>
                <a:latin typeface="Times New Roman"/>
                <a:ea typeface="Times New Roman"/>
              </a:rPr>
              <a:t>Nasr </a:t>
            </a:r>
            <a:r>
              <a:rPr lang="en-US" sz="2200" b="1" dirty="0" err="1">
                <a:latin typeface="Times New Roman"/>
                <a:ea typeface="Times New Roman"/>
              </a:rPr>
              <a:t>ibn</a:t>
            </a:r>
            <a:r>
              <a:rPr lang="en-US" sz="2200" b="1" dirty="0">
                <a:latin typeface="Times New Roman"/>
                <a:ea typeface="Times New Roman"/>
              </a:rPr>
              <a:t> Ali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Samarqandga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o‘z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noibi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tayinladi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uz-Cyrl-UZ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4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latin typeface="Times New Roman"/>
                <a:ea typeface="Times New Roman"/>
              </a:rPr>
              <a:t>	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esa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shartnomaga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asosan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latin typeface="Times New Roman"/>
                <a:ea typeface="Times New Roman"/>
              </a:rPr>
              <a:t>Amudaryo</a:t>
            </a:r>
            <a:r>
              <a:rPr lang="en-US" sz="3000" b="1" i="1" dirty="0"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latin typeface="Times New Roman"/>
                <a:ea typeface="Times New Roman"/>
              </a:rPr>
              <a:t>janubidagi</a:t>
            </a:r>
            <a:r>
              <a:rPr lang="en-US" sz="3000" b="1" i="1" dirty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yerlarga</a:t>
            </a:r>
            <a:r>
              <a:rPr lang="en-US" sz="3000" b="1" i="1" dirty="0">
                <a:latin typeface="Times New Roman"/>
                <a:ea typeface="Times New Roman"/>
              </a:rPr>
              <a:t>,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eng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avvalo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Xurosonga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to‘la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xo‘jayin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bo‘lib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oldi</a:t>
            </a:r>
            <a:r>
              <a:rPr lang="en-US" sz="3000" dirty="0">
                <a:latin typeface="Times New Roman"/>
                <a:ea typeface="Times New Roman"/>
              </a:rPr>
              <a:t>.  </a:t>
            </a:r>
            <a:r>
              <a:rPr lang="en-US" sz="3000" dirty="0" err="1" smtClean="0">
                <a:latin typeface="Times New Roman"/>
                <a:ea typeface="Times New Roman"/>
              </a:rPr>
              <a:t>Somoniylarga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faqat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Movarounnahrning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markaziy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qismigina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qoldi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rildi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dirty="0" err="1" smtClean="0">
                <a:latin typeface="Times New Roman"/>
                <a:ea typeface="Times New Roman"/>
              </a:rPr>
              <a:t>xolos</a:t>
            </a:r>
            <a:r>
              <a:rPr lang="en-US" sz="3000" dirty="0">
                <a:latin typeface="Times New Roman"/>
                <a:ea typeface="Times New Roman"/>
              </a:rPr>
              <a:t>. Bu </a:t>
            </a:r>
            <a:r>
              <a:rPr lang="en-US" sz="3000" dirty="0" err="1">
                <a:latin typeface="Times New Roman"/>
                <a:ea typeface="Times New Roman"/>
              </a:rPr>
              <a:t>shartnomalar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Nuh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ibn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Mansursiz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tuzildi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Nuh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ibn</a:t>
            </a:r>
            <a:r>
              <a:rPr lang="en-US" sz="3000" dirty="0">
                <a:latin typeface="Times New Roman"/>
                <a:ea typeface="Times New Roman"/>
              </a:rPr>
              <a:t> Mansur </a:t>
            </a:r>
            <a:r>
              <a:rPr lang="en-US" sz="3000" dirty="0" err="1" smtClean="0">
                <a:latin typeface="Times New Roman"/>
                <a:ea typeface="Times New Roman"/>
              </a:rPr>
              <a:t>bunday</a:t>
            </a:r>
            <a:r>
              <a:rPr lang="en-US" sz="3000" dirty="0" smtClean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ko‘ngilsiz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voqealardan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so‘ng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uzoq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yashamadi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va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>
                <a:latin typeface="Times New Roman"/>
                <a:ea typeface="Times New Roman"/>
              </a:rPr>
              <a:t>997-yilda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vafot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etdi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Taxtga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Nuhning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o‘g‘li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Mansur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(997–999)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o‘tirdi</a:t>
            </a:r>
            <a:r>
              <a:rPr lang="en-US" sz="3000" dirty="0" smtClean="0">
                <a:latin typeface="Times New Roman"/>
                <a:ea typeface="Times New Roman"/>
              </a:rPr>
              <a:t>.</a:t>
            </a:r>
            <a:endParaRPr lang="uz-Cyrl-UZ" sz="3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1530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Taxt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vorisi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o‘zgargani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ahvol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yaxshilanmadi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Mansur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xusumat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lishmovchiliklar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tufayli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vaziyat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og‘irlashdi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oqibat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fitna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uyushtirishga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y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Buxoroda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Mansur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saroyida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homiyligi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ostida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haqiqiy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mansabni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fitnaning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999-yilda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g‘ulomlariga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suyangan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Mansurni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tushirdi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ko‘zini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mahrum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0371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Nasr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tomonidan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999-yilda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Buxoroning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egallanishi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muammolarga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nuqta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qo‘ydi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uzil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-k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Albatta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somoniylar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1005-yilga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qadlarini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rostlash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Ammo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voqealarning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rivojlanib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borishiga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ta’sir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qilmadi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1005-yildan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e’tiboran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umuman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to‘xtadi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241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qariyb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yil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davomida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hukmronlikning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nashidasini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surdilar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1005-yilga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davom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taraqqiyot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b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poyon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asos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soldilar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Ularning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mulklari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g‘arbda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Sirdaryoning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quyi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oqimidan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sharqda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Qashg‘argacha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cho‘zilib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08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115616" y="260648"/>
            <a:ext cx="6911975" cy="47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60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60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en-US" sz="6000" b="1" dirty="0" err="1">
                <a:solidFill>
                  <a:srgbClr val="B5EDFD"/>
                </a:solidFill>
              </a:rPr>
              <a:t>Qoraxoniylar</a:t>
            </a:r>
            <a:r>
              <a:rPr lang="en-US" sz="6000" b="1" dirty="0">
                <a:solidFill>
                  <a:srgbClr val="B5EDFD"/>
                </a:solidFill>
              </a:rPr>
              <a:t> </a:t>
            </a:r>
            <a:r>
              <a:rPr lang="en-US" sz="6000" b="1" dirty="0" err="1">
                <a:solidFill>
                  <a:srgbClr val="B5EDFD"/>
                </a:solidFill>
              </a:rPr>
              <a:t>davlatini</a:t>
            </a:r>
            <a:r>
              <a:rPr lang="en-US" sz="6000" b="1" dirty="0">
                <a:solidFill>
                  <a:srgbClr val="B5EDFD"/>
                </a:solidFill>
              </a:rPr>
              <a:t> </a:t>
            </a:r>
            <a:r>
              <a:rPr lang="en-US" sz="6000" b="1" dirty="0" err="1">
                <a:solidFill>
                  <a:srgbClr val="B5EDFD"/>
                </a:solidFill>
              </a:rPr>
              <a:t>ikkiga</a:t>
            </a:r>
            <a:r>
              <a:rPr lang="en-US" sz="6000" b="1" dirty="0">
                <a:solidFill>
                  <a:srgbClr val="B5EDFD"/>
                </a:solidFill>
              </a:rPr>
              <a:t> </a:t>
            </a:r>
            <a:r>
              <a:rPr lang="en-US" sz="6000" b="1" dirty="0" err="1">
                <a:solidFill>
                  <a:srgbClr val="B5EDFD"/>
                </a:solidFill>
              </a:rPr>
              <a:t>ajralishi</a:t>
            </a:r>
            <a:endParaRPr lang="en-US" sz="6000" b="1" dirty="0">
              <a:solidFill>
                <a:srgbClr val="B5EDF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topishi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3568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Somoniylar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o'rnida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2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yangi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topdi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biri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Koshg'ardan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Amudaryogacha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cho'zilgan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Turkistonning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qismini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Farg'ona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qadimgi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Sug'dni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ichiga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Qoraxoniylar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bo'lsa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ikkinchisi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Shimoliy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Hindistondan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Kaspiy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dengizining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janubiy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qirg'oqlarigacha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viloyatlarni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qamrab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G’aznaviylar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46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Amudaryo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turk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o'rtasidagi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chegara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belgilangan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bo'lsa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-da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ammo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zabt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yurtning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ajralmas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qismi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xisoblab,uni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qo'shib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qiladilar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ko'p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o'tmay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G’aznaviylar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o'rtasida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shiddatli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urushlar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boshlanadi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1006 va1008-yillarda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marta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tortadilar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Balx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Tus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Nishopur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zabt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687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yurishini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Mahmudga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mulkdor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feodallari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qo'llab-quwatlaydilar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Lekin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G'aznaviy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zarba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tasarrufida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saqlab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qolishga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muvaffaq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1017-yilda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050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yurishini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Mahmudga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mulkdor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feodallari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qo'llab-quwatlaydilar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Lekin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G'aznaviy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zarba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tasarrufida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saqlab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qolishga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muvaffaq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1017-yilda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666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Bu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davrda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Sirdaryo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etaklarida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yashovchi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o'g'uzlardan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ajralib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saljuqiylar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nomi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Xurosonga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borib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o'rnashgan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turkman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qabilalari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vaqtida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yer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homiylik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G’aznaviylarga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tazyiq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ko'rsatadilar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Saljuqiylar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jiddiy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boshlanadi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932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Bunday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vaziyatdan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foydalangan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9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Bo'ritakin</a:t>
            </a:r>
            <a:r>
              <a:rPr lang="en-US" sz="29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>
                <a:solidFill>
                  <a:schemeClr val="tx1"/>
                </a:solidFill>
                <a:latin typeface="Times New Roman"/>
                <a:ea typeface="Times New Roman"/>
              </a:rPr>
              <a:t>1038-yilda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bo'yi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29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Xuttalon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Vaxsh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Chag'oniyonni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G’aznaviylardan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Ko'p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o'tmay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u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Movarounnahrni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Farg'onani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o'ziga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bo'ysundirib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yurita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boshlaydi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xonadonlari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1016-yildayoq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boshlanib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k</a:t>
            </a:r>
            <a:r>
              <a:rPr lang="ru-RU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tgan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urug‘chilik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adovatli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urushlar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tufayli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1041-yilda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xonlik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ikkiga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bo‘linib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k</a:t>
            </a:r>
            <a:r>
              <a:rPr lang="ru-RU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tdi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. </a:t>
            </a:r>
            <a:endParaRPr lang="en-US" sz="29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69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Buxoro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ayrim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Samarqand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tarkibiga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Movarounnahr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Xo‘jak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ntgacha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Farg‘onaning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qismi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8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Bolosog‘un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tarkibiga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Talas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Is</a:t>
            </a:r>
            <a:r>
              <a:rPr lang="en-US" altLang="ko-KR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job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Farg‘onaning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qismi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vohalari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8264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Qoraxoniylar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4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mol-dunyo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talashish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Tovg‘ochxon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(1046–1068)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turkiy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sulola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: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Dushmanlikka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sabab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Amudaryoning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o‘ng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chap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qirg‘og‘i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Termiz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Balx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atro</a:t>
            </a:r>
            <a:r>
              <a:rPr lang="en-US" altLang="ko-KR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dagi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yerlar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yotardi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Bu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tashlab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tishga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majbur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bo‘lganlaridan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817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1068-yilda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Tomg‘ochxon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taxtdan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voz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7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chgach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Movarounnahrda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Tomg‘ochxonning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Shamsulmulkka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o‘tishi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munosabati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xonning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o‘g‘illari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Buxoro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Samarqand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taxti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avj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7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 Bu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g‘alaba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qozondi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7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7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Termiz</a:t>
            </a:r>
            <a:r>
              <a:rPr lang="en-US" sz="27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Balx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1072-yilda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7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Alp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Arslonning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o‘ldirilishi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vaqtincha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kuchsizlanganligidan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foydalanib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Termiz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Balxni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ishg‘ol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7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170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sug‘dliklar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Qashqadaryo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istiqomat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VIII–IX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sug‘dliklarga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o‘tkazganlar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turkiylashish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L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kin  t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z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Alp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Arslonning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vorisi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qaytarib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ichki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tashqi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tashabbus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(1072–1092)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Xususan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1080-yilda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vafot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etgach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ahvoli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og‘irlashdi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1089-yilda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Samarqandni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asir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olindi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Isfahonga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jo‘natildi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09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ayniqsa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(1118–1157)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d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yarli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batamom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tob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(1102–1130)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birinchi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yarmida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intilgan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ko‘plab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qurilish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obodonchiliklarni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amalga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oshirgan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mamlakat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ichidagi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halokatli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ziddiyat</a:t>
            </a:r>
            <a:r>
              <a:rPr lang="en-US" sz="30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qarama-qarshiliklarni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oldini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olishga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ojizlik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64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bois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siyosiy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tushkunlik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kirdi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johil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aralashib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barbod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kasalligi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tufayli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yarim</a:t>
            </a:r>
            <a:r>
              <a:rPr lang="en-US" sz="30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podsho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ko‘tardi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norozi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fitna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uyushtirib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o‘ldirdilar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noilojlikdan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Marvdan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yordamga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Sanjarni</a:t>
            </a:r>
            <a:r>
              <a:rPr lang="en-US" sz="3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taklif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78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Fitnani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Arslonxonning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ikkinchi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Ah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ad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bostirgan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isyonchilarni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qatl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qilishga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hukm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Movarounnahr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sari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qo‘ydi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Do‘st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yordamga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chaqirilgan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bosqinchilik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U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Samarqandni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qamal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1130-yilda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qamali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chog‘ida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zambilga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chiqildi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Balxga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jo‘natildi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Ko‘p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o‘tmay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yerda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u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olamdan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1130-yildan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to  1147-yillarga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ham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Samarqandni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qoraxoniylar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sulolasiga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mansub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xonlar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amalda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4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emasdi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Sanjarning</a:t>
            </a:r>
            <a:r>
              <a:rPr lang="en-US" sz="2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izmidan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zarracha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-da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chiqa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olmasdi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4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17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1211-yilda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Xorazmshoh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Oloviddin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Muhammad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xonadonidan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qo‘g‘irchoq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Usmonni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o‘ldirib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qiluvchi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zarbani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beradi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urug‘i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batamom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qirib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bitiriladi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O‘tror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O‘zgan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Buxoro</a:t>
            </a:r>
            <a:r>
              <a:rPr lang="en-US" sz="3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hukmdorlari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ag‘darilib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qatl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etiladi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Ana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tariqa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sahnasidan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tushdilar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ammo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o‘zlaridan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ma’noda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qoldirdilar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358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Qoraxoniylar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davlatida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boshqaruv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tizimi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4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X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o‘rtalarida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arslonxon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»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«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bug‘roxon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»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unvonlari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yuritilgan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Т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axtga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bug‘roxon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arslonxonni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qoraxon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»,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ulug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‘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xon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atashgan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qabilaviy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ulushning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og‘alik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qat’iy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rioya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muvofig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boshliqlari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orasidan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yoshi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ulug‘ini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saylashgan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Odatda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u 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tamg‘achxon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»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xonlar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xoni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yuritilar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61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markazlashmagan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sulola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namoyandalariga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bo‘linib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el-yurt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El-yurt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eloq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on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deb,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noiblari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— «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takin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» 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yuritishga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intilganlar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Natijada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XI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asrning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ikkinchi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choragida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xoqonliklarga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bo‘linib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ketdi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9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tizimi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mahalliy-hududiy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tartibiga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asoslangan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nihoyatda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bepoyon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bo‘lganligidan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yirik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eloqxonlar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nisbatan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tarzda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Samarqand,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b.).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Eloqxonlar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miqdordagi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yillik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xiroj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to‘lovlarni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markaziy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hukmdori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–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Tamg‘achxonga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yuborib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amalda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mulklarini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boshqarganlar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37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dargoh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bo‘lingan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Darqondagi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yetakchi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sanalgan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fuqarolar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bo‘yicha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onning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yaqin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maslahatchisi</a:t>
            </a:r>
            <a:r>
              <a:rPr lang="en-US" sz="24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hisoblangan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DF0318"/>
                </a:solidFill>
                <a:latin typeface="Times New Roman"/>
                <a:ea typeface="Times New Roman"/>
              </a:rPr>
              <a:t>joybar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o‘rtasidagi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aloqalarni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uyg‘unlashtirib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turgan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qonun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odatlarga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rioya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etish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rasmiy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tantanalarni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tashkil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etish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endParaRPr lang="en-US" sz="2400" b="1" i="1" u="sng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fuqarolarning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iltimos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shikoyatlarini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qabul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oliy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hukmdorga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yetkazish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endParaRPr lang="en-US" sz="2400" b="1" i="1" u="sng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elchilarni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qabul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ishlariga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ham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mas’ul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ru-RU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х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odim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bo‘lgan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443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uz-Cyrl-UZ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Arab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ografi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Havqalning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Farob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Chimk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janubi-g‘arbiy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turkiy-o‘g‘uzlar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og‘zaki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og‘zaki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avlod-ajdodlari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talqin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Dargohning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lavozimlaridan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yana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biri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birin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Saroy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ishlarini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boshqarish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mehmonlarni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qabul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vazifa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doirasiga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tashqari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dargohda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azinachi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osh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ona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mutasaddisi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ov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uyushtiruvchi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odimlar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faoliyat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2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03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endParaRPr lang="en-US" sz="3200" b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bosh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vazir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moliya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rasmiy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hujjatlarni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ishlab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chiqarish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soqchilik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at-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abarlar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muhtasib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vaqf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qozilik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ishlari</a:t>
            </a:r>
            <a:endParaRPr lang="en-US" sz="3200" b="1" i="1" dirty="0">
              <a:solidFill>
                <a:srgbClr val="DF0318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76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Lashkar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hukmdorning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ru-RU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avfsizligini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ta’minlash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ma</a:t>
            </a:r>
            <a:r>
              <a:rPr lang="ru-RU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sus</a:t>
            </a:r>
            <a:r>
              <a:rPr lang="en-US" sz="36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saralangan</a:t>
            </a:r>
            <a:r>
              <a:rPr lang="en-US" sz="36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gvardiya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harbiy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qo‘shindan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iborat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365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rais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Raislar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orqali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o‘tkazib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turgan.Shaharlarda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muhtasiblar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faoyliyat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mustahkamlash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maqsadida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musulmon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yaqin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munosabatlarda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Shuning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imomlar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, shay</a:t>
            </a:r>
            <a:r>
              <a:rPr lang="ru-RU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sayyid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sadrlar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ning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ahamiyati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kuchaygan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4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Sayyidlar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rais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shuningdek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qozi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egallash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huquqiga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Sud-tartibot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ishlarini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qozi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ul-quzzot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sud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ishlari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qozilar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Yozma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manbalarga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ko‘ra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ma‘muriy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qozilik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ishlarini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s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mumkin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72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11541" cy="437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9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398"/>
            <a:ext cx="8613337" cy="582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42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612845"/>
            <a:ext cx="78488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Movarounnahrning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jtimoiy-iqtisodiy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hayotida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o‘zgarishlar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Birinchidan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o‘lkani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zabt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etgach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asrlardan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buyon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hukm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surib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egalik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qilishning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shakli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dehqon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mulkchiligini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tugatib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mulklarni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tasarrufiga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oladilar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mulklar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navbatida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qoraxoniylarga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sodiq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amaldorlar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lashkarboshilar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xizmatchilari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ularga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ruhoniylar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din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peshvolariga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beriladi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Dehqon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tushunchasi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vaqtdan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amalda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yerni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ishlovchi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unda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mehnat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kun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kechiruvchi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toifa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maqomiga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tushadi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03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9735" y="83671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Ikkinchidan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davriga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yer-mulkka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egalik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qilishning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iqtodorlik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yanada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chuqur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ildiz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otadi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Iqtodorlar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tasarrufidagi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hududlarda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yashovchi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aholidan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olinadigan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soliqlar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evaziga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daromadlar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olganlar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02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9735" y="836712"/>
            <a:ext cx="784887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Uchinchidan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hududlarining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tarkibiga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o‘tishi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yerli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tarkibida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o‘zgarishlarni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vujudga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keltiradi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hokimiyatining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hududga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yoyilishi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ayni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zamonda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hududlardan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qavmlar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elatlarning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yerlarga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o‘rnashib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o‘troqlashuviga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sezilarli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ko‘rsatadi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Bu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shubhasiz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o‘zbek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xalqining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shakllanish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jarayoniga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Ayni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chog‘da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tilning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iste’mol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doirasi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to‘xtovsiz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kengayib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bordi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6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Xullas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Oltoy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yonbag‘ridan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boshlanadigan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Tyanshan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etaklarida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Chu, 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Talas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daryolari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vodiylari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bo‘ylab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Pomirgacha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so‘zlashuvchi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uyushmasi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atalsalar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jihatidangina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farqlanadigan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so‘zlashar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madaniyatlari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urf-odatlari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jismoniy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baquvvatligi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tabiatidagi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mardligi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urushqoqligi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epchilligi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urug‘larning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tuxsiylar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uyg‘urlar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yirigi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madaniyatlisi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766-yilda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turgashlarni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tor-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Yettisuvni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noma’lum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kitobidan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hikoya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boy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go‘zal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mo‘tadil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mamlakatda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xo‘jalik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ba’zilari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birovlari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uchinchilari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ovchilik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001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qilganlarki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aytishlaricha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g‘arbdan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sharqqacha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kun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vodiysi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Ili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Norin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daryolari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vodiylarini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egallaganlar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ro‘lni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o‘zagini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jikil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tuxsiylar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turgashlar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yabakular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jumullar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Toroz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Issiqko‘l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atrofarida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V.V.Bartoldning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xulosalariga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taraqqiyotda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to‘q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farovon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quyosh</a:t>
            </a:r>
            <a:r>
              <a:rPr lang="en-US" sz="32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yulduzlarga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topinganlar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8e27534349f1935517ecc882f5534133a3ec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1760</TotalTime>
  <Words>323</Words>
  <Application>Microsoft Office PowerPoint</Application>
  <PresentationFormat>Экран (4:3)</PresentationFormat>
  <Paragraphs>106</Paragraphs>
  <Slides>60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4" baseType="lpstr">
      <vt:lpstr>Поток</vt:lpstr>
      <vt:lpstr>Тема Office</vt:lpstr>
      <vt:lpstr>1_Поток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рс</dc:creator>
  <cp:lastModifiedBy>User</cp:lastModifiedBy>
  <cp:revision>184</cp:revision>
  <dcterms:created xsi:type="dcterms:W3CDTF">2015-05-27T03:14:45Z</dcterms:created>
  <dcterms:modified xsi:type="dcterms:W3CDTF">2022-09-24T03:48:39Z</dcterms:modified>
</cp:coreProperties>
</file>