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7"/>
  </p:notesMasterIdLst>
  <p:sldIdLst>
    <p:sldId id="263" r:id="rId3"/>
    <p:sldId id="256" r:id="rId4"/>
    <p:sldId id="313" r:id="rId5"/>
    <p:sldId id="314" r:id="rId6"/>
    <p:sldId id="315" r:id="rId7"/>
    <p:sldId id="312" r:id="rId8"/>
    <p:sldId id="267" r:id="rId9"/>
    <p:sldId id="266" r:id="rId10"/>
    <p:sldId id="270" r:id="rId11"/>
    <p:sldId id="316" r:id="rId12"/>
    <p:sldId id="317" r:id="rId13"/>
    <p:sldId id="268" r:id="rId14"/>
    <p:sldId id="274" r:id="rId15"/>
    <p:sldId id="271" r:id="rId16"/>
    <p:sldId id="272" r:id="rId17"/>
    <p:sldId id="273" r:id="rId18"/>
    <p:sldId id="269" r:id="rId19"/>
    <p:sldId id="318" r:id="rId20"/>
    <p:sldId id="275" r:id="rId21"/>
    <p:sldId id="276" r:id="rId22"/>
    <p:sldId id="277" r:id="rId23"/>
    <p:sldId id="282" r:id="rId24"/>
    <p:sldId id="284" r:id="rId25"/>
    <p:sldId id="265" r:id="rId26"/>
    <p:sldId id="278" r:id="rId27"/>
    <p:sldId id="285" r:id="rId28"/>
    <p:sldId id="283" r:id="rId29"/>
    <p:sldId id="321" r:id="rId30"/>
    <p:sldId id="280" r:id="rId31"/>
    <p:sldId id="281" r:id="rId32"/>
    <p:sldId id="286" r:id="rId33"/>
    <p:sldId id="287" r:id="rId34"/>
    <p:sldId id="319" r:id="rId35"/>
    <p:sldId id="288" r:id="rId36"/>
    <p:sldId id="289" r:id="rId37"/>
    <p:sldId id="290" r:id="rId38"/>
    <p:sldId id="291" r:id="rId39"/>
    <p:sldId id="320" r:id="rId40"/>
    <p:sldId id="292" r:id="rId41"/>
    <p:sldId id="258" r:id="rId42"/>
    <p:sldId id="259" r:id="rId43"/>
    <p:sldId id="323" r:id="rId44"/>
    <p:sldId id="322" r:id="rId45"/>
    <p:sldId id="293" r:id="rId46"/>
    <p:sldId id="294" r:id="rId47"/>
    <p:sldId id="295" r:id="rId48"/>
    <p:sldId id="325" r:id="rId49"/>
    <p:sldId id="296" r:id="rId50"/>
    <p:sldId id="324" r:id="rId51"/>
    <p:sldId id="297" r:id="rId52"/>
    <p:sldId id="298" r:id="rId53"/>
    <p:sldId id="299" r:id="rId54"/>
    <p:sldId id="300" r:id="rId55"/>
    <p:sldId id="303" r:id="rId56"/>
    <p:sldId id="301" r:id="rId57"/>
    <p:sldId id="304" r:id="rId58"/>
    <p:sldId id="326" r:id="rId59"/>
    <p:sldId id="305" r:id="rId60"/>
    <p:sldId id="306" r:id="rId61"/>
    <p:sldId id="307" r:id="rId62"/>
    <p:sldId id="308" r:id="rId63"/>
    <p:sldId id="309" r:id="rId64"/>
    <p:sldId id="310" r:id="rId65"/>
    <p:sldId id="311" r:id="rId6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3F5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707" autoAdjust="0"/>
  </p:normalViewPr>
  <p:slideViewPr>
    <p:cSldViewPr>
      <p:cViewPr varScale="1">
        <p:scale>
          <a:sx n="70" d="100"/>
          <a:sy n="70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00E3EEB-39C3-43B7-9217-B2D94F429C31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2B3939-2125-49A5-8206-8B4E3C1F4D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0826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56E62-FAD7-4876-AC14-7F7C8AF1F88F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FE0D4"/>
                </a:solidFill>
              </a:defRPr>
            </a:lvl1pPr>
          </a:lstStyle>
          <a:p>
            <a:pPr>
              <a:defRPr/>
            </a:pPr>
            <a:fld id="{359281B9-05CD-44E3-BDFD-626E879703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7468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78135-D5FE-48EF-A7F7-17C6BCF2B0DA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6B0A1-5A24-4392-A3F0-FE61F790D0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73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6DC1C-E370-43D1-884F-27354282FAB9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0A2CB-6E40-4D04-AA0F-C13FB24468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123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Полилиния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687EA13-9EC8-4DA3-B0C7-2FE59D341F19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C54210-3BA2-474E-9AA9-D88C0C40DE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027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6EF3-27A4-49B7-BE10-1BC9C5CADB19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707D-7E94-4CE6-B5F2-692872C822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492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11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AA7E2D-A684-49DE-9CE0-B747E565CA8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0C6BF1-7E65-4512-B159-7F3F59CD872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349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266EA4-B0EE-4856-ACB2-0B93196B5D95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577016-D8D4-4D99-BF50-B6C52FEEE2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329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82DEB3-5210-4228-B914-F38B8881A4F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167B4C-5D1E-40B0-B078-8243A0FAD2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2145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68F81D-43C6-4475-B822-464307E11E6F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0AA57-6B43-4C16-B9BC-1B698717D9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8335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4264B-2A97-43B4-8863-BC36474FA4C3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E6B1-9F56-41B3-985F-AF49135F65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1588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D1DEBF-0F77-4AAF-8DC7-046CF07CDBF1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B84B22-AC9D-4FB5-BBCE-754FA604E8B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283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B1DDD-B23B-4EBA-909E-68F92A02FAB6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17BDF-03A0-4118-BD5C-B132F79692C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919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олилиния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1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1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9BB915B-1DE6-49FF-950C-240E715D20F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135D5-004C-4506-B6C8-0956E3F61D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788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50C4B-C149-40D5-9224-DF158DA9469F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F5FFA-B10A-4A89-B779-C0A0C9F793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418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2697-2049-4DB7-9A99-FA51F39141D0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395A1-4E1E-48E1-9E11-B47A311CE6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842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FD286-2981-4E81-A861-C64A1CFAD019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FE0D4"/>
                </a:solidFill>
              </a:defRPr>
            </a:lvl1pPr>
          </a:lstStyle>
          <a:p>
            <a:pPr>
              <a:defRPr/>
            </a:pPr>
            <a:fld id="{DC5DBD54-004D-4C42-A47C-DA849400B3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638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29BB4-01E7-4E00-BB14-822355047BBF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084A-12B4-4B26-97C2-043931106AB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58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F3E0-7564-4FAA-A518-A3187DAF5222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1A10-6710-4318-941A-D216F27DA4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1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9AB0-89DD-488F-ABFE-EDD5EA922035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72D6C-C90F-4561-AC69-3FC24A81BE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34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3875B-B079-4869-8F3D-3832BEE56B9D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197B9-432B-4B59-A683-9E02E76587D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6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1200-9910-4444-8F87-916705FE461A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87DC5-FD23-40B6-9F7D-9ED488476E2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332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EFDE7-FD9A-46DF-AA30-8CE29FA33DBE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9070FB-7C49-4CD7-8038-7F24EB6B13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3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7E2CF4-9355-4F32-8B0B-5CDB7CB438A8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626551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7D7F46C5-4384-4C6E-9F59-4CC20697C34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41" r:id="rId2"/>
    <p:sldLayoutId id="2147483965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66" r:id="rId9"/>
    <p:sldLayoutId id="2147483947" r:id="rId10"/>
    <p:sldLayoutId id="21474839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1" name="Полилиния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7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BF7DAC-E486-4C7B-807F-30CB1C9B7953}" type="datetimeFigureOut">
              <a:rPr lang="ru-RU"/>
              <a:pPr>
                <a:defRPr/>
              </a:pPr>
              <a:t>21.09.2022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E42BDE9A-2823-4A51-A2D9-3BACA402449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49" r:id="rId2"/>
    <p:sldLayoutId id="2147483968" r:id="rId3"/>
    <p:sldLayoutId id="2147483969" r:id="rId4"/>
    <p:sldLayoutId id="2147483970" r:id="rId5"/>
    <p:sldLayoutId id="2147483971" r:id="rId6"/>
    <p:sldLayoutId id="2147483950" r:id="rId7"/>
    <p:sldLayoutId id="2147483972" r:id="rId8"/>
    <p:sldLayoutId id="2147483973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233862"/>
          </a:xfrm>
        </p:spPr>
        <p:txBody>
          <a:bodyPr/>
          <a:lstStyle/>
          <a:p>
            <a:pPr marL="109537" indent="0" algn="ctr">
              <a:buFont typeface="Wingdings 3" panose="05040102010807070707" pitchFamily="18" charset="2"/>
              <a:buNone/>
              <a:defRPr/>
            </a:pPr>
            <a:r>
              <a:rPr lang="en-US" sz="2800" b="1" dirty="0" err="1" smtClean="0">
                <a:solidFill>
                  <a:srgbClr val="7030A0"/>
                </a:solidFill>
                <a:latin typeface="Algerian" pitchFamily="82" charset="0"/>
              </a:rPr>
              <a:t>Reja</a:t>
            </a:r>
            <a:r>
              <a:rPr lang="en-US" sz="2800" b="1" dirty="0" smtClean="0">
                <a:solidFill>
                  <a:srgbClr val="7030A0"/>
                </a:solidFill>
                <a:latin typeface="Algerian" pitchFamily="82" charset="0"/>
              </a:rPr>
              <a:t>: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1.	</a:t>
            </a:r>
            <a:r>
              <a:rPr lang="en-US" sz="2800" b="1" dirty="0" err="1">
                <a:solidFill>
                  <a:srgbClr val="7030A0"/>
                </a:solidFill>
              </a:rPr>
              <a:t>Qadimgi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Xorazm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davlati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to’g’risida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tarixiy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yozma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manbalar</a:t>
            </a:r>
            <a:r>
              <a:rPr lang="en-US" sz="2800" b="1" dirty="0">
                <a:solidFill>
                  <a:srgbClr val="7030A0"/>
                </a:solidFill>
              </a:rPr>
              <a:t>. 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2.	</a:t>
            </a:r>
            <a:r>
              <a:rPr lang="en-US" sz="2800" b="1" dirty="0" err="1">
                <a:solidFill>
                  <a:srgbClr val="7030A0"/>
                </a:solidFill>
              </a:rPr>
              <a:t>Massagetlar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Xorazmliklarning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ajdodlari</a:t>
            </a:r>
            <a:r>
              <a:rPr lang="en-US" sz="2800" b="1" dirty="0">
                <a:solidFill>
                  <a:srgbClr val="7030A0"/>
                </a:solidFill>
              </a:rPr>
              <a:t>. 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3.	</a:t>
            </a:r>
            <a:r>
              <a:rPr lang="en-US" sz="2800" b="1" dirty="0" err="1">
                <a:solidFill>
                  <a:srgbClr val="7030A0"/>
                </a:solidFill>
              </a:rPr>
              <a:t>Yozuv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madaniyati</a:t>
            </a:r>
            <a:r>
              <a:rPr lang="en-US" sz="2800" b="1" dirty="0">
                <a:solidFill>
                  <a:srgbClr val="7030A0"/>
                </a:solidFill>
              </a:rPr>
              <a:t>, </a:t>
            </a:r>
            <a:r>
              <a:rPr lang="en-US" sz="2800" b="1" dirty="0" err="1">
                <a:solidFill>
                  <a:srgbClr val="7030A0"/>
                </a:solidFill>
              </a:rPr>
              <a:t>pul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muomalasi</a:t>
            </a:r>
            <a:r>
              <a:rPr lang="en-US" sz="2800" b="1" dirty="0">
                <a:solidFill>
                  <a:srgbClr val="7030A0"/>
                </a:solidFill>
              </a:rPr>
              <a:t>, </a:t>
            </a:r>
            <a:r>
              <a:rPr lang="en-US" sz="2800" b="1" dirty="0" err="1">
                <a:solidFill>
                  <a:srgbClr val="7030A0"/>
                </a:solidFill>
              </a:rPr>
              <a:t>amaliy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tasviriy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va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me’morchilik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san’atining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rivojlanishi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  <a:endParaRPr lang="en-US" sz="2800" b="1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4.	</a:t>
            </a:r>
            <a:r>
              <a:rPr lang="en-US" sz="2800" b="1" dirty="0" err="1">
                <a:solidFill>
                  <a:srgbClr val="7030A0"/>
                </a:solidFill>
              </a:rPr>
              <a:t>Qang</a:t>
            </a:r>
            <a:r>
              <a:rPr lang="en-US" sz="2800" b="1" dirty="0">
                <a:solidFill>
                  <a:srgbClr val="7030A0"/>
                </a:solidFill>
              </a:rPr>
              <a:t>’ </a:t>
            </a:r>
            <a:r>
              <a:rPr lang="en-US" sz="2800" b="1" dirty="0" err="1">
                <a:solidFill>
                  <a:srgbClr val="7030A0"/>
                </a:solidFill>
              </a:rPr>
              <a:t>davlatining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hududi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va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tarixi</a:t>
            </a:r>
            <a:r>
              <a:rPr lang="en-US" sz="2800" b="1" dirty="0">
                <a:solidFill>
                  <a:srgbClr val="7030A0"/>
                </a:solidFill>
              </a:rPr>
              <a:t>.</a:t>
            </a:r>
          </a:p>
          <a:p>
            <a:pPr>
              <a:defRPr/>
            </a:pPr>
            <a:r>
              <a:rPr lang="en-US" sz="2800" b="1" dirty="0">
                <a:solidFill>
                  <a:srgbClr val="7030A0"/>
                </a:solidFill>
              </a:rPr>
              <a:t>5.	</a:t>
            </a:r>
            <a:r>
              <a:rPr lang="en-US" sz="2800" b="1" dirty="0" err="1">
                <a:solidFill>
                  <a:srgbClr val="7030A0"/>
                </a:solidFill>
              </a:rPr>
              <a:t>Davan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davlatining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hududi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va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tarixi</a:t>
            </a:r>
            <a:r>
              <a:rPr lang="en-US" sz="2800" b="1" dirty="0">
                <a:solidFill>
                  <a:srgbClr val="7030A0"/>
                </a:solidFill>
              </a:rPr>
              <a:t>.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13</a:t>
            </a:r>
            <a:r>
              <a:rPr lang="uz-Cyrl-UZ" sz="28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mavzu</a:t>
            </a: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Qadimgi</a:t>
            </a: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Qang</a:t>
            </a:r>
            <a:r>
              <a:rPr lang="en-US" sz="28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800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Davan</a:t>
            </a:r>
            <a:r>
              <a:rPr lang="en-US" sz="28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davlatlari</a:t>
            </a:r>
            <a:endParaRPr lang="ru-RU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20867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натижаларига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кўра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шаҳарларининг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режавий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услублари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ички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ташқи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тузилиши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ҳимоя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иншоатлари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табиий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жойлашуви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нуқтаи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назаридан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кўп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ҳолларда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бир-бири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ўхшашлик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топади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Тадқиқотчилар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томонидан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эътироф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этилган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Хоразмнинг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энг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шаҳар-қалъаларидан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бири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Кўзалиқирнинг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қуйи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маданий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қатламларини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С.П.Толстов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VII-VI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асрлар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В.Массон</a:t>
            </a:r>
            <a:r>
              <a:rPr lang="ru-RU" sz="25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V-IV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асрлар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бошлари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белгилаган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Сўнгги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тадқиқотларда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Қўзалиқирда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ҳаѐт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бутун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асрнинг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биринчи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ярмида</a:t>
            </a:r>
            <a:r>
              <a:rPr lang="ru-RU" sz="25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мавжуд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деган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хулосалар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устунлик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қилмоқда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114756" y="1196752"/>
            <a:ext cx="8928992" cy="545435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Кўзалиқир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кўҳна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шаҳри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илгари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таҳмин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қилинганидек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b="1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2400" b="1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en-US" sz="2400" b="1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b="1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давлатининг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пойтахти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эмас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балки,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янги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тадқиқотларга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кўра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мил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авв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асрда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Чирманѐб</a:t>
            </a:r>
            <a:r>
              <a:rPr lang="ru-RU" sz="24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деҳқончилик</a:t>
            </a:r>
            <a:r>
              <a:rPr lang="ru-RU" sz="24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марказини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ҳосил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қилган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кичик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воҳанинг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бош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шаҳри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сифатида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ушбу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ҳудудларнинг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сиѐсий-маъмурий</a:t>
            </a:r>
            <a:r>
              <a:rPr lang="ru-RU" sz="2400" b="1" i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400" b="1" i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диний</a:t>
            </a:r>
            <a:r>
              <a:rPr lang="ru-RU" sz="2400" b="1" i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маркази</a:t>
            </a:r>
            <a:r>
              <a:rPr lang="ru-RU" sz="2400" b="1" i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вазифасини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ўтаган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Фанда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цивилизацияси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шаҳарсозлик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маданияти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айнан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Кўзалиқирдан</a:t>
            </a:r>
            <a:r>
              <a:rPr lang="ru-RU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бошланган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деган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хулоса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устунлик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қилар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Аммо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сўнгги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йиллардаги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воҳанинг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бошланиш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қисмида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жойлашган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Хазорасп</a:t>
            </a:r>
            <a:r>
              <a:rPr lang="ru-RU" sz="24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шаҳри</a:t>
            </a:r>
            <a:r>
              <a:rPr lang="ru-RU" sz="24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Кўзалиқирга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замондош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ѐдгорлик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деб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ҳисоблашган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асос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бўлмоқда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Хусусан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Хазорасп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яқинида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мил. </a:t>
            </a:r>
            <a:r>
              <a:rPr lang="ru-RU" sz="24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авв</a:t>
            </a:r>
            <a:r>
              <a:rPr lang="ru-RU" sz="24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ru-RU" sz="24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асрга</a:t>
            </a:r>
            <a:r>
              <a:rPr lang="ru-RU" sz="24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оид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сопол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ишлаб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чиқариш</a:t>
            </a:r>
            <a:r>
              <a:rPr lang="ru-RU" sz="24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маркази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Хумбўзтепанинг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мавжудлиги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кўҳна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шаҳарнинг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қадимийлигидан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далолат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беради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uz-Cyrl-UZ" alt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Мил.авв. </a:t>
            </a:r>
            <a:r>
              <a:rPr lang="uz-Cyrl-UZ" alt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IV-II асрларда </a:t>
            </a:r>
            <a:r>
              <a:rPr lang="uz-Cyrl-UZ" alt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қадимги Хоразм давлати ўз қудратининг чўққисига эришади. Давлатнинг муҳим сиёсий ва маданий маркази сифатида қатор йирик шаҳарлар </a:t>
            </a:r>
            <a:r>
              <a:rPr lang="uz-Cyrl-UZ" alt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(Қалъалиқир, Ойбуйирқалъа, Хазорасп, Бозорқалъа, Қўйқирилганқалъа, Гулдурсун, Тупроққалъа)</a:t>
            </a:r>
            <a:r>
              <a:rPr lang="uz-Cyrl-UZ" alt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ва  қатор чегара истеҳкомлари </a:t>
            </a:r>
            <a:r>
              <a:rPr lang="uz-Cyrl-UZ" alt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(Аёзқалъа, Жонбосқалъа, Анқоқалъа, Қўрғошинқалъа, Говурқалъа, Бутентовқалъа ва бошқ) </a:t>
            </a:r>
            <a:r>
              <a:rPr lang="uz-Cyrl-UZ" alt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бунёд этилади. Мазкур шаҳар-қалъалар давлатнинг иқтисодий ва ҳарбий куч-қудрати юксалганидан далолат беради.</a:t>
            </a:r>
            <a:endParaRPr lang="ru-RU" alt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Xorazmda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miloddan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avvalgi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. II – I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asrlarda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va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milodiy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I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yuz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yilliklar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davrida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harbiy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texnika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sohasida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ham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katta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yutuqqa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erishilgan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. </a:t>
            </a: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S. P. 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Tolstovning</a:t>
            </a: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fikricha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harbiy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taktikaning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yangi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usuli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qo`llannilgan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va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keyin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butun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O`rta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Osiyoga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yoyilgan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. Bu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yangi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texnikaning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mohiyati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shundan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iboratki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jang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vaqtida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og`ir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sovut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kiygan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,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o`q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–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yoy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,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uzun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nayza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,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qilich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va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pichoq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bilan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qurollangan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va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zixrlangan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otga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mingan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chavandozlar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zich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saf</a:t>
            </a:r>
            <a:r>
              <a:rPr lang="en-US" sz="2600" b="1" i="1" u="sng" dirty="0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u="sng" dirty="0" err="1" smtClean="0">
                <a:solidFill>
                  <a:schemeClr val="accent1"/>
                </a:solidFill>
                <a:latin typeface="Times New Roman" pitchFamily="18" charset="0"/>
                <a:cs typeface="Calibri" pitchFamily="34" charset="0"/>
              </a:rPr>
              <a:t>tortib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hujum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qilganlar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.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O`q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–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yoy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uchlari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tez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va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muvozanat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saqlash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uchun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ularning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oxiriga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burgut</a:t>
            </a:r>
            <a:r>
              <a:rPr lang="en-US" sz="2600" b="1" i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b="1" i="1" dirty="0" err="1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patidan</a:t>
            </a:r>
            <a:r>
              <a:rPr lang="en-US" sz="2600" b="1" i="1" dirty="0" smtClean="0">
                <a:solidFill>
                  <a:srgbClr val="7030A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ishlangan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alohida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moslama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taqilgan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Calibri" pitchFamily="34" charset="0"/>
              </a:rPr>
              <a:t>.</a:t>
            </a:r>
            <a:endParaRPr lang="ru-RU" sz="2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даврида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Хоразмда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пул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муомаласи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вужудга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келган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тангалар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зарб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қилина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бошланган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Танганинг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юз  (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олд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томонида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шоҳ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тасвири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орқа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томонида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Хоразмлик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чавандоз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тасвири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солинган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1940 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йилда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Тупроққалъадан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топилган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Номсиз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шоҳ</a:t>
            </a:r>
            <a:r>
              <a:rPr lang="ru-RU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тасвири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туширилган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тангалар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диққатга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сазовордир</a:t>
            </a:r>
            <a:r>
              <a:rPr 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Хоразмлик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усталар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заргарлар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мисгарлар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олтин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кумуш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мисдан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турли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безаклар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аёллар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зебу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зийнатлари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ясаганлар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подшолар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саркардалар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зодагонлар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минган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отларнинг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жиловлари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эгар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жабдуқлари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олтин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безатилган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shaharsozligida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xom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g`isht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paxsalardan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foydalanilgan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binolarning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ko`rinishlariga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maxsus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ishlov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berilib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mustahkamligi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o`ziga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xos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ko`rkamligi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ta`minlangan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vohasida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huranmandchilik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tog` –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ishlari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rivoj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yerdan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qazib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olingan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qimmatbaho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zumrad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toshlarga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ishlov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berilib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yuksak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sifat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ko`rsatgichiga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yetganidan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keyingina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tayyor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mahsulot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foydalanishga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chiqarilgan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zumradi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Sharqning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qator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jumladan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Hindiston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z-Cyrl-UZ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Misr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singari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mamlakatlarga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yuborilgan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uz-Cyrl-UZ" sz="2800" dirty="0">
                <a:latin typeface="Times New Roman"/>
                <a:ea typeface="Calibri"/>
                <a:cs typeface="Times New Roman"/>
              </a:rPr>
              <a:t>Хоразм давлатининг пойтахти тахминларга кўра дастлаб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Кўзалиқир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 шаҳри бўлган. Кейинчалик пойтахт Амударёнинг ўнг соҳилидаги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Оқчахонқалъага 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кўчирилган.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Милодий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III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аср 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ўрталарида ҳозирги Қорақалпоғистоннинг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Эликқалъа тумани 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ҳудудида жойлашган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Тупроққалъа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 пойтахт сифатида эътироф этилади.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Милодий IV асрдан 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(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305 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йилдан) эса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Кат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 шаҳри </a:t>
            </a:r>
            <a:r>
              <a:rPr lang="uz-Cyrl-UZ" sz="2800" b="1" dirty="0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995 йилга </a:t>
            </a:r>
            <a:r>
              <a:rPr lang="uz-Cyrl-UZ" sz="2800" dirty="0">
                <a:latin typeface="Times New Roman"/>
                <a:ea typeface="Calibri"/>
                <a:cs typeface="Times New Roman"/>
              </a:rPr>
              <a:t>қадар давлатнинг пойтахти бўлиб келган.</a:t>
            </a:r>
            <a:endParaRPr lang="ru-RU" sz="24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179512" y="908720"/>
            <a:ext cx="8784976" cy="56886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uz-Cyrl-UZ" sz="2000" dirty="0">
                <a:latin typeface="Times New Roman"/>
                <a:ea typeface="Calibri"/>
                <a:cs typeface="Times New Roman"/>
              </a:rPr>
              <a:t>Юқорида эслатиб ўтганимиздек, аҳамонийларгача мавжуд бўлган Хоразм давлатининг пойтахти масаласи фанда аниқ ечимини </a:t>
            </a:r>
            <a:r>
              <a:rPr lang="uz-Cyrl-UZ" sz="2000" dirty="0" smtClean="0">
                <a:latin typeface="Times New Roman"/>
                <a:ea typeface="Calibri"/>
                <a:cs typeface="Times New Roman"/>
              </a:rPr>
              <a:t>топмаган.</a:t>
            </a:r>
          </a:p>
          <a:p>
            <a:pPr indent="342900" algn="just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uz-Cyrl-UZ" sz="2000" b="1" dirty="0" smtClean="0">
                <a:latin typeface="Times New Roman"/>
                <a:ea typeface="Calibri"/>
                <a:cs typeface="Times New Roman"/>
              </a:rPr>
              <a:t>Х.Матякубовнинг</a:t>
            </a:r>
            <a:r>
              <a:rPr lang="uz-Cyrl-UZ" sz="2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фикрича, қадимги Хоразм давлатининг пойтахтини аниқлаш борасидаги изланишлар </a:t>
            </a:r>
            <a:r>
              <a:rPr lang="uz-Cyrl-UZ" sz="2000" b="1" dirty="0">
                <a:solidFill>
                  <a:srgbClr val="3C23F5"/>
                </a:solidFill>
                <a:latin typeface="Times New Roman"/>
                <a:ea typeface="Calibri"/>
                <a:cs typeface="Times New Roman"/>
              </a:rPr>
              <a:t>ўтган асрнинг 80-йилларида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 ўз самарасини бера бошлади ва </a:t>
            </a:r>
            <a:r>
              <a:rPr lang="uz-Cyrl-UZ" sz="2000" b="1" dirty="0">
                <a:solidFill>
                  <a:srgbClr val="3C23F5"/>
                </a:solidFill>
                <a:latin typeface="Times New Roman"/>
                <a:ea typeface="Calibri"/>
                <a:cs typeface="Times New Roman"/>
              </a:rPr>
              <a:t>Ақчахонқалъа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 қадимги Хоразм давлатининг пойтахти бўлиши мумкинлиги ҳақидаги илк фикрлар айтилди. Тадқиқотларга кўра, умумий майдони </a:t>
            </a:r>
            <a:r>
              <a:rPr lang="uz-Cyrl-UZ" sz="2000" b="1" dirty="0">
                <a:latin typeface="Times New Roman"/>
                <a:ea typeface="Calibri"/>
                <a:cs typeface="Times New Roman"/>
              </a:rPr>
              <a:t>50 га дан зиѐд 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бўлган Ақчахонқалъа ички ва ташқи қалъадан иборат </a:t>
            </a:r>
            <a:r>
              <a:rPr lang="uz-Cyrl-UZ" sz="2000" b="1" dirty="0">
                <a:latin typeface="Times New Roman"/>
                <a:ea typeface="Calibri"/>
                <a:cs typeface="Times New Roman"/>
              </a:rPr>
              <a:t>тўғри тўртбурчак 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шаклга эга. Улар алоҳида ҳимоя деворлари билан ўраб олинган. Сўнги тадқиқотларга кўра, ушбу кўҳна шаҳарда </a:t>
            </a:r>
            <a:r>
              <a:rPr lang="uz-Cyrl-UZ" sz="2000" b="1" dirty="0">
                <a:latin typeface="Times New Roman"/>
                <a:ea typeface="Calibri"/>
                <a:cs typeface="Times New Roman"/>
              </a:rPr>
              <a:t>сарой маросимлари ва диний эътиқодлар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 билан боғлиқ деворий </a:t>
            </a:r>
            <a:r>
              <a:rPr lang="uz-Cyrl-UZ" sz="2000" dirty="0" smtClean="0">
                <a:latin typeface="Times New Roman"/>
                <a:ea typeface="Calibri"/>
                <a:cs typeface="Times New Roman"/>
              </a:rPr>
              <a:t>расмларнинг 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қайд этилиши, улар орасида </a:t>
            </a:r>
            <a:r>
              <a:rPr lang="uz-Cyrl-UZ" sz="2000" b="1" dirty="0">
                <a:solidFill>
                  <a:srgbClr val="3C23F5"/>
                </a:solidFill>
                <a:latin typeface="Times New Roman"/>
                <a:ea typeface="Calibri"/>
                <a:cs typeface="Times New Roman"/>
              </a:rPr>
              <a:t>шоҳона кийимда бошига тож кийган ҳукмдор суратининг 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мавжудлиги, шоҳ бошига илоҳий қуш (Ҳумо) қуниб турганлиги Ақчахонқалъа қадимги Хоразм давлатининг </a:t>
            </a:r>
            <a:r>
              <a:rPr lang="uz-Cyrl-UZ" sz="2000" b="1" dirty="0">
                <a:latin typeface="Times New Roman"/>
                <a:ea typeface="Calibri"/>
                <a:cs typeface="Times New Roman"/>
              </a:rPr>
              <a:t>пойтахт шаҳри эканлигининг рамзий белгиси </a:t>
            </a:r>
            <a:r>
              <a:rPr lang="uz-Cyrl-UZ" sz="2000" dirty="0">
                <a:latin typeface="Times New Roman"/>
                <a:ea typeface="Calibri"/>
                <a:cs typeface="Times New Roman"/>
              </a:rPr>
              <a:t>сифатида эътироф этилди.</a:t>
            </a:r>
            <a:endParaRPr lang="ru-RU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58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Osiyo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yunon-makedon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istilosi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salavkiylar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sulolasi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hukmronligidan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keyin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avv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III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boshida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Toshkent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vohasida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Sirdaryoning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shimoliy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hududlari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40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40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vujudga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kelgan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Ўрта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Осиѐдаги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яна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йирик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уюшмаси-Қадимги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давлати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ҳисобланади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7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27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7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Қадимги</a:t>
            </a:r>
            <a:r>
              <a:rPr lang="ru-RU" sz="27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масаласи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бўйича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ўзбекистонлик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хорижлик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кўплаб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олимлар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турли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-туман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олиб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борган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бўлсаларда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масалалар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ҳамон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тадқиқотчиларнинг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баҳс-мунозараларига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сабаб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келмоқда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Авесто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юнон-рим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тарихчилари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маълумотлари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мунозараларнинг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асосини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ташкил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этади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Ундан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ташқари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ўтган</a:t>
            </a:r>
            <a:r>
              <a:rPr lang="ru-RU" sz="27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асрнинг</a:t>
            </a:r>
            <a:r>
              <a:rPr lang="ru-RU" sz="27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50-60 </a:t>
            </a:r>
            <a:r>
              <a:rPr lang="ru-RU" sz="27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йилларидан</a:t>
            </a:r>
            <a:r>
              <a:rPr lang="ru-RU" sz="27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бошлаб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бугунга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олиб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борилган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археолгик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натижалари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давлатчилиги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тарихи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бўйича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бой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материаллар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берди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davlatning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etnik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tarkibini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turli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elatlar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tashkil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etgan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yetakchi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sak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kamarlar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toharlar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apasshaklar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asiylar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urug‘lar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yonma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-yon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istiqomat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qilganlar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davlatning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etnik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tarkibini</a:t>
            </a:r>
            <a:r>
              <a:rPr lang="en-US" sz="4400" b="1" dirty="0">
                <a:solidFill>
                  <a:srgbClr val="00B05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turli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elatlar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tashkil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etgan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yetakchi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sak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dan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kamarlar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toharlar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apasshaklar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asiylar</a:t>
            </a:r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urug‘lar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yonma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-yon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istiqomat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qilganlar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kelib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birmuncha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kengayib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sharqda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Farg‘ona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vodiysi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Dovon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shimoli-sharqda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usun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yuyechji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qabilalari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shimoli-g‘arbda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Sarisu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daryosi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g‘arbda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Sirdaryogacha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borgan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Bu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Toshkent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vohasini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Talas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vodiysini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qisman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Chu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vodiysining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quyi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oqimidagi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ichiga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olib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asosiy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hisoblangan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Mil.avv.II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-I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qang‘liklar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Amudaryo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oralig‘idagi</a:t>
            </a:r>
            <a:r>
              <a:rPr lang="en-US" sz="2800" b="1" i="1" u="sng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Xorazmni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o‘zlariga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bo‘ysundiradilar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Ayrim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ma’lumotlarga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qaraganda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hukmron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hududda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milodiy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I-II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120 000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oila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yoki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   600 000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kishi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yashagan</a:t>
            </a:r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endParaRPr lang="ru-RU" sz="4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8892" y="933859"/>
            <a:ext cx="4286216" cy="3707862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Mil. </a:t>
            </a:r>
            <a:r>
              <a:rPr lang="en-US" sz="2800" b="1" dirty="0" err="1" smtClean="0">
                <a:solidFill>
                  <a:schemeClr val="tx1"/>
                </a:solidFill>
              </a:rPr>
              <a:t>avv.II</a:t>
            </a:r>
            <a:r>
              <a:rPr lang="en-US" sz="2800" b="1" dirty="0" smtClean="0">
                <a:solidFill>
                  <a:schemeClr val="tx1"/>
                </a:solidFill>
              </a:rPr>
              <a:t>–I </a:t>
            </a:r>
            <a:r>
              <a:rPr lang="en-US" sz="2800" b="1" dirty="0" err="1">
                <a:solidFill>
                  <a:schemeClr val="tx1"/>
                </a:solidFill>
              </a:rPr>
              <a:t>asr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lar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Qang</a:t>
            </a:r>
            <a:r>
              <a:rPr lang="en-US" sz="2800" b="1" dirty="0">
                <a:solidFill>
                  <a:schemeClr val="tx1"/>
                </a:solidFill>
              </a:rPr>
              <a:t>‘ </a:t>
            </a:r>
            <a:r>
              <a:rPr lang="en-US" sz="2800" b="1" dirty="0" err="1" smtClean="0">
                <a:solidFill>
                  <a:schemeClr val="tx1"/>
                </a:solidFill>
              </a:rPr>
              <a:t>davlatining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kuchaygan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davri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edi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Shu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davrlarda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Qang</a:t>
            </a:r>
            <a:r>
              <a:rPr lang="en-US" sz="2800" b="1" dirty="0">
                <a:solidFill>
                  <a:schemeClr val="tx1"/>
                </a:solidFill>
              </a:rPr>
              <a:t>‘ </a:t>
            </a:r>
            <a:r>
              <a:rPr lang="en-US" sz="2800" b="1" dirty="0" err="1">
                <a:solidFill>
                  <a:schemeClr val="tx1"/>
                </a:solidFill>
              </a:rPr>
              <a:t>bir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qator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viloyatlarni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o‘ziga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bo‘ysundirgan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edi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Xitoy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solnomalarida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viloyatlarning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5 ta </a:t>
            </a:r>
            <a:r>
              <a:rPr lang="en-US" sz="2800" b="1" dirty="0" err="1">
                <a:solidFill>
                  <a:schemeClr val="tx1"/>
                </a:solidFill>
              </a:rPr>
              <a:t>nomi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tilga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olinadi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Bular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quyidagilardir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3" name="Пятно 1 2"/>
          <p:cNvSpPr/>
          <p:nvPr/>
        </p:nvSpPr>
        <p:spPr>
          <a:xfrm>
            <a:off x="0" y="188640"/>
            <a:ext cx="2988996" cy="1665874"/>
          </a:xfrm>
          <a:prstGeom prst="irregularSeal1">
            <a:avLst/>
          </a:prstGeom>
          <a:ln>
            <a:solidFill>
              <a:srgbClr val="7030A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Susye</a:t>
            </a:r>
            <a:r>
              <a:rPr lang="en-US" b="1" dirty="0"/>
              <a:t> (</a:t>
            </a:r>
            <a:r>
              <a:rPr lang="en-US" b="1" dirty="0" err="1"/>
              <a:t>Kesh</a:t>
            </a:r>
            <a:r>
              <a:rPr lang="en-US" b="1" dirty="0"/>
              <a:t> – </a:t>
            </a:r>
            <a:r>
              <a:rPr lang="en-US" b="1" dirty="0" err="1"/>
              <a:t>Shahrisabz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4" name="Пятно 1 3"/>
          <p:cNvSpPr/>
          <p:nvPr/>
        </p:nvSpPr>
        <p:spPr>
          <a:xfrm>
            <a:off x="0" y="2357430"/>
            <a:ext cx="2575974" cy="1714512"/>
          </a:xfrm>
          <a:prstGeom prst="irregularSeal1">
            <a:avLst/>
          </a:prstGeom>
          <a:ln>
            <a:solidFill>
              <a:srgbClr val="00206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Fumu</a:t>
            </a:r>
            <a:r>
              <a:rPr lang="en-US" b="1" dirty="0"/>
              <a:t> (</a:t>
            </a:r>
            <a:r>
              <a:rPr lang="en-US" b="1" dirty="0" err="1"/>
              <a:t>Zarafshon</a:t>
            </a:r>
            <a:r>
              <a:rPr lang="en-US" b="1" dirty="0"/>
              <a:t> </a:t>
            </a:r>
            <a:r>
              <a:rPr lang="en-US" b="1" dirty="0" err="1"/>
              <a:t>vodiysi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5" name="Пятно 1 4"/>
          <p:cNvSpPr/>
          <p:nvPr/>
        </p:nvSpPr>
        <p:spPr>
          <a:xfrm>
            <a:off x="6715108" y="416383"/>
            <a:ext cx="2428892" cy="1778540"/>
          </a:xfrm>
          <a:prstGeom prst="irregularSeal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Yuni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(Toshkent </a:t>
            </a:r>
            <a:r>
              <a:rPr lang="en-US" b="1" dirty="0" err="1"/>
              <a:t>viloyati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6" name="Пятно 1 5"/>
          <p:cNvSpPr/>
          <p:nvPr/>
        </p:nvSpPr>
        <p:spPr>
          <a:xfrm>
            <a:off x="147082" y="4725144"/>
            <a:ext cx="2428892" cy="1285884"/>
          </a:xfrm>
          <a:prstGeom prst="irregularSeal1">
            <a:avLst/>
          </a:prstGeom>
          <a:ln>
            <a:solidFill>
              <a:srgbClr val="7030A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Gi</a:t>
            </a:r>
            <a:r>
              <a:rPr lang="en-US" b="1" dirty="0"/>
              <a:t> (</a:t>
            </a:r>
            <a:r>
              <a:rPr lang="en-US" b="1" dirty="0" err="1"/>
              <a:t>Buxoro</a:t>
            </a:r>
            <a:r>
              <a:rPr lang="en-US" b="1" dirty="0"/>
              <a:t> </a:t>
            </a:r>
            <a:r>
              <a:rPr lang="en-US" b="1" dirty="0" err="1"/>
              <a:t>vohasi</a:t>
            </a:r>
            <a:r>
              <a:rPr lang="en-US" b="1" dirty="0"/>
              <a:t>) </a:t>
            </a:r>
            <a:endParaRPr lang="ru-RU" b="1" dirty="0"/>
          </a:p>
        </p:txBody>
      </p:sp>
      <p:sp>
        <p:nvSpPr>
          <p:cNvPr id="7" name="Пятно 1 6"/>
          <p:cNvSpPr/>
          <p:nvPr/>
        </p:nvSpPr>
        <p:spPr>
          <a:xfrm>
            <a:off x="6714275" y="3645024"/>
            <a:ext cx="2428892" cy="2788640"/>
          </a:xfrm>
          <a:prstGeom prst="irregularSeal1">
            <a:avLst/>
          </a:prstGeom>
          <a:ln>
            <a:solidFill>
              <a:srgbClr val="00206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Yuegyan</a:t>
            </a:r>
            <a:r>
              <a:rPr lang="en-US" b="1" dirty="0"/>
              <a:t> (Ur </a:t>
            </a:r>
            <a:r>
              <a:rPr lang="en-US" b="1" dirty="0" err="1"/>
              <a:t>ganch</a:t>
            </a:r>
            <a:r>
              <a:rPr lang="en-US" b="1" dirty="0"/>
              <a:t> </a:t>
            </a:r>
            <a:r>
              <a:rPr lang="en-US" b="1" dirty="0" err="1"/>
              <a:t>shahri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viloyati</a:t>
            </a:r>
            <a:r>
              <a:rPr lang="en-US" b="1" dirty="0"/>
              <a:t>)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2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1300"/>
                            </p:stCondLst>
                            <p:childTnLst>
                              <p:par>
                                <p:cTn id="34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Mil.avv.II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–I </a:t>
            </a:r>
            <a:r>
              <a:rPr lang="en-US" sz="40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</a:t>
            </a:r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Orol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dengizining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shimoli-sharqidagi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Yantsay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Qizil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O‘rda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yerlari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tobeligida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Shunday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qilib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davrida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Markaziy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Osiyoda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yirik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davlatga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aylangan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edi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Tarixchi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olim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Karim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Shoniyozovning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bergan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ma’lumotiga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qaraganda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ikkita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markazi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yozni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O‘trorda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Qozog‘istondagi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Aris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Turkiston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oralig‘ida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qishni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esa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Qanqa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Qanxa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Toshkent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viloyati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Oqqo‘rg‘on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tumanida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o‘tkazganlar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Археологик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тадқиқотлар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натижаларига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қараганда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Ўтрор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Оқтепа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Қоровултепа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Қовунчи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Чоштепа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Мингўрик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харобалари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ўрнида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қанғарларнинг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қўрғонлари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кўхна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шаҳарлари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бўлган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Шаҳар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қишлоқларда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яшовчи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11111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ўтроқ</a:t>
            </a:r>
            <a:r>
              <a:rPr lang="ru-RU" sz="3200" b="1" dirty="0">
                <a:solidFill>
                  <a:srgbClr val="11111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11111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халқлар</a:t>
            </a:r>
            <a:r>
              <a:rPr lang="ru-RU" sz="3200" b="1" dirty="0">
                <a:solidFill>
                  <a:srgbClr val="11111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кўчманчи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ярим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кўчманчи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аҳолига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нисбатан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юқори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турганлар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shaharlari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qalin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baland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devorlar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o‘ralgan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Devorlarning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tashqarisida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qal’a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atrofi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aylantirilib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chuqur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handaq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qazilgan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Shaharlar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ichida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mustahkam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istehkom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(ark)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shahristonlarning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baland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mudofaa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devorlari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necha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darvozalari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Yirik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shaharlardan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Toshkent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yuzga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yaqin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aholi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yashaydigan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kichik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qo‘rg‘onlar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mavjud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boshqarishda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podshohning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roli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jamiyat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hayotiga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oid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ko‘plab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muhim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masalalarni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hal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etishda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urug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qabila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oqsoqollaridan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iborat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Maslahat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kengashining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mavqeyi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alohida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tutgan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Binobarin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podshoh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ichki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indent="342900" algn="ctr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tashqi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siyosatini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yuritishda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kengash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maslahatlashgan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Аввало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сўнги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йиллардаги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ибтидоий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ѐдгорликларининг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қиѐсий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тадқиқотларидан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Х.Матякубов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хулоса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чиқарадиган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бўлсак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IV-III </a:t>
            </a:r>
            <a:r>
              <a:rPr lang="ru-RU" sz="2700" b="1" dirty="0" err="1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минг</a:t>
            </a:r>
            <a:r>
              <a:rPr lang="ru-RU" sz="2700" b="1" dirty="0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йилликдаёқ</a:t>
            </a:r>
            <a:r>
              <a:rPr lang="ru-RU" sz="2700" b="1" dirty="0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Ўрта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Шарқнинг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қадимги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цивилизациялар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олами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узоқ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Шимолни</a:t>
            </a:r>
            <a:r>
              <a:rPr lang="ru-RU" sz="2700" b="1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бевосита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боғловчи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халқа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ролини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ўтай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бошлаган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Бронза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Сувёрган</a:t>
            </a:r>
            <a:r>
              <a:rPr lang="ru-RU" sz="2700" b="1" dirty="0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Тозабоғёб</a:t>
            </a:r>
            <a:r>
              <a:rPr lang="ru-RU" sz="2700" b="1" dirty="0" smtClean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маданиятлари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ерларини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ўзлаштириб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бир-бири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қизғин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алоқада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Шимол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Жанубдан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таъсир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қабул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қилиб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янги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тараққиѐт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босқичига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кўтарилган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қабилалар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маданияти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Viloyat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boshliqlari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turkiy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maqomda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jobg‘u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yoki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yobg‘ular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deb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atalganlar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hududlarini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boshqarishda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birmuncha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mustaqillikka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markaziy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hokimiyatga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boj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to‘lab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turganlar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‘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hukmdorlari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mintaqadagi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vaziyatga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faol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aralashib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undagi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muvozanatni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saqlash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bobida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izchil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siyosat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borganlar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Qang‘arlarga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xos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Toshkent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vohasidagi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Qovunchitepadan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topib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o‘rganilgan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fanda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Qovunchi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nomi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mashhurdir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Arxeologik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topilmalar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ma’lumotlariga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qaraganda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asosan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Toshkent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vohasi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Yettisuv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Farg‘onada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tarqalgan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Sirdaryoning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o‘rta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oqimida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yashovchi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xalqlarning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So‘g‘diyona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Farg‘ona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Tyanshan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tog‘ining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shimoli-sharqiy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qismida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yashovchi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xalqlar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yaqin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aloqada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bo‘lganligi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tufayli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Qovunchi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madaniyati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ancha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taraqqiy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Manbalarda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Qang’yuy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oxiri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boshlarida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buyuk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bo’lganligi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u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nisbatan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mustaqil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siyosat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yurgizganligi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qayd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etiladi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hatto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Farg’ona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mojarolariga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aralashadi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Qang’yuy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o’rtasidagi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adovat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II-I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asrlardan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boshlangan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052736"/>
            <a:ext cx="8568952" cy="5544616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Бу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даврда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манбаларда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120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минг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деб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кўрсатилувчи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кучли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қўшинга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бўлган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қўшни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Хитойга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нисбатан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ғоятда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мустақил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сиѐсат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олиб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борган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Археологик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манбаларнинг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гувоҳлик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беришича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қўшинларидаги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отлиқ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суворийлар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юечжи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суворийлари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каби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юбка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шаклидаги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бурмали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совут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кўкракка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тақиладиган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қалқон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кийишган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Баланд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пўлат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ѐқалар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уларнинг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бўйнини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ҳимоя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қилса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дубулғалар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бошни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омон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сақлаган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Қуроллардан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қиличлар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найзалар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жанговар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болталар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камон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ўқлар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кенг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тарқалган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эди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Ҳар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бир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бўлинма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аждар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шаклидаги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ўзининг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махсус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туғига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бўлган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Демак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қўшинларида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қуролланиш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ҳарбий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санъатга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алоҳида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эътибор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берилган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24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ma’murlari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ashaddiy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dushmanlari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usunlar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do’stona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aloqa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o’rnatib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mill.avv.104-yilda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Davanga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harbiy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yurish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boshlaydi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Ammo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yurish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uncha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muvaffaqiyatli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chiqmaydi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hozirgi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O’zgan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shahrini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egallagach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juda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ko’p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jangchilardan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ajralib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orqaga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chekinadilar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102-yilda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qo’shini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yana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Farg’onaga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yurish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Guyshan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Koson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qamal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qilishadi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Guyshanliklar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chopar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yuborib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yordam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so’raydi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yordamga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yetib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kelishi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davanliklarni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qaramligidan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saqlab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qoladi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Qashg’ar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Yorkent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viloyatiga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harbiy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madad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yuborib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turganlar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Mill.avv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65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yili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Yorkentda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ma’murlariga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qarshi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qo’zg’alon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ko’tarilib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yerdagi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elchisini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ularning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tarafdorlari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bo’lgan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hokimni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o’ldiradilar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qo’zg’alonni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tashkil</a:t>
            </a: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etishda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ham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davlatining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qo’li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bor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albatta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Shuni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aytib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o’tish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kerakki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Qashgar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Yorkent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Farg’onaning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ta’sirida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bo’lishi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qang’arlarga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katta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xavf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solar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edi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Shu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sababli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hukmdorlari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qo’shni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xalqlarga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harbiy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kuch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yordam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berib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bosqinchilarni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o’z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chegarasiga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yaqinlashtirmaslikka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harakat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qilganlar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6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давлатининг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қўшини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80-90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минг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жангчини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ташкил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этган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ҳукмдори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хоқонлиги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ўртасида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қудачилик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муносабатлари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ўрнатилган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Шу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туфайли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хитойлар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ҳунлар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устидан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ғолиб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чиқиб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уларни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ўз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жойларидан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сиқиб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чиқарганида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ҳун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хоқони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ўз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авлоди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б-н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давлатига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кўчиб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келган</a:t>
            </a:r>
            <a:r>
              <a:rPr lang="ru-RU" sz="36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ru-RU" sz="36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давлатининг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жанубдаги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қўшниси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антик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даврдаги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улкан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қудратли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салтанатлардан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бири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Кушон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давлати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эди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Қанғлилар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бу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билан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дўстона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муносабат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ўрнатишга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ҳаракат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қилишларига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қарамасдан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мил.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асрда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кушонлар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қанғлиларнинг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мулклари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ҳисобланган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айрим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вилоятларни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ўз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чегараларига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қўшиб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оладилар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rgbClr val="00B050"/>
                </a:solidFill>
              </a:rPr>
              <a:t>Qang</a:t>
            </a:r>
            <a:r>
              <a:rPr lang="en-US" sz="4000" b="1" dirty="0">
                <a:solidFill>
                  <a:srgbClr val="00B050"/>
                </a:solidFill>
              </a:rPr>
              <a:t>’ </a:t>
            </a:r>
            <a:r>
              <a:rPr lang="en-US" sz="4000" b="1" dirty="0" err="1">
                <a:solidFill>
                  <a:srgbClr val="00B050"/>
                </a:solidFill>
              </a:rPr>
              <a:t>davlati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342900" algn="just" eaLnBrk="1" hangingPunct="1">
              <a:spcAft>
                <a:spcPts val="1000"/>
              </a:spcAft>
              <a:defRPr/>
            </a:pP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Milodiy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III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zaiflashgan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davlatidan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birinchi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bo’lib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Xorazm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ajralib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chiqadi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Milodiy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V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asrga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kelib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Qang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’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davlati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eftaliylar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tomonidan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bosib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olinishi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butunlay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barham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topadi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342900" algn="just" eaLnBrk="1" hangingPunct="1">
              <a:spcAft>
                <a:spcPts val="1000"/>
              </a:spcAft>
              <a:defRPr/>
            </a:pP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Унинг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ҳудудида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Шош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(Ши)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Самарқанд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(Кан),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Маймурғ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Шаҳрисабз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(Ши),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Каттақўрғон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Хэ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Усрушона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</a:t>
            </a:r>
            <a:r>
              <a:rPr lang="ru-RU" sz="3200" b="1" dirty="0" err="1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Цао</a:t>
            </a:r>
            <a:r>
              <a:rPr lang="ru-RU" sz="3200" b="1" dirty="0">
                <a:solidFill>
                  <a:srgbClr val="7030A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каби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кичик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давлатлар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ташкил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топади</a:t>
            </a:r>
            <a:r>
              <a:rPr lang="ru-RU" sz="32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2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7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Амиробод</a:t>
            </a:r>
            <a:r>
              <a:rPr lang="ru-RU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маданияти</a:t>
            </a:r>
            <a:r>
              <a:rPr lang="ru-RU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IX-VIII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асрлар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даврида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Амударѐ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қуйи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ҳавзасида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яшовчи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аҳоли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ҳали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давлатчиликдан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бехабар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ирригация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хусусияти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ибтидоий</a:t>
            </a:r>
            <a:r>
              <a:rPr lang="ru-RU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уруғ-қабилачилик</a:t>
            </a:r>
            <a:r>
              <a:rPr lang="ru-RU" sz="27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анъаналарини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сақлаб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қолган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аҳоли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жамиятига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хос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Ўрта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Осиѐнинг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Жанубий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минтақаларига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қараганда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воҳаси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аҳолиси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узоқ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вақт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беқарор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сув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оқими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шароитида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ноқулай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табиат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инжиқликлари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гирдобида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қолиб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келган</a:t>
            </a:r>
            <a:r>
              <a:rPr lang="ru-RU" sz="27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899592" y="1124744"/>
            <a:ext cx="7560840" cy="4824536"/>
          </a:xfrm>
          <a:prstGeom prst="roundRect">
            <a:avLst/>
          </a:prstGeom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Davan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davlatining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hududi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va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 </a:t>
            </a:r>
            <a:r>
              <a:rPr lang="en-US" sz="6000" b="1" dirty="0" err="1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tarixi</a:t>
            </a:r>
            <a:r>
              <a:rPr lang="en-US" sz="6000" b="1" dirty="0"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196752"/>
            <a:ext cx="8640960" cy="53285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Ўрта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Осиѐнинг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Шарқида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Сирдарѐнинг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юқори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ҳавзасида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жойлашган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қадимги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Фарғона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антик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давр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ўзбек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давлатчилиги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тарихида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муҳим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аҳамиятга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эга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бўлган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эди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Фарғона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ҳақида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юнон-рим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муаллифлари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маълумотлар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бермайдилар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Бу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давлат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ҳақидаги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ѐзма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маълумотлар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асосан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Хитой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манбаларида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Чжан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Цян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маълумотларида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Сима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Цяннинг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«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Тарихий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хотиралар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»,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Бан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Гуннинг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«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Биринчи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хан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сулоласи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тарихи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асарларида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берилади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Бу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манбаларда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ушбу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давлат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Даюан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 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ѐки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«Да-</a:t>
            </a:r>
            <a:r>
              <a:rPr lang="ru-RU" sz="2400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ван</a:t>
            </a:r>
            <a:r>
              <a:rPr lang="ru-RU" sz="2400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номи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остида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эслатилади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Фарғона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сўзи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Суғд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манбаларида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«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Фрагоник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шаклида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ѐзилиб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тоғлар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орасидаги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водий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атрофи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берк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сойлик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маъносини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беради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Хитой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манбаларидаги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Дайюан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ҳам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«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тоғлар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орасидаги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b="1" dirty="0" err="1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водий</a:t>
            </a:r>
            <a:r>
              <a:rPr lang="ru-RU" sz="2400" b="1" dirty="0">
                <a:solidFill>
                  <a:srgbClr val="3C23F5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»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маъносини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беради</a:t>
            </a:r>
            <a:r>
              <a:rPr lang="ru-RU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2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sz="2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ru-RU" sz="2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196752"/>
            <a:ext cx="8640960" cy="53285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Даван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давлати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тарихи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бўйича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узоқ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йиллардан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буѐн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тадқиқот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ишлари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олиб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борилиб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сўнгги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йилларда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ўзбек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олимларидан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А.Асқаров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А.Хўжаев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Б.Матбобоев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А.Анорбоев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С.Қудратов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Б.Абулғозиева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Б.Абдуллаев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Абдуҳолиқ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Абдурасул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ўғли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кабилар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археологик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маълумотларни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ѐзма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манбалар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билан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қиѐсий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ўрганиш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асосида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самарали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ишлар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олиб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бораѐтган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бўлишларига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қарамай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бу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йўналишда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ҳали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кўпгина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масалалар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ўз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ечимини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2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топмаган</a:t>
            </a:r>
            <a:r>
              <a:rPr lang="ru-RU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99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196752"/>
            <a:ext cx="8640960" cy="511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nomi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bilan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mashhur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bo‘lgan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davlat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Farg‘ona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hududi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dagi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qadimgi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davlatlardan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sanaladi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Xitoylik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elchi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Chjan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Syan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yozma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manbalarida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Farg‘ona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vodiysidagi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mazkur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davlatni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(Da-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yuan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 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deb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atagan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Buni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mil.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avv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138–125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-yillarda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o‘lkaga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tashrif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buyurgan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Xitoy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elchisi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Chjan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Syan</a:t>
            </a:r>
            <a:r>
              <a:rPr lang="en-US" sz="34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yozib</a:t>
            </a: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nb-NO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qoldirgan esdaliklar ham isbotlaydi.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ru-RU" sz="3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0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2299" y="1196752"/>
            <a:ext cx="8640960" cy="511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Manbalarda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aytilishicha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davrda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Farg‘onada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300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ming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nafar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aholi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yashagan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Uning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70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sz="36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ziyod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katta-kichik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shaharlari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bo‘lib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ularda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savdo-sotiq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hunarmandchilik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yuksak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darajada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rivojlangan</a:t>
            </a:r>
            <a:r>
              <a:rPr lang="en-US" sz="3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ru-RU" sz="36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davlatiga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oid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manbalar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2299" y="1196752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II-I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asrlarga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chorvachilik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yilqichilik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rivojlangan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(Da-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yun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4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48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4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uz-Cyrl-UZ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boshqaruvi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6392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Tadqiqotchilarning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fikrlariga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qaraganda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uyushmani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boshqaruvchi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hukmdor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“van” (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podsho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unvoni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yuritgani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ta’kidlanadi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hukmdori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mamlakatning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hayotida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oqsoqollar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kengashiga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tayanib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ko‘rgan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Oqsoqollar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urush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sulh</a:t>
            </a:r>
            <a:r>
              <a:rPr lang="en-US" sz="30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tuzish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masalalarini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etishda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ishtirok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etganlar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ba’zan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hukmdorning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taqdirini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etganlar</a:t>
            </a:r>
            <a:r>
              <a:rPr lang="en-US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uz-Cyrl-UZ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boshqaruvi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6392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Мисол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манбаларда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қайд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этилишича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урушда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мағлубиятга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учраганлиги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ҳукмдор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Ван </a:t>
            </a:r>
            <a:r>
              <a:rPr lang="ru-RU" sz="30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Моцай</a:t>
            </a:r>
            <a:r>
              <a:rPr lang="ru-RU" sz="30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оқсоқоллар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кенгашидаги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умумий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овоз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беришда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айбдор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деб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топилган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қатл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қилинган</a:t>
            </a:r>
            <a:r>
              <a:rPr lang="ru-RU" sz="30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0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uz-Cyrl-UZ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poytaxtlari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6392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Sima</a:t>
            </a:r>
            <a:r>
              <a:rPr lang="en-US" sz="36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Siyanning</a:t>
            </a:r>
            <a:r>
              <a:rPr lang="en-US" sz="36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6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en-US" sz="36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yilnomlar</a:t>
            </a:r>
            <a:r>
              <a:rPr lang="en-US" sz="36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6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asarida</a:t>
            </a:r>
            <a:r>
              <a:rPr lang="en-US" sz="36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ta’kidlanishicha</a:t>
            </a:r>
            <a:r>
              <a:rPr lang="en-US" sz="36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600" b="1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poytaxtlari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- bosh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Ershi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Yuchen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sharqida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bosh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shaharni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Marhamat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Andijon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vil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shaharni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Shurabashot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O‘zgand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Qirg</a:t>
            </a:r>
            <a:r>
              <a:rPr lang="en-US" sz="36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‘.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o‘rnida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hisoblaydilar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uz-Cyrl-UZ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poytaxtlari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6392" y="908720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Тадқиқотлар</a:t>
            </a:r>
            <a:r>
              <a:rPr lang="ru-RU" sz="28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натижаларига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кўра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асрдан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бошлаб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бутун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Фарғона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водийсида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шаҳарсозлик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маданияти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кенг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ѐйилади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Айнан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мана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шу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даврда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Фарғона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водийси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орқали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ўтган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Буюк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ипак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йўли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тармоқлари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бўйлаб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Ахсикент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 smtClean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Марҳамат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Кубо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Марғилон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Боб (Поп)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каби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кўҳна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шаҳарлар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пайдо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бўлади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Шунинг</a:t>
            </a:r>
            <a:r>
              <a:rPr lang="ru-RU" sz="2800" dirty="0" smtClean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асрга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оид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Хитой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манбалари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Фарғонада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70 та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катта-кичик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шаҳарлар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борлиги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ҳақида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маълумот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беради</a:t>
            </a:r>
            <a:r>
              <a:rPr lang="ru-RU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7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Қадимги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ёзма</a:t>
            </a:r>
            <a:r>
              <a:rPr lang="ru-RU" sz="32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манбалар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маълумотлари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мавжуд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археологик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ёдгорликларнинг</a:t>
            </a:r>
            <a:r>
              <a:rPr lang="ru-RU" sz="32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қиёсий</a:t>
            </a:r>
            <a:r>
              <a:rPr lang="ru-RU" sz="3200" dirty="0" smtClean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таҳлилига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кўра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Хоразмда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давлатчилик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илдизларининг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пайдо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бўлишиган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асос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sz="32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шаҳарсозлик</a:t>
            </a:r>
            <a:r>
              <a:rPr lang="ru-RU" sz="3200" b="1" dirty="0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3C23F5"/>
                </a:solidFill>
                <a:latin typeface="Times New Roman" pitchFamily="18" charset="0"/>
                <a:cs typeface="Times New Roman" pitchFamily="18" charset="0"/>
              </a:rPr>
              <a:t>маданияти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соҳиблари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Хоразмийлар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кўчиб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келгач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таркиб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топди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ривожланди</a:t>
            </a:r>
            <a:r>
              <a:rPr lang="ru-RU" sz="32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ko‘chib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yurgan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chorvador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ko‘chmanchi</a:t>
            </a:r>
            <a:r>
              <a:rPr lang="en-US" sz="3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sz="3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tarixida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3600" b="1" u="sng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u="sng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hunarmandchilik</a:t>
            </a:r>
            <a:r>
              <a:rPr lang="en-US" sz="3600" b="1" u="sng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markazi</a:t>
            </a:r>
            <a:r>
              <a:rPr lang="en-US" sz="3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hisoblangan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II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asrdan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Qashg‘ardan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yo‘ldan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karvon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harakati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boshlanadi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yo‘ldan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ipak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mahsulotlarning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xalqaro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tranzit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savdosi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amalga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osha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paytga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aholisi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ko‘paya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boshlaydi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mustahkamlangan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manzilgohlari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yo‘lida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boradi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Tadqiqotchilar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Yassa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Qoradaryo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vohalarida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ko‘pgina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qal’alar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yo‘lini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qo‘riqlash</a:t>
            </a:r>
            <a:r>
              <a:rPr lang="en-US" sz="2800" b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maqsadida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barpo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etiladi</a:t>
            </a:r>
            <a:r>
              <a:rPr lang="en-US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125-yilda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Dovonga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sayohatchisi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Chjan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Syan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Dovonning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qishloq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xo‘jaligi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berib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yozadi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haydaydi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g‘alla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sholi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ekadi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ularda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musallas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navli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uzum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juda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yaxshi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bor</a:t>
            </a:r>
            <a:r>
              <a:rPr lang="en-US" sz="3200" b="1" i="1" u="sng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200" b="1" dirty="0">
                <a:solidFill>
                  <a:schemeClr val="tx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Bu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Farg‘onada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madaniyati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rivojlanganligini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isbotlaydi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>
              <a:solidFill>
                <a:schemeClr val="tx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Xitoyliklarni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o‘zlari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notanish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40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000" b="1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uzum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hayratga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solgan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Manbada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yana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bor</a:t>
            </a:r>
            <a:r>
              <a:rPr lang="en-US" sz="40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elchisi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urug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‘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keltirdi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shunda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osmon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farzandi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imperatori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unumdor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yerga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beda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uzum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u="sng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ekdi</a:t>
            </a:r>
            <a:r>
              <a:rPr lang="en-US" sz="4000" b="1" i="1" u="sng" dirty="0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”.</a:t>
            </a:r>
            <a:endParaRPr lang="ru-RU" sz="4000" i="1" u="sng" dirty="0">
              <a:solidFill>
                <a:srgbClr val="7030A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8763" y="1052736"/>
            <a:ext cx="8640960" cy="5472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shuningdek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chorvachiligining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o‘ziga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xos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tomoni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yilqichilikning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rivojlanganligi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o‘lkasi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antik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zotdor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shuhrat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qozongan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i="1" u="sng" dirty="0">
              <a:solidFill>
                <a:srgbClr val="7030A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Manbalardan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ma’lum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bo‘lishicha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yetishtirish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shug‘ullangan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“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Dovonda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yaxshi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Ershi</a:t>
            </a:r>
            <a:r>
              <a:rPr lang="en-US" sz="3600" b="1" i="1" u="sng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shaharidadir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otlarni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yashiradilar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Xan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elchisiga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berishga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rozi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bo‘lmaydilar</a:t>
            </a:r>
            <a:r>
              <a:rPr lang="en-US" sz="36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Dovonning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samoviy</a:t>
            </a:r>
            <a:r>
              <a:rPr lang="en-US" sz="36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</a:t>
            </a:r>
            <a:r>
              <a:rPr lang="en-US" sz="36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tushirilgan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qoyatosh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suratlari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bizning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kunlarimizgacha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saqlanib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sz="36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O‘shdan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8 km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uzoqlikdagi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Ayrimchatovdagi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qoya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adirlarda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30 ta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chiroyli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zotdor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bor.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shunga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o‘xshash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Marhamat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yaqinidagi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Aravon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qoyasidan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Navqat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Obishirsoydan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topilgan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o‘zining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samoviy</a:t>
            </a:r>
            <a:r>
              <a:rPr lang="en-US" sz="3200" b="1" i="1" u="sng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</a:t>
            </a:r>
            <a:r>
              <a:rPr lang="en-US" sz="3200" b="1" i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qadimdan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bo‘lganligini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tasdiqlabgina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qolmay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farg‘onaliklarning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yuksak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tasviriy</a:t>
            </a:r>
            <a:r>
              <a:rPr lang="en-US" sz="32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san’at</a:t>
            </a:r>
            <a:r>
              <a:rPr lang="en-US" sz="32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sohiblari</a:t>
            </a:r>
            <a:r>
              <a:rPr lang="en-US" sz="3200" b="1" i="1" u="sng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bo‘lganligidan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dalolat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xo’jaligi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Б.Х.Матбобоевнинг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ѐзишича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ички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тартибни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сақлаш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мамлакатни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ташқи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душмандан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ҳимоя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қилиш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учун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давлатида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асосан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пиѐда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аскарлар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отлиқ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суворийлардан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иборат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60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минг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кишилик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қўшин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мавжуд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Манбаларнинг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маълумот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беришича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даванликлар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отда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кетаѐтиб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ўқ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отишда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моҳир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бўлганлар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Жангчиларнинг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қуроллари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ўқ-ѐй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b="1" dirty="0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найзадан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иборат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қўшинлари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очиқ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жангга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киришга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узоқ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муддатли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мудофаа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урушлари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олиб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боришга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қодир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8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107863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Manbalarning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guvohlik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berishicha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qo‘shni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davlatlar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imperatorlari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otlarini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nihoyatda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qadrlaganlar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Otlar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Dovonning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serunum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yerlari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mil.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II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oxirlarida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o‘rtasida</a:t>
            </a:r>
            <a:r>
              <a:rPr lang="en-US" sz="3200" b="1" dirty="0">
                <a:solidFill>
                  <a:srgbClr val="0070C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to‘qnashuvlar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o‘tgan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to‘qnashuvlarda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dovonliklar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mustaqilliklarini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saqlab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qolishga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muvaffaq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bo‘lganlar</a:t>
            </a:r>
            <a:r>
              <a:rPr lang="en-US" sz="3200" b="1" dirty="0">
                <a:solidFill>
                  <a:srgbClr val="00206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Хитой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давлатига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қарши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икки</a:t>
            </a:r>
            <a:r>
              <a:rPr lang="ru-R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марта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қўшин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тортади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4000" b="1" i="1" u="sng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Биринчи</a:t>
            </a:r>
            <a:r>
              <a:rPr lang="ru-RU" sz="4000" b="1" i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марта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мил.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авв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104-йилда,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нисбатан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кичикроқ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қўшин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етиб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келган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хитойликлар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мағлубиятга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учрайдилар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Уларнинг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қўшинлари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пойтахти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Эрши</a:t>
            </a:r>
            <a:r>
              <a:rPr lang="ru-R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яқинида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мағлуб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этилади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40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xalqlari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mil.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avv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VI-IV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ya`ni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qarayib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200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yil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mobaynida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3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ahamoniylari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hukumronligi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ostida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yashadilar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Faqat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mil.avv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IV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asrlarga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ahamoniylarning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hokimiyati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kuchsizlana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boshlagan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zulm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asoratida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bo`lgan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o`z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mustaqilliklariga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erishish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imkoniyatiga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bo`ldilar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Osiyoda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o`z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mustaqilligiga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birinchilar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qatorida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vohasi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erishdi</a:t>
            </a:r>
            <a:r>
              <a:rPr lang="en-US" sz="30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Бироқ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мил.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авв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101-йилда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Хитойликларнинг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қўшини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Эршини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эгаллашга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муваффақ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бўлади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Уларга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Ли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Гуангли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деган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Хитой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саркардаси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бошчилик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қилади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ҳукмдори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ғарбга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чекиниб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ўзининг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иттифоқчиси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давлатидан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ёрдам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800" dirty="0" err="1">
                <a:latin typeface="Times New Roman" pitchFamily="18" charset="0"/>
                <a:cs typeface="Times New Roman" pitchFamily="18" charset="0"/>
              </a:rPr>
              <a:t>сўрайди</a:t>
            </a: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8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Бунга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жавобан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ҳумдори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10000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отлиқ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30000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пиёда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аскар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Эршига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томон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юриш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қилади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пайтда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Эршининг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ўзида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ҳам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аҳвол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ниҳоятда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мураккаб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Оддий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халқнинг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норозилиги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ортиб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борар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тарқоқ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ҳолдаги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исёнлар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содир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бўлмоқда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u="sng" dirty="0" err="1">
                <a:latin typeface="Times New Roman" pitchFamily="18" charset="0"/>
                <a:cs typeface="Times New Roman" pitchFamily="18" charset="0"/>
              </a:rPr>
              <a:t>эди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Бундан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ташқари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ғарбдан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қўшинларининг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келаётгани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тўғрисидаги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хабар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хитойликларни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саросимага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солиб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қўйди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davlatining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Xitoy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munosabatlari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Шунда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z-Cyrl-UZ" sz="3200" dirty="0">
                <a:latin typeface="Times New Roman" pitchFamily="18" charset="0"/>
                <a:cs typeface="Times New Roman" pitchFamily="18" charset="0"/>
              </a:rPr>
              <a:t>хитойликлар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мағлуб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бўлишларига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кўзлари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етиб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бутун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халқни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майдонга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тўплаб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уларнинг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шаҳарларини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тўлов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эвазига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тарк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этишларини</a:t>
            </a:r>
            <a:r>
              <a:rPr lang="ru-RU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билдиришади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Бунга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жавобан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аҳоли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Хитойликларга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1000 та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энг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яхши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отлар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ўн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хачирда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олтин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кумуш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қуроллар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бошқа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қимматбаҳо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u="sng" dirty="0" err="1">
                <a:latin typeface="Times New Roman" pitchFamily="18" charset="0"/>
                <a:cs typeface="Times New Roman" pitchFamily="18" charset="0"/>
              </a:rPr>
              <a:t>буюмларни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топширишади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Шу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тариқа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Хитойнинг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Даван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давлатига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қарши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юришлари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ниҳоясига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етади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Milodiy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I-II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asrlarda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Milodning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I-II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asrlarga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aholisining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dexqonchilik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madaniyati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darajaga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ko‘tariladi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borilgan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arxeologik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tadqiqotlar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natijasida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vodiysida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manzilgohlari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qal’alar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qo‘rg‘onlar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ko‘hna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xarobalari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aniqlangan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manzilgohlarini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vodiyning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yoyilishi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sug‘orma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irrigatsiya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ishlarining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natijasi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rivojlanishida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hunarmandchilik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markazlari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ahamiyatga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bo‘ldi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со стрелкой вниз 2"/>
          <p:cNvSpPr/>
          <p:nvPr/>
        </p:nvSpPr>
        <p:spPr>
          <a:xfrm>
            <a:off x="1571604" y="0"/>
            <a:ext cx="5929354" cy="1196752"/>
          </a:xfrm>
          <a:prstGeom prst="downArrowCallout">
            <a:avLst>
              <a:gd name="adj1" fmla="val 26935"/>
              <a:gd name="adj2" fmla="val 18228"/>
              <a:gd name="adj3" fmla="val 23065"/>
              <a:gd name="adj4" fmla="val 769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Milodiy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I-II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asrlarda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Davan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Parkana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davlati</a:t>
            </a:r>
            <a:endParaRPr lang="ru-RU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801" y="1075634"/>
            <a:ext cx="8640960" cy="5472608"/>
          </a:xfrm>
          <a:prstGeom prst="roundRect">
            <a:avLst>
              <a:gd name="adj" fmla="val 791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Hunarmandchilikning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yo‘llarning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mavjudligi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tufayli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vodiysida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Turkiston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borilgan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qatorda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atrofdagi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tog‘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vodiylarida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yashovchi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chorvadorlar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o‘zaro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almashinuv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rivojlanadi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Antik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davr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yodgorliklarining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ayrimlarida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tangalari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(u-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uchrasa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uchramaydi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xo‘jalik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u="sng" dirty="0" err="1">
                <a:latin typeface="Times New Roman" pitchFamily="18" charset="0"/>
                <a:cs typeface="Times New Roman" pitchFamily="18" charset="0"/>
              </a:rPr>
              <a:t>mahsulot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sng" dirty="0" err="1">
                <a:latin typeface="Times New Roman" pitchFamily="18" charset="0"/>
                <a:cs typeface="Times New Roman" pitchFamily="18" charset="0"/>
              </a:rPr>
              <a:t>ayirboshlash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ustunligidan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dalolat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i="1" u="sng" dirty="0">
              <a:solidFill>
                <a:srgbClr val="00206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20867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Шу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даврдан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бошлаб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ерда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Хоразмшоҳлар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сулоласи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узликсиз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равишда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милодий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XIII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асрга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қадар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ҳукмронлик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қиладилар</a:t>
            </a:r>
            <a:r>
              <a:rPr lang="ru-RU" sz="24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мил.авв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II-I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асрларда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Қанғ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давлати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милодий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I-II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асрларда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Кушон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салтанати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кейинчалик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Араб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халифалиги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томонидан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босиб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олинган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бўлсада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ерда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маҳаллий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хоразмшоҳлар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сулоласи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вакиллари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ўз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ҳокимиятини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сақлаб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қолганлар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ерда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деярли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ўн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аср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мобайнида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Хоразмшоҳлар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тангалари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зарб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қилиб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борилган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маҳаллий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тақвим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эраси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маҳаллий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ёзув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ёзуви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амал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қилиб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келган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Зардуштийлик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дини</a:t>
            </a:r>
            <a:r>
              <a:rPr lang="ru-RU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эса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VII-VIII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асрга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қадар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дини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бўлиб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келган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40768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Mil.avv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IV–II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bo’lib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Iskandar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Salavkiylar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Yunon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Baqtriya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davlatlari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tarkibiga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kirmagan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qulaylik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Xorazmda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o’ziga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xos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davlatchilik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tizimiga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shakllanishida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omil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bo’ldi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Iskandar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Osiyoning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janubiy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hukmronlik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vaqtda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Xorazmda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Farasman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ismli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podsholik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28750" y="0"/>
            <a:ext cx="68580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solidFill>
                  <a:srgbClr val="FF0000"/>
                </a:solidFill>
              </a:rPr>
              <a:t>Qadimgi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Xorazm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davlati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323528" y="1320867"/>
            <a:ext cx="8568952" cy="5256584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uz-Cyrl-UZ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Юнон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тарихчиси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Аррианнинг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(«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Aleksandrning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yurishlari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asari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гувоҳлик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беришича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милоддан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аввалги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329  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йилда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шоҳи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Фарасман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1500  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отлиқ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Ал</a:t>
            </a:r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ксандр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Мак</a:t>
            </a:r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нский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нинг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қароргоҳи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Самарқанд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шаҳрига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ташриф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буюради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урушмаслик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ҳақида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битим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тузади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Шу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Хоразмни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македониялик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босқинчилар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истилосидан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сақлаб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қолади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Унинг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донолиги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шундаки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ғарбдан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шарққача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ҳудудларни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босиб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олган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қудратли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Александр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урушиш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йўлидан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 воз 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кечиб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сиёсат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йўлини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танлаган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ўз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юрти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дахлсизлигини</a:t>
            </a:r>
            <a:r>
              <a:rPr lang="ru-RU" sz="2500" dirty="0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292C31"/>
                </a:solidFill>
                <a:latin typeface="Times New Roman" pitchFamily="18" charset="0"/>
                <a:cs typeface="Times New Roman" pitchFamily="18" charset="0"/>
              </a:rPr>
              <a:t>таъминлаган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Поток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Литейная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2.xml><?xml version="1.0" encoding="utf-8"?>
<a:themeOverride xmlns:a="http://schemas.openxmlformats.org/drawingml/2006/main">
  <a:clrScheme name="Литейная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1185</TotalTime>
  <Words>2040</Words>
  <Application>Microsoft Office PowerPoint</Application>
  <PresentationFormat>Экран (4:3)</PresentationFormat>
  <Paragraphs>151</Paragraphs>
  <Slides>64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66" baseType="lpstr">
      <vt:lpstr>Поток</vt:lpstr>
      <vt:lpstr>Открытая</vt:lpstr>
      <vt:lpstr>13-mavzu: Qadimgi Xorazm, Qang’ va  Davan davlatlari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Mil. avv.II–I asr lar Qang‘ davlatining eng kuchaygan davri edi. Shu davrlarda Qang‘ bir qator viloyatlarni o‘ziga bo‘ysundirgan edi. Xitoy solnomalarida bu viloyatlarning 5 ta nomi tilga olinadi. Bular quyidagilardir: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Valiev Bobur</dc:creator>
  <cp:lastModifiedBy>User</cp:lastModifiedBy>
  <cp:revision>115</cp:revision>
  <dcterms:created xsi:type="dcterms:W3CDTF">2012-06-12T16:27:39Z</dcterms:created>
  <dcterms:modified xsi:type="dcterms:W3CDTF">2022-09-21T12:14:11Z</dcterms:modified>
</cp:coreProperties>
</file>